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2"/>
  </p:notesMasterIdLst>
  <p:handoutMasterIdLst>
    <p:handoutMasterId r:id="rId23"/>
  </p:handoutMasterIdLst>
  <p:sldIdLst>
    <p:sldId id="273" r:id="rId2"/>
    <p:sldId id="274" r:id="rId3"/>
    <p:sldId id="287" r:id="rId4"/>
    <p:sldId id="275" r:id="rId5"/>
    <p:sldId id="277" r:id="rId6"/>
    <p:sldId id="281" r:id="rId7"/>
    <p:sldId id="282" r:id="rId8"/>
    <p:sldId id="280" r:id="rId9"/>
    <p:sldId id="278" r:id="rId10"/>
    <p:sldId id="286" r:id="rId11"/>
    <p:sldId id="290" r:id="rId12"/>
    <p:sldId id="284" r:id="rId13"/>
    <p:sldId id="289" r:id="rId14"/>
    <p:sldId id="285" r:id="rId15"/>
    <p:sldId id="288" r:id="rId16"/>
    <p:sldId id="294" r:id="rId17"/>
    <p:sldId id="283" r:id="rId18"/>
    <p:sldId id="291" r:id="rId19"/>
    <p:sldId id="292" r:id="rId20"/>
    <p:sldId id="293" r:id="rId21"/>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p:scale>
          <a:sx n="84" d="100"/>
          <a:sy n="84" d="100"/>
        </p:scale>
        <p:origin x="50" y="523"/>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BA23CF-AA30-4A18-B744-605C3E9DBF07}" type="slidenum">
              <a:rPr kumimoji="0" lang="en-US" sz="7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70247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2306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8849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276725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65434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85098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35377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52370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4272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C70261-DCF8-4A97-9502-E8EEF2364CDE}" type="slidenum">
              <a:rPr kumimoji="0" lang="en-US" sz="7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7781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software-dl.ti.com/mcu-plus-sdk/esd/AM261X/latest/exports/docs/api_guide_am261x/structMCAN__GlobalFiltConfi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https://software-dl.ti.com/mcu-plus-sdk/esd/AM261X/latest/exports/docs/api_guide_am261x/structMCAN__StdMsgIDFilterElement.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s://software-dl.ti.com/mcu-plus-sdk/esd/AM261X/latest/exports/docs/api_guide_am261x/structMCAN__ExtMsgIDFilterElement.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oftware-dl.ti.com/mcu-plus-sdk/esd/AM261X/latest/exports/docs/api_guide_am261x/structMCAN__MsgRAMConfigParams.htm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MCAN Filtering</a:t>
            </a:r>
            <a:r>
              <a:rPr lang="en-US" dirty="0"/>
              <a:t> and RX Configuration</a:t>
            </a:r>
            <a:endParaRPr dirty="0"/>
          </a:p>
        </p:txBody>
      </p:sp>
      <p:sp>
        <p:nvSpPr>
          <p:cNvPr id="3" name="Subtitle 2"/>
          <p:cNvSpPr>
            <a:spLocks noGrp="1"/>
          </p:cNvSpPr>
          <p:nvPr>
            <p:ph type="subTitle" idx="1"/>
          </p:nvPr>
        </p:nvSpPr>
        <p:spPr/>
        <p:txBody>
          <a:bodyPr/>
          <a:lstStyle/>
          <a:p>
            <a:r>
              <a:rPr lang="en-US" dirty="0"/>
              <a:t>TI – EP – ASM-IND</a:t>
            </a:r>
          </a:p>
          <a:p>
            <a:r>
              <a:rPr lang="en-US" dirty="0"/>
              <a:t>Zackary Fleenor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7507-DC1D-4908-BC27-E9D04E68A77C}"/>
              </a:ext>
            </a:extLst>
          </p:cNvPr>
          <p:cNvSpPr>
            <a:spLocks noGrp="1"/>
          </p:cNvSpPr>
          <p:nvPr>
            <p:ph type="title"/>
          </p:nvPr>
        </p:nvSpPr>
        <p:spPr/>
        <p:txBody>
          <a:bodyPr/>
          <a:lstStyle/>
          <a:p>
            <a:r>
              <a:rPr lang="en-US" dirty="0"/>
              <a:t>MCAN Global Filter</a:t>
            </a:r>
          </a:p>
        </p:txBody>
      </p:sp>
      <p:sp>
        <p:nvSpPr>
          <p:cNvPr id="4" name="Slide Number Placeholder 3">
            <a:extLst>
              <a:ext uri="{FF2B5EF4-FFF2-40B4-BE49-F238E27FC236}">
                <a16:creationId xmlns:a16="http://schemas.microsoft.com/office/drawing/2014/main" id="{B99DD676-D981-412D-B3E2-C2894D3C5470}"/>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pic>
        <p:nvPicPr>
          <p:cNvPr id="3" name="Picture 2">
            <a:extLst>
              <a:ext uri="{FF2B5EF4-FFF2-40B4-BE49-F238E27FC236}">
                <a16:creationId xmlns:a16="http://schemas.microsoft.com/office/drawing/2014/main" id="{0F4AD7E7-B6F3-440D-B35C-3FD4E5DFF227}"/>
              </a:ext>
            </a:extLst>
          </p:cNvPr>
          <p:cNvPicPr>
            <a:picLocks noChangeAspect="1"/>
          </p:cNvPicPr>
          <p:nvPr/>
        </p:nvPicPr>
        <p:blipFill>
          <a:blip r:embed="rId2"/>
          <a:stretch>
            <a:fillRect/>
          </a:stretch>
        </p:blipFill>
        <p:spPr>
          <a:xfrm>
            <a:off x="301299" y="855098"/>
            <a:ext cx="2760556" cy="2961323"/>
          </a:xfrm>
          <a:prstGeom prst="rect">
            <a:avLst/>
          </a:prstGeom>
        </p:spPr>
      </p:pic>
      <p:pic>
        <p:nvPicPr>
          <p:cNvPr id="8" name="Picture 7">
            <a:extLst>
              <a:ext uri="{FF2B5EF4-FFF2-40B4-BE49-F238E27FC236}">
                <a16:creationId xmlns:a16="http://schemas.microsoft.com/office/drawing/2014/main" id="{2ED38C7B-E284-4565-9E57-8114871251EA}"/>
              </a:ext>
            </a:extLst>
          </p:cNvPr>
          <p:cNvPicPr>
            <a:picLocks noChangeAspect="1"/>
          </p:cNvPicPr>
          <p:nvPr/>
        </p:nvPicPr>
        <p:blipFill>
          <a:blip r:embed="rId3"/>
          <a:stretch>
            <a:fillRect/>
          </a:stretch>
        </p:blipFill>
        <p:spPr>
          <a:xfrm>
            <a:off x="3456503" y="153343"/>
            <a:ext cx="5136633" cy="4490412"/>
          </a:xfrm>
          <a:prstGeom prst="rect">
            <a:avLst/>
          </a:prstGeom>
        </p:spPr>
      </p:pic>
      <p:sp>
        <p:nvSpPr>
          <p:cNvPr id="9" name="Rectangle 8">
            <a:extLst>
              <a:ext uri="{FF2B5EF4-FFF2-40B4-BE49-F238E27FC236}">
                <a16:creationId xmlns:a16="http://schemas.microsoft.com/office/drawing/2014/main" id="{30DA97C9-11A5-4B77-84B3-D8642254A1CC}"/>
              </a:ext>
            </a:extLst>
          </p:cNvPr>
          <p:cNvSpPr/>
          <p:nvPr/>
        </p:nvSpPr>
        <p:spPr>
          <a:xfrm>
            <a:off x="194829" y="4689935"/>
            <a:ext cx="7135091" cy="369332"/>
          </a:xfrm>
          <a:prstGeom prst="rect">
            <a:avLst/>
          </a:prstGeom>
        </p:spPr>
        <p:txBody>
          <a:bodyPr wrap="square">
            <a:spAutoFit/>
          </a:bodyPr>
          <a:lstStyle/>
          <a:p>
            <a:r>
              <a:rPr lang="en-US" dirty="0">
                <a:hlinkClick r:id="rId4"/>
              </a:rPr>
              <a:t>AM261x MCU+ SDK: </a:t>
            </a:r>
            <a:r>
              <a:rPr lang="en-US" dirty="0" err="1">
                <a:hlinkClick r:id="rId4"/>
              </a:rPr>
              <a:t>MCAN_GlobalFiltConfig</a:t>
            </a:r>
            <a:r>
              <a:rPr lang="en-US" dirty="0">
                <a:hlinkClick r:id="rId4"/>
              </a:rPr>
              <a:t> Struct Reference</a:t>
            </a:r>
            <a:endParaRPr lang="en-US" dirty="0"/>
          </a:p>
        </p:txBody>
      </p:sp>
    </p:spTree>
    <p:extLst>
      <p:ext uri="{BB962C8B-B14F-4D97-AF65-F5344CB8AC3E}">
        <p14:creationId xmlns:p14="http://schemas.microsoft.com/office/powerpoint/2010/main" val="157393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8419-13A2-4EAE-9007-C9DEB8FA0589}"/>
              </a:ext>
            </a:extLst>
          </p:cNvPr>
          <p:cNvSpPr>
            <a:spLocks noGrp="1"/>
          </p:cNvSpPr>
          <p:nvPr>
            <p:ph type="title"/>
          </p:nvPr>
        </p:nvSpPr>
        <p:spPr/>
        <p:txBody>
          <a:bodyPr/>
          <a:lstStyle/>
          <a:p>
            <a:r>
              <a:rPr lang="en-US" dirty="0" err="1"/>
              <a:t>MCAN_GlobalFilter</a:t>
            </a:r>
            <a:r>
              <a:rPr lang="en-US" dirty="0"/>
              <a:t> Configuration</a:t>
            </a:r>
          </a:p>
        </p:txBody>
      </p:sp>
      <p:sp>
        <p:nvSpPr>
          <p:cNvPr id="3" name="Content Placeholder 2">
            <a:extLst>
              <a:ext uri="{FF2B5EF4-FFF2-40B4-BE49-F238E27FC236}">
                <a16:creationId xmlns:a16="http://schemas.microsoft.com/office/drawing/2014/main" id="{A3790CB6-C3CF-4210-8C17-9F57A5048DC8}"/>
              </a:ext>
            </a:extLst>
          </p:cNvPr>
          <p:cNvSpPr>
            <a:spLocks noGrp="1"/>
          </p:cNvSpPr>
          <p:nvPr>
            <p:ph idx="1"/>
          </p:nvPr>
        </p:nvSpPr>
        <p:spPr/>
        <p:txBody>
          <a:bodyPr/>
          <a:lstStyle/>
          <a:p>
            <a:pPr marL="0" indent="0">
              <a:buNone/>
            </a:pPr>
            <a:r>
              <a:rPr lang="en-US" dirty="0"/>
              <a:t>        /* Global Filter Configuration parameters. */</a:t>
            </a:r>
          </a:p>
          <a:p>
            <a:pPr marL="0" indent="0">
              <a:buNone/>
            </a:pPr>
            <a:r>
              <a:rPr lang="en-US" dirty="0"/>
              <a:t>        .</a:t>
            </a:r>
            <a:r>
              <a:rPr lang="en-US" dirty="0" err="1"/>
              <a:t>filterConfig.rrfe</a:t>
            </a:r>
            <a:r>
              <a:rPr lang="en-US" dirty="0"/>
              <a:t>         = false,</a:t>
            </a:r>
          </a:p>
          <a:p>
            <a:pPr marL="0" indent="0">
              <a:buNone/>
            </a:pPr>
            <a:r>
              <a:rPr lang="en-US" dirty="0"/>
              <a:t>        .</a:t>
            </a:r>
            <a:r>
              <a:rPr lang="en-US" dirty="0" err="1"/>
              <a:t>filterConfig.rrfs</a:t>
            </a:r>
            <a:r>
              <a:rPr lang="en-US" dirty="0"/>
              <a:t>         = false,</a:t>
            </a:r>
          </a:p>
          <a:p>
            <a:pPr marL="0" indent="0">
              <a:buNone/>
            </a:pPr>
            <a:r>
              <a:rPr lang="en-US" dirty="0"/>
              <a:t>        .</a:t>
            </a:r>
            <a:r>
              <a:rPr lang="en-US" dirty="0" err="1"/>
              <a:t>filterConfig.anfe</a:t>
            </a:r>
            <a:r>
              <a:rPr lang="en-US" dirty="0"/>
              <a:t>         = 0,</a:t>
            </a:r>
          </a:p>
          <a:p>
            <a:pPr marL="0" indent="0">
              <a:buNone/>
            </a:pPr>
            <a:r>
              <a:rPr lang="en-US" dirty="0"/>
              <a:t>        .</a:t>
            </a:r>
            <a:r>
              <a:rPr lang="en-US" dirty="0" err="1"/>
              <a:t>filterConfig.anfs</a:t>
            </a:r>
            <a:r>
              <a:rPr lang="en-US" dirty="0"/>
              <a:t>         = 0,</a:t>
            </a:r>
          </a:p>
          <a:p>
            <a:endParaRPr lang="en-US" dirty="0"/>
          </a:p>
        </p:txBody>
      </p:sp>
      <p:sp>
        <p:nvSpPr>
          <p:cNvPr id="4" name="Slide Number Placeholder 3">
            <a:extLst>
              <a:ext uri="{FF2B5EF4-FFF2-40B4-BE49-F238E27FC236}">
                <a16:creationId xmlns:a16="http://schemas.microsoft.com/office/drawing/2014/main" id="{30C6024B-DBC5-467F-BF10-B261F7336C3D}"/>
              </a:ext>
            </a:extLst>
          </p:cNvPr>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spTree>
    <p:extLst>
      <p:ext uri="{BB962C8B-B14F-4D97-AF65-F5344CB8AC3E}">
        <p14:creationId xmlns:p14="http://schemas.microsoft.com/office/powerpoint/2010/main" val="90102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7507-DC1D-4908-BC27-E9D04E68A77C}"/>
              </a:ext>
            </a:extLst>
          </p:cNvPr>
          <p:cNvSpPr>
            <a:spLocks noGrp="1"/>
          </p:cNvSpPr>
          <p:nvPr>
            <p:ph type="title"/>
          </p:nvPr>
        </p:nvSpPr>
        <p:spPr/>
        <p:txBody>
          <a:bodyPr/>
          <a:lstStyle/>
          <a:p>
            <a:r>
              <a:rPr lang="en-US" dirty="0"/>
              <a:t>MCAN </a:t>
            </a:r>
            <a:r>
              <a:rPr lang="en-US" dirty="0" err="1"/>
              <a:t>StdMsgID</a:t>
            </a:r>
            <a:r>
              <a:rPr lang="en-US" dirty="0"/>
              <a:t> Filter</a:t>
            </a:r>
          </a:p>
        </p:txBody>
      </p:sp>
      <p:sp>
        <p:nvSpPr>
          <p:cNvPr id="4" name="Slide Number Placeholder 3">
            <a:extLst>
              <a:ext uri="{FF2B5EF4-FFF2-40B4-BE49-F238E27FC236}">
                <a16:creationId xmlns:a16="http://schemas.microsoft.com/office/drawing/2014/main" id="{B99DD676-D981-412D-B3E2-C2894D3C5470}"/>
              </a:ext>
            </a:extLst>
          </p:cNvPr>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pic>
        <p:nvPicPr>
          <p:cNvPr id="5" name="Picture 4">
            <a:extLst>
              <a:ext uri="{FF2B5EF4-FFF2-40B4-BE49-F238E27FC236}">
                <a16:creationId xmlns:a16="http://schemas.microsoft.com/office/drawing/2014/main" id="{A6C170DB-54EF-4EC5-BAB8-FBD5E3139339}"/>
              </a:ext>
            </a:extLst>
          </p:cNvPr>
          <p:cNvPicPr>
            <a:picLocks noChangeAspect="1"/>
          </p:cNvPicPr>
          <p:nvPr/>
        </p:nvPicPr>
        <p:blipFill>
          <a:blip r:embed="rId2"/>
          <a:stretch>
            <a:fillRect/>
          </a:stretch>
        </p:blipFill>
        <p:spPr>
          <a:xfrm>
            <a:off x="231775" y="1084031"/>
            <a:ext cx="3344762" cy="2992683"/>
          </a:xfrm>
          <a:prstGeom prst="rect">
            <a:avLst/>
          </a:prstGeom>
        </p:spPr>
      </p:pic>
      <p:pic>
        <p:nvPicPr>
          <p:cNvPr id="6" name="Picture 5">
            <a:extLst>
              <a:ext uri="{FF2B5EF4-FFF2-40B4-BE49-F238E27FC236}">
                <a16:creationId xmlns:a16="http://schemas.microsoft.com/office/drawing/2014/main" id="{AA9BDDB8-43A2-43B1-93EB-6D711E200B7F}"/>
              </a:ext>
            </a:extLst>
          </p:cNvPr>
          <p:cNvPicPr>
            <a:picLocks noChangeAspect="1"/>
          </p:cNvPicPr>
          <p:nvPr/>
        </p:nvPicPr>
        <p:blipFill>
          <a:blip r:embed="rId3"/>
          <a:stretch>
            <a:fillRect/>
          </a:stretch>
        </p:blipFill>
        <p:spPr>
          <a:xfrm>
            <a:off x="4002863" y="116399"/>
            <a:ext cx="4523506" cy="4335629"/>
          </a:xfrm>
          <a:prstGeom prst="rect">
            <a:avLst/>
          </a:prstGeom>
        </p:spPr>
      </p:pic>
      <p:sp>
        <p:nvSpPr>
          <p:cNvPr id="7" name="Rectangle 6">
            <a:extLst>
              <a:ext uri="{FF2B5EF4-FFF2-40B4-BE49-F238E27FC236}">
                <a16:creationId xmlns:a16="http://schemas.microsoft.com/office/drawing/2014/main" id="{9A281CCE-4A30-45C5-AE3D-FE9CFFE90EBE}"/>
              </a:ext>
            </a:extLst>
          </p:cNvPr>
          <p:cNvSpPr/>
          <p:nvPr/>
        </p:nvSpPr>
        <p:spPr>
          <a:xfrm>
            <a:off x="0" y="4667005"/>
            <a:ext cx="7707745" cy="369332"/>
          </a:xfrm>
          <a:prstGeom prst="rect">
            <a:avLst/>
          </a:prstGeom>
        </p:spPr>
        <p:txBody>
          <a:bodyPr wrap="square">
            <a:spAutoFit/>
          </a:bodyPr>
          <a:lstStyle/>
          <a:p>
            <a:r>
              <a:rPr lang="en-US" dirty="0">
                <a:hlinkClick r:id="rId4"/>
              </a:rPr>
              <a:t>AM261x MCU+ SDK: </a:t>
            </a:r>
            <a:r>
              <a:rPr lang="en-US" dirty="0" err="1">
                <a:hlinkClick r:id="rId4"/>
              </a:rPr>
              <a:t>MCAN_StdMsgIDFilterElement</a:t>
            </a:r>
            <a:r>
              <a:rPr lang="en-US" dirty="0">
                <a:hlinkClick r:id="rId4"/>
              </a:rPr>
              <a:t> Struct Reference</a:t>
            </a:r>
            <a:endParaRPr lang="en-US" dirty="0"/>
          </a:p>
        </p:txBody>
      </p:sp>
    </p:spTree>
    <p:extLst>
      <p:ext uri="{BB962C8B-B14F-4D97-AF65-F5344CB8AC3E}">
        <p14:creationId xmlns:p14="http://schemas.microsoft.com/office/powerpoint/2010/main" val="210020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983E-7868-4F22-8B69-89BCADF35172}"/>
              </a:ext>
            </a:extLst>
          </p:cNvPr>
          <p:cNvSpPr>
            <a:spLocks noGrp="1"/>
          </p:cNvSpPr>
          <p:nvPr>
            <p:ph type="title"/>
          </p:nvPr>
        </p:nvSpPr>
        <p:spPr/>
        <p:txBody>
          <a:bodyPr/>
          <a:lstStyle/>
          <a:p>
            <a:r>
              <a:rPr lang="en-US" dirty="0" err="1"/>
              <a:t>MCAN_StdMsgIDFilterElement</a:t>
            </a:r>
            <a:r>
              <a:rPr lang="en-US" dirty="0"/>
              <a:t> Configuration</a:t>
            </a:r>
          </a:p>
        </p:txBody>
      </p:sp>
      <p:sp>
        <p:nvSpPr>
          <p:cNvPr id="3" name="Content Placeholder 2">
            <a:extLst>
              <a:ext uri="{FF2B5EF4-FFF2-40B4-BE49-F238E27FC236}">
                <a16:creationId xmlns:a16="http://schemas.microsoft.com/office/drawing/2014/main" id="{1C8FE1EB-0DC1-4069-9B3F-B94AD62485D1}"/>
              </a:ext>
            </a:extLst>
          </p:cNvPr>
          <p:cNvSpPr>
            <a:spLocks noGrp="1"/>
          </p:cNvSpPr>
          <p:nvPr>
            <p:ph idx="1"/>
          </p:nvPr>
        </p:nvSpPr>
        <p:spPr/>
        <p:txBody>
          <a:bodyPr/>
          <a:lstStyle/>
          <a:p>
            <a:pPr marL="0" indent="0">
              <a:buNone/>
            </a:pPr>
            <a:r>
              <a:rPr lang="en-US" dirty="0" err="1"/>
              <a:t>MCAN_StdMsgIDFilterElement</a:t>
            </a:r>
            <a:r>
              <a:rPr lang="en-US" dirty="0"/>
              <a:t> exFilterConfig0 =</a:t>
            </a:r>
          </a:p>
          <a:p>
            <a:pPr marL="0" indent="0">
              <a:buNone/>
            </a:pPr>
            <a:r>
              <a:rPr lang="en-US" dirty="0"/>
              <a:t>{</a:t>
            </a:r>
          </a:p>
          <a:p>
            <a:pPr marL="0" indent="0">
              <a:buNone/>
            </a:pPr>
            <a:r>
              <a:rPr lang="en-US" dirty="0"/>
              <a:t>    .sfid1  = 0U,</a:t>
            </a:r>
          </a:p>
          <a:p>
            <a:pPr marL="0" indent="0">
              <a:buNone/>
            </a:pPr>
            <a:r>
              <a:rPr lang="en-US" dirty="0"/>
              <a:t>    .</a:t>
            </a:r>
            <a:r>
              <a:rPr lang="en-US" dirty="0" err="1"/>
              <a:t>sfec</a:t>
            </a:r>
            <a:r>
              <a:rPr lang="en-US" dirty="0"/>
              <a:t>   = MCAN_STD_FILT_ELEM_BUFFER,</a:t>
            </a:r>
          </a:p>
          <a:p>
            <a:pPr marL="0" indent="0">
              <a:buNone/>
            </a:pPr>
            <a:r>
              <a:rPr lang="en-US" dirty="0"/>
              <a:t>    .sfid2  = 15U,</a:t>
            </a:r>
          </a:p>
          <a:p>
            <a:pPr marL="0" indent="0">
              <a:buNone/>
            </a:pPr>
            <a:r>
              <a:rPr lang="en-US" dirty="0"/>
              <a:t>    .</a:t>
            </a:r>
            <a:r>
              <a:rPr lang="en-US" dirty="0" err="1"/>
              <a:t>sft</a:t>
            </a:r>
            <a:r>
              <a:rPr lang="en-US" dirty="0"/>
              <a:t>    = MCAN_STD_FILT_TYPE_RANGE,</a:t>
            </a:r>
          </a:p>
          <a:p>
            <a:pPr marL="0" indent="0">
              <a:buNone/>
            </a:pPr>
            <a:r>
              <a:rPr lang="en-US" dirty="0"/>
              <a:t>};</a:t>
            </a:r>
          </a:p>
        </p:txBody>
      </p:sp>
      <p:sp>
        <p:nvSpPr>
          <p:cNvPr id="4" name="Slide Number Placeholder 3">
            <a:extLst>
              <a:ext uri="{FF2B5EF4-FFF2-40B4-BE49-F238E27FC236}">
                <a16:creationId xmlns:a16="http://schemas.microsoft.com/office/drawing/2014/main" id="{7F5E1856-3352-4240-9CDA-FE8A3BDB28F0}"/>
              </a:ext>
            </a:extLst>
          </p:cNvPr>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spTree>
    <p:extLst>
      <p:ext uri="{BB962C8B-B14F-4D97-AF65-F5344CB8AC3E}">
        <p14:creationId xmlns:p14="http://schemas.microsoft.com/office/powerpoint/2010/main" val="45838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7507-DC1D-4908-BC27-E9D04E68A77C}"/>
              </a:ext>
            </a:extLst>
          </p:cNvPr>
          <p:cNvSpPr>
            <a:spLocks noGrp="1"/>
          </p:cNvSpPr>
          <p:nvPr>
            <p:ph type="title"/>
          </p:nvPr>
        </p:nvSpPr>
        <p:spPr/>
        <p:txBody>
          <a:bodyPr/>
          <a:lstStyle/>
          <a:p>
            <a:r>
              <a:rPr lang="en-US" dirty="0"/>
              <a:t>MCAN </a:t>
            </a:r>
            <a:r>
              <a:rPr lang="en-US" dirty="0" err="1"/>
              <a:t>ExtMsgID</a:t>
            </a:r>
            <a:r>
              <a:rPr lang="en-US" dirty="0"/>
              <a:t> Filter</a:t>
            </a:r>
          </a:p>
        </p:txBody>
      </p:sp>
      <p:sp>
        <p:nvSpPr>
          <p:cNvPr id="4" name="Slide Number Placeholder 3">
            <a:extLst>
              <a:ext uri="{FF2B5EF4-FFF2-40B4-BE49-F238E27FC236}">
                <a16:creationId xmlns:a16="http://schemas.microsoft.com/office/drawing/2014/main" id="{B99DD676-D981-412D-B3E2-C2894D3C5470}"/>
              </a:ext>
            </a:extLst>
          </p:cNvPr>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pic>
        <p:nvPicPr>
          <p:cNvPr id="3" name="Picture 2">
            <a:extLst>
              <a:ext uri="{FF2B5EF4-FFF2-40B4-BE49-F238E27FC236}">
                <a16:creationId xmlns:a16="http://schemas.microsoft.com/office/drawing/2014/main" id="{AC650103-05EA-4676-9AF1-EE766AD256C9}"/>
              </a:ext>
            </a:extLst>
          </p:cNvPr>
          <p:cNvPicPr>
            <a:picLocks noChangeAspect="1"/>
          </p:cNvPicPr>
          <p:nvPr/>
        </p:nvPicPr>
        <p:blipFill>
          <a:blip r:embed="rId2"/>
          <a:stretch>
            <a:fillRect/>
          </a:stretch>
        </p:blipFill>
        <p:spPr>
          <a:xfrm>
            <a:off x="231775" y="1029008"/>
            <a:ext cx="2908303" cy="2858158"/>
          </a:xfrm>
          <a:prstGeom prst="rect">
            <a:avLst/>
          </a:prstGeom>
        </p:spPr>
      </p:pic>
      <p:pic>
        <p:nvPicPr>
          <p:cNvPr id="7" name="Picture 6">
            <a:extLst>
              <a:ext uri="{FF2B5EF4-FFF2-40B4-BE49-F238E27FC236}">
                <a16:creationId xmlns:a16="http://schemas.microsoft.com/office/drawing/2014/main" id="{5B197D9D-AD65-40A4-A5E9-65797CE2FAA2}"/>
              </a:ext>
            </a:extLst>
          </p:cNvPr>
          <p:cNvPicPr>
            <a:picLocks noChangeAspect="1"/>
          </p:cNvPicPr>
          <p:nvPr/>
        </p:nvPicPr>
        <p:blipFill>
          <a:blip r:embed="rId3"/>
          <a:stretch>
            <a:fillRect/>
          </a:stretch>
        </p:blipFill>
        <p:spPr>
          <a:xfrm>
            <a:off x="3926607" y="103303"/>
            <a:ext cx="4642452" cy="4634952"/>
          </a:xfrm>
          <a:prstGeom prst="rect">
            <a:avLst/>
          </a:prstGeom>
        </p:spPr>
      </p:pic>
      <p:sp>
        <p:nvSpPr>
          <p:cNvPr id="8" name="Rectangle 7">
            <a:extLst>
              <a:ext uri="{FF2B5EF4-FFF2-40B4-BE49-F238E27FC236}">
                <a16:creationId xmlns:a16="http://schemas.microsoft.com/office/drawing/2014/main" id="{538A8C3D-8438-4406-A9B4-3D0788773E1F}"/>
              </a:ext>
            </a:extLst>
          </p:cNvPr>
          <p:cNvSpPr/>
          <p:nvPr/>
        </p:nvSpPr>
        <p:spPr>
          <a:xfrm>
            <a:off x="0" y="4738255"/>
            <a:ext cx="7393709" cy="369332"/>
          </a:xfrm>
          <a:prstGeom prst="rect">
            <a:avLst/>
          </a:prstGeom>
        </p:spPr>
        <p:txBody>
          <a:bodyPr wrap="square">
            <a:spAutoFit/>
          </a:bodyPr>
          <a:lstStyle/>
          <a:p>
            <a:r>
              <a:rPr lang="en-US" dirty="0">
                <a:hlinkClick r:id="rId4"/>
              </a:rPr>
              <a:t>AM261x MCU+ SDK: </a:t>
            </a:r>
            <a:r>
              <a:rPr lang="en-US" dirty="0" err="1">
                <a:hlinkClick r:id="rId4"/>
              </a:rPr>
              <a:t>MCAN_ExtMsgIDFilterElement</a:t>
            </a:r>
            <a:r>
              <a:rPr lang="en-US" dirty="0">
                <a:hlinkClick r:id="rId4"/>
              </a:rPr>
              <a:t> Struct Reference</a:t>
            </a:r>
            <a:endParaRPr lang="en-US" dirty="0"/>
          </a:p>
        </p:txBody>
      </p:sp>
    </p:spTree>
    <p:extLst>
      <p:ext uri="{BB962C8B-B14F-4D97-AF65-F5344CB8AC3E}">
        <p14:creationId xmlns:p14="http://schemas.microsoft.com/office/powerpoint/2010/main" val="240927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983E-7868-4F22-8B69-89BCADF35172}"/>
              </a:ext>
            </a:extLst>
          </p:cNvPr>
          <p:cNvSpPr>
            <a:spLocks noGrp="1"/>
          </p:cNvSpPr>
          <p:nvPr>
            <p:ph type="title"/>
          </p:nvPr>
        </p:nvSpPr>
        <p:spPr/>
        <p:txBody>
          <a:bodyPr/>
          <a:lstStyle/>
          <a:p>
            <a:r>
              <a:rPr lang="en-US" dirty="0" err="1"/>
              <a:t>MCAN_ExtMsgIDFilterElement</a:t>
            </a:r>
            <a:r>
              <a:rPr lang="en-US" dirty="0"/>
              <a:t> Configuration</a:t>
            </a:r>
          </a:p>
        </p:txBody>
      </p:sp>
      <p:sp>
        <p:nvSpPr>
          <p:cNvPr id="3" name="Content Placeholder 2">
            <a:extLst>
              <a:ext uri="{FF2B5EF4-FFF2-40B4-BE49-F238E27FC236}">
                <a16:creationId xmlns:a16="http://schemas.microsoft.com/office/drawing/2014/main" id="{1C8FE1EB-0DC1-4069-9B3F-B94AD62485D1}"/>
              </a:ext>
            </a:extLst>
          </p:cNvPr>
          <p:cNvSpPr>
            <a:spLocks noGrp="1"/>
          </p:cNvSpPr>
          <p:nvPr>
            <p:ph idx="1"/>
          </p:nvPr>
        </p:nvSpPr>
        <p:spPr/>
        <p:txBody>
          <a:bodyPr/>
          <a:lstStyle/>
          <a:p>
            <a:pPr marL="0" indent="0">
              <a:buNone/>
            </a:pPr>
            <a:r>
              <a:rPr lang="en-US" dirty="0" err="1"/>
              <a:t>MCAN_ExtMsgIDFilterElement</a:t>
            </a:r>
            <a:r>
              <a:rPr lang="en-US" dirty="0"/>
              <a:t> exFilterConfig0 =</a:t>
            </a:r>
          </a:p>
          <a:p>
            <a:pPr marL="0" indent="0">
              <a:buNone/>
            </a:pPr>
            <a:r>
              <a:rPr lang="en-US" dirty="0"/>
              <a:t>{</a:t>
            </a:r>
          </a:p>
          <a:p>
            <a:pPr marL="0" indent="0">
              <a:buNone/>
            </a:pPr>
            <a:r>
              <a:rPr lang="en-US" dirty="0"/>
              <a:t>    .efid1  = 670U,</a:t>
            </a:r>
          </a:p>
          <a:p>
            <a:pPr marL="0" indent="0">
              <a:buNone/>
            </a:pPr>
            <a:r>
              <a:rPr lang="en-US" dirty="0"/>
              <a:t>    .</a:t>
            </a:r>
            <a:r>
              <a:rPr lang="en-US" dirty="0" err="1"/>
              <a:t>efec</a:t>
            </a:r>
            <a:r>
              <a:rPr lang="en-US" dirty="0"/>
              <a:t>   = MCAN_EXT_FILT_ELEM_BUFFER,</a:t>
            </a:r>
          </a:p>
          <a:p>
            <a:pPr marL="0" indent="0">
              <a:buNone/>
            </a:pPr>
            <a:r>
              <a:rPr lang="en-US" dirty="0"/>
              <a:t>    .efid2  = 670U,</a:t>
            </a:r>
          </a:p>
          <a:p>
            <a:pPr marL="0" indent="0">
              <a:buNone/>
            </a:pPr>
            <a:r>
              <a:rPr lang="en-US" dirty="0"/>
              <a:t>    .eft    = MCAN_EXT_FILT_TYPE_RANGE,</a:t>
            </a:r>
          </a:p>
          <a:p>
            <a:pPr marL="0" indent="0">
              <a:buNone/>
            </a:pPr>
            <a:r>
              <a:rPr lang="en-US" dirty="0"/>
              <a:t>};</a:t>
            </a:r>
          </a:p>
        </p:txBody>
      </p:sp>
      <p:sp>
        <p:nvSpPr>
          <p:cNvPr id="4" name="Slide Number Placeholder 3">
            <a:extLst>
              <a:ext uri="{FF2B5EF4-FFF2-40B4-BE49-F238E27FC236}">
                <a16:creationId xmlns:a16="http://schemas.microsoft.com/office/drawing/2014/main" id="{7F5E1856-3352-4240-9CDA-FE8A3BDB28F0}"/>
              </a:ext>
            </a:extLst>
          </p:cNvPr>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Tree>
    <p:extLst>
      <p:ext uri="{BB962C8B-B14F-4D97-AF65-F5344CB8AC3E}">
        <p14:creationId xmlns:p14="http://schemas.microsoft.com/office/powerpoint/2010/main" val="87208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40E9-FBCE-4DC4-8A9F-2F42E153DE34}"/>
              </a:ext>
            </a:extLst>
          </p:cNvPr>
          <p:cNvSpPr>
            <a:spLocks noGrp="1"/>
          </p:cNvSpPr>
          <p:nvPr>
            <p:ph type="title"/>
          </p:nvPr>
        </p:nvSpPr>
        <p:spPr/>
        <p:txBody>
          <a:bodyPr/>
          <a:lstStyle/>
          <a:p>
            <a:r>
              <a:rPr lang="en-US" dirty="0"/>
              <a:t>MCAN Message RAM – RX Configuration Options</a:t>
            </a:r>
          </a:p>
        </p:txBody>
      </p:sp>
      <p:sp>
        <p:nvSpPr>
          <p:cNvPr id="3" name="Content Placeholder 2">
            <a:extLst>
              <a:ext uri="{FF2B5EF4-FFF2-40B4-BE49-F238E27FC236}">
                <a16:creationId xmlns:a16="http://schemas.microsoft.com/office/drawing/2014/main" id="{636E5743-3865-4566-98BA-DCBD3F38DCB7}"/>
              </a:ext>
            </a:extLst>
          </p:cNvPr>
          <p:cNvSpPr>
            <a:spLocks noGrp="1"/>
          </p:cNvSpPr>
          <p:nvPr>
            <p:ph idx="1"/>
          </p:nvPr>
        </p:nvSpPr>
        <p:spPr>
          <a:xfrm>
            <a:off x="333378" y="604387"/>
            <a:ext cx="8467725" cy="3899374"/>
          </a:xfrm>
        </p:spPr>
        <p:txBody>
          <a:bodyPr/>
          <a:lstStyle/>
          <a:p>
            <a:r>
              <a:rPr lang="en-US" sz="1400" dirty="0"/>
              <a:t>Up to 64 Rx buffers and two Rx FIFOs can be configured in the Message RAM.</a:t>
            </a:r>
          </a:p>
          <a:p>
            <a:r>
              <a:rPr lang="en-US" sz="1400" dirty="0"/>
              <a:t>RX FIFO0 and RX FIFO1 Start Address: </a:t>
            </a:r>
            <a:r>
              <a:rPr lang="en-US" sz="1200" dirty="0"/>
              <a:t>defines the start address of Rx FIFOs in message RAM. </a:t>
            </a:r>
            <a:endParaRPr lang="en-US" sz="1400" dirty="0"/>
          </a:p>
          <a:p>
            <a:r>
              <a:rPr lang="en-US" sz="1400" dirty="0"/>
              <a:t>Number of RX FIFO0 and RX FIFO1 Elements: </a:t>
            </a:r>
            <a:r>
              <a:rPr lang="en-US" sz="1200" dirty="0"/>
              <a:t>each Rx FIFO can be configured to store up to 64 received messages.</a:t>
            </a:r>
          </a:p>
          <a:p>
            <a:r>
              <a:rPr lang="en-US" sz="1400" dirty="0"/>
              <a:t>RX FIFO0 and RX FIFO1 Watermark: </a:t>
            </a:r>
            <a:r>
              <a:rPr lang="en-US" sz="1200" dirty="0"/>
              <a:t>the Rx FIFO watermark can be used to prevent an Rx FIFO overflow. If the Rx FIFO fill level reaches the Rx FIFO watermark, then an interrupt flag MCAN_IR.RF0W/ MCAN_IR.RF1W is set.</a:t>
            </a:r>
          </a:p>
          <a:p>
            <a:r>
              <a:rPr lang="en-US" sz="1400" dirty="0"/>
              <a:t>RX FIFO0 and RX FIFO1 Operation Mode:</a:t>
            </a:r>
          </a:p>
          <a:p>
            <a:pPr lvl="1"/>
            <a:r>
              <a:rPr lang="en-US" sz="1200" dirty="0"/>
              <a:t>Rx FIFO Blocking Mode: the Rx FIFO blocking mode is the default operation mode for the Rx FIFOs. If an Rx FIFO full condition is reached, then no further messages are written to the corresponding Rx FIFO until at least one message is read out and the Rx FIFO Get Index is incremented.</a:t>
            </a:r>
          </a:p>
          <a:p>
            <a:pPr lvl="1"/>
            <a:r>
              <a:rPr lang="en-US" sz="1200" dirty="0"/>
              <a:t>Rx FIFO Overwrite Mode: when an Rx FIFO full condition is reached, the next accepted message for the FIFO overwrites the oldest FIFO message.</a:t>
            </a:r>
          </a:p>
          <a:p>
            <a:r>
              <a:rPr lang="en-US" sz="1400" dirty="0"/>
              <a:t>RX FIFO0 and RX FIFO1 Element Size: defines the Rx FIFO element size.</a:t>
            </a:r>
          </a:p>
          <a:p>
            <a:r>
              <a:rPr lang="en-US" sz="1400" dirty="0"/>
              <a:t>RX Buffer Start Address: defines the start address of Rx buffer in message RAM.</a:t>
            </a:r>
          </a:p>
          <a:p>
            <a:r>
              <a:rPr lang="en-US" sz="1400" dirty="0"/>
              <a:t>RX Buffer Element Size: defines the Rx buffer element size.</a:t>
            </a:r>
          </a:p>
        </p:txBody>
      </p:sp>
      <p:sp>
        <p:nvSpPr>
          <p:cNvPr id="4" name="Slide Number Placeholder 3">
            <a:extLst>
              <a:ext uri="{FF2B5EF4-FFF2-40B4-BE49-F238E27FC236}">
                <a16:creationId xmlns:a16="http://schemas.microsoft.com/office/drawing/2014/main" id="{BE06BC75-A380-4E10-B762-74F33CD3B81C}"/>
              </a:ext>
            </a:extLst>
          </p:cNvPr>
          <p:cNvSpPr>
            <a:spLocks noGrp="1"/>
          </p:cNvSpPr>
          <p:nvPr>
            <p:ph type="sldNum" sz="quarter" idx="10"/>
          </p:nvPr>
        </p:nvSpPr>
        <p:spPr/>
        <p:txBody>
          <a:bodyPr/>
          <a:lstStyle/>
          <a:p>
            <a:pPr>
              <a:defRPr/>
            </a:pPr>
            <a:fld id="{2B97888F-6AF7-4263-B69D-592D8C33BAC7}" type="slidenum">
              <a:rPr lang="en-US" smtClean="0"/>
              <a:pPr>
                <a:defRPr/>
              </a:pPr>
              <a:t>16</a:t>
            </a:fld>
            <a:endParaRPr lang="en-US"/>
          </a:p>
        </p:txBody>
      </p:sp>
    </p:spTree>
    <p:extLst>
      <p:ext uri="{BB962C8B-B14F-4D97-AF65-F5344CB8AC3E}">
        <p14:creationId xmlns:p14="http://schemas.microsoft.com/office/powerpoint/2010/main" val="9243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29D9-A995-4008-8135-37419A3BF862}"/>
              </a:ext>
            </a:extLst>
          </p:cNvPr>
          <p:cNvSpPr>
            <a:spLocks noGrp="1"/>
          </p:cNvSpPr>
          <p:nvPr>
            <p:ph type="title"/>
          </p:nvPr>
        </p:nvSpPr>
        <p:spPr/>
        <p:txBody>
          <a:bodyPr/>
          <a:lstStyle/>
          <a:p>
            <a:r>
              <a:rPr lang="en-US" dirty="0"/>
              <a:t>MCAN Message RAM Configuration</a:t>
            </a:r>
          </a:p>
        </p:txBody>
      </p:sp>
      <p:sp>
        <p:nvSpPr>
          <p:cNvPr id="4" name="Slide Number Placeholder 3">
            <a:extLst>
              <a:ext uri="{FF2B5EF4-FFF2-40B4-BE49-F238E27FC236}">
                <a16:creationId xmlns:a16="http://schemas.microsoft.com/office/drawing/2014/main" id="{4317329B-E9EE-4A73-B080-2E93F636E5FA}"/>
              </a:ext>
            </a:extLst>
          </p:cNvPr>
          <p:cNvSpPr>
            <a:spLocks noGrp="1"/>
          </p:cNvSpPr>
          <p:nvPr>
            <p:ph type="sldNum" sz="quarter" idx="10"/>
          </p:nvPr>
        </p:nvSpPr>
        <p:spPr/>
        <p:txBody>
          <a:bodyPr/>
          <a:lstStyle/>
          <a:p>
            <a:pPr>
              <a:defRPr/>
            </a:pPr>
            <a:fld id="{2B97888F-6AF7-4263-B69D-592D8C33BAC7}" type="slidenum">
              <a:rPr lang="en-US" smtClean="0"/>
              <a:pPr>
                <a:defRPr/>
              </a:pPr>
              <a:t>17</a:t>
            </a:fld>
            <a:endParaRPr lang="en-US"/>
          </a:p>
        </p:txBody>
      </p:sp>
      <p:pic>
        <p:nvPicPr>
          <p:cNvPr id="5" name="Picture 4">
            <a:extLst>
              <a:ext uri="{FF2B5EF4-FFF2-40B4-BE49-F238E27FC236}">
                <a16:creationId xmlns:a16="http://schemas.microsoft.com/office/drawing/2014/main" id="{530A16D4-D28F-4383-8602-6CC38CB20D3A}"/>
              </a:ext>
            </a:extLst>
          </p:cNvPr>
          <p:cNvPicPr>
            <a:picLocks noChangeAspect="1"/>
          </p:cNvPicPr>
          <p:nvPr/>
        </p:nvPicPr>
        <p:blipFill>
          <a:blip r:embed="rId2"/>
          <a:stretch>
            <a:fillRect/>
          </a:stretch>
        </p:blipFill>
        <p:spPr>
          <a:xfrm>
            <a:off x="379837" y="717954"/>
            <a:ext cx="6455071" cy="3305412"/>
          </a:xfrm>
          <a:prstGeom prst="rect">
            <a:avLst/>
          </a:prstGeom>
        </p:spPr>
      </p:pic>
    </p:spTree>
    <p:extLst>
      <p:ext uri="{BB962C8B-B14F-4D97-AF65-F5344CB8AC3E}">
        <p14:creationId xmlns:p14="http://schemas.microsoft.com/office/powerpoint/2010/main" val="306290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7471-7160-468D-B0C9-3E2608170A2F}"/>
              </a:ext>
            </a:extLst>
          </p:cNvPr>
          <p:cNvSpPr>
            <a:spLocks noGrp="1"/>
          </p:cNvSpPr>
          <p:nvPr>
            <p:ph type="title"/>
          </p:nvPr>
        </p:nvSpPr>
        <p:spPr>
          <a:xfrm>
            <a:off x="231775" y="107163"/>
            <a:ext cx="8458200" cy="1061995"/>
          </a:xfrm>
        </p:spPr>
        <p:txBody>
          <a:bodyPr/>
          <a:lstStyle/>
          <a:p>
            <a:r>
              <a:rPr lang="en-US" dirty="0" err="1"/>
              <a:t>MsgRAM</a:t>
            </a:r>
            <a:br>
              <a:rPr lang="en-US" dirty="0"/>
            </a:br>
            <a:r>
              <a:rPr lang="en-US" dirty="0" err="1"/>
              <a:t>ConfigParams</a:t>
            </a:r>
            <a:endParaRPr lang="en-US" dirty="0"/>
          </a:p>
        </p:txBody>
      </p:sp>
      <p:sp>
        <p:nvSpPr>
          <p:cNvPr id="4" name="Slide Number Placeholder 3">
            <a:extLst>
              <a:ext uri="{FF2B5EF4-FFF2-40B4-BE49-F238E27FC236}">
                <a16:creationId xmlns:a16="http://schemas.microsoft.com/office/drawing/2014/main" id="{751FD7F5-F45B-47F5-A23A-B503876481FC}"/>
              </a:ext>
            </a:extLst>
          </p:cNvPr>
          <p:cNvSpPr>
            <a:spLocks noGrp="1"/>
          </p:cNvSpPr>
          <p:nvPr>
            <p:ph type="sldNum" sz="quarter" idx="10"/>
          </p:nvPr>
        </p:nvSpPr>
        <p:spPr/>
        <p:txBody>
          <a:bodyPr/>
          <a:lstStyle/>
          <a:p>
            <a:pPr>
              <a:defRPr/>
            </a:pPr>
            <a:fld id="{2B97888F-6AF7-4263-B69D-592D8C33BAC7}" type="slidenum">
              <a:rPr lang="en-US" smtClean="0"/>
              <a:pPr>
                <a:defRPr/>
              </a:pPr>
              <a:t>18</a:t>
            </a:fld>
            <a:endParaRPr lang="en-US"/>
          </a:p>
        </p:txBody>
      </p:sp>
      <p:sp>
        <p:nvSpPr>
          <p:cNvPr id="6" name="Rectangle 5">
            <a:extLst>
              <a:ext uri="{FF2B5EF4-FFF2-40B4-BE49-F238E27FC236}">
                <a16:creationId xmlns:a16="http://schemas.microsoft.com/office/drawing/2014/main" id="{C31D3F67-B896-4887-BA2D-6D21DB9FFA6E}"/>
              </a:ext>
            </a:extLst>
          </p:cNvPr>
          <p:cNvSpPr/>
          <p:nvPr/>
        </p:nvSpPr>
        <p:spPr>
          <a:xfrm>
            <a:off x="0" y="4721357"/>
            <a:ext cx="7565646" cy="369332"/>
          </a:xfrm>
          <a:prstGeom prst="rect">
            <a:avLst/>
          </a:prstGeom>
        </p:spPr>
        <p:txBody>
          <a:bodyPr wrap="square">
            <a:spAutoFit/>
          </a:bodyPr>
          <a:lstStyle/>
          <a:p>
            <a:r>
              <a:rPr lang="en-US">
                <a:hlinkClick r:id="rId2"/>
              </a:rPr>
              <a:t>AM261x MCU+ SDK: </a:t>
            </a:r>
            <a:r>
              <a:rPr lang="en-US" dirty="0" err="1">
                <a:hlinkClick r:id="rId2"/>
              </a:rPr>
              <a:t>MCAN_MsgRAMConfigParams</a:t>
            </a:r>
            <a:r>
              <a:rPr lang="en-US" dirty="0">
                <a:hlinkClick r:id="rId2"/>
              </a:rPr>
              <a:t> Struct Reference</a:t>
            </a:r>
            <a:endParaRPr lang="en-US" dirty="0"/>
          </a:p>
        </p:txBody>
      </p:sp>
      <p:pic>
        <p:nvPicPr>
          <p:cNvPr id="9" name="Picture 8">
            <a:extLst>
              <a:ext uri="{FF2B5EF4-FFF2-40B4-BE49-F238E27FC236}">
                <a16:creationId xmlns:a16="http://schemas.microsoft.com/office/drawing/2014/main" id="{4FDCB2D5-CEBC-46B4-983B-DC5425F6BCC0}"/>
              </a:ext>
            </a:extLst>
          </p:cNvPr>
          <p:cNvPicPr>
            <a:picLocks noChangeAspect="1"/>
          </p:cNvPicPr>
          <p:nvPr/>
        </p:nvPicPr>
        <p:blipFill>
          <a:blip r:embed="rId3"/>
          <a:stretch>
            <a:fillRect/>
          </a:stretch>
        </p:blipFill>
        <p:spPr>
          <a:xfrm>
            <a:off x="3546074" y="78553"/>
            <a:ext cx="4246797" cy="4441630"/>
          </a:xfrm>
          <a:prstGeom prst="rect">
            <a:avLst/>
          </a:prstGeom>
        </p:spPr>
      </p:pic>
    </p:spTree>
    <p:extLst>
      <p:ext uri="{BB962C8B-B14F-4D97-AF65-F5344CB8AC3E}">
        <p14:creationId xmlns:p14="http://schemas.microsoft.com/office/powerpoint/2010/main" val="343216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B4E5-7952-4BB1-8BB7-9DF06CEEAD19}"/>
              </a:ext>
            </a:extLst>
          </p:cNvPr>
          <p:cNvSpPr>
            <a:spLocks noGrp="1"/>
          </p:cNvSpPr>
          <p:nvPr>
            <p:ph type="title"/>
          </p:nvPr>
        </p:nvSpPr>
        <p:spPr/>
        <p:txBody>
          <a:bodyPr/>
          <a:lstStyle/>
          <a:p>
            <a:r>
              <a:rPr lang="en-US" dirty="0"/>
              <a:t>AM261x MCU+SDK MCAN Configuration Example</a:t>
            </a:r>
          </a:p>
        </p:txBody>
      </p:sp>
      <p:sp>
        <p:nvSpPr>
          <p:cNvPr id="4" name="Slide Number Placeholder 3">
            <a:extLst>
              <a:ext uri="{FF2B5EF4-FFF2-40B4-BE49-F238E27FC236}">
                <a16:creationId xmlns:a16="http://schemas.microsoft.com/office/drawing/2014/main" id="{B006AE53-F9E4-46A4-BAFC-174CA4B68236}"/>
              </a:ext>
            </a:extLst>
          </p:cNvPr>
          <p:cNvSpPr>
            <a:spLocks noGrp="1"/>
          </p:cNvSpPr>
          <p:nvPr>
            <p:ph type="sldNum" sz="quarter" idx="10"/>
          </p:nvPr>
        </p:nvSpPr>
        <p:spPr/>
        <p:txBody>
          <a:bodyPr/>
          <a:lstStyle/>
          <a:p>
            <a:pPr>
              <a:defRPr/>
            </a:pPr>
            <a:fld id="{2B97888F-6AF7-4263-B69D-592D8C33BAC7}" type="slidenum">
              <a:rPr lang="en-US" smtClean="0"/>
              <a:pPr>
                <a:defRPr/>
              </a:pPr>
              <a:t>19</a:t>
            </a:fld>
            <a:endParaRPr lang="en-US"/>
          </a:p>
        </p:txBody>
      </p:sp>
    </p:spTree>
    <p:extLst>
      <p:ext uri="{BB962C8B-B14F-4D97-AF65-F5344CB8AC3E}">
        <p14:creationId xmlns:p14="http://schemas.microsoft.com/office/powerpoint/2010/main" val="32769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p:txBody>
          <a:bodyPr/>
          <a:lstStyle/>
          <a:p>
            <a:r>
              <a:rPr dirty="0"/>
              <a:t>Overview of MCAN module</a:t>
            </a:r>
          </a:p>
          <a:p>
            <a:pPr lvl="1"/>
            <a:r>
              <a:rPr dirty="0"/>
              <a:t>Key Features</a:t>
            </a:r>
            <a:endParaRPr lang="en-US" dirty="0"/>
          </a:p>
          <a:p>
            <a:pPr lvl="2"/>
            <a:r>
              <a:rPr lang="en-US" dirty="0"/>
              <a:t>Conforms with CAN Protocol 2.0 A, B and ISO 11898-1:2015</a:t>
            </a:r>
          </a:p>
          <a:p>
            <a:pPr lvl="2"/>
            <a:r>
              <a:rPr lang="en-US" dirty="0"/>
              <a:t>Full CAN FD support (up to 64 data bytes); 1Mbps nominal bit rate; 8Mbps data bit rate</a:t>
            </a:r>
          </a:p>
          <a:p>
            <a:pPr lvl="2"/>
            <a:r>
              <a:rPr lang="en-US" dirty="0"/>
              <a:t>AUTOSAR and SAE J1939 support</a:t>
            </a:r>
          </a:p>
          <a:p>
            <a:pPr lvl="2"/>
            <a:r>
              <a:rPr lang="en-US" dirty="0"/>
              <a:t>Up to 32 dedicated transmit buffers</a:t>
            </a:r>
          </a:p>
          <a:p>
            <a:pPr lvl="2"/>
            <a:r>
              <a:rPr lang="en-US" dirty="0"/>
              <a:t>Configurable Transmit FIFO (up to 32 elements)</a:t>
            </a:r>
          </a:p>
          <a:p>
            <a:pPr lvl="2"/>
            <a:r>
              <a:rPr lang="en-US" dirty="0"/>
              <a:t>Configurable Transmit queue (up to 32 elements)</a:t>
            </a:r>
          </a:p>
          <a:p>
            <a:pPr lvl="2"/>
            <a:r>
              <a:rPr lang="en-US" dirty="0"/>
              <a:t>Configurable Transmit Event FIFO (up to 32 elements)</a:t>
            </a:r>
          </a:p>
          <a:p>
            <a:pPr lvl="2"/>
            <a:r>
              <a:rPr lang="en-US" dirty="0"/>
              <a:t>Up to 64 dedicated receive buffers</a:t>
            </a:r>
          </a:p>
          <a:p>
            <a:pPr lvl="2"/>
            <a:r>
              <a:rPr lang="en-US" dirty="0"/>
              <a:t>Two configurable receive FIFOs (up to 64 elements each)</a:t>
            </a:r>
          </a:p>
          <a:p>
            <a:pPr lvl="2"/>
            <a:r>
              <a:rPr lang="en-US" dirty="0"/>
              <a:t>Up to 128 filter elements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57A8-0796-44FC-A93B-331F90C4B2E6}"/>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2DB2565-5510-407F-B845-D5483278493C}"/>
              </a:ext>
            </a:extLst>
          </p:cNvPr>
          <p:cNvSpPr>
            <a:spLocks noGrp="1"/>
          </p:cNvSpPr>
          <p:nvPr>
            <p:ph type="sldNum" sz="quarter" idx="10"/>
          </p:nvPr>
        </p:nvSpPr>
        <p:spPr/>
        <p:txBody>
          <a:bodyPr/>
          <a:lstStyle/>
          <a:p>
            <a:pPr>
              <a:defRPr/>
            </a:pPr>
            <a:fld id="{2B97888F-6AF7-4263-B69D-592D8C33BAC7}" type="slidenum">
              <a:rPr lang="en-US" smtClean="0"/>
              <a:pPr>
                <a:defRPr/>
              </a:pPr>
              <a:t>20</a:t>
            </a:fld>
            <a:endParaRPr lang="en-US"/>
          </a:p>
        </p:txBody>
      </p:sp>
    </p:spTree>
    <p:extLst>
      <p:ext uri="{BB962C8B-B14F-4D97-AF65-F5344CB8AC3E}">
        <p14:creationId xmlns:p14="http://schemas.microsoft.com/office/powerpoint/2010/main" val="190576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02A4-7EF2-4B6C-95C6-EC11FF5070E4}"/>
              </a:ext>
            </a:extLst>
          </p:cNvPr>
          <p:cNvSpPr>
            <a:spLocks noGrp="1"/>
          </p:cNvSpPr>
          <p:nvPr>
            <p:ph type="title"/>
          </p:nvPr>
        </p:nvSpPr>
        <p:spPr/>
        <p:txBody>
          <a:bodyPr/>
          <a:lstStyle/>
          <a:p>
            <a:r>
              <a:rPr lang="en-US" dirty="0"/>
              <a:t>MCAN Block Diagram</a:t>
            </a:r>
          </a:p>
        </p:txBody>
      </p:sp>
      <p:pic>
        <p:nvPicPr>
          <p:cNvPr id="5" name="Content Placeholder 4">
            <a:extLst>
              <a:ext uri="{FF2B5EF4-FFF2-40B4-BE49-F238E27FC236}">
                <a16:creationId xmlns:a16="http://schemas.microsoft.com/office/drawing/2014/main" id="{8F492DA5-C14D-41B0-8C2F-05E3D1CC9E01}"/>
              </a:ext>
            </a:extLst>
          </p:cNvPr>
          <p:cNvPicPr>
            <a:picLocks noGrp="1" noChangeAspect="1"/>
          </p:cNvPicPr>
          <p:nvPr>
            <p:ph idx="1"/>
          </p:nvPr>
        </p:nvPicPr>
        <p:blipFill>
          <a:blip r:embed="rId2"/>
          <a:stretch>
            <a:fillRect/>
          </a:stretch>
        </p:blipFill>
        <p:spPr>
          <a:xfrm>
            <a:off x="1224251" y="777991"/>
            <a:ext cx="6695498" cy="4219671"/>
          </a:xfrm>
          <a:prstGeom prst="rect">
            <a:avLst/>
          </a:prstGeom>
        </p:spPr>
      </p:pic>
      <p:sp>
        <p:nvSpPr>
          <p:cNvPr id="4" name="Slide Number Placeholder 3">
            <a:extLst>
              <a:ext uri="{FF2B5EF4-FFF2-40B4-BE49-F238E27FC236}">
                <a16:creationId xmlns:a16="http://schemas.microsoft.com/office/drawing/2014/main" id="{43069C73-DF8B-4B49-B4A8-35573646FB64}"/>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6" name="Rectangle 5">
            <a:extLst>
              <a:ext uri="{FF2B5EF4-FFF2-40B4-BE49-F238E27FC236}">
                <a16:creationId xmlns:a16="http://schemas.microsoft.com/office/drawing/2014/main" id="{36BC2526-1BCF-48F1-A382-B2BB814727E6}"/>
              </a:ext>
            </a:extLst>
          </p:cNvPr>
          <p:cNvSpPr/>
          <p:nvPr/>
        </p:nvSpPr>
        <p:spPr>
          <a:xfrm>
            <a:off x="2854038" y="3200400"/>
            <a:ext cx="1824182" cy="3371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FA6887-7836-4D20-BCEB-B5CA13846EC6}"/>
              </a:ext>
            </a:extLst>
          </p:cNvPr>
          <p:cNvSpPr/>
          <p:nvPr/>
        </p:nvSpPr>
        <p:spPr>
          <a:xfrm>
            <a:off x="5010727" y="2507673"/>
            <a:ext cx="2087417" cy="17225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6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Implementation Details</a:t>
            </a:r>
          </a:p>
        </p:txBody>
      </p:sp>
      <p:sp>
        <p:nvSpPr>
          <p:cNvPr id="3" name="Content Placeholder 2"/>
          <p:cNvSpPr>
            <a:spLocks noGrp="1"/>
          </p:cNvSpPr>
          <p:nvPr>
            <p:ph idx="1"/>
          </p:nvPr>
        </p:nvSpPr>
        <p:spPr/>
        <p:txBody>
          <a:bodyPr/>
          <a:lstStyle/>
          <a:p>
            <a:r>
              <a:rPr dirty="0"/>
              <a:t>Acceptance filtering mechanisms</a:t>
            </a:r>
          </a:p>
          <a:p>
            <a:pPr lvl="1"/>
            <a:r>
              <a:rPr dirty="0"/>
              <a:t>Filtering Features</a:t>
            </a:r>
          </a:p>
          <a:p>
            <a:pPr lvl="2"/>
            <a:r>
              <a:rPr lang="en-US" dirty="0"/>
              <a:t> Hardware-based</a:t>
            </a:r>
            <a:r>
              <a:rPr dirty="0"/>
              <a:t> acceptance filtering
  Two filter sets: standard and extended identifiers
  Multiple filter configurations </a:t>
            </a:r>
            <a:r>
              <a:rPr lang="en-US" dirty="0"/>
              <a:t>are </a:t>
            </a:r>
            <a:r>
              <a:rPr dirty="0"/>
              <a:t>available
  Configurable for acceptance or rejection
  Individual filter enable/disable support</a:t>
            </a:r>
          </a:p>
          <a:p>
            <a:pPr lvl="1"/>
            <a:r>
              <a:rPr dirty="0"/>
              <a:t>Filter Types</a:t>
            </a:r>
          </a:p>
          <a:p>
            <a:pPr lvl="2"/>
            <a:r>
              <a:rPr dirty="0"/>
              <a:t>Range filter [from</a:t>
            </a:r>
            <a:r>
              <a:rPr lang="en-US" dirty="0"/>
              <a:t> ID1 </a:t>
            </a:r>
            <a:r>
              <a:rPr dirty="0"/>
              <a:t>to</a:t>
            </a:r>
            <a:r>
              <a:rPr lang="en-US" dirty="0"/>
              <a:t> ID2</a:t>
            </a:r>
            <a:r>
              <a:rPr dirty="0"/>
              <a:t>]
Filter for dedicated message IDs</a:t>
            </a:r>
            <a:r>
              <a:rPr lang="en-US" dirty="0"/>
              <a:t> [ID1 and ID2]</a:t>
            </a:r>
            <a:r>
              <a:rPr dirty="0"/>
              <a:t>
  Classic bit mask filter</a:t>
            </a:r>
            <a:r>
              <a:rPr lang="en-US" dirty="0"/>
              <a:t> [ID1(MASK) and ID2]</a:t>
            </a:r>
            <a:r>
              <a:rPr dirty="0"/>
              <a:t>
  Global filter configuration</a:t>
            </a:r>
            <a:r>
              <a:rPr lang="en-US" dirty="0"/>
              <a:t> [Accept/Reject Remote/Data Frames]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Acceptance Filtering Capabilities</a:t>
            </a:r>
          </a:p>
        </p:txBody>
      </p:sp>
      <p:sp>
        <p:nvSpPr>
          <p:cNvPr id="3" name="Content Placeholder 2"/>
          <p:cNvSpPr>
            <a:spLocks noGrp="1"/>
          </p:cNvSpPr>
          <p:nvPr>
            <p:ph idx="1"/>
          </p:nvPr>
        </p:nvSpPr>
        <p:spPr/>
        <p:txBody>
          <a:bodyPr/>
          <a:lstStyle/>
          <a:p>
            <a:r>
              <a:t>Key filtering features and mechanisms</a:t>
            </a:r>
          </a:p>
          <a:p>
            <a:pPr lvl="1"/>
            <a:r>
              <a:t>Hardware-based filtering support</a:t>
            </a:r>
          </a:p>
          <a:p>
            <a:pPr lvl="1"/>
            <a:r>
              <a:t>Standard and Extended identifier filter sets</a:t>
            </a:r>
          </a:p>
          <a:p>
            <a:pPr lvl="1"/>
            <a:r>
              <a:t>Range, Dedicated ID, and Bit mask filtering</a:t>
            </a:r>
          </a:p>
          <a:p>
            <a:pPr lvl="1"/>
            <a:r>
              <a:t>Individual filter enable/disable</a:t>
            </a:r>
          </a:p>
          <a:p>
            <a:pPr lvl="1"/>
            <a:r>
              <a:t>Sequential filter checking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6A27-65FA-4ACA-9407-8C8F7797FD4B}"/>
              </a:ext>
            </a:extLst>
          </p:cNvPr>
          <p:cNvSpPr>
            <a:spLocks noGrp="1"/>
          </p:cNvSpPr>
          <p:nvPr>
            <p:ph type="title"/>
          </p:nvPr>
        </p:nvSpPr>
        <p:spPr>
          <a:xfrm>
            <a:off x="231775" y="107163"/>
            <a:ext cx="8458200" cy="882952"/>
          </a:xfrm>
        </p:spPr>
        <p:txBody>
          <a:bodyPr/>
          <a:lstStyle/>
          <a:p>
            <a:r>
              <a:rPr lang="en-US" dirty="0"/>
              <a:t>Standard ID Filter</a:t>
            </a:r>
            <a:br>
              <a:rPr lang="en-US" dirty="0"/>
            </a:br>
            <a:r>
              <a:rPr lang="en-US" dirty="0"/>
              <a:t>Flow</a:t>
            </a:r>
          </a:p>
        </p:txBody>
      </p:sp>
      <p:sp>
        <p:nvSpPr>
          <p:cNvPr id="4" name="Slide Number Placeholder 3">
            <a:extLst>
              <a:ext uri="{FF2B5EF4-FFF2-40B4-BE49-F238E27FC236}">
                <a16:creationId xmlns:a16="http://schemas.microsoft.com/office/drawing/2014/main" id="{4E875206-0E37-4078-8B10-C9E5373B31F1}"/>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8052CD04-7247-4AAA-BF31-95DC8A736ED5}"/>
              </a:ext>
            </a:extLst>
          </p:cNvPr>
          <p:cNvPicPr>
            <a:picLocks noChangeAspect="1"/>
          </p:cNvPicPr>
          <p:nvPr/>
        </p:nvPicPr>
        <p:blipFill>
          <a:blip r:embed="rId2"/>
          <a:stretch>
            <a:fillRect/>
          </a:stretch>
        </p:blipFill>
        <p:spPr>
          <a:xfrm>
            <a:off x="3339271" y="0"/>
            <a:ext cx="4660034" cy="4793395"/>
          </a:xfrm>
          <a:prstGeom prst="rect">
            <a:avLst/>
          </a:prstGeom>
        </p:spPr>
      </p:pic>
    </p:spTree>
    <p:extLst>
      <p:ext uri="{BB962C8B-B14F-4D97-AF65-F5344CB8AC3E}">
        <p14:creationId xmlns:p14="http://schemas.microsoft.com/office/powerpoint/2010/main" val="251411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6A27-65FA-4ACA-9407-8C8F7797FD4B}"/>
              </a:ext>
            </a:extLst>
          </p:cNvPr>
          <p:cNvSpPr>
            <a:spLocks noGrp="1"/>
          </p:cNvSpPr>
          <p:nvPr>
            <p:ph type="title"/>
          </p:nvPr>
        </p:nvSpPr>
        <p:spPr>
          <a:xfrm>
            <a:off x="231775" y="107163"/>
            <a:ext cx="8458200" cy="882952"/>
          </a:xfrm>
        </p:spPr>
        <p:txBody>
          <a:bodyPr/>
          <a:lstStyle/>
          <a:p>
            <a:r>
              <a:rPr lang="en-US" dirty="0"/>
              <a:t>Extended ID Filter</a:t>
            </a:r>
            <a:br>
              <a:rPr lang="en-US" dirty="0"/>
            </a:br>
            <a:r>
              <a:rPr lang="en-US" dirty="0"/>
              <a:t>Flow</a:t>
            </a:r>
          </a:p>
        </p:txBody>
      </p:sp>
      <p:sp>
        <p:nvSpPr>
          <p:cNvPr id="4" name="Slide Number Placeholder 3">
            <a:extLst>
              <a:ext uri="{FF2B5EF4-FFF2-40B4-BE49-F238E27FC236}">
                <a16:creationId xmlns:a16="http://schemas.microsoft.com/office/drawing/2014/main" id="{4E875206-0E37-4078-8B10-C9E5373B31F1}"/>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3" name="Picture 2">
            <a:extLst>
              <a:ext uri="{FF2B5EF4-FFF2-40B4-BE49-F238E27FC236}">
                <a16:creationId xmlns:a16="http://schemas.microsoft.com/office/drawing/2014/main" id="{9F201055-7234-4350-B18F-015F0148FD6C}"/>
              </a:ext>
            </a:extLst>
          </p:cNvPr>
          <p:cNvPicPr>
            <a:picLocks noChangeAspect="1"/>
          </p:cNvPicPr>
          <p:nvPr/>
        </p:nvPicPr>
        <p:blipFill>
          <a:blip r:embed="rId2"/>
          <a:stretch>
            <a:fillRect/>
          </a:stretch>
        </p:blipFill>
        <p:spPr>
          <a:xfrm>
            <a:off x="3256702" y="30344"/>
            <a:ext cx="4797206" cy="4785775"/>
          </a:xfrm>
          <a:prstGeom prst="rect">
            <a:avLst/>
          </a:prstGeom>
        </p:spPr>
      </p:pic>
    </p:spTree>
    <p:extLst>
      <p:ext uri="{BB962C8B-B14F-4D97-AF65-F5344CB8AC3E}">
        <p14:creationId xmlns:p14="http://schemas.microsoft.com/office/powerpoint/2010/main" val="11449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1D4-53C2-429B-8CBD-0D69C27A915C}"/>
              </a:ext>
            </a:extLst>
          </p:cNvPr>
          <p:cNvSpPr>
            <a:spLocks noGrp="1"/>
          </p:cNvSpPr>
          <p:nvPr>
            <p:ph type="title"/>
          </p:nvPr>
        </p:nvSpPr>
        <p:spPr/>
        <p:txBody>
          <a:bodyPr/>
          <a:lstStyle/>
          <a:p>
            <a:r>
              <a:rPr lang="en-US" dirty="0"/>
              <a:t>Standard ID Filter Configuration</a:t>
            </a:r>
          </a:p>
        </p:txBody>
      </p:sp>
      <p:sp>
        <p:nvSpPr>
          <p:cNvPr id="4" name="Slide Number Placeholder 3">
            <a:extLst>
              <a:ext uri="{FF2B5EF4-FFF2-40B4-BE49-F238E27FC236}">
                <a16:creationId xmlns:a16="http://schemas.microsoft.com/office/drawing/2014/main" id="{98D61014-AD0A-4107-AD77-F3896D5D1BBA}"/>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5" name="Picture 4">
            <a:extLst>
              <a:ext uri="{FF2B5EF4-FFF2-40B4-BE49-F238E27FC236}">
                <a16:creationId xmlns:a16="http://schemas.microsoft.com/office/drawing/2014/main" id="{95110574-992E-4502-A363-986C3B75AA62}"/>
              </a:ext>
            </a:extLst>
          </p:cNvPr>
          <p:cNvPicPr>
            <a:picLocks noChangeAspect="1"/>
          </p:cNvPicPr>
          <p:nvPr/>
        </p:nvPicPr>
        <p:blipFill>
          <a:blip r:embed="rId2"/>
          <a:stretch>
            <a:fillRect/>
          </a:stretch>
        </p:blipFill>
        <p:spPr>
          <a:xfrm>
            <a:off x="1443746" y="842587"/>
            <a:ext cx="6256507" cy="3754987"/>
          </a:xfrm>
          <a:prstGeom prst="rect">
            <a:avLst/>
          </a:prstGeom>
        </p:spPr>
      </p:pic>
    </p:spTree>
    <p:extLst>
      <p:ext uri="{BB962C8B-B14F-4D97-AF65-F5344CB8AC3E}">
        <p14:creationId xmlns:p14="http://schemas.microsoft.com/office/powerpoint/2010/main" val="20210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Filter Configuration Options</a:t>
            </a:r>
          </a:p>
        </p:txBody>
      </p:sp>
      <p:sp>
        <p:nvSpPr>
          <p:cNvPr id="3" name="Content Placeholder 2"/>
          <p:cNvSpPr>
            <a:spLocks noGrp="1"/>
          </p:cNvSpPr>
          <p:nvPr>
            <p:ph idx="1"/>
          </p:nvPr>
        </p:nvSpPr>
        <p:spPr/>
        <p:txBody>
          <a:bodyPr/>
          <a:lstStyle/>
          <a:p>
            <a:r>
              <a:rPr dirty="0"/>
              <a:t>Available filter types and configurations</a:t>
            </a:r>
          </a:p>
          <a:p>
            <a:pPr lvl="1"/>
            <a:r>
              <a:rPr dirty="0"/>
              <a:t>Range filter [from </a:t>
            </a:r>
            <a:r>
              <a:rPr lang="en-US" dirty="0" err="1"/>
              <a:t>IDx</a:t>
            </a:r>
            <a:r>
              <a:rPr lang="en-US" dirty="0"/>
              <a:t> </a:t>
            </a:r>
            <a:r>
              <a:rPr dirty="0"/>
              <a:t>to</a:t>
            </a:r>
            <a:r>
              <a:rPr lang="en-US" dirty="0"/>
              <a:t> </a:t>
            </a:r>
            <a:r>
              <a:rPr lang="en-US" dirty="0" err="1"/>
              <a:t>IDy</a:t>
            </a:r>
            <a:r>
              <a:rPr dirty="0"/>
              <a:t>]</a:t>
            </a:r>
          </a:p>
          <a:p>
            <a:pPr lvl="1"/>
            <a:r>
              <a:rPr dirty="0"/>
              <a:t>Dual ID filter support</a:t>
            </a:r>
          </a:p>
          <a:p>
            <a:pPr lvl="1"/>
            <a:r>
              <a:rPr dirty="0"/>
              <a:t>Classic bit mask filtering</a:t>
            </a:r>
          </a:p>
          <a:p>
            <a:pPr lvl="1"/>
            <a:r>
              <a:rPr dirty="0"/>
              <a:t>Acceptance or rejection filtering</a:t>
            </a:r>
          </a:p>
          <a:p>
            <a:pPr lvl="1"/>
            <a:r>
              <a:rPr dirty="0"/>
              <a:t>Assignment to RX Buffers or FIFOs</a:t>
            </a:r>
          </a:p>
        </p:txBody>
      </p:sp>
    </p:spTree>
  </p:cSld>
  <p:clrMapOvr>
    <a:masterClrMapping/>
  </p:clrMapOvr>
</p:sld>
</file>

<file path=ppt/theme/theme1.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450184F-FECE-4F4E-9465-90FF95DEA0E4}" vid="{4EBE6972-D454-4FA8-9A2F-9FAFE2BB323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TI-NoCIPmarking</Template>
  <TotalTime>757</TotalTime>
  <Words>846</Words>
  <Application>Microsoft Office PowerPoint</Application>
  <PresentationFormat>On-screen Show (16:9)</PresentationFormat>
  <Paragraphs>99</Paragraphs>
  <Slides>20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2_FinalPowerpoint</vt:lpstr>
      <vt:lpstr>MCAN Filtering and RX Configuration</vt:lpstr>
      <vt:lpstr>Introduction</vt:lpstr>
      <vt:lpstr>MCAN Block Diagram</vt:lpstr>
      <vt:lpstr>Implementation Details</vt:lpstr>
      <vt:lpstr>Acceptance Filtering Capabilities</vt:lpstr>
      <vt:lpstr>Standard ID Filter Flow</vt:lpstr>
      <vt:lpstr>Extended ID Filter Flow</vt:lpstr>
      <vt:lpstr>Standard ID Filter Configuration</vt:lpstr>
      <vt:lpstr>Filter Configuration Options</vt:lpstr>
      <vt:lpstr>MCAN Global Filter</vt:lpstr>
      <vt:lpstr>MCAN_GlobalFilter Configuration</vt:lpstr>
      <vt:lpstr>MCAN StdMsgID Filter</vt:lpstr>
      <vt:lpstr>MCAN_StdMsgIDFilterElement Configuration</vt:lpstr>
      <vt:lpstr>MCAN ExtMsgID Filter</vt:lpstr>
      <vt:lpstr>MCAN_ExtMsgIDFilterElement Configuration</vt:lpstr>
      <vt:lpstr>MCAN Message RAM – RX Configuration Options</vt:lpstr>
      <vt:lpstr>MCAN Message RAM Configuration</vt:lpstr>
      <vt:lpstr>MsgRAM ConfigParams</vt:lpstr>
      <vt:lpstr>AM261x MCU+SDK MCAN Configuration Example</vt:lpstr>
      <vt:lpstr>Questions?</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Fleenor, Zackary</dc:creator>
  <cp:lastModifiedBy>Fleenor, Zackary</cp:lastModifiedBy>
  <cp:revision>17</cp:revision>
  <dcterms:created xsi:type="dcterms:W3CDTF">2025-05-30T14:25:44Z</dcterms:created>
  <dcterms:modified xsi:type="dcterms:W3CDTF">2025-08-06T02:17:36Z</dcterms:modified>
</cp:coreProperties>
</file>