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EF09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3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42F35-E2D7-4399-BFF4-D782FB7556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260571-8591-4110-A75C-5498B0A6D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6CC9E-7BBA-4D3E-B508-B2AE9AA97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9FDC-C004-46E7-A5E8-37C49CBEA1FC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799BF-81FF-402F-A202-2085FC3FE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2C8748-BA57-45A4-9DA5-9BC0260F2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27A30-3DE5-4BA3-AA00-AF47518A5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92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2D784-5F95-4B4B-9D3E-BC8B11D37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CD6795-4C33-4150-A2E1-F0DF796F85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FF118-CBB6-41C8-A4E2-4505D88E2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9FDC-C004-46E7-A5E8-37C49CBEA1FC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19883-D358-4A45-B6E0-0B5F0FC3B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7C562-146E-4303-A061-FE5AD3F2C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27A30-3DE5-4BA3-AA00-AF47518A5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412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441EE1-FD2E-4B6F-BF80-403F448D00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D4F198-578B-44F7-8545-4C5DCEB7FD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879DCB-0F23-42CA-9765-82F0B445A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9FDC-C004-46E7-A5E8-37C49CBEA1FC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06FDD-6C87-45FE-A029-E4385AC00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6CD9C6-2D7B-4E4F-B6B1-E105FD885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27A30-3DE5-4BA3-AA00-AF47518A5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455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0D3A5-8399-4E0D-9C73-3617FDD5B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B1576-A930-4705-9704-6B7C22C0A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ED1FF-9C2C-4E5F-86BF-708C780B6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9FDC-C004-46E7-A5E8-37C49CBEA1FC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922B4-6EF9-4061-9BF0-6A06816B6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CF39E9-E89F-46F0-973E-C46B113E9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27A30-3DE5-4BA3-AA00-AF47518A5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00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BC912-84B5-4523-AD15-D223A7C2C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7FAA88-979F-41C8-941C-D858DFEA69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A6BC34-BC89-4CD9-B02E-B2101B6C1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9FDC-C004-46E7-A5E8-37C49CBEA1FC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517322-3E80-4615-98AA-3365A7BB7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37DAB-406D-4037-AC39-3B654A90D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27A30-3DE5-4BA3-AA00-AF47518A5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076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4878C-35E6-48C1-9133-93914A627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0581F-578E-4A03-BF9F-A57180E6C1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7F3235-A459-4F14-99A3-B649B995A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DA88E3-7FEE-46A6-AAC3-E172DFC03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9FDC-C004-46E7-A5E8-37C49CBEA1FC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86F802-421E-4B23-982A-85D9001B4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0CF844-85F2-4574-A8A8-BB59AFC04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27A30-3DE5-4BA3-AA00-AF47518A5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887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3B082-5A1A-4891-8479-7DAEEA7EC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3030A-62C7-430D-ACD6-C1E9EE804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4BD519-0450-49D8-AC52-F80D9EA45E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18A37A-FFCC-44FF-839C-2D1B806327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AD60FF-F013-4875-9256-3FA415E0A2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CFDCFA-3D99-471B-A9D4-C85FA4A5F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9FDC-C004-46E7-A5E8-37C49CBEA1FC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B743B2-EE29-4390-BA4F-A356D065B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C68C72-4B6B-4F14-9E4E-ADD07AE80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27A30-3DE5-4BA3-AA00-AF47518A5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303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01279-B2D6-47CB-8AEF-63C8F938D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3390C2-140D-4A95-A34D-54B97508B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9FDC-C004-46E7-A5E8-37C49CBEA1FC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A90B90-1177-453D-B95D-FE77A4456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5A244A-7AC8-44CB-B017-280A06F76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27A30-3DE5-4BA3-AA00-AF47518A5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230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E94DCB-7D7F-4288-83EA-77511464E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9FDC-C004-46E7-A5E8-37C49CBEA1FC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0A8C59-5B18-4796-BF5C-DA617F674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C4A77-EE45-4FD5-B9FF-C8C400360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27A30-3DE5-4BA3-AA00-AF47518A5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016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4EE7A-0CF3-44A5-B7B9-7D1EB350E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B28BD-EF2D-49F2-9BEA-69B37AB35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BD5B29-9FF4-4F02-97AE-95132064C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BE9EFF-29F1-4844-92AD-5DB83BD90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9FDC-C004-46E7-A5E8-37C49CBEA1FC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AB0434-E07E-4DB7-994D-0E3F16300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24ADA9-D73E-4D72-9D95-0B975A342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27A30-3DE5-4BA3-AA00-AF47518A5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316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E55D0-A8C3-4880-8FCA-F38C2A728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C73835-58C9-4832-9909-19BF9C1993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AF3C48-0039-4448-BC87-53229B134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87A415-E481-4222-B974-583EFCBA7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9FDC-C004-46E7-A5E8-37C49CBEA1FC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888934-6BD6-4300-8A48-563E97FA2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2863DA-350E-4B77-87F6-58BE0A6B3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27A30-3DE5-4BA3-AA00-AF47518A5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1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4B16CD-E1F2-4CDF-81F8-C820DD34A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57D86C-E85C-4E5B-AE6D-69D598863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26123-3605-41CB-AAF7-7154D903CB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19FDC-C004-46E7-A5E8-37C49CBEA1FC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AADEDB-3F7F-45BC-824B-A1FDCEA210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B1D35A-8CD0-4C36-A1BA-E2B365ADEA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27A30-3DE5-4BA3-AA00-AF47518A5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06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B4CAB-503F-4C82-88CB-39A34CA67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Missing AQ Event on Sync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1B5BD-A68E-4378-B514-39969C572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Picture of reproduced error with signal names, and AQ settings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7F3C3D8-CB66-43CF-B9EE-C973C679D0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830977"/>
              </p:ext>
            </p:extLst>
          </p:nvPr>
        </p:nvGraphicFramePr>
        <p:xfrm>
          <a:off x="7071360" y="2447517"/>
          <a:ext cx="4970424" cy="1565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404">
                  <a:extLst>
                    <a:ext uri="{9D8B030D-6E8A-4147-A177-3AD203B41FA5}">
                      <a16:colId xmlns:a16="http://schemas.microsoft.com/office/drawing/2014/main" val="2096264476"/>
                    </a:ext>
                  </a:extLst>
                </a:gridCol>
                <a:gridCol w="828404">
                  <a:extLst>
                    <a:ext uri="{9D8B030D-6E8A-4147-A177-3AD203B41FA5}">
                      <a16:colId xmlns:a16="http://schemas.microsoft.com/office/drawing/2014/main" val="3035874308"/>
                    </a:ext>
                  </a:extLst>
                </a:gridCol>
                <a:gridCol w="828404">
                  <a:extLst>
                    <a:ext uri="{9D8B030D-6E8A-4147-A177-3AD203B41FA5}">
                      <a16:colId xmlns:a16="http://schemas.microsoft.com/office/drawing/2014/main" val="4143780199"/>
                    </a:ext>
                  </a:extLst>
                </a:gridCol>
                <a:gridCol w="828404">
                  <a:extLst>
                    <a:ext uri="{9D8B030D-6E8A-4147-A177-3AD203B41FA5}">
                      <a16:colId xmlns:a16="http://schemas.microsoft.com/office/drawing/2014/main" val="3045156167"/>
                    </a:ext>
                  </a:extLst>
                </a:gridCol>
                <a:gridCol w="828404">
                  <a:extLst>
                    <a:ext uri="{9D8B030D-6E8A-4147-A177-3AD203B41FA5}">
                      <a16:colId xmlns:a16="http://schemas.microsoft.com/office/drawing/2014/main" val="993332761"/>
                    </a:ext>
                  </a:extLst>
                </a:gridCol>
                <a:gridCol w="828404">
                  <a:extLst>
                    <a:ext uri="{9D8B030D-6E8A-4147-A177-3AD203B41FA5}">
                      <a16:colId xmlns:a16="http://schemas.microsoft.com/office/drawing/2014/main" val="834691444"/>
                    </a:ext>
                  </a:extLst>
                </a:gridCol>
              </a:tblGrid>
              <a:tr h="391404">
                <a:tc>
                  <a:txBody>
                    <a:bodyPr/>
                    <a:lstStyle/>
                    <a:p>
                      <a:r>
                        <a:rPr lang="en-US" dirty="0" err="1"/>
                        <a:t>ePWM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79423"/>
                  </a:ext>
                </a:extLst>
              </a:tr>
              <a:tr h="391404">
                <a:tc>
                  <a:txBody>
                    <a:bodyPr/>
                    <a:lstStyle/>
                    <a:p>
                      <a:r>
                        <a:rPr lang="en-US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123579"/>
                  </a:ext>
                </a:extLst>
              </a:tr>
              <a:tr h="391404">
                <a:tc>
                  <a:txBody>
                    <a:bodyPr/>
                    <a:lstStyle/>
                    <a:p>
                      <a:r>
                        <a:rPr lang="en-US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715792"/>
                  </a:ext>
                </a:extLst>
              </a:tr>
              <a:tr h="391404">
                <a:tc>
                  <a:txBody>
                    <a:bodyPr/>
                    <a:lstStyle/>
                    <a:p>
                      <a:r>
                        <a:rPr lang="en-US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458911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BE955E33-6333-41E8-976D-8DBBE00CF4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913" y="2390490"/>
            <a:ext cx="6413863" cy="4032716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82D770E6-BA20-4EAA-8CCE-AC01116CA56E}"/>
              </a:ext>
            </a:extLst>
          </p:cNvPr>
          <p:cNvSpPr/>
          <p:nvPr/>
        </p:nvSpPr>
        <p:spPr>
          <a:xfrm>
            <a:off x="1665026" y="2782797"/>
            <a:ext cx="286604" cy="11962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" b="1" dirty="0">
                <a:solidFill>
                  <a:schemeClr val="tx1"/>
                </a:solidFill>
              </a:rPr>
              <a:t>CAU</a:t>
            </a:r>
            <a:endParaRPr lang="en-US" sz="600" b="1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8441B24-83D9-4E0A-8ECB-5C5AAE477A58}"/>
              </a:ext>
            </a:extLst>
          </p:cNvPr>
          <p:cNvSpPr/>
          <p:nvPr/>
        </p:nvSpPr>
        <p:spPr>
          <a:xfrm>
            <a:off x="1951630" y="2782796"/>
            <a:ext cx="286604" cy="11962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" b="1" dirty="0">
                <a:solidFill>
                  <a:schemeClr val="tx1"/>
                </a:solidFill>
              </a:rPr>
              <a:t>CBD</a:t>
            </a:r>
            <a:endParaRPr lang="en-US" sz="600" b="1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C96CD39-E3B4-4A80-8C9F-A0F254A7B9B2}"/>
              </a:ext>
            </a:extLst>
          </p:cNvPr>
          <p:cNvSpPr/>
          <p:nvPr/>
        </p:nvSpPr>
        <p:spPr>
          <a:xfrm>
            <a:off x="1665026" y="3542411"/>
            <a:ext cx="286604" cy="11962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" b="1" dirty="0">
                <a:solidFill>
                  <a:schemeClr val="tx1"/>
                </a:solidFill>
              </a:rPr>
              <a:t>CAU</a:t>
            </a:r>
            <a:endParaRPr lang="en-US" sz="600" b="1" dirty="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8E846BE-80ED-4711-B461-46C58398009B}"/>
              </a:ext>
            </a:extLst>
          </p:cNvPr>
          <p:cNvSpPr/>
          <p:nvPr/>
        </p:nvSpPr>
        <p:spPr>
          <a:xfrm>
            <a:off x="1951630" y="3542411"/>
            <a:ext cx="286604" cy="11962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" b="1" dirty="0">
                <a:solidFill>
                  <a:schemeClr val="tx1"/>
                </a:solidFill>
              </a:rPr>
              <a:t>CBU</a:t>
            </a:r>
            <a:endParaRPr lang="en-US" sz="600" b="1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538139C-E1C4-4755-8D40-E004C78D0AED}"/>
              </a:ext>
            </a:extLst>
          </p:cNvPr>
          <p:cNvSpPr/>
          <p:nvPr/>
        </p:nvSpPr>
        <p:spPr>
          <a:xfrm>
            <a:off x="1665026" y="4437121"/>
            <a:ext cx="286604" cy="11962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" b="1" dirty="0">
                <a:solidFill>
                  <a:schemeClr val="tx1"/>
                </a:solidFill>
              </a:rPr>
              <a:t>CAD</a:t>
            </a:r>
            <a:endParaRPr lang="en-US" sz="600" b="1" dirty="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2241688-E3A7-43D9-91D1-2BAE6D26FDD8}"/>
              </a:ext>
            </a:extLst>
          </p:cNvPr>
          <p:cNvSpPr/>
          <p:nvPr/>
        </p:nvSpPr>
        <p:spPr>
          <a:xfrm>
            <a:off x="1990120" y="4437120"/>
            <a:ext cx="286604" cy="11962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" b="1" dirty="0">
                <a:solidFill>
                  <a:schemeClr val="tx1"/>
                </a:solidFill>
              </a:rPr>
              <a:t>CBD</a:t>
            </a:r>
            <a:endParaRPr lang="en-US" sz="600" b="1" dirty="0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C198BBF-BD02-42F8-A4C8-A68AE294AA9C}"/>
              </a:ext>
            </a:extLst>
          </p:cNvPr>
          <p:cNvSpPr/>
          <p:nvPr/>
        </p:nvSpPr>
        <p:spPr>
          <a:xfrm>
            <a:off x="2888022" y="4450931"/>
            <a:ext cx="286604" cy="11962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" b="1" dirty="0">
                <a:solidFill>
                  <a:schemeClr val="tx1"/>
                </a:solidFill>
              </a:rPr>
              <a:t>ZRO</a:t>
            </a:r>
            <a:endParaRPr lang="en-US" sz="600" b="1" dirty="0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688BC1B-29E0-4394-849D-D163D15CCDF6}"/>
              </a:ext>
            </a:extLst>
          </p:cNvPr>
          <p:cNvSpPr/>
          <p:nvPr/>
        </p:nvSpPr>
        <p:spPr>
          <a:xfrm>
            <a:off x="369804" y="2842609"/>
            <a:ext cx="420771" cy="11962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" b="1" dirty="0">
                <a:solidFill>
                  <a:schemeClr val="tx1"/>
                </a:solidFill>
              </a:rPr>
              <a:t>ePWM1A</a:t>
            </a:r>
            <a:endParaRPr lang="en-US" sz="600" b="1" dirty="0">
              <a:solidFill>
                <a:schemeClr val="tx1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696C6D9-D1C4-4242-A1D6-139A9FF0617B}"/>
              </a:ext>
            </a:extLst>
          </p:cNvPr>
          <p:cNvSpPr/>
          <p:nvPr/>
        </p:nvSpPr>
        <p:spPr>
          <a:xfrm>
            <a:off x="299356" y="3602224"/>
            <a:ext cx="420771" cy="11962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" b="1" dirty="0">
                <a:solidFill>
                  <a:schemeClr val="tx1"/>
                </a:solidFill>
              </a:rPr>
              <a:t>ePWM3A</a:t>
            </a:r>
            <a:endParaRPr lang="en-US" sz="600" b="1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3628D17-9FE7-47F0-8072-91EB8A846113}"/>
              </a:ext>
            </a:extLst>
          </p:cNvPr>
          <p:cNvSpPr/>
          <p:nvPr/>
        </p:nvSpPr>
        <p:spPr>
          <a:xfrm>
            <a:off x="301261" y="4421653"/>
            <a:ext cx="420771" cy="119627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" b="1" dirty="0">
                <a:solidFill>
                  <a:schemeClr val="tx1"/>
                </a:solidFill>
              </a:rPr>
              <a:t>ePWM3B</a:t>
            </a:r>
            <a:endParaRPr lang="en-US" sz="600" b="1" dirty="0">
              <a:solidFill>
                <a:schemeClr val="tx1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8319851-79DE-4A21-82DD-12CAFCC7EE20}"/>
              </a:ext>
            </a:extLst>
          </p:cNvPr>
          <p:cNvSpPr/>
          <p:nvPr/>
        </p:nvSpPr>
        <p:spPr>
          <a:xfrm>
            <a:off x="291736" y="5215738"/>
            <a:ext cx="420771" cy="119627"/>
          </a:xfrm>
          <a:prstGeom prst="rect">
            <a:avLst/>
          </a:prstGeom>
          <a:solidFill>
            <a:srgbClr val="EF09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" b="1" dirty="0">
                <a:solidFill>
                  <a:schemeClr val="tx1"/>
                </a:solidFill>
              </a:rPr>
              <a:t>SYNCOUT ZRO Event ePWM1</a:t>
            </a:r>
            <a:endParaRPr lang="en-US" sz="500" b="1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6FBE28-FB57-4892-8CE6-544FF2B3D6B7}"/>
              </a:ext>
            </a:extLst>
          </p:cNvPr>
          <p:cNvSpPr txBox="1"/>
          <p:nvPr/>
        </p:nvSpPr>
        <p:spPr>
          <a:xfrm>
            <a:off x="7071360" y="4421653"/>
            <a:ext cx="4970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Trigger setting: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Pulse width &gt; 100us means short occurring on ePWM3B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801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B4CAB-503F-4C82-88CB-39A34CA67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on Missing AQ Event on Sync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22B51E-1321-4B15-B37C-425FDE0A84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913" y="2390490"/>
            <a:ext cx="6413863" cy="4032716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7F3C3D8-CB66-43CF-B9EE-C973C679D0EE}"/>
              </a:ext>
            </a:extLst>
          </p:cNvPr>
          <p:cNvGraphicFramePr>
            <a:graphicFrameLocks noGrp="1"/>
          </p:cNvGraphicFramePr>
          <p:nvPr/>
        </p:nvGraphicFramePr>
        <p:xfrm>
          <a:off x="7071360" y="2447517"/>
          <a:ext cx="4970424" cy="1565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404">
                  <a:extLst>
                    <a:ext uri="{9D8B030D-6E8A-4147-A177-3AD203B41FA5}">
                      <a16:colId xmlns:a16="http://schemas.microsoft.com/office/drawing/2014/main" val="2096264476"/>
                    </a:ext>
                  </a:extLst>
                </a:gridCol>
                <a:gridCol w="828404">
                  <a:extLst>
                    <a:ext uri="{9D8B030D-6E8A-4147-A177-3AD203B41FA5}">
                      <a16:colId xmlns:a16="http://schemas.microsoft.com/office/drawing/2014/main" val="3035874308"/>
                    </a:ext>
                  </a:extLst>
                </a:gridCol>
                <a:gridCol w="828404">
                  <a:extLst>
                    <a:ext uri="{9D8B030D-6E8A-4147-A177-3AD203B41FA5}">
                      <a16:colId xmlns:a16="http://schemas.microsoft.com/office/drawing/2014/main" val="4143780199"/>
                    </a:ext>
                  </a:extLst>
                </a:gridCol>
                <a:gridCol w="828404">
                  <a:extLst>
                    <a:ext uri="{9D8B030D-6E8A-4147-A177-3AD203B41FA5}">
                      <a16:colId xmlns:a16="http://schemas.microsoft.com/office/drawing/2014/main" val="3045156167"/>
                    </a:ext>
                  </a:extLst>
                </a:gridCol>
                <a:gridCol w="828404">
                  <a:extLst>
                    <a:ext uri="{9D8B030D-6E8A-4147-A177-3AD203B41FA5}">
                      <a16:colId xmlns:a16="http://schemas.microsoft.com/office/drawing/2014/main" val="993332761"/>
                    </a:ext>
                  </a:extLst>
                </a:gridCol>
                <a:gridCol w="828404">
                  <a:extLst>
                    <a:ext uri="{9D8B030D-6E8A-4147-A177-3AD203B41FA5}">
                      <a16:colId xmlns:a16="http://schemas.microsoft.com/office/drawing/2014/main" val="834691444"/>
                    </a:ext>
                  </a:extLst>
                </a:gridCol>
              </a:tblGrid>
              <a:tr h="391404">
                <a:tc>
                  <a:txBody>
                    <a:bodyPr/>
                    <a:lstStyle/>
                    <a:p>
                      <a:r>
                        <a:rPr lang="en-US" dirty="0" err="1"/>
                        <a:t>ePWM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79423"/>
                  </a:ext>
                </a:extLst>
              </a:tr>
              <a:tr h="391404">
                <a:tc>
                  <a:txBody>
                    <a:bodyPr/>
                    <a:lstStyle/>
                    <a:p>
                      <a:r>
                        <a:rPr lang="en-US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123579"/>
                  </a:ext>
                </a:extLst>
              </a:tr>
              <a:tr h="391404">
                <a:tc>
                  <a:txBody>
                    <a:bodyPr/>
                    <a:lstStyle/>
                    <a:p>
                      <a:r>
                        <a:rPr lang="en-US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715792"/>
                  </a:ext>
                </a:extLst>
              </a:tr>
              <a:tr h="391404">
                <a:tc>
                  <a:txBody>
                    <a:bodyPr/>
                    <a:lstStyle/>
                    <a:p>
                      <a:r>
                        <a:rPr lang="en-US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458911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679968F0-3A0E-448A-9154-5B3E03984EE3}"/>
              </a:ext>
            </a:extLst>
          </p:cNvPr>
          <p:cNvSpPr/>
          <p:nvPr/>
        </p:nvSpPr>
        <p:spPr>
          <a:xfrm>
            <a:off x="1665026" y="2782797"/>
            <a:ext cx="286604" cy="11962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" b="1" dirty="0">
                <a:solidFill>
                  <a:schemeClr val="tx1"/>
                </a:solidFill>
              </a:rPr>
              <a:t>CAU</a:t>
            </a:r>
            <a:endParaRPr lang="en-US" sz="600" b="1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20371C6-70D3-4F52-906A-4698675671A6}"/>
              </a:ext>
            </a:extLst>
          </p:cNvPr>
          <p:cNvSpPr/>
          <p:nvPr/>
        </p:nvSpPr>
        <p:spPr>
          <a:xfrm>
            <a:off x="1951630" y="2782796"/>
            <a:ext cx="286604" cy="11962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" b="1" dirty="0">
                <a:solidFill>
                  <a:schemeClr val="tx1"/>
                </a:solidFill>
              </a:rPr>
              <a:t>CBD</a:t>
            </a:r>
            <a:endParaRPr lang="en-US" sz="600" b="1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32BA3DF-57D6-4BC8-8CCD-E793CA1B7F25}"/>
              </a:ext>
            </a:extLst>
          </p:cNvPr>
          <p:cNvSpPr/>
          <p:nvPr/>
        </p:nvSpPr>
        <p:spPr>
          <a:xfrm>
            <a:off x="1665026" y="3542411"/>
            <a:ext cx="286604" cy="11962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" b="1" dirty="0">
                <a:solidFill>
                  <a:schemeClr val="tx1"/>
                </a:solidFill>
              </a:rPr>
              <a:t>CAU</a:t>
            </a:r>
            <a:endParaRPr lang="en-US" sz="600" b="1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BDCE8D-8DA5-478A-844F-6A8F1F0ADD94}"/>
              </a:ext>
            </a:extLst>
          </p:cNvPr>
          <p:cNvSpPr/>
          <p:nvPr/>
        </p:nvSpPr>
        <p:spPr>
          <a:xfrm>
            <a:off x="1951630" y="3542411"/>
            <a:ext cx="286604" cy="11962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" b="1" dirty="0">
                <a:solidFill>
                  <a:schemeClr val="tx1"/>
                </a:solidFill>
              </a:rPr>
              <a:t>CBU</a:t>
            </a:r>
            <a:endParaRPr lang="en-US" sz="600" b="1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40E12D6-F2D8-4F2E-8ED0-9E69124C7E58}"/>
              </a:ext>
            </a:extLst>
          </p:cNvPr>
          <p:cNvSpPr/>
          <p:nvPr/>
        </p:nvSpPr>
        <p:spPr>
          <a:xfrm>
            <a:off x="1665026" y="4437121"/>
            <a:ext cx="286604" cy="11962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" b="1" dirty="0">
                <a:solidFill>
                  <a:schemeClr val="tx1"/>
                </a:solidFill>
              </a:rPr>
              <a:t>CAD</a:t>
            </a:r>
            <a:endParaRPr lang="en-US" sz="600" b="1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BE2DC89-241C-4920-B8E1-C514D241C931}"/>
              </a:ext>
            </a:extLst>
          </p:cNvPr>
          <p:cNvSpPr/>
          <p:nvPr/>
        </p:nvSpPr>
        <p:spPr>
          <a:xfrm>
            <a:off x="1990120" y="4437120"/>
            <a:ext cx="286604" cy="11962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" b="1" dirty="0">
                <a:solidFill>
                  <a:schemeClr val="tx1"/>
                </a:solidFill>
              </a:rPr>
              <a:t>CBD</a:t>
            </a:r>
            <a:endParaRPr lang="en-US" sz="600" b="1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E21CAD0-295D-40BE-ACF1-E7AF7FFF2E4B}"/>
              </a:ext>
            </a:extLst>
          </p:cNvPr>
          <p:cNvCxnSpPr>
            <a:cxnSpLocks/>
          </p:cNvCxnSpPr>
          <p:nvPr/>
        </p:nvCxnSpPr>
        <p:spPr>
          <a:xfrm flipV="1">
            <a:off x="2411411" y="4921111"/>
            <a:ext cx="218076" cy="326238"/>
          </a:xfrm>
          <a:prstGeom prst="straightConnector1">
            <a:avLst/>
          </a:prstGeom>
          <a:ln>
            <a:solidFill>
              <a:srgbClr val="66FF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1951786-1472-465B-A274-AB2112E90F8C}"/>
              </a:ext>
            </a:extLst>
          </p:cNvPr>
          <p:cNvCxnSpPr/>
          <p:nvPr/>
        </p:nvCxnSpPr>
        <p:spPr>
          <a:xfrm flipV="1">
            <a:off x="1808328" y="4936331"/>
            <a:ext cx="286604" cy="42148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5A28F73-A613-47ED-8E7D-52085D3034FF}"/>
              </a:ext>
            </a:extLst>
          </p:cNvPr>
          <p:cNvCxnSpPr>
            <a:cxnSpLocks/>
          </p:cNvCxnSpPr>
          <p:nvPr/>
        </p:nvCxnSpPr>
        <p:spPr>
          <a:xfrm>
            <a:off x="2094932" y="4936331"/>
            <a:ext cx="298224" cy="42148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A0F20E9-4629-49C1-94B6-0C0526D703A0}"/>
              </a:ext>
            </a:extLst>
          </p:cNvPr>
          <p:cNvCxnSpPr/>
          <p:nvPr/>
        </p:nvCxnSpPr>
        <p:spPr>
          <a:xfrm flipV="1">
            <a:off x="2393156" y="4936331"/>
            <a:ext cx="286604" cy="42148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B58F941-52CC-4824-9C69-2FAB112A734E}"/>
              </a:ext>
            </a:extLst>
          </p:cNvPr>
          <p:cNvCxnSpPr>
            <a:cxnSpLocks/>
          </p:cNvCxnSpPr>
          <p:nvPr/>
        </p:nvCxnSpPr>
        <p:spPr>
          <a:xfrm>
            <a:off x="2679760" y="4936331"/>
            <a:ext cx="298224" cy="42148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63BF9A9A-6286-4E06-B098-C6BA53D17934}"/>
              </a:ext>
            </a:extLst>
          </p:cNvPr>
          <p:cNvSpPr/>
          <p:nvPr/>
        </p:nvSpPr>
        <p:spPr>
          <a:xfrm>
            <a:off x="2888022" y="4450931"/>
            <a:ext cx="286604" cy="11962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" b="1" dirty="0">
                <a:solidFill>
                  <a:schemeClr val="tx1"/>
                </a:solidFill>
              </a:rPr>
              <a:t>ZRO</a:t>
            </a:r>
            <a:endParaRPr lang="en-US" sz="600" b="1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FBDC2E-E4EC-42A1-B115-E7E2678B2AAF}"/>
              </a:ext>
            </a:extLst>
          </p:cNvPr>
          <p:cNvSpPr txBox="1"/>
          <p:nvPr/>
        </p:nvSpPr>
        <p:spPr>
          <a:xfrm>
            <a:off x="7254240" y="4328160"/>
            <a:ext cx="46438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Analysis of waveforms: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After sync even, ePWM3 starts to count up is shown with the </a:t>
            </a:r>
            <a:r>
              <a:rPr lang="en-US" dirty="0">
                <a:solidFill>
                  <a:srgbClr val="FF0000"/>
                </a:solidFill>
              </a:rPr>
              <a:t>TBCTR</a:t>
            </a:r>
            <a:r>
              <a:rPr lang="en-US" dirty="0"/>
              <a:t> illustration.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CAD event is never reached before the sync event from ePWM1</a:t>
            </a:r>
          </a:p>
          <a:p>
            <a:endParaRPr lang="en-US" dirty="0"/>
          </a:p>
          <a:p>
            <a:r>
              <a:rPr lang="en-US" dirty="0"/>
              <a:t>Resolution: Updating counter direction for ePWM3 after sync to be count down instead of count up solves the issue.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D74F659-A65C-473F-8980-8A8F2D7C3CCD}"/>
              </a:ext>
            </a:extLst>
          </p:cNvPr>
          <p:cNvSpPr/>
          <p:nvPr/>
        </p:nvSpPr>
        <p:spPr>
          <a:xfrm>
            <a:off x="369804" y="2842609"/>
            <a:ext cx="420771" cy="11962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" b="1" dirty="0">
                <a:solidFill>
                  <a:schemeClr val="tx1"/>
                </a:solidFill>
              </a:rPr>
              <a:t>ePWM1A</a:t>
            </a:r>
            <a:endParaRPr lang="en-US" sz="600" b="1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350FBB8-FF5B-4926-87D3-A4746CECCFA6}"/>
              </a:ext>
            </a:extLst>
          </p:cNvPr>
          <p:cNvSpPr/>
          <p:nvPr/>
        </p:nvSpPr>
        <p:spPr>
          <a:xfrm>
            <a:off x="299356" y="3602224"/>
            <a:ext cx="420771" cy="11962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" b="1" dirty="0">
                <a:solidFill>
                  <a:schemeClr val="tx1"/>
                </a:solidFill>
              </a:rPr>
              <a:t>ePWM3A</a:t>
            </a:r>
            <a:endParaRPr lang="en-US" sz="600" b="1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9B69864-F1CD-4838-ACCA-F0C3802C970C}"/>
              </a:ext>
            </a:extLst>
          </p:cNvPr>
          <p:cNvSpPr/>
          <p:nvPr/>
        </p:nvSpPr>
        <p:spPr>
          <a:xfrm>
            <a:off x="301261" y="4421653"/>
            <a:ext cx="420771" cy="119627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" b="1" dirty="0">
                <a:solidFill>
                  <a:schemeClr val="tx1"/>
                </a:solidFill>
              </a:rPr>
              <a:t>ePWM3B</a:t>
            </a:r>
            <a:endParaRPr lang="en-US" sz="600" b="1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7FD7D35-BE46-41DF-9B31-2C1FFF9ABEFD}"/>
              </a:ext>
            </a:extLst>
          </p:cNvPr>
          <p:cNvSpPr/>
          <p:nvPr/>
        </p:nvSpPr>
        <p:spPr>
          <a:xfrm>
            <a:off x="291736" y="5215738"/>
            <a:ext cx="420771" cy="119627"/>
          </a:xfrm>
          <a:prstGeom prst="rect">
            <a:avLst/>
          </a:prstGeom>
          <a:solidFill>
            <a:srgbClr val="EF09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" b="1" dirty="0">
                <a:solidFill>
                  <a:schemeClr val="tx1"/>
                </a:solidFill>
              </a:rPr>
              <a:t>SYNCOUT ZRO Event ePWM1</a:t>
            </a:r>
            <a:endParaRPr lang="en-US" sz="500" b="1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25F368D-A469-45B2-B248-C2C028506046}"/>
              </a:ext>
            </a:extLst>
          </p:cNvPr>
          <p:cNvSpPr/>
          <p:nvPr/>
        </p:nvSpPr>
        <p:spPr>
          <a:xfrm>
            <a:off x="3065061" y="5070223"/>
            <a:ext cx="402040" cy="14551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</a:rPr>
              <a:t>TBCTR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974476F-AD36-4284-AAE4-FA58EDDE5627}"/>
              </a:ext>
            </a:extLst>
          </p:cNvPr>
          <p:cNvSpPr/>
          <p:nvPr/>
        </p:nvSpPr>
        <p:spPr>
          <a:xfrm rot="18441649">
            <a:off x="2217195" y="4937006"/>
            <a:ext cx="388433" cy="145515"/>
          </a:xfrm>
          <a:prstGeom prst="rect">
            <a:avLst/>
          </a:prstGeom>
          <a:solidFill>
            <a:srgbClr val="66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" b="1" dirty="0">
                <a:solidFill>
                  <a:schemeClr val="tx1"/>
                </a:solidFill>
              </a:rPr>
              <a:t>CTR DIR = UP</a:t>
            </a:r>
          </a:p>
        </p:txBody>
      </p:sp>
    </p:spTree>
    <p:extLst>
      <p:ext uri="{BB962C8B-B14F-4D97-AF65-F5344CB8AC3E}">
        <p14:creationId xmlns:p14="http://schemas.microsoft.com/office/powerpoint/2010/main" val="1155165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74798-3F0D-4700-9700-6AC9029B9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Resolution &amp; Summary for missing AQ event on Sync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504DC-A09E-4D7E-942A-68AD48F35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/>
              <a:t>Resolution:</a:t>
            </a:r>
          </a:p>
          <a:p>
            <a:r>
              <a:rPr lang="en-US" dirty="0"/>
              <a:t>Disabled PHEN for ePWM1</a:t>
            </a:r>
          </a:p>
          <a:p>
            <a:pPr lvl="1"/>
            <a:r>
              <a:rPr lang="en-US" dirty="0"/>
              <a:t>EPwm1Regs.TBCTL.bit.PHSEN = TB_DISABLE;</a:t>
            </a:r>
          </a:p>
          <a:p>
            <a:r>
              <a:rPr lang="en-US" dirty="0"/>
              <a:t>Set PHSDIR to count down for ePWM3</a:t>
            </a:r>
          </a:p>
          <a:p>
            <a:pPr lvl="1"/>
            <a:r>
              <a:rPr lang="en-US" dirty="0"/>
              <a:t>EPwm3Regs.TBCTL.bit.PHSDIR = TB_DOWN;</a:t>
            </a:r>
          </a:p>
          <a:p>
            <a:pPr marL="0" indent="0">
              <a:buNone/>
            </a:pPr>
            <a:r>
              <a:rPr lang="en-US" b="1" u="sng" dirty="0"/>
              <a:t>Summary:</a:t>
            </a:r>
          </a:p>
          <a:p>
            <a:r>
              <a:rPr lang="en-US" dirty="0"/>
              <a:t>Trigger setting is never reached on scope</a:t>
            </a:r>
          </a:p>
          <a:p>
            <a:r>
              <a:rPr lang="en-US" dirty="0"/>
              <a:t>Outputs are running normal</a:t>
            </a:r>
          </a:p>
        </p:txBody>
      </p:sp>
    </p:spTree>
    <p:extLst>
      <p:ext uri="{BB962C8B-B14F-4D97-AF65-F5344CB8AC3E}">
        <p14:creationId xmlns:p14="http://schemas.microsoft.com/office/powerpoint/2010/main" val="192476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215</Words>
  <Application>Microsoft Office PowerPoint</Application>
  <PresentationFormat>Widescreen</PresentationFormat>
  <Paragraphs>79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Missing AQ Event on Sync</vt:lpstr>
      <vt:lpstr>Analysis on Missing AQ Event on Sync</vt:lpstr>
      <vt:lpstr>Resolution &amp; Summary for missing AQ event on Sync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Ma, Ryan</dc:creator>
  <cp:lastModifiedBy>Ma, Ryan</cp:lastModifiedBy>
  <cp:revision>14</cp:revision>
  <dcterms:created xsi:type="dcterms:W3CDTF">2023-12-05T14:30:05Z</dcterms:created>
  <dcterms:modified xsi:type="dcterms:W3CDTF">2023-12-05T17:40:55Z</dcterms:modified>
</cp:coreProperties>
</file>