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8"/>
  </p:notesMasterIdLst>
  <p:handoutMasterIdLst>
    <p:handoutMasterId r:id="rId9"/>
  </p:handoutMasterIdLst>
  <p:sldIdLst>
    <p:sldId id="382" r:id="rId5"/>
    <p:sldId id="380" r:id="rId6"/>
    <p:sldId id="383" r:id="rId7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D0"/>
    <a:srgbClr val="00FF00"/>
    <a:srgbClr val="FFFF00"/>
    <a:srgbClr val="00CCFF"/>
    <a:srgbClr val="EA1EB0"/>
    <a:srgbClr val="8D42C6"/>
    <a:srgbClr val="AAAAAA"/>
    <a:srgbClr val="C49500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1128" autoAdjust="0"/>
  </p:normalViewPr>
  <p:slideViewPr>
    <p:cSldViewPr snapToGrid="0">
      <p:cViewPr>
        <p:scale>
          <a:sx n="75" d="100"/>
          <a:sy n="75" d="100"/>
        </p:scale>
        <p:origin x="-1998" y="-1206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an improved way to </a:t>
            </a:r>
            <a:r>
              <a:rPr lang="en-US" dirty="0" smtClean="0"/>
              <a:t>take the same measurement.</a:t>
            </a:r>
            <a:r>
              <a:rPr lang="en-US" baseline="0" dirty="0" smtClean="0"/>
              <a:t> In this case the GND wire is wrapped around the barrel of the probe. The loop area is much </a:t>
            </a:r>
            <a:r>
              <a:rPr lang="en-US" baseline="0" dirty="0" err="1" smtClean="0"/>
              <a:t>much</a:t>
            </a:r>
            <a:r>
              <a:rPr lang="en-US" baseline="0" dirty="0" smtClean="0"/>
              <a:t> smaller. </a:t>
            </a:r>
          </a:p>
          <a:p>
            <a:r>
              <a:rPr lang="en-US" baseline="0" dirty="0" smtClean="0"/>
              <a:t>This will result in much cleaner measurement…</a:t>
            </a:r>
          </a:p>
          <a:p>
            <a:r>
              <a:rPr lang="en-US" baseline="0" dirty="0" smtClean="0"/>
              <a:t>But don’t take my word for it, here is an example.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4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top waveform in this scope shot uses the large GND loop. The measurement of the HF noise is about 200mV </a:t>
            </a:r>
            <a:r>
              <a:rPr lang="en-US" baseline="0" dirty="0" err="1" smtClean="0"/>
              <a:t>pk</a:t>
            </a:r>
            <a:r>
              <a:rPr lang="en-US" baseline="0" dirty="0" smtClean="0"/>
              <a:t>-pk.</a:t>
            </a:r>
          </a:p>
          <a:p>
            <a:r>
              <a:rPr lang="en-US" baseline="0" dirty="0" smtClean="0"/>
              <a:t>The bottom waveform has the improved measurement technique. The measurement of the HF noise is about 100mV </a:t>
            </a:r>
            <a:r>
              <a:rPr lang="en-US" baseline="0" dirty="0" err="1" smtClean="0"/>
              <a:t>pk</a:t>
            </a:r>
            <a:r>
              <a:rPr lang="en-US" baseline="0" dirty="0" smtClean="0"/>
              <a:t>-pk.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circuit is exactly the same!</a:t>
            </a:r>
          </a:p>
          <a:p>
            <a:r>
              <a:rPr lang="en-US" baseline="0" dirty="0" smtClean="0"/>
              <a:t>The difference is how we measure.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assume that the target HF noise for the application was 75mV. With the first measurement, you may conclude that you need a ton of filtering to get to the target. With the improved measurement you can see that we may be quite close to the target.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</a:t>
            </a:r>
            <a:r>
              <a:rPr lang="en-US" baseline="0" dirty="0" smtClean="0"/>
              <a:t> engineers may want to improve the measurement even further. One way to do this is to make a 1x probe. Here is an example. 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one way to make a 1x scope probe.</a:t>
            </a:r>
            <a:r>
              <a:rPr lang="en-US" baseline="0" dirty="0" smtClean="0"/>
              <a:t> A short piece of coax cable can be soldered directly to the measurement point. There is an AC coupling cap and an external 50ohm termination resistor. </a:t>
            </a:r>
          </a:p>
          <a:p>
            <a:r>
              <a:rPr lang="en-US" baseline="0" dirty="0" smtClean="0"/>
              <a:t>The cap and the 50ohm termination form a cutoff frequency at 31.8kHz in this case. Here is the frequency response of the probe. This probe is suitable for measurements of up to 250MHz BW.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9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0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0630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23987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298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4936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2" y="786358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4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7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2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77743" y="4947901"/>
            <a:ext cx="2133600" cy="15478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12F-8479-4F37-8662-4BBFDADD9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5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2" y="794152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946678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7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0413449\Documents\Userdata\H\MyDocuments\blogs\Output Ripple\7180.probe_wrapped_g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20" y="708660"/>
            <a:ext cx="5067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measurement (example)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4485024"/>
            <a:ext cx="2584451" cy="2154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AAAAAA"/>
                </a:solidFill>
              </a:rPr>
              <a:t>Understanding</a:t>
            </a:r>
            <a:r>
              <a:rPr lang="en-US" sz="800" b="1" dirty="0" smtClean="0"/>
              <a:t> </a:t>
            </a:r>
            <a:r>
              <a:rPr lang="en-US" sz="800" b="1" dirty="0" smtClean="0">
                <a:solidFill>
                  <a:srgbClr val="AAAAAA"/>
                </a:solidFill>
              </a:rPr>
              <a:t>→ </a:t>
            </a:r>
            <a:r>
              <a:rPr lang="en-US" sz="800" b="1" dirty="0" smtClean="0"/>
              <a:t>Measuring </a:t>
            </a:r>
            <a:r>
              <a:rPr lang="en-US" sz="800" b="1" dirty="0" smtClean="0">
                <a:solidFill>
                  <a:srgbClr val="AAAAAA"/>
                </a:solidFill>
              </a:rPr>
              <a:t>→</a:t>
            </a:r>
            <a:r>
              <a:rPr lang="en-US" sz="800" b="1" dirty="0" smtClean="0"/>
              <a:t> </a:t>
            </a:r>
            <a:r>
              <a:rPr lang="en-US" sz="800" b="1" dirty="0" smtClean="0">
                <a:solidFill>
                  <a:srgbClr val="AAAAAA"/>
                </a:solidFill>
              </a:rPr>
              <a:t>Reducing Noise</a:t>
            </a:r>
            <a:endParaRPr lang="en-US" sz="800" b="1" dirty="0">
              <a:solidFill>
                <a:srgbClr val="AAAA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6" name="Picture 4" descr="C:\Users\a0413449\Documents\Userdata\H\MyDocuments\blogs\Output Ripple\4544.noise_with_probe_G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82006"/>
            <a:ext cx="5505450" cy="36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819150"/>
            <a:ext cx="3200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~2x difference in measured noise!</a:t>
            </a:r>
          </a:p>
          <a:p>
            <a:endParaRPr lang="en-US" sz="1100" dirty="0">
              <a:solidFill>
                <a:srgbClr val="FF0000"/>
              </a:solidFill>
            </a:endParaRPr>
          </a:p>
          <a:p>
            <a:r>
              <a:rPr lang="en-US" sz="1100" dirty="0"/>
              <a:t>The circuit is exactly the same. </a:t>
            </a:r>
          </a:p>
          <a:p>
            <a:r>
              <a:rPr lang="en-US" sz="1100" dirty="0"/>
              <a:t>The difference is the measurement technique.</a:t>
            </a:r>
          </a:p>
          <a:p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1950" y="878160"/>
            <a:ext cx="133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~200mV </a:t>
            </a:r>
            <a:r>
              <a:rPr lang="en-US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pk-pk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6725" y="2827610"/>
            <a:ext cx="133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~100mV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pk-pk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4485024"/>
            <a:ext cx="2584451" cy="2154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AAAAAA"/>
                </a:solidFill>
              </a:rPr>
              <a:t>Understanding</a:t>
            </a:r>
            <a:r>
              <a:rPr lang="en-US" sz="800" b="1" dirty="0" smtClean="0"/>
              <a:t> </a:t>
            </a:r>
            <a:r>
              <a:rPr lang="en-US" sz="800" b="1" dirty="0" smtClean="0">
                <a:solidFill>
                  <a:srgbClr val="AAAAAA"/>
                </a:solidFill>
              </a:rPr>
              <a:t>→ </a:t>
            </a:r>
            <a:r>
              <a:rPr lang="en-US" sz="800" b="1" dirty="0" smtClean="0"/>
              <a:t>Measuring </a:t>
            </a:r>
            <a:r>
              <a:rPr lang="en-US" sz="800" b="1" dirty="0" smtClean="0">
                <a:solidFill>
                  <a:srgbClr val="AAAAAA"/>
                </a:solidFill>
              </a:rPr>
              <a:t>→</a:t>
            </a:r>
            <a:r>
              <a:rPr lang="en-US" sz="800" b="1" dirty="0" smtClean="0"/>
              <a:t> </a:t>
            </a:r>
            <a:r>
              <a:rPr lang="en-US" sz="800" b="1" dirty="0" smtClean="0">
                <a:solidFill>
                  <a:srgbClr val="AAAAAA"/>
                </a:solidFill>
              </a:rPr>
              <a:t>Reducing Noise</a:t>
            </a:r>
            <a:endParaRPr lang="en-US" sz="800" b="1" dirty="0">
              <a:solidFill>
                <a:srgbClr val="AAAA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1x probe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3" y="835570"/>
            <a:ext cx="3124104" cy="3660238"/>
          </a:xfrm>
        </p:spPr>
        <p:txBody>
          <a:bodyPr/>
          <a:lstStyle/>
          <a:p>
            <a:r>
              <a:rPr lang="en-US" dirty="0" smtClean="0"/>
              <a:t>Short coax cable soldered to the output</a:t>
            </a:r>
          </a:p>
          <a:p>
            <a:r>
              <a:rPr lang="en-US" dirty="0" smtClean="0"/>
              <a:t>0.1µF coupling capacitor</a:t>
            </a:r>
          </a:p>
          <a:p>
            <a:r>
              <a:rPr lang="en-US" dirty="0" smtClean="0"/>
              <a:t>50</a:t>
            </a:r>
            <a:r>
              <a:rPr lang="el-GR" dirty="0" smtClean="0"/>
              <a:t>Ω</a:t>
            </a:r>
            <a:r>
              <a:rPr lang="en-US" dirty="0" smtClean="0"/>
              <a:t> termination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218" name="Picture 2" descr="C:\Users\a0413449\Documents\Userdata\H\MyDocuments\blogs\Output Ripple\8081.1x_probe_with_bo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66" y="835570"/>
            <a:ext cx="2860075" cy="21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490528"/>
              </p:ext>
            </p:extLst>
          </p:nvPr>
        </p:nvGraphicFramePr>
        <p:xfrm>
          <a:off x="1972120" y="3067685"/>
          <a:ext cx="4148221" cy="89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" name="Visio" r:id="rId5" imgW="2672556" imgH="576194" progId="Visio.Drawing.11">
                  <p:embed/>
                </p:oleObj>
              </mc:Choice>
              <mc:Fallback>
                <p:oleObj name="Visio" r:id="rId5" imgW="2672556" imgH="5761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2120" y="3067685"/>
                        <a:ext cx="4148221" cy="894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 descr="C:\Users\a0413449\Documents\Userdata\H\MyDocuments\FAE Summit 2018\0383.1x_probe_frequency_respon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87" y="835571"/>
            <a:ext cx="2863843" cy="21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18487" y="3063240"/>
            <a:ext cx="2863843" cy="1310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0" fontAlgn="base" hangingPunct="0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kern="0" dirty="0" smtClean="0"/>
              <a:t>Probe frequency response</a:t>
            </a:r>
          </a:p>
          <a:p>
            <a:r>
              <a:rPr lang="en-US" sz="1200" kern="0" dirty="0" smtClean="0"/>
              <a:t>High pass filter with cutoff frequency at 31.8kHz. OK for most modern switchers with loaded output. </a:t>
            </a:r>
          </a:p>
          <a:p>
            <a:r>
              <a:rPr lang="en-US" sz="1200" kern="0" dirty="0" smtClean="0"/>
              <a:t>Probe OK for 250MHz scope BW</a:t>
            </a:r>
            <a:endParaRPr lang="en-US" sz="1200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4485024"/>
            <a:ext cx="2584451" cy="2154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AAAAAA"/>
                </a:solidFill>
              </a:rPr>
              <a:t>Understanding</a:t>
            </a:r>
            <a:r>
              <a:rPr lang="en-US" sz="800" b="1" dirty="0" smtClean="0"/>
              <a:t> </a:t>
            </a:r>
            <a:r>
              <a:rPr lang="en-US" sz="800" b="1" dirty="0" smtClean="0">
                <a:solidFill>
                  <a:srgbClr val="AAAAAA"/>
                </a:solidFill>
              </a:rPr>
              <a:t>→ </a:t>
            </a:r>
            <a:r>
              <a:rPr lang="en-US" sz="800" b="1" dirty="0" smtClean="0"/>
              <a:t>Measuring </a:t>
            </a:r>
            <a:r>
              <a:rPr lang="en-US" sz="800" b="1" dirty="0" smtClean="0">
                <a:solidFill>
                  <a:srgbClr val="AAAAAA"/>
                </a:solidFill>
              </a:rPr>
              <a:t>→</a:t>
            </a:r>
            <a:r>
              <a:rPr lang="en-US" sz="800" b="1" dirty="0" smtClean="0"/>
              <a:t> </a:t>
            </a:r>
            <a:r>
              <a:rPr lang="en-US" sz="800" b="1" dirty="0" smtClean="0">
                <a:solidFill>
                  <a:srgbClr val="AAAAAA"/>
                </a:solidFill>
              </a:rPr>
              <a:t>Reducing Noise</a:t>
            </a:r>
            <a:endParaRPr lang="en-US" sz="800" b="1" dirty="0">
              <a:solidFill>
                <a:srgbClr val="AAAA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F876E1E1ECC44B7AEB038587DA72F" ma:contentTypeVersion="0" ma:contentTypeDescription="Create a new document." ma:contentTypeScope="" ma:versionID="4d50402b6b88d0b3425e8d162410e5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D30B8F-6463-40D8-9E58-620E46AC8BF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8DB964-7B6C-4FC5-9A21-DE7084205C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66EA0A-9CA7-4847-87E3-548FE5D33B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18608</TotalTime>
  <Words>372</Words>
  <Application>Microsoft Office PowerPoint</Application>
  <PresentationFormat>On-screen Show (16:9)</PresentationFormat>
  <Paragraphs>38</Paragraphs>
  <Slides>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FinalPowerpoint</vt:lpstr>
      <vt:lpstr>Visio</vt:lpstr>
      <vt:lpstr>Improved measurement (example)</vt:lpstr>
      <vt:lpstr>Comparison</vt:lpstr>
      <vt:lpstr>Making a 1x probe (example)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Measuring and Reducing Output Noise in DC-DC Regulators</dc:title>
  <dc:creator>suzetteh@ti.com</dc:creator>
  <cp:lastModifiedBy>Windows User</cp:lastModifiedBy>
  <cp:revision>246</cp:revision>
  <dcterms:created xsi:type="dcterms:W3CDTF">2007-12-19T20:51:45Z</dcterms:created>
  <dcterms:modified xsi:type="dcterms:W3CDTF">2019-04-10T15:39:33Z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0x010100A89F876E1E1ECC44B7AEB038587DA72F</vt:lpwstr>
  </property>
</Properties>
</file>