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0" y="1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88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366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80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507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768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79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948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322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39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284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7899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8371B-0267-45B6-94B7-DC6D03162031}" type="datetimeFigureOut">
              <a:rPr lang="ko-KR" altLang="en-US" smtClean="0"/>
              <a:t>2020-06-23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49EEC-343A-4848-95C9-5CDA9FA803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8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/>
          <p:cNvSpPr txBox="1"/>
          <p:nvPr/>
        </p:nvSpPr>
        <p:spPr>
          <a:xfrm>
            <a:off x="6164941" y="3292348"/>
            <a:ext cx="1719427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: </a:t>
            </a:r>
            <a:r>
              <a:rPr lang="en-US" altLang="ko-KR" sz="1100" b="1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ESR Zero</a:t>
            </a: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1/(6mOhm*1363uF)</a:t>
            </a: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122279 Hz</a:t>
            </a:r>
          </a:p>
          <a:p>
            <a:r>
              <a:rPr lang="en-US" altLang="ko-KR" sz="1100" dirty="0" err="1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</a:t>
            </a:r>
            <a:r>
              <a:rPr lang="en-US" altLang="ko-KR" sz="1100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z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= 19.46 kHz </a:t>
            </a:r>
          </a:p>
          <a:p>
            <a:endParaRPr lang="ko-KR" altLang="en-US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239" y="547668"/>
            <a:ext cx="3210721" cy="237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>
            <a:off x="4499992" y="1662264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3568" y="240903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Datasheet 8.2 Typical Application (p39)</a:t>
            </a:r>
            <a:endParaRPr lang="ko-KR" altLang="en-US" sz="1400" b="1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b="79736"/>
          <a:stretch/>
        </p:blipFill>
        <p:spPr>
          <a:xfrm>
            <a:off x="1877278" y="3741673"/>
            <a:ext cx="3956253" cy="765677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H="1">
            <a:off x="2561354" y="4507350"/>
            <a:ext cx="648072" cy="53046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71600" y="4909517"/>
            <a:ext cx="176419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: </a:t>
            </a:r>
            <a:r>
              <a:rPr lang="en-US" altLang="ko-KR" sz="1100" b="1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Complex Conjugate Pole of the LC Output Filter</a:t>
            </a: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1/</a:t>
            </a:r>
            <a:r>
              <a:rPr lang="en-US" altLang="ko-KR" sz="1100" dirty="0" err="1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sqrt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(0.22uH*1353uF)</a:t>
            </a:r>
            <a:endParaRPr lang="en-US" altLang="ko-KR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57748.5 Hz</a:t>
            </a:r>
          </a:p>
          <a:p>
            <a:r>
              <a:rPr lang="en-US" altLang="ko-KR" sz="1100" dirty="0" err="1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</a:t>
            </a:r>
            <a:r>
              <a:rPr lang="en-US" altLang="ko-KR" sz="1100" dirty="0" err="1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o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= 9.19 kHz </a:t>
            </a:r>
          </a:p>
        </p:txBody>
      </p:sp>
      <p:pic>
        <p:nvPicPr>
          <p:cNvPr id="26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899592" y="5485581"/>
            <a:ext cx="887606" cy="459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6079808" y="3501008"/>
            <a:ext cx="887606" cy="459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Straight Arrow Connector 27"/>
          <p:cNvCxnSpPr/>
          <p:nvPr/>
        </p:nvCxnSpPr>
        <p:spPr>
          <a:xfrm>
            <a:off x="5265841" y="4461753"/>
            <a:ext cx="571877" cy="53046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779123" y="4895289"/>
            <a:ext cx="151216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: Pole</a:t>
            </a: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</a:t>
            </a:r>
            <a:r>
              <a:rPr lang="en-US" altLang="ko-KR" sz="1100" u="none" strike="noStrike" dirty="0" smtClean="0">
                <a:effectLst/>
              </a:rPr>
              <a:t>73022.9071 Hz</a:t>
            </a:r>
            <a:endParaRPr lang="en-US" altLang="ko-KR" sz="1100" b="1" dirty="0">
              <a:solidFill>
                <a:srgbClr val="FA7D00"/>
              </a:solidFill>
            </a:endParaRPr>
          </a:p>
          <a:p>
            <a:r>
              <a:rPr lang="en-US" altLang="ko-KR" sz="11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a = </a:t>
            </a:r>
            <a:r>
              <a:rPr lang="en-US" altLang="ko-KR" sz="1100" u="none" strike="noStrike" dirty="0" smtClean="0">
                <a:effectLst/>
              </a:rPr>
              <a:t>11.691 kHz</a:t>
            </a:r>
            <a:endParaRPr lang="en-US" altLang="ko-KR" sz="1100" b="1" dirty="0">
              <a:solidFill>
                <a:srgbClr val="FA7D00"/>
              </a:solidFill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5418241" y="3381633"/>
            <a:ext cx="571877" cy="36004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10311" t="76719" b="-2653"/>
          <a:stretch/>
        </p:blipFill>
        <p:spPr>
          <a:xfrm>
            <a:off x="5488155" y="5158172"/>
            <a:ext cx="3548341" cy="979914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2680643" y="3973413"/>
            <a:ext cx="1584176" cy="5760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Oval 35"/>
          <p:cNvSpPr/>
          <p:nvPr/>
        </p:nvSpPr>
        <p:spPr>
          <a:xfrm>
            <a:off x="4624859" y="3973413"/>
            <a:ext cx="793382" cy="57606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Oval 36"/>
          <p:cNvSpPr/>
          <p:nvPr/>
        </p:nvSpPr>
        <p:spPr>
          <a:xfrm>
            <a:off x="4336828" y="3685381"/>
            <a:ext cx="1512167" cy="3115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Rectangle 33"/>
          <p:cNvSpPr/>
          <p:nvPr/>
        </p:nvSpPr>
        <p:spPr>
          <a:xfrm>
            <a:off x="1001239" y="547668"/>
            <a:ext cx="3210721" cy="129715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79512" y="116632"/>
            <a:ext cx="0" cy="662473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73966"/>
            <a:ext cx="25717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TextBox 43"/>
          <p:cNvSpPr txBox="1"/>
          <p:nvPr/>
        </p:nvSpPr>
        <p:spPr>
          <a:xfrm>
            <a:off x="7524598" y="1722294"/>
            <a:ext cx="157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smtClean="0">
                <a:solidFill>
                  <a:srgbClr val="0070C0"/>
                </a:solidFill>
              </a:rPr>
              <a:t>I arbitrarily set RLOAD as DS didn’t indicate its value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239534" y="240903"/>
            <a:ext cx="2796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 smtClean="0">
                <a:solidFill>
                  <a:srgbClr val="0070C0"/>
                </a:solidFill>
              </a:rPr>
              <a:t>The table is from excel sheet that I made for convenience to calculate</a:t>
            </a:r>
          </a:p>
        </p:txBody>
      </p:sp>
    </p:spTree>
    <p:extLst>
      <p:ext uri="{BB962C8B-B14F-4D97-AF65-F5344CB8AC3E}">
        <p14:creationId xmlns:p14="http://schemas.microsoft.com/office/powerpoint/2010/main" val="31001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Arrow Connector 37"/>
          <p:cNvCxnSpPr/>
          <p:nvPr/>
        </p:nvCxnSpPr>
        <p:spPr>
          <a:xfrm>
            <a:off x="179512" y="116632"/>
            <a:ext cx="0" cy="662473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 flipV="1">
            <a:off x="2195736" y="1052736"/>
            <a:ext cx="0" cy="23762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1835696" y="3321725"/>
            <a:ext cx="5400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51720" y="1813466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5297" y="4283017"/>
            <a:ext cx="675692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03848" y="1813466"/>
            <a:ext cx="297215" cy="4105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493209" y="2194785"/>
            <a:ext cx="792088" cy="20882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763688" y="1628800"/>
            <a:ext cx="48280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Kc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91095" y="3881730"/>
            <a:ext cx="4320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fz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914798" y="1716189"/>
            <a:ext cx="4320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fo</a:t>
            </a:r>
            <a:endParaRPr lang="ko-KR" alt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501063" y="1857313"/>
            <a:ext cx="4320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fa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611703" y="4432840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altLang="ko-KR" sz="1000" dirty="0" smtClean="0">
                <a:solidFill>
                  <a:schemeClr val="bg1">
                    <a:lumMod val="65000"/>
                  </a:schemeClr>
                </a:solidFill>
              </a:rPr>
              <a:t>0dB/</a:t>
            </a:r>
            <a:r>
              <a:rPr lang="en-US" altLang="ko-KR" sz="1000" dirty="0" err="1" smtClean="0">
                <a:solidFill>
                  <a:schemeClr val="bg1">
                    <a:lumMod val="65000"/>
                  </a:schemeClr>
                </a:solidFill>
              </a:rPr>
              <a:t>dec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87039" y="2714433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bg1">
                    <a:lumMod val="65000"/>
                  </a:schemeClr>
                </a:solidFill>
              </a:rPr>
              <a:t>-60dB/</a:t>
            </a:r>
            <a:r>
              <a:rPr lang="en-US" altLang="ko-KR" sz="1000" dirty="0" err="1" smtClean="0">
                <a:solidFill>
                  <a:schemeClr val="bg1">
                    <a:lumMod val="65000"/>
                  </a:schemeClr>
                </a:solidFill>
              </a:rPr>
              <a:t>dec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275571" y="1693508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altLang="ko-KR" sz="1000" dirty="0" smtClean="0">
                <a:solidFill>
                  <a:schemeClr val="bg1">
                    <a:lumMod val="65000"/>
                  </a:schemeClr>
                </a:solidFill>
              </a:rPr>
              <a:t>0dB/</a:t>
            </a:r>
            <a:r>
              <a:rPr lang="en-US" altLang="ko-KR" sz="1000" dirty="0" err="1" smtClean="0">
                <a:solidFill>
                  <a:schemeClr val="bg1">
                    <a:lumMod val="65000"/>
                  </a:schemeClr>
                </a:solidFill>
              </a:rPr>
              <a:t>dec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403648" y="724054"/>
            <a:ext cx="74375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Mag[dB]</a:t>
            </a:r>
            <a:endParaRPr lang="ko-KR" alt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2672806" y="1927865"/>
            <a:ext cx="603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9.19k </a:t>
            </a:r>
            <a:endParaRPr lang="ko-KR" alt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4208418" y="4144517"/>
            <a:ext cx="6447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19.46k</a:t>
            </a:r>
            <a:endParaRPr lang="ko-KR" alt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3508235" y="2133593"/>
            <a:ext cx="7216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u="none" strike="noStrike" dirty="0" smtClean="0">
                <a:effectLst/>
              </a:rPr>
              <a:t>11.691k</a:t>
            </a:r>
            <a:endParaRPr lang="ko-KR" alt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4712474" y="3375076"/>
            <a:ext cx="25238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 err="1" smtClean="0">
                <a:solidFill>
                  <a:srgbClr val="0070C0"/>
                </a:solidFill>
              </a:rPr>
              <a:t>Fcoss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 (crossover frequency) is located below 60 kHz, which is targeting </a:t>
            </a:r>
            <a:r>
              <a:rPr lang="en-US" altLang="ko-KR" sz="1100" b="1" dirty="0" err="1" smtClean="0">
                <a:solidFill>
                  <a:srgbClr val="0070C0"/>
                </a:solidFill>
              </a:rPr>
              <a:t>Fcoss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. (</a:t>
            </a:r>
            <a:r>
              <a:rPr lang="en-US" altLang="ko-KR" sz="1100" b="1" dirty="0" err="1" smtClean="0">
                <a:solidFill>
                  <a:srgbClr val="0070C0"/>
                </a:solidFill>
              </a:rPr>
              <a:t>fsw</a:t>
            </a:r>
            <a:r>
              <a:rPr lang="en-US" altLang="ko-KR" sz="1100" b="1" dirty="0" smtClean="0">
                <a:solidFill>
                  <a:srgbClr val="0070C0"/>
                </a:solidFill>
              </a:rPr>
              <a:t>/10)</a:t>
            </a:r>
          </a:p>
          <a:p>
            <a:r>
              <a:rPr lang="en-US" altLang="ko-KR" sz="11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Type 2 compensation required</a:t>
            </a:r>
          </a:p>
        </p:txBody>
      </p:sp>
      <p:sp>
        <p:nvSpPr>
          <p:cNvPr id="48" name="Oval 47"/>
          <p:cNvSpPr/>
          <p:nvPr/>
        </p:nvSpPr>
        <p:spPr>
          <a:xfrm>
            <a:off x="3833674" y="3224864"/>
            <a:ext cx="198873" cy="1792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344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4175956" y="5335986"/>
            <a:ext cx="1377355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: Zero</a:t>
            </a:r>
            <a:endParaRPr lang="en-US" altLang="ko-KR" sz="1100" b="1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1/(R1*C1)</a:t>
            </a:r>
            <a:endParaRPr lang="en-US" altLang="ko-KR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2*pi* 20.78 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kHz</a:t>
            </a:r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err="1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fzea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= 20.78 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kHz </a:t>
            </a:r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4902" y="3444907"/>
            <a:ext cx="2348865" cy="189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5012897" y="4655723"/>
            <a:ext cx="540414" cy="68195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8438" y="3105318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Typical Type 2 Compensation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246255" y="4655723"/>
            <a:ext cx="494457" cy="680263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675" y="3429000"/>
            <a:ext cx="2336654" cy="1634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721" y="5538317"/>
            <a:ext cx="1245564" cy="52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873" y="5469456"/>
            <a:ext cx="1098463" cy="491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10737" y="197071"/>
            <a:ext cx="3659950" cy="204212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770865" y="5327138"/>
            <a:ext cx="176419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: Pole</a:t>
            </a:r>
            <a:endParaRPr lang="en-US" altLang="ko-KR" sz="1100" b="1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1/(R1*C2)</a:t>
            </a:r>
            <a:endParaRPr lang="en-US" altLang="ko-KR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= 2*pi* </a:t>
            </a:r>
            <a:r>
              <a:rPr lang="en-US" altLang="ko-KR" sz="1100" dirty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693.35 kHz</a:t>
            </a:r>
            <a:endParaRPr lang="en-US" altLang="ko-KR" sz="1100" dirty="0" smtClean="0">
              <a:latin typeface="Arial Unicode MS" panose="020B0604020202020204" pitchFamily="50" charset="-127"/>
              <a:ea typeface="Arial Unicode MS" panose="020B0604020202020204" pitchFamily="50" charset="-127"/>
              <a:cs typeface="Arial Unicode MS" panose="020B0604020202020204" pitchFamily="50" charset="-127"/>
            </a:endParaRPr>
          </a:p>
          <a:p>
            <a:r>
              <a:rPr lang="en-US" altLang="ko-KR" sz="1100" dirty="0" err="1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f_HF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 = 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693.35 </a:t>
            </a:r>
            <a:r>
              <a:rPr lang="en-US" altLang="ko-KR" sz="1100" dirty="0" smtClean="0">
                <a:latin typeface="Arial Unicode MS" panose="020B0604020202020204" pitchFamily="50" charset="-127"/>
                <a:ea typeface="Arial Unicode MS" panose="020B0604020202020204" pitchFamily="50" charset="-127"/>
                <a:cs typeface="Arial Unicode MS" panose="020B0604020202020204" pitchFamily="50" charset="-127"/>
              </a:rPr>
              <a:t>kHz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32240" y="4509120"/>
            <a:ext cx="2542856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>
                <a:solidFill>
                  <a:srgbClr val="0070C0"/>
                </a:solidFill>
              </a:rPr>
              <a:t>When it comes to type 2 compensation, is this pole usually recommended to be located at ESR zero? So I expected </a:t>
            </a:r>
            <a:r>
              <a:rPr lang="en-US" altLang="ko-KR" sz="1050" b="1" dirty="0" err="1" smtClean="0">
                <a:solidFill>
                  <a:srgbClr val="0070C0"/>
                </a:solidFill>
              </a:rPr>
              <a:t>f_HF</a:t>
            </a:r>
            <a:r>
              <a:rPr lang="en-US" altLang="ko-KR" sz="1050" b="1" dirty="0" smtClean="0">
                <a:solidFill>
                  <a:srgbClr val="0070C0"/>
                </a:solidFill>
              </a:rPr>
              <a:t> would be </a:t>
            </a:r>
            <a:r>
              <a:rPr lang="en-US" altLang="ko-KR" sz="1050" b="1" dirty="0" err="1" smtClean="0">
                <a:solidFill>
                  <a:srgbClr val="0070C0"/>
                </a:solidFill>
              </a:rPr>
              <a:t>fz</a:t>
            </a:r>
            <a:r>
              <a:rPr lang="en-US" altLang="ko-KR" sz="1050" b="1" dirty="0" smtClean="0">
                <a:solidFill>
                  <a:srgbClr val="0070C0"/>
                </a:solidFill>
              </a:rPr>
              <a:t>, 19.46 kHz. </a:t>
            </a: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91" y="547668"/>
            <a:ext cx="3210721" cy="237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Straight Arrow Connector 31"/>
          <p:cNvCxnSpPr/>
          <p:nvPr/>
        </p:nvCxnSpPr>
        <p:spPr>
          <a:xfrm>
            <a:off x="3995936" y="1662264"/>
            <a:ext cx="72008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51520" y="240903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Datasheet 8.2 Typical Application (p39)</a:t>
            </a:r>
            <a:endParaRPr lang="ko-KR" altLang="en-US" sz="1400" b="1" dirty="0"/>
          </a:p>
        </p:txBody>
      </p:sp>
      <p:sp>
        <p:nvSpPr>
          <p:cNvPr id="34" name="Rectangle 33"/>
          <p:cNvSpPr/>
          <p:nvPr/>
        </p:nvSpPr>
        <p:spPr>
          <a:xfrm>
            <a:off x="563113" y="2265574"/>
            <a:ext cx="1148881" cy="65937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179512" y="116632"/>
            <a:ext cx="0" cy="662473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37056" y="5519212"/>
            <a:ext cx="254285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b="1" dirty="0" smtClean="0">
                <a:solidFill>
                  <a:srgbClr val="0070C0"/>
                </a:solidFill>
              </a:rPr>
              <a:t>When it comes to type 2 compensation, is this pole usually recommended to be located at output filter pole to boost the phase properly? So I expected </a:t>
            </a:r>
            <a:r>
              <a:rPr lang="en-US" altLang="ko-KR" sz="1050" b="1" dirty="0" err="1" smtClean="0">
                <a:solidFill>
                  <a:srgbClr val="0070C0"/>
                </a:solidFill>
              </a:rPr>
              <a:t>fzea</a:t>
            </a:r>
            <a:r>
              <a:rPr lang="en-US" altLang="ko-KR" sz="1050" b="1" dirty="0" smtClean="0">
                <a:solidFill>
                  <a:srgbClr val="0070C0"/>
                </a:solidFill>
              </a:rPr>
              <a:t> would be at </a:t>
            </a:r>
            <a:r>
              <a:rPr lang="en-US" altLang="ko-KR" sz="1050" b="1" dirty="0" err="1" smtClean="0">
                <a:solidFill>
                  <a:srgbClr val="0070C0"/>
                </a:solidFill>
              </a:rPr>
              <a:t>fo</a:t>
            </a:r>
            <a:r>
              <a:rPr lang="en-US" altLang="ko-KR" sz="1050" b="1" dirty="0" smtClean="0">
                <a:solidFill>
                  <a:srgbClr val="0070C0"/>
                </a:solidFill>
              </a:rPr>
              <a:t>, 9.19 kHz. </a:t>
            </a:r>
          </a:p>
        </p:txBody>
      </p:sp>
      <p:sp>
        <p:nvSpPr>
          <p:cNvPr id="43" name="Oval 42"/>
          <p:cNvSpPr/>
          <p:nvPr/>
        </p:nvSpPr>
        <p:spPr>
          <a:xfrm>
            <a:off x="4076220" y="6365350"/>
            <a:ext cx="1391051" cy="24790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Oval 43"/>
          <p:cNvSpPr/>
          <p:nvPr/>
        </p:nvSpPr>
        <p:spPr>
          <a:xfrm>
            <a:off x="6732240" y="6293342"/>
            <a:ext cx="1391051" cy="31991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4285" y="2265574"/>
            <a:ext cx="25336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08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224</Words>
  <Application>Microsoft Office PowerPoint</Application>
  <PresentationFormat>On-screen Show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ella</dc:creator>
  <cp:lastModifiedBy>KIM, ella</cp:lastModifiedBy>
  <cp:revision>28</cp:revision>
  <dcterms:created xsi:type="dcterms:W3CDTF">2020-06-23T07:26:15Z</dcterms:created>
  <dcterms:modified xsi:type="dcterms:W3CDTF">2020-06-23T10:37:22Z</dcterms:modified>
</cp:coreProperties>
</file>