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1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7" r:id="rId3"/>
    <p:sldMasterId id="2147483712" r:id="rId4"/>
  </p:sldMasterIdLst>
  <p:notesMasterIdLst>
    <p:notesMasterId r:id="rId48"/>
  </p:notesMasterIdLst>
  <p:sldIdLst>
    <p:sldId id="282" r:id="rId5"/>
    <p:sldId id="322" r:id="rId6"/>
    <p:sldId id="321" r:id="rId7"/>
    <p:sldId id="283" r:id="rId8"/>
    <p:sldId id="327" r:id="rId9"/>
    <p:sldId id="324" r:id="rId10"/>
    <p:sldId id="284" r:id="rId11"/>
    <p:sldId id="285" r:id="rId12"/>
    <p:sldId id="286" r:id="rId13"/>
    <p:sldId id="305" r:id="rId14"/>
    <p:sldId id="287" r:id="rId15"/>
    <p:sldId id="288" r:id="rId16"/>
    <p:sldId id="289" r:id="rId17"/>
    <p:sldId id="290" r:id="rId18"/>
    <p:sldId id="326" r:id="rId19"/>
    <p:sldId id="291" r:id="rId20"/>
    <p:sldId id="325" r:id="rId21"/>
    <p:sldId id="292" r:id="rId22"/>
    <p:sldId id="293" r:id="rId23"/>
    <p:sldId id="294" r:id="rId24"/>
    <p:sldId id="295" r:id="rId25"/>
    <p:sldId id="296" r:id="rId26"/>
    <p:sldId id="297" r:id="rId27"/>
    <p:sldId id="298" r:id="rId28"/>
    <p:sldId id="306" r:id="rId29"/>
    <p:sldId id="299" r:id="rId30"/>
    <p:sldId id="300" r:id="rId31"/>
    <p:sldId id="328" r:id="rId32"/>
    <p:sldId id="301" r:id="rId33"/>
    <p:sldId id="302" r:id="rId34"/>
    <p:sldId id="307" r:id="rId35"/>
    <p:sldId id="308" r:id="rId36"/>
    <p:sldId id="309" r:id="rId37"/>
    <p:sldId id="310" r:id="rId38"/>
    <p:sldId id="311" r:id="rId39"/>
    <p:sldId id="312" r:id="rId40"/>
    <p:sldId id="313" r:id="rId41"/>
    <p:sldId id="314" r:id="rId42"/>
    <p:sldId id="315" r:id="rId43"/>
    <p:sldId id="318" r:id="rId44"/>
    <p:sldId id="316" r:id="rId45"/>
    <p:sldId id="317" r:id="rId46"/>
    <p:sldId id="32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 Yihe" initials="" lastIdx="0" clrIdx="0"/>
  <p:cmAuthor id="1" name="Hu, Yihe" initials="HY"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5" d="100"/>
          <a:sy n="155" d="100"/>
        </p:scale>
        <p:origin x="1974"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54FB5-00E9-4E0D-9BDB-ECDA41177EAE}" type="datetimeFigureOut">
              <a:rPr lang="en-US" smtClean="0"/>
              <a:t>8/25/2021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B8553-79D1-4095-AB4C-B7BDFD7B91B5}" type="slidenum">
              <a:rPr lang="en-US" smtClean="0"/>
              <a:t>‹#›</a:t>
            </a:fld>
            <a:endParaRPr lang="en-US"/>
          </a:p>
        </p:txBody>
      </p:sp>
    </p:spTree>
    <p:extLst>
      <p:ext uri="{BB962C8B-B14F-4D97-AF65-F5344CB8AC3E}">
        <p14:creationId xmlns:p14="http://schemas.microsoft.com/office/powerpoint/2010/main" val="113038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6"/>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4"/>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50"/>
            <a:ext cx="2133600" cy="206376"/>
          </a:xfrm>
        </p:spPr>
        <p:txBody>
          <a:bodyPr/>
          <a:lstStyle>
            <a:lvl1pPr>
              <a:defRPr/>
            </a:lvl1pPr>
          </a:lstStyle>
          <a:p>
            <a:pPr>
              <a:defRPr/>
            </a:pPr>
            <a:fld id="{03BA23CF-AA30-4A18-B744-605C3E9DBF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791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964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1162050"/>
          </a:xfrm>
        </p:spPr>
        <p:txBody>
          <a:bodyPr anchor="b"/>
          <a:lstStyle>
            <a:lvl1pPr algn="l">
              <a:defRPr sz="32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777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Aft>
                <a:spcPct val="0"/>
              </a:spcAft>
              <a:buNone/>
              <a:defRPr lang="en-US" sz="20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439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113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911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0" y="914400"/>
            <a:ext cx="9144000" cy="814388"/>
          </a:xfrm>
        </p:spPr>
        <p:txBody>
          <a:bodyPr/>
          <a:lstStyle/>
          <a:p>
            <a:r>
              <a:rPr lang="en-US" dirty="0"/>
              <a:t>Click to edit Master title style</a:t>
            </a:r>
          </a:p>
        </p:txBody>
      </p:sp>
      <p:sp>
        <p:nvSpPr>
          <p:cNvPr id="3" name="Rectangle 4"/>
          <p:cNvSpPr>
            <a:spLocks noGrp="1" noChangeArrowheads="1"/>
          </p:cNvSpPr>
          <p:nvPr>
            <p:ph type="dt" sz="half" idx="10"/>
          </p:nvPr>
        </p:nvSpPr>
        <p:spPr>
          <a:xfrm>
            <a:off x="355600" y="6078538"/>
            <a:ext cx="2133600" cy="206375"/>
          </a:xfrm>
          <a:prstGeom prst="rect">
            <a:avLst/>
          </a:prstGeom>
          <a:ln/>
        </p:spPr>
        <p:txBody>
          <a:bodyPr lIns="91397" tIns="45698" rIns="91397" bIns="45698"/>
          <a:lstStyle>
            <a:lvl1pPr>
              <a:defRPr/>
            </a:lvl1pPr>
          </a:lstStyle>
          <a:p>
            <a:pPr fontAlgn="base">
              <a:spcBef>
                <a:spcPct val="0"/>
              </a:spcBef>
              <a:spcAft>
                <a:spcPct val="0"/>
              </a:spcAft>
              <a:defRPr/>
            </a:pPr>
            <a:endParaRPr lang="en-US" dirty="0">
              <a:solidFill>
                <a:srgbClr val="000000"/>
              </a:solidFill>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3024A67B-4926-4315-9475-5B586486559C}" type="slidenum">
              <a:rPr lang="en-US">
                <a:solidFill>
                  <a:srgbClr val="000000"/>
                </a:solidFill>
              </a:rPr>
              <a:pPr>
                <a:defRPr/>
              </a:pPr>
              <a:t>‹#›</a:t>
            </a:fld>
            <a:endParaRPr lang="en-US" dirty="0">
              <a:solidFill>
                <a:srgbClr val="000000"/>
              </a:solidFill>
            </a:endParaRPr>
          </a:p>
        </p:txBody>
      </p:sp>
      <p:sp>
        <p:nvSpPr>
          <p:cNvPr id="6" name="Rectangle 5"/>
          <p:cNvSpPr/>
          <p:nvPr userDrawn="1"/>
        </p:nvSpPr>
        <p:spPr>
          <a:xfrm>
            <a:off x="2"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a:solidFill>
                <a:srgbClr val="FFFFFF"/>
              </a:solidFill>
            </a:endParaRPr>
          </a:p>
        </p:txBody>
      </p:sp>
      <p:sp>
        <p:nvSpPr>
          <p:cNvPr id="7" name="Rectangle 6"/>
          <p:cNvSpPr/>
          <p:nvPr userDrawn="1"/>
        </p:nvSpPr>
        <p:spPr>
          <a:xfrm>
            <a:off x="41279"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a:solidFill>
                <a:srgbClr val="FFFFFF"/>
              </a:solidFill>
            </a:endParaRPr>
          </a:p>
        </p:txBody>
      </p:sp>
      <p:sp>
        <p:nvSpPr>
          <p:cNvPr id="8" name="Rectangle 7"/>
          <p:cNvSpPr/>
          <p:nvPr userDrawn="1"/>
        </p:nvSpPr>
        <p:spPr>
          <a:xfrm>
            <a:off x="0" y="6321429"/>
            <a:ext cx="8810625" cy="466725"/>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a:solidFill>
                <a:srgbClr val="FFFFFF"/>
              </a:solidFill>
            </a:endParaRPr>
          </a:p>
        </p:txBody>
      </p:sp>
      <p:pic>
        <p:nvPicPr>
          <p:cNvPr id="9" name="Picture 8" descr="ti_logo_powerpoint_1_lin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75442"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5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B335728-7994-452B-A7DA-53819CBB0E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256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83"/>
            <a:ext cx="2133600" cy="206375"/>
          </a:xfrm>
          <a:prstGeom prst="rect">
            <a:avLst/>
          </a:prstGeom>
        </p:spPr>
        <p:txBody>
          <a:bodyPr/>
          <a:lstStyle>
            <a:lvl1pPr>
              <a:defRPr/>
            </a:lvl1pPr>
          </a:lstStyle>
          <a:p>
            <a:pPr defTabSz="685800" fontAlgn="base">
              <a:spcBef>
                <a:spcPct val="0"/>
              </a:spcBef>
              <a:spcAft>
                <a:spcPct val="0"/>
              </a:spcAft>
              <a:defRPr/>
            </a:pPr>
            <a:fld id="{AE7985EE-CC81-4AD9-9FD5-46D7FDA8E03F}"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478464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106671"/>
            <a:ext cx="8458200" cy="838060"/>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pic>
        <p:nvPicPr>
          <p:cNvPr id="15" name="Picture 14" descr="LeadCoachWin.ps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070" y="397513"/>
            <a:ext cx="2392471" cy="1349537"/>
          </a:xfrm>
          <a:prstGeom prst="rect">
            <a:avLst/>
          </a:prstGeom>
        </p:spPr>
      </p:pic>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a:solidFill>
                  <a:srgbClr val="FFFFFF"/>
                </a:solidFill>
              </a:endParaRPr>
            </a:p>
          </p:txBody>
        </p:sp>
        <p:pic>
          <p:nvPicPr>
            <p:cNvPr id="10" name="Picture 9" descr="ti_logo_powerpoint_1_lin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75371738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106671"/>
            <a:ext cx="8458200" cy="838060"/>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a:solidFill>
                  <a:srgbClr val="FFFFFF"/>
                </a:solidFill>
              </a:endParaRPr>
            </a:p>
          </p:txBody>
        </p:sp>
        <p:pic>
          <p:nvPicPr>
            <p:cNvPr id="10" name="Picture 9" descr="ti_logo_powerpoint_1_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5431395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1" y="3034359"/>
            <a:ext cx="4793544" cy="1470026"/>
          </a:xfrm>
        </p:spPr>
        <p:txBody>
          <a:bodyPr anchor="t"/>
          <a:lstStyle>
            <a:lvl1pPr>
              <a:defRPr sz="45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1" y="4545545"/>
            <a:ext cx="5484989" cy="684978"/>
          </a:xfrm>
          <a:ln/>
        </p:spPr>
        <p:txBody>
          <a:bodyPr/>
          <a:lstStyle>
            <a:lvl1pPr marL="0" indent="0">
              <a:buFontTx/>
              <a:buNone/>
              <a:defRPr sz="2200" b="1">
                <a:solidFill>
                  <a:schemeClr val="bg1">
                    <a:lumMod val="50000"/>
                  </a:schemeClr>
                </a:solidFill>
              </a:defRPr>
            </a:lvl1pPr>
          </a:lstStyle>
          <a:p>
            <a:r>
              <a:rPr lang="en-US" dirty="0"/>
              <a:t>Click to edit Master subtitle style</a:t>
            </a:r>
          </a:p>
        </p:txBody>
      </p:sp>
      <p:sp>
        <p:nvSpPr>
          <p:cNvPr id="23" name="Text Box 31"/>
          <p:cNvSpPr txBox="1">
            <a:spLocks noChangeArrowheads="1"/>
          </p:cNvSpPr>
          <p:nvPr userDrawn="1"/>
        </p:nvSpPr>
        <p:spPr bwMode="auto">
          <a:xfrm>
            <a:off x="334010" y="6466467"/>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92148903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pic>
        <p:nvPicPr>
          <p:cNvPr id="15" name="Picture 14" descr="LeadCoachWin.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0452" y="264075"/>
            <a:ext cx="1913548" cy="1079388"/>
          </a:xfrm>
          <a:prstGeom prst="rect">
            <a:avLst/>
          </a:prstGeom>
        </p:spPr>
      </p:pic>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a:solidFill>
                  <a:srgbClr val="FFFFFF"/>
                </a:solidFill>
              </a:endParaRPr>
            </a:p>
          </p:txBody>
        </p:sp>
        <p:pic>
          <p:nvPicPr>
            <p:cNvPr id="10" name="Picture 9" descr="ti_logo_powerpoint_1_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933815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425" y="1048470"/>
            <a:ext cx="8467725" cy="4945932"/>
          </a:xfrm>
        </p:spPr>
        <p:txBody>
          <a:bodyPr/>
          <a:lstStyle>
            <a:lvl1pPr>
              <a:spcBef>
                <a:spcPts val="600"/>
              </a:spcBef>
              <a:defRPr/>
            </a:lvl1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093488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00C9E872-E0BB-4469-A3CE-4B2AA192E6E7}"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00423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DC0F6681-0B9D-4147-BD5D-B07A4CAAC7B9}"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33715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411" y="1185865"/>
            <a:ext cx="4157663"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185865"/>
            <a:ext cx="4157662"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CD2C12A-B7BA-47FA-AFD0-772A2617E8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198777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9873" y="171398"/>
            <a:ext cx="7001294" cy="1370887"/>
          </a:xfrm>
        </p:spPr>
        <p:txBody>
          <a:bodyPr/>
          <a:lstStyle/>
          <a:p>
            <a:r>
              <a:rPr lang="en-US"/>
              <a:t>Click to edit Master title style</a:t>
            </a:r>
          </a:p>
        </p:txBody>
      </p:sp>
      <p:sp>
        <p:nvSpPr>
          <p:cNvPr id="3" name="Content Placeholder 2"/>
          <p:cNvSpPr>
            <a:spLocks noGrp="1"/>
          </p:cNvSpPr>
          <p:nvPr>
            <p:ph sz="half" idx="1"/>
          </p:nvPr>
        </p:nvSpPr>
        <p:spPr>
          <a:xfrm>
            <a:off x="428541" y="1590444"/>
            <a:ext cx="4106854" cy="432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06812" y="1590445"/>
            <a:ext cx="4108640" cy="2074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06812" y="3835983"/>
            <a:ext cx="4108640" cy="2075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5313912" y="6247527"/>
            <a:ext cx="1885582" cy="458748"/>
          </a:xfrm>
          <a:prstGeom prst="rect">
            <a:avLst/>
          </a:prstGeom>
        </p:spPr>
        <p:txBody>
          <a:bodyPr lIns="102833" tIns="51417" rIns="102833" bIns="51417"/>
          <a:lstStyle>
            <a:lvl1pPr>
              <a:defRPr/>
            </a:lvl1pPr>
          </a:lstStyle>
          <a:p>
            <a:pPr defTabSz="457200" fontAlgn="base">
              <a:spcBef>
                <a:spcPct val="0"/>
              </a:spcBef>
              <a:spcAft>
                <a:spcPct val="0"/>
              </a:spcAft>
            </a:pPr>
            <a:endParaRPr lang="en-US" altLang="en-US">
              <a:solidFill>
                <a:srgbClr val="000000"/>
              </a:solidFill>
              <a:cs typeface="Arial" pitchFamily="34" charset="0"/>
            </a:endParaRPr>
          </a:p>
        </p:txBody>
      </p:sp>
      <p:sp>
        <p:nvSpPr>
          <p:cNvPr id="7" name="Slide Number Placeholder 6"/>
          <p:cNvSpPr>
            <a:spLocks noGrp="1"/>
          </p:cNvSpPr>
          <p:nvPr>
            <p:ph type="sldNum" sz="quarter" idx="11"/>
          </p:nvPr>
        </p:nvSpPr>
        <p:spPr>
          <a:xfrm>
            <a:off x="7285202" y="6247527"/>
            <a:ext cx="1173132" cy="458748"/>
          </a:xfrm>
        </p:spPr>
        <p:txBody>
          <a:bodyPr/>
          <a:lstStyle>
            <a:lvl1pPr>
              <a:defRPr/>
            </a:lvl1pPr>
          </a:lstStyle>
          <a:p>
            <a:fld id="{BEFD782F-FC7B-44AE-A832-2E4E48C9ED1B}" type="slidenum">
              <a:rPr lang="en-US" altLang="en-US">
                <a:solidFill>
                  <a:srgbClr val="000000"/>
                </a:solidFill>
              </a:rPr>
              <a:pPr/>
              <a:t>‹#›</a:t>
            </a:fld>
            <a:endParaRPr lang="en-US" altLang="en-US">
              <a:solidFill>
                <a:srgbClr val="000000"/>
              </a:solidFill>
            </a:endParaRPr>
          </a:p>
        </p:txBody>
      </p:sp>
      <p:sp>
        <p:nvSpPr>
          <p:cNvPr id="8" name="Footer Placeholder 7"/>
          <p:cNvSpPr>
            <a:spLocks noGrp="1"/>
          </p:cNvSpPr>
          <p:nvPr>
            <p:ph type="ftr" sz="quarter" idx="12"/>
          </p:nvPr>
        </p:nvSpPr>
        <p:spPr>
          <a:xfrm>
            <a:off x="2485542" y="6247527"/>
            <a:ext cx="2723023" cy="458748"/>
          </a:xfrm>
          <a:prstGeom prst="rect">
            <a:avLst/>
          </a:prstGeom>
        </p:spPr>
        <p:txBody>
          <a:bodyPr lIns="102833" tIns="51417" rIns="102833" bIns="51417"/>
          <a:lstStyle>
            <a:lvl1pPr>
              <a:defRPr/>
            </a:lvl1pPr>
          </a:lstStyle>
          <a:p>
            <a:pPr defTabSz="457200" fontAlgn="base">
              <a:spcBef>
                <a:spcPct val="0"/>
              </a:spcBef>
              <a:spcAft>
                <a:spcPct val="0"/>
              </a:spcAft>
            </a:pPr>
            <a:endParaRPr lang="en-US" altLang="en-US">
              <a:solidFill>
                <a:srgbClr val="000000"/>
              </a:solidFill>
              <a:cs typeface="Arial" pitchFamily="34" charset="0"/>
            </a:endParaRPr>
          </a:p>
        </p:txBody>
      </p:sp>
    </p:spTree>
    <p:extLst>
      <p:ext uri="{BB962C8B-B14F-4D97-AF65-F5344CB8AC3E}">
        <p14:creationId xmlns:p14="http://schemas.microsoft.com/office/powerpoint/2010/main" val="4123707219"/>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5CD113A6-8D48-4596-9A51-C2F7F2015B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4585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a:solidFill>
                <a:srgbClr val="FFFFFF"/>
              </a:solidFill>
            </a:endParaRPr>
          </a:p>
        </p:txBody>
      </p:sp>
      <p:grpSp>
        <p:nvGrpSpPr>
          <p:cNvPr id="6" name="Group 18"/>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a:solidFill>
                  <a:srgbClr val="000000"/>
                </a:solidFill>
              </a:rPr>
              <a:t>TI Confidential – Maximum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4CA0FF20-E0A0-4CB0-8878-CAD55C75F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177076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a:solidFill>
                <a:srgbClr val="FFFFFF"/>
              </a:solidFill>
            </a:endParaRPr>
          </a:p>
        </p:txBody>
      </p:sp>
      <p:grpSp>
        <p:nvGrpSpPr>
          <p:cNvPr id="6" name="Group 13"/>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a:solidFill>
                  <a:srgbClr val="000000"/>
                </a:solidFill>
              </a:rPr>
              <a:t>TI Confidential – Maximum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9BB1810A-2AB2-4741-BF79-EB62948C84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611256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a:solidFill>
                <a:srgbClr val="FFFFFF"/>
              </a:solidFill>
            </a:endParaRPr>
          </a:p>
        </p:txBody>
      </p:sp>
      <p:grpSp>
        <p:nvGrpSpPr>
          <p:cNvPr id="6" name="Group 13"/>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a:solidFill>
                  <a:srgbClr val="000000"/>
                </a:solidFill>
              </a:rPr>
              <a:t>TI Confidential – NDA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6EB7A183-E435-4B95-AF08-7F18158789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486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4011" y="2545169"/>
            <a:ext cx="4920544" cy="1970387"/>
          </a:xfrm>
        </p:spPr>
        <p:txBody>
          <a:bodyPr anchor="t"/>
          <a:lstStyle>
            <a:lvl1pPr>
              <a:defRPr sz="50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010" y="4432641"/>
            <a:ext cx="8458200" cy="1485900"/>
          </a:xfrm>
          <a:ln/>
        </p:spPr>
        <p:txBody>
          <a:bodyPr/>
          <a:lstStyle>
            <a:lvl1pPr marL="0" indent="0">
              <a:buFontTx/>
              <a:buNone/>
              <a:defRPr sz="3000" b="1">
                <a:solidFill>
                  <a:schemeClr val="bg1">
                    <a:lumMod val="50000"/>
                  </a:schemeClr>
                </a:solidFill>
              </a:defRPr>
            </a:lvl1pPr>
          </a:lstStyle>
          <a:p>
            <a:r>
              <a:rPr lang="en-US" dirty="0"/>
              <a:t>Click to edit Master subtitle style</a:t>
            </a:r>
          </a:p>
        </p:txBody>
      </p:sp>
      <p:sp>
        <p:nvSpPr>
          <p:cNvPr id="23" name="Text Box 31"/>
          <p:cNvSpPr txBox="1">
            <a:spLocks noChangeArrowheads="1"/>
          </p:cNvSpPr>
          <p:nvPr userDrawn="1"/>
        </p:nvSpPr>
        <p:spPr bwMode="auto">
          <a:xfrm>
            <a:off x="334010" y="6466467"/>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242587967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463" y="1048470"/>
            <a:ext cx="8467725" cy="4945932"/>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CB71D86-21F1-4942-B093-BFB48AE3AE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9540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50021"/>
            <a:ext cx="2133600" cy="206375"/>
          </a:xfrm>
        </p:spPr>
        <p:txBody>
          <a:bodyPr/>
          <a:lstStyle>
            <a:lvl1pPr>
              <a:defRPr/>
            </a:lvl1pPr>
          </a:lstStyle>
          <a:p>
            <a:pPr>
              <a:defRPr/>
            </a:pPr>
            <a:fld id="{3E7B02BE-E367-4980-A551-A90222558D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4891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411" y="1185865"/>
            <a:ext cx="4157663"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185865"/>
            <a:ext cx="4157662"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3A2B14F-DF7A-46AB-A19D-7C0ADD853F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5635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F7AC003-1841-4162-8342-FB80EA759B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556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B335728-7994-452B-A7DA-53819CBB0E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6800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BC2A8BF-38A9-43F7-95C0-9526B3E25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84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731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0CDCBB8-466A-41E2-A151-A2C5D56EAE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8659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en-US" noProof="0"/>
          </a:p>
        </p:txBody>
      </p:sp>
      <p:sp>
        <p:nvSpPr>
          <p:cNvPr id="4" name="Text Placeholder 3"/>
          <p:cNvSpPr>
            <a:spLocks noGrp="1"/>
          </p:cNvSpPr>
          <p:nvPr>
            <p:ph type="body" sz="half" idx="2"/>
          </p:nvPr>
        </p:nvSpPr>
        <p:spPr>
          <a:xfrm>
            <a:off x="1792288" y="5367394"/>
            <a:ext cx="5486400" cy="8048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9A4B3F3-919D-4C54-A6AD-7626F30E8C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4329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D7B3C19-C74D-42C7-991D-0B7AFF4308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4652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8" y="142931"/>
            <a:ext cx="2141537" cy="5735639"/>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31775" y="142931"/>
            <a:ext cx="6275388" cy="57356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179B2DF-0029-495A-B6B3-B6DE339E8A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775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6"/>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4"/>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50"/>
            <a:ext cx="21336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22" name="Picture 27" descr="ti_logo_powerpoint_1_line.png"/>
            <p:cNvPicPr>
              <a:picLocks noChangeAspect="1"/>
            </p:cNvPicPr>
            <p:nvPr userDrawn="1"/>
          </p:nvPicPr>
          <p:blipFill>
            <a:blip r:embed="rId2"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0" y="6014911"/>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2627785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Tree>
    <p:extLst>
      <p:ext uri="{BB962C8B-B14F-4D97-AF65-F5344CB8AC3E}">
        <p14:creationId xmlns:p14="http://schemas.microsoft.com/office/powerpoint/2010/main" val="386602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grpSp>
        <p:nvGrpSpPr>
          <p:cNvPr id="16" name="Group 15"/>
          <p:cNvGrpSpPr/>
          <p:nvPr userDrawn="1"/>
        </p:nvGrpSpPr>
        <p:grpSpPr>
          <a:xfrm>
            <a:off x="0" y="6275917"/>
            <a:ext cx="8826500" cy="51816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27929257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17212565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3731"/>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501103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477" y="1048479"/>
            <a:ext cx="8467725" cy="4945932"/>
          </a:xfrm>
        </p:spPr>
        <p:txBody>
          <a:bodyPr/>
          <a:lstStyle>
            <a:lvl1pPr>
              <a:spcBef>
                <a:spcPts val="667"/>
              </a:spcBef>
              <a:defRPr/>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a:solidFill>
                <a:srgbClr val="000000"/>
              </a:solidFill>
            </a:endParaRPr>
          </a:p>
        </p:txBody>
      </p:sp>
      <p:sp>
        <p:nvSpPr>
          <p:cNvPr id="5"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886686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3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0773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a:solidFill>
                <a:srgbClr val="000000"/>
              </a:solidFill>
            </a:endParaRPr>
          </a:p>
        </p:txBody>
      </p:sp>
      <p:sp>
        <p:nvSpPr>
          <p:cNvPr id="4"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3466385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a:solidFill>
                <a:srgbClr val="000000"/>
              </a:solidFill>
            </a:endParaRPr>
          </a:p>
        </p:txBody>
      </p:sp>
      <p:sp>
        <p:nvSpPr>
          <p:cNvPr id="3"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63022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Rectangle 6"/>
          <p:cNvSpPr>
            <a:spLocks noGrp="1" noChangeArrowheads="1"/>
          </p:cNvSpPr>
          <p:nvPr>
            <p:ph type="sldNum" sz="quarter" idx="10"/>
          </p:nvPr>
        </p:nvSpPr>
        <p:spPr>
          <a:xfrm>
            <a:off x="6977743" y="6597265"/>
            <a:ext cx="2133600" cy="206375"/>
          </a:xfrm>
          <a:ln/>
        </p:spPr>
        <p:txBody>
          <a:bodyPr/>
          <a:lstStyle>
            <a:lvl1pPr>
              <a:defRPr/>
            </a:lvl1pPr>
          </a:lstStyle>
          <a:p>
            <a:pPr>
              <a:defRPr/>
            </a:pPr>
            <a:fld id="{BFDA812F-8479-4F37-8662-4BBFDADD9649}" type="slidenum">
              <a:rPr lang="en-US">
                <a:solidFill>
                  <a:srgbClr val="000000"/>
                </a:solidFill>
              </a:rPr>
              <a:pPr>
                <a:defRPr/>
              </a:pPr>
              <a:t>‹#›</a:t>
            </a:fld>
            <a:endParaRPr lang="en-US">
              <a:solidFill>
                <a:srgbClr val="000000"/>
              </a:solidFill>
            </a:endParaRPr>
          </a:p>
        </p:txBody>
      </p:sp>
      <p:sp>
        <p:nvSpPr>
          <p:cNvPr id="5"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9651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a:solidFill>
                <a:srgbClr val="000000"/>
              </a:solidFill>
            </a:endParaRPr>
          </a:p>
        </p:txBody>
      </p:sp>
      <p:pic>
        <p:nvPicPr>
          <p:cNvPr id="6" name="Picture 27" descr="ti_logo_powerpoint_1_line.png"/>
          <p:cNvPicPr>
            <a:picLocks noChangeAspect="1"/>
          </p:cNvPicPr>
          <p:nvPr userDrawn="1"/>
        </p:nvPicPr>
        <p:blipFill>
          <a:blip r:embed="rId2" cstate="print"/>
          <a:srcRect/>
          <a:stretch>
            <a:fillRect/>
          </a:stretch>
        </p:blipFill>
        <p:spPr bwMode="auto">
          <a:xfrm>
            <a:off x="7160949" y="6408209"/>
            <a:ext cx="1562364" cy="257528"/>
          </a:xfrm>
          <a:prstGeom prst="rect">
            <a:avLst/>
          </a:prstGeom>
          <a:noFill/>
          <a:ln w="9525">
            <a:noFill/>
            <a:miter lim="800000"/>
            <a:headEnd/>
            <a:tailEnd/>
          </a:ln>
        </p:spPr>
      </p:pic>
      <p:grpSp>
        <p:nvGrpSpPr>
          <p:cNvPr id="7" name="Group 6"/>
          <p:cNvGrpSpPr/>
          <p:nvPr userDrawn="1"/>
        </p:nvGrpSpPr>
        <p:grpSpPr>
          <a:xfrm>
            <a:off x="0" y="6275917"/>
            <a:ext cx="8826500" cy="518160"/>
            <a:chOff x="0" y="6321425"/>
            <a:chExt cx="10591800" cy="466344"/>
          </a:xfrm>
        </p:grpSpPr>
        <p:sp>
          <p:nvSpPr>
            <p:cNvPr id="8" name="Rectangle 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9" name="Picture 27" descr="ti_logo_powerpoint_1_line.png"/>
            <p:cNvPicPr>
              <a:picLocks noChangeAspect="1"/>
            </p:cNvPicPr>
            <p:nvPr userDrawn="1"/>
          </p:nvPicPr>
          <p:blipFill>
            <a:blip r:embed="rId2"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76" y="1048468"/>
            <a:ext cx="8467725" cy="4945932"/>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47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6"/>
          </a:xfrm>
        </p:spPr>
        <p:txBody>
          <a:bodyPr anchor="t"/>
          <a:lstStyle>
            <a:lvl1pPr algn="l">
              <a:defRPr sz="4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227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375" y="1185864"/>
            <a:ext cx="4157663"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438" y="1185864"/>
            <a:ext cx="4157662"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369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5"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264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a:solidFill>
                <a:srgbClr val="000000"/>
              </a:solidFill>
            </a:endParaRPr>
          </a:p>
        </p:txBody>
      </p:sp>
      <p:sp>
        <p:nvSpPr>
          <p:cNvPr id="4" name="Content Placeholder 2"/>
          <p:cNvSpPr>
            <a:spLocks noGrp="1"/>
          </p:cNvSpPr>
          <p:nvPr>
            <p:ph idx="1"/>
          </p:nvPr>
        </p:nvSpPr>
        <p:spPr>
          <a:xfrm>
            <a:off x="333376" y="1048468"/>
            <a:ext cx="8467725" cy="4945932"/>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184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1.png"/><Relationship Id="rId5" Type="http://schemas.openxmlformats.org/officeDocument/2006/relationships/slideLayout" Target="../slideLayouts/slideLayout44.xml"/><Relationship Id="rId10" Type="http://schemas.openxmlformats.org/officeDocument/2006/relationships/theme" Target="../theme/theme4.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026" name="Rectangle 2"/>
          <p:cNvSpPr>
            <a:spLocks noGrp="1" noChangeArrowheads="1"/>
          </p:cNvSpPr>
          <p:nvPr>
            <p:ph type="title"/>
          </p:nvPr>
        </p:nvSpPr>
        <p:spPr bwMode="auto">
          <a:xfrm>
            <a:off x="231775" y="142876"/>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33376"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710584" y="6025063"/>
            <a:ext cx="2133600" cy="2063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defRPr/>
            </a:pPr>
            <a:fld id="{B6C70261-DCF8-4A97-9502-E8EEF2364CDE}"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
        <p:nvSpPr>
          <p:cNvPr id="23" name="Text Box 31"/>
          <p:cNvSpPr txBox="1">
            <a:spLocks noChangeArrowheads="1"/>
          </p:cNvSpPr>
          <p:nvPr/>
        </p:nvSpPr>
        <p:spPr bwMode="auto">
          <a:xfrm>
            <a:off x="334010" y="6014911"/>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grpSp>
        <p:nvGrpSpPr>
          <p:cNvPr id="16" name="Group 15"/>
          <p:cNvGrpSpPr/>
          <p:nvPr/>
        </p:nvGrpSpPr>
        <p:grpSpPr>
          <a:xfrm>
            <a:off x="0" y="6275917"/>
            <a:ext cx="8826500"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22" name="Picture 27" descr="ti_logo_powerpoint_1_line.png"/>
            <p:cNvPicPr>
              <a:picLocks noChangeAspect="1"/>
            </p:cNvPicPr>
            <p:nvPr userDrawn="1"/>
          </p:nvPicPr>
          <p:blipFill>
            <a:blip r:embed="rId18"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144367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5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dirty="0">
              <a:solidFill>
                <a:srgbClr val="FFFFFF"/>
              </a:solidFill>
            </a:endParaRPr>
          </a:p>
        </p:txBody>
      </p:sp>
      <p:sp>
        <p:nvSpPr>
          <p:cNvPr id="19" name="Rectangle 18"/>
          <p:cNvSpPr/>
          <p:nvPr/>
        </p:nvSpPr>
        <p:spPr>
          <a:xfrm>
            <a:off x="4132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dirty="0">
              <a:solidFill>
                <a:srgbClr val="FFFFFF"/>
              </a:solidFill>
            </a:endParaRPr>
          </a:p>
        </p:txBody>
      </p:sp>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333425" y="1058897"/>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p:cNvGrpSpPr/>
          <p:nvPr/>
        </p:nvGrpSpPr>
        <p:grpSpPr>
          <a:xfrm>
            <a:off x="-34800" y="6203043"/>
            <a:ext cx="8874108" cy="472344"/>
            <a:chOff x="-34800" y="4652282"/>
            <a:chExt cx="8874108" cy="354258"/>
          </a:xfrm>
        </p:grpSpPr>
        <p:sp>
          <p:nvSpPr>
            <p:cNvPr id="12" name="Rectangle 11"/>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a:solidFill>
                  <a:srgbClr val="FFFFFF"/>
                </a:solidFill>
              </a:endParaRPr>
            </a:p>
          </p:txBody>
        </p:sp>
        <p:pic>
          <p:nvPicPr>
            <p:cNvPr id="16" name="Picture 15" descr="ti_logo_powerpoint_1_lin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7" name="Group 16"/>
            <p:cNvGrpSpPr/>
            <p:nvPr userDrawn="1"/>
          </p:nvGrpSpPr>
          <p:grpSpPr>
            <a:xfrm>
              <a:off x="-34800" y="4654430"/>
              <a:ext cx="8874108" cy="352110"/>
              <a:chOff x="-7620" y="6323077"/>
              <a:chExt cx="8814816" cy="466344"/>
            </a:xfrm>
          </p:grpSpPr>
          <p:cxnSp>
            <p:nvCxnSpPr>
              <p:cNvPr id="18" name="Straight Connector 17"/>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
        <p:nvSpPr>
          <p:cNvPr id="23" name="Slide Number Placeholder 5"/>
          <p:cNvSpPr>
            <a:spLocks noGrp="1"/>
          </p:cNvSpPr>
          <p:nvPr>
            <p:ph type="sldNum" sz="quarter" idx="4"/>
          </p:nvPr>
        </p:nvSpPr>
        <p:spPr>
          <a:xfrm>
            <a:off x="7019710" y="6399992"/>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fld id="{0892281B-189C-DD44-8CCD-1176BC153EB5}" type="slidenum">
              <a:rPr lang="en-US" smtClean="0">
                <a:solidFill>
                  <a:srgbClr val="000000">
                    <a:tint val="75000"/>
                  </a:srgbClr>
                </a:solidFill>
              </a:rPr>
              <a:pPr defTabSz="457200"/>
              <a:t>‹#›</a:t>
            </a:fld>
            <a:endParaRPr lang="en-US" dirty="0">
              <a:solidFill>
                <a:srgbClr val="000000">
                  <a:tint val="75000"/>
                </a:srgbClr>
              </a:solidFill>
            </a:endParaRPr>
          </a:p>
        </p:txBody>
      </p:sp>
      <p:sp>
        <p:nvSpPr>
          <p:cNvPr id="24" name="Text Box 31"/>
          <p:cNvSpPr txBox="1">
            <a:spLocks noChangeArrowheads="1"/>
          </p:cNvSpPr>
          <p:nvPr/>
        </p:nvSpPr>
        <p:spPr bwMode="auto">
          <a:xfrm>
            <a:off x="457200" y="5934944"/>
            <a:ext cx="2533650" cy="215440"/>
          </a:xfrm>
          <a:prstGeom prst="rect">
            <a:avLst/>
          </a:prstGeom>
          <a:noFill/>
          <a:ln w="9525">
            <a:noFill/>
            <a:miter lim="800000"/>
            <a:headEnd/>
            <a:tailEnd/>
          </a:ln>
          <a:effectLst/>
        </p:spPr>
        <p:txBody>
          <a:bodyPr lIns="91435" tIns="45718" rIns="91435" bIns="45718">
            <a:spAutoFit/>
          </a:bodyPr>
          <a:lstStyle/>
          <a:p>
            <a:pPr defTabSz="914354" fontAlgn="base">
              <a:spcBef>
                <a:spcPct val="50000"/>
              </a:spcBef>
              <a:spcAft>
                <a:spcPct val="0"/>
              </a:spcAft>
              <a:defRPr/>
            </a:pPr>
            <a:r>
              <a:rPr lang="en-US" sz="800" dirty="0">
                <a:solidFill>
                  <a:srgbClr val="000000"/>
                </a:solidFill>
                <a:cs typeface="Arial"/>
              </a:rPr>
              <a:t>TI Information – Selective Disclosure</a:t>
            </a:r>
          </a:p>
        </p:txBody>
      </p:sp>
    </p:spTree>
    <p:extLst>
      <p:ext uri="{BB962C8B-B14F-4D97-AF65-F5344CB8AC3E}">
        <p14:creationId xmlns:p14="http://schemas.microsoft.com/office/powerpoint/2010/main" val="14153421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hf hdr="0" ftr="0" dt="0"/>
  <p:txStyles>
    <p:titleStyle>
      <a:lvl1pPr algn="l" rtl="0" eaLnBrk="0" fontAlgn="base" hangingPunct="0">
        <a:lnSpc>
          <a:spcPct val="85000"/>
        </a:lnSpc>
        <a:spcBef>
          <a:spcPct val="0"/>
        </a:spcBef>
        <a:spcAft>
          <a:spcPct val="0"/>
        </a:spcAft>
        <a:defRPr sz="2400" b="1">
          <a:solidFill>
            <a:schemeClr val="tx2"/>
          </a:solidFill>
          <a:latin typeface="+mj-lt"/>
          <a:ea typeface="+mj-ea"/>
          <a:cs typeface="+mj-cs"/>
        </a:defRPr>
      </a:lvl1pPr>
      <a:lvl2pPr algn="l" rtl="0" eaLnBrk="0" fontAlgn="base" hangingPunct="0">
        <a:lnSpc>
          <a:spcPct val="85000"/>
        </a:lnSpc>
        <a:spcBef>
          <a:spcPct val="0"/>
        </a:spcBef>
        <a:spcAft>
          <a:spcPct val="0"/>
        </a:spcAft>
        <a:defRPr sz="2400" b="1">
          <a:solidFill>
            <a:schemeClr val="tx2"/>
          </a:solidFill>
          <a:latin typeface="Arial" charset="0"/>
        </a:defRPr>
      </a:lvl2pPr>
      <a:lvl3pPr algn="l" rtl="0" eaLnBrk="0" fontAlgn="base" hangingPunct="0">
        <a:lnSpc>
          <a:spcPct val="85000"/>
        </a:lnSpc>
        <a:spcBef>
          <a:spcPct val="0"/>
        </a:spcBef>
        <a:spcAft>
          <a:spcPct val="0"/>
        </a:spcAft>
        <a:defRPr sz="2400" b="1">
          <a:solidFill>
            <a:schemeClr val="tx2"/>
          </a:solidFill>
          <a:latin typeface="Arial" charset="0"/>
        </a:defRPr>
      </a:lvl3pPr>
      <a:lvl4pPr algn="l" rtl="0" eaLnBrk="0" fontAlgn="base" hangingPunct="0">
        <a:lnSpc>
          <a:spcPct val="85000"/>
        </a:lnSpc>
        <a:spcBef>
          <a:spcPct val="0"/>
        </a:spcBef>
        <a:spcAft>
          <a:spcPct val="0"/>
        </a:spcAft>
        <a:defRPr sz="2400" b="1">
          <a:solidFill>
            <a:schemeClr val="tx2"/>
          </a:solidFill>
          <a:latin typeface="Arial" charset="0"/>
        </a:defRPr>
      </a:lvl4pPr>
      <a:lvl5pPr algn="l" rtl="0" eaLnBrk="0" fontAlgn="base" hangingPunct="0">
        <a:lnSpc>
          <a:spcPct val="85000"/>
        </a:lnSpc>
        <a:spcBef>
          <a:spcPct val="0"/>
        </a:spcBef>
        <a:spcAft>
          <a:spcPct val="0"/>
        </a:spcAft>
        <a:defRPr sz="2400" b="1">
          <a:solidFill>
            <a:schemeClr val="tx2"/>
          </a:solidFill>
          <a:latin typeface="Arial" charset="0"/>
        </a:defRPr>
      </a:lvl5pPr>
      <a:lvl6pPr marL="342900" algn="l" rtl="0" fontAlgn="base">
        <a:lnSpc>
          <a:spcPct val="85000"/>
        </a:lnSpc>
        <a:spcBef>
          <a:spcPct val="0"/>
        </a:spcBef>
        <a:spcAft>
          <a:spcPct val="0"/>
        </a:spcAft>
        <a:defRPr sz="2400" b="1">
          <a:solidFill>
            <a:srgbClr val="FF0000"/>
          </a:solidFill>
          <a:latin typeface="Arial" charset="0"/>
        </a:defRPr>
      </a:lvl6pPr>
      <a:lvl7pPr marL="685800" algn="l" rtl="0" fontAlgn="base">
        <a:lnSpc>
          <a:spcPct val="85000"/>
        </a:lnSpc>
        <a:spcBef>
          <a:spcPct val="0"/>
        </a:spcBef>
        <a:spcAft>
          <a:spcPct val="0"/>
        </a:spcAft>
        <a:defRPr sz="2400" b="1">
          <a:solidFill>
            <a:srgbClr val="FF0000"/>
          </a:solidFill>
          <a:latin typeface="Arial" charset="0"/>
        </a:defRPr>
      </a:lvl7pPr>
      <a:lvl8pPr marL="1028700" algn="l" rtl="0" fontAlgn="base">
        <a:lnSpc>
          <a:spcPct val="85000"/>
        </a:lnSpc>
        <a:spcBef>
          <a:spcPct val="0"/>
        </a:spcBef>
        <a:spcAft>
          <a:spcPct val="0"/>
        </a:spcAft>
        <a:defRPr sz="2400" b="1">
          <a:solidFill>
            <a:srgbClr val="FF0000"/>
          </a:solidFill>
          <a:latin typeface="Arial" charset="0"/>
        </a:defRPr>
      </a:lvl8pPr>
      <a:lvl9pPr marL="1371600" algn="l" rtl="0" fontAlgn="base">
        <a:lnSpc>
          <a:spcPct val="85000"/>
        </a:lnSpc>
        <a:spcBef>
          <a:spcPct val="0"/>
        </a:spcBef>
        <a:spcAft>
          <a:spcPct val="0"/>
        </a:spcAft>
        <a:defRPr sz="2400" b="1">
          <a:solidFill>
            <a:srgbClr val="FF0000"/>
          </a:solidFill>
          <a:latin typeface="Arial" charset="0"/>
        </a:defRPr>
      </a:lvl9pPr>
    </p:titleStyle>
    <p:bodyStyle>
      <a:lvl1pPr marL="170260" indent="-170260" algn="l" rtl="0" eaLnBrk="0" fontAlgn="base" hangingPunct="0">
        <a:spcBef>
          <a:spcPts val="600"/>
        </a:spcBef>
        <a:spcAft>
          <a:spcPct val="0"/>
        </a:spcAft>
        <a:buChar char="•"/>
        <a:defRPr sz="1500">
          <a:solidFill>
            <a:schemeClr val="tx1"/>
          </a:solidFill>
          <a:latin typeface="+mn-lt"/>
          <a:ea typeface="+mn-ea"/>
          <a:cs typeface="+mn-cs"/>
        </a:defRPr>
      </a:lvl1pPr>
      <a:lvl2pPr marL="431006" indent="-175022" algn="l" rtl="0" eaLnBrk="0" fontAlgn="base" hangingPunct="0">
        <a:spcBef>
          <a:spcPct val="20000"/>
        </a:spcBef>
        <a:spcAft>
          <a:spcPct val="0"/>
        </a:spcAft>
        <a:buChar char="–"/>
        <a:defRPr>
          <a:solidFill>
            <a:schemeClr val="tx1"/>
          </a:solidFill>
          <a:latin typeface="+mn-lt"/>
        </a:defRPr>
      </a:lvl2pPr>
      <a:lvl3pPr marL="640556" indent="-123825" algn="l" rtl="0" eaLnBrk="0" fontAlgn="base" hangingPunct="0">
        <a:spcBef>
          <a:spcPct val="15000"/>
        </a:spcBef>
        <a:spcAft>
          <a:spcPct val="0"/>
        </a:spcAft>
        <a:buChar char="•"/>
        <a:defRPr>
          <a:solidFill>
            <a:schemeClr val="tx1"/>
          </a:solidFill>
          <a:latin typeface="+mn-lt"/>
        </a:defRPr>
      </a:lvl3pPr>
      <a:lvl4pPr marL="901304" indent="-175022" algn="l" rtl="0" eaLnBrk="0" fontAlgn="base" hangingPunct="0">
        <a:spcBef>
          <a:spcPct val="5000"/>
        </a:spcBef>
        <a:spcAft>
          <a:spcPct val="0"/>
        </a:spcAft>
        <a:buChar char="–"/>
        <a:defRPr>
          <a:solidFill>
            <a:schemeClr val="tx1"/>
          </a:solidFill>
          <a:latin typeface="+mn-lt"/>
        </a:defRPr>
      </a:lvl4pPr>
      <a:lvl5pPr marL="1116806" indent="-129779" algn="l" rtl="0" eaLnBrk="0" fontAlgn="base" hangingPunct="0">
        <a:spcBef>
          <a:spcPct val="0"/>
        </a:spcBef>
        <a:spcAft>
          <a:spcPct val="0"/>
        </a:spcAft>
        <a:buChar char="»"/>
        <a:defRPr>
          <a:solidFill>
            <a:schemeClr val="tx1"/>
          </a:solidFill>
          <a:latin typeface="+mn-lt"/>
        </a:defRPr>
      </a:lvl5pPr>
      <a:lvl6pPr marL="1459706" indent="-129779" algn="l" rtl="0" fontAlgn="base">
        <a:spcBef>
          <a:spcPct val="0"/>
        </a:spcBef>
        <a:spcAft>
          <a:spcPct val="0"/>
        </a:spcAft>
        <a:buChar char="»"/>
        <a:defRPr sz="1200">
          <a:solidFill>
            <a:schemeClr val="tx1"/>
          </a:solidFill>
          <a:latin typeface="+mn-lt"/>
        </a:defRPr>
      </a:lvl6pPr>
      <a:lvl7pPr marL="1802606" indent="-129779" algn="l" rtl="0" fontAlgn="base">
        <a:spcBef>
          <a:spcPct val="0"/>
        </a:spcBef>
        <a:spcAft>
          <a:spcPct val="0"/>
        </a:spcAft>
        <a:buChar char="»"/>
        <a:defRPr sz="1200">
          <a:solidFill>
            <a:schemeClr val="tx1"/>
          </a:solidFill>
          <a:latin typeface="+mn-lt"/>
        </a:defRPr>
      </a:lvl7pPr>
      <a:lvl8pPr marL="2145506" indent="-129779" algn="l" rtl="0" fontAlgn="base">
        <a:spcBef>
          <a:spcPct val="0"/>
        </a:spcBef>
        <a:spcAft>
          <a:spcPct val="0"/>
        </a:spcAft>
        <a:buChar char="»"/>
        <a:defRPr sz="1200">
          <a:solidFill>
            <a:schemeClr val="tx1"/>
          </a:solidFill>
          <a:latin typeface="+mn-lt"/>
        </a:defRPr>
      </a:lvl8pPr>
      <a:lvl9pPr marL="2488406" indent="-129779" algn="l" rtl="0" fontAlgn="base">
        <a:spcBef>
          <a:spcPct val="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a:solidFill>
                <a:srgbClr val="FFFFFF"/>
              </a:solidFill>
            </a:endParaRPr>
          </a:p>
        </p:txBody>
      </p:sp>
      <p:sp>
        <p:nvSpPr>
          <p:cNvPr id="19" name="Rectangle 18"/>
          <p:cNvSpPr/>
          <p:nvPr/>
        </p:nvSpPr>
        <p:spPr>
          <a:xfrm>
            <a:off x="4136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a:solidFill>
                <a:srgbClr val="FFFFFF"/>
              </a:solidFill>
            </a:endParaRPr>
          </a:p>
        </p:txBody>
      </p:sp>
      <p:pic>
        <p:nvPicPr>
          <p:cNvPr id="1028" name="Picture 8" descr="ti_logo_powerpoint_1_line.png"/>
          <p:cNvPicPr>
            <a:picLocks noChangeAspect="1"/>
          </p:cNvPicPr>
          <p:nvPr/>
        </p:nvPicPr>
        <p:blipFill>
          <a:blip r:embed="rId16" cstate="print"/>
          <a:srcRect/>
          <a:stretch>
            <a:fillRect/>
          </a:stretch>
        </p:blipFill>
        <p:spPr bwMode="auto">
          <a:xfrm>
            <a:off x="6675448" y="6440546"/>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333463" y="1058911"/>
            <a:ext cx="8467725" cy="4935537"/>
          </a:xfrm>
          <a:prstGeom prst="rect">
            <a:avLst/>
          </a:prstGeom>
          <a:noFill/>
          <a:ln w="9525" algn="ctr">
            <a:noFill/>
            <a:miter lim="800000"/>
            <a:headEnd/>
            <a:tailEnd/>
          </a:ln>
        </p:spPr>
        <p:txBody>
          <a:bodyPr vert="horz" wrap="square" lIns="91397" tIns="45698" rIns="91397" bIns="456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6"/>
          <p:cNvSpPr>
            <a:spLocks noGrp="1" noChangeArrowheads="1"/>
          </p:cNvSpPr>
          <p:nvPr>
            <p:ph type="sldNum" sz="quarter" idx="4"/>
          </p:nvPr>
        </p:nvSpPr>
        <p:spPr bwMode="auto">
          <a:xfrm>
            <a:off x="6642100" y="6050021"/>
            <a:ext cx="2133600" cy="206375"/>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a:defRPr sz="800">
                <a:cs typeface="+mn-cs"/>
              </a:defRPr>
            </a:lvl1pPr>
          </a:lstStyle>
          <a:p>
            <a:pPr fontAlgn="base">
              <a:spcBef>
                <a:spcPct val="0"/>
              </a:spcBef>
              <a:spcAft>
                <a:spcPct val="0"/>
              </a:spcAft>
              <a:defRPr/>
            </a:pPr>
            <a:fld id="{53A93ACC-D0CF-497F-B3DA-0BDC976F5E00}" type="slidenum">
              <a:rPr lang="en-US">
                <a:solidFill>
                  <a:srgbClr val="000000"/>
                </a:solidFill>
              </a:rPr>
              <a:pPr fontAlgn="base">
                <a:spcBef>
                  <a:spcPct val="0"/>
                </a:spcBef>
                <a:spcAft>
                  <a:spcPct val="0"/>
                </a:spcAft>
                <a:defRPr/>
              </a:pPr>
              <a:t>‹#›</a:t>
            </a:fld>
            <a:endParaRPr lang="en-US">
              <a:solidFill>
                <a:srgbClr val="000000"/>
              </a:solidFill>
            </a:endParaRPr>
          </a:p>
        </p:txBody>
      </p:sp>
      <p:grpSp>
        <p:nvGrpSpPr>
          <p:cNvPr id="1032" name="Group 16"/>
          <p:cNvGrpSpPr>
            <a:grpSpLocks/>
          </p:cNvGrpSpPr>
          <p:nvPr/>
        </p:nvGrpSpPr>
        <p:grpSpPr bwMode="auto">
          <a:xfrm>
            <a:off x="-7938" y="6323020"/>
            <a:ext cx="8815388" cy="466725"/>
            <a:chOff x="-7620" y="6323077"/>
            <a:chExt cx="8814816" cy="466344"/>
          </a:xfrm>
        </p:grpSpPr>
        <p:cxnSp>
          <p:nvCxnSpPr>
            <p:cNvPr id="13"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033" name="Group 9"/>
          <p:cNvGrpSpPr>
            <a:grpSpLocks/>
          </p:cNvGrpSpPr>
          <p:nvPr/>
        </p:nvGrpSpPr>
        <p:grpSpPr bwMode="auto">
          <a:xfrm>
            <a:off x="-560388" y="-820733"/>
            <a:ext cx="8815388" cy="466725"/>
            <a:chOff x="-7620" y="6323077"/>
            <a:chExt cx="8814816" cy="466344"/>
          </a:xfrm>
        </p:grpSpPr>
        <p:cxnSp>
          <p:nvCxnSpPr>
            <p:cNvPr id="11" name="Straight Connector 10"/>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7620" y="6324664"/>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18" name="Rectangle 17"/>
          <p:cNvSpPr/>
          <p:nvPr/>
        </p:nvSpPr>
        <p:spPr>
          <a:xfrm>
            <a:off x="-496888" y="-817563"/>
            <a:ext cx="874077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8243692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6986" algn="l" rtl="0" fontAlgn="base">
        <a:lnSpc>
          <a:spcPct val="85000"/>
        </a:lnSpc>
        <a:spcBef>
          <a:spcPct val="0"/>
        </a:spcBef>
        <a:spcAft>
          <a:spcPct val="0"/>
        </a:spcAft>
        <a:defRPr sz="3200" b="1">
          <a:solidFill>
            <a:srgbClr val="FF0000"/>
          </a:solidFill>
          <a:latin typeface="Arial" charset="0"/>
        </a:defRPr>
      </a:lvl6pPr>
      <a:lvl7pPr marL="913972" algn="l" rtl="0" fontAlgn="base">
        <a:lnSpc>
          <a:spcPct val="85000"/>
        </a:lnSpc>
        <a:spcBef>
          <a:spcPct val="0"/>
        </a:spcBef>
        <a:spcAft>
          <a:spcPct val="0"/>
        </a:spcAft>
        <a:defRPr sz="3200" b="1">
          <a:solidFill>
            <a:srgbClr val="FF0000"/>
          </a:solidFill>
          <a:latin typeface="Arial" charset="0"/>
        </a:defRPr>
      </a:lvl7pPr>
      <a:lvl8pPr marL="1370959" algn="l" rtl="0" fontAlgn="base">
        <a:lnSpc>
          <a:spcPct val="85000"/>
        </a:lnSpc>
        <a:spcBef>
          <a:spcPct val="0"/>
        </a:spcBef>
        <a:spcAft>
          <a:spcPct val="0"/>
        </a:spcAft>
        <a:defRPr sz="3200" b="1">
          <a:solidFill>
            <a:srgbClr val="FF0000"/>
          </a:solidFill>
          <a:latin typeface="Arial" charset="0"/>
        </a:defRPr>
      </a:lvl8pPr>
      <a:lvl9pPr marL="1827945" algn="l" rtl="0" fontAlgn="base">
        <a:lnSpc>
          <a:spcPct val="85000"/>
        </a:lnSpc>
        <a:spcBef>
          <a:spcPct val="0"/>
        </a:spcBef>
        <a:spcAft>
          <a:spcPct val="0"/>
        </a:spcAft>
        <a:defRPr sz="3200" b="1">
          <a:solidFill>
            <a:srgbClr val="FF0000"/>
          </a:solidFill>
          <a:latin typeface="Arial" charset="0"/>
        </a:defRPr>
      </a:lvl9pPr>
    </p:titleStyle>
    <p:bodyStyle>
      <a:lvl1pPr marL="226908" indent="-226908" algn="l" rtl="0" eaLnBrk="0" fontAlgn="base" hangingPunct="0">
        <a:spcBef>
          <a:spcPts val="800"/>
        </a:spcBef>
        <a:spcAft>
          <a:spcPct val="0"/>
        </a:spcAft>
        <a:buChar char="•"/>
        <a:defRPr sz="2000">
          <a:solidFill>
            <a:schemeClr val="tx1"/>
          </a:solidFill>
          <a:latin typeface="+mn-lt"/>
          <a:ea typeface="+mn-ea"/>
          <a:cs typeface="+mn-cs"/>
        </a:defRPr>
      </a:lvl1pPr>
      <a:lvl2pPr marL="574407" indent="-233255" algn="l" rtl="0" eaLnBrk="0" fontAlgn="base" hangingPunct="0">
        <a:spcBef>
          <a:spcPct val="20000"/>
        </a:spcBef>
        <a:spcAft>
          <a:spcPct val="0"/>
        </a:spcAft>
        <a:buChar char="–"/>
        <a:defRPr>
          <a:solidFill>
            <a:schemeClr val="tx1"/>
          </a:solidFill>
          <a:latin typeface="+mn-lt"/>
        </a:defRPr>
      </a:lvl2pPr>
      <a:lvl3pPr marL="853676" indent="-165023" algn="l" rtl="0" eaLnBrk="0" fontAlgn="base" hangingPunct="0">
        <a:spcBef>
          <a:spcPct val="15000"/>
        </a:spcBef>
        <a:spcAft>
          <a:spcPct val="0"/>
        </a:spcAft>
        <a:buChar char="•"/>
        <a:defRPr>
          <a:solidFill>
            <a:schemeClr val="tx1"/>
          </a:solidFill>
          <a:latin typeface="+mn-lt"/>
        </a:defRPr>
      </a:lvl3pPr>
      <a:lvl4pPr marL="1201174" indent="-233255" algn="l" rtl="0" eaLnBrk="0" fontAlgn="base" hangingPunct="0">
        <a:spcBef>
          <a:spcPct val="5000"/>
        </a:spcBef>
        <a:spcAft>
          <a:spcPct val="0"/>
        </a:spcAft>
        <a:buChar char="–"/>
        <a:defRPr>
          <a:solidFill>
            <a:schemeClr val="tx1"/>
          </a:solidFill>
          <a:latin typeface="+mn-lt"/>
        </a:defRPr>
      </a:lvl4pPr>
      <a:lvl5pPr marL="1488378" indent="-172957" algn="l" rtl="0" eaLnBrk="0" fontAlgn="base" hangingPunct="0">
        <a:spcBef>
          <a:spcPct val="0"/>
        </a:spcBef>
        <a:spcAft>
          <a:spcPct val="0"/>
        </a:spcAft>
        <a:buChar char="»"/>
        <a:defRPr>
          <a:solidFill>
            <a:schemeClr val="tx1"/>
          </a:solidFill>
          <a:latin typeface="+mn-lt"/>
        </a:defRPr>
      </a:lvl5pPr>
      <a:lvl6pPr marL="1945367" indent="-172957" algn="l" rtl="0" fontAlgn="base">
        <a:spcBef>
          <a:spcPct val="0"/>
        </a:spcBef>
        <a:spcAft>
          <a:spcPct val="0"/>
        </a:spcAft>
        <a:buChar char="»"/>
        <a:defRPr sz="1600">
          <a:solidFill>
            <a:schemeClr val="tx1"/>
          </a:solidFill>
          <a:latin typeface="+mn-lt"/>
        </a:defRPr>
      </a:lvl6pPr>
      <a:lvl7pPr marL="2402351" indent="-172957" algn="l" rtl="0" fontAlgn="base">
        <a:spcBef>
          <a:spcPct val="0"/>
        </a:spcBef>
        <a:spcAft>
          <a:spcPct val="0"/>
        </a:spcAft>
        <a:buChar char="»"/>
        <a:defRPr sz="1600">
          <a:solidFill>
            <a:schemeClr val="tx1"/>
          </a:solidFill>
          <a:latin typeface="+mn-lt"/>
        </a:defRPr>
      </a:lvl7pPr>
      <a:lvl8pPr marL="2859338" indent="-172957" algn="l" rtl="0" fontAlgn="base">
        <a:spcBef>
          <a:spcPct val="0"/>
        </a:spcBef>
        <a:spcAft>
          <a:spcPct val="0"/>
        </a:spcAft>
        <a:buChar char="»"/>
        <a:defRPr sz="1600">
          <a:solidFill>
            <a:schemeClr val="tx1"/>
          </a:solidFill>
          <a:latin typeface="+mn-lt"/>
        </a:defRPr>
      </a:lvl8pPr>
      <a:lvl9pPr marL="3316323" indent="-172957" algn="l" rtl="0" fontAlgn="base">
        <a:spcBef>
          <a:spcPct val="0"/>
        </a:spcBef>
        <a:spcAft>
          <a:spcPct val="0"/>
        </a:spcAft>
        <a:buChar char="»"/>
        <a:defRPr sz="1600">
          <a:solidFill>
            <a:schemeClr val="tx1"/>
          </a:solidFill>
          <a:latin typeface="+mn-lt"/>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9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base">
              <a:spcBef>
                <a:spcPct val="0"/>
              </a:spcBef>
              <a:spcAft>
                <a:spcPct val="0"/>
              </a:spcAft>
            </a:pPr>
            <a:endParaRPr lang="en-US">
              <a:solidFill>
                <a:srgbClr val="FFFFFF"/>
              </a:solidFill>
            </a:endParaRPr>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base">
              <a:spcBef>
                <a:spcPct val="0"/>
              </a:spcBef>
              <a:spcAft>
                <a:spcPct val="0"/>
              </a:spcAft>
            </a:pPr>
            <a:endParaRPr lang="en-US">
              <a:solidFill>
                <a:srgbClr val="FFFFFF"/>
              </a:solidFill>
            </a:endParaRPr>
          </a:p>
        </p:txBody>
      </p:sp>
      <p:sp>
        <p:nvSpPr>
          <p:cNvPr id="1026" name="Rectangle 2"/>
          <p:cNvSpPr>
            <a:spLocks noGrp="1" noChangeArrowheads="1"/>
          </p:cNvSpPr>
          <p:nvPr>
            <p:ph type="title"/>
          </p:nvPr>
        </p:nvSpPr>
        <p:spPr bwMode="auto">
          <a:xfrm>
            <a:off x="231775" y="142887"/>
            <a:ext cx="84582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477" y="1058911"/>
            <a:ext cx="8467725"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7010400" y="6595571"/>
            <a:ext cx="21336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fontAlgn="base">
              <a:spcBef>
                <a:spcPct val="0"/>
              </a:spcBef>
              <a:spcAft>
                <a:spcPct val="0"/>
              </a:spcAft>
              <a:defRPr/>
            </a:pPr>
            <a:fld id="{B6C70261-DCF8-4A97-9502-E8EEF2364CDE}" type="slidenum">
              <a:rPr lang="en-US">
                <a:solidFill>
                  <a:srgbClr val="000000"/>
                </a:solidFill>
              </a:rPr>
              <a:pPr fontAlgn="base">
                <a:spcBef>
                  <a:spcPct val="0"/>
                </a:spcBef>
                <a:spcAft>
                  <a:spcPct val="0"/>
                </a:spcAft>
                <a:defRPr/>
              </a:pPr>
              <a:t>‹#›</a:t>
            </a:fld>
            <a:endParaRPr lang="en-US">
              <a:solidFill>
                <a:srgbClr val="000000"/>
              </a:solidFill>
            </a:endParaRPr>
          </a:p>
        </p:txBody>
      </p:sp>
      <p:grpSp>
        <p:nvGrpSpPr>
          <p:cNvPr id="16" name="Group 15"/>
          <p:cNvGrpSpPr/>
          <p:nvPr/>
        </p:nvGrpSpPr>
        <p:grpSpPr>
          <a:xfrm>
            <a:off x="0" y="6275917"/>
            <a:ext cx="8826500"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22" name="Picture 27" descr="ti_logo_powerpoint_1_line.png"/>
            <p:cNvPicPr>
              <a:picLocks noChangeAspect="1"/>
            </p:cNvPicPr>
            <p:nvPr userDrawn="1"/>
          </p:nvPicPr>
          <p:blipFill>
            <a:blip r:embed="rId11"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fontAlgn="base">
              <a:spcBef>
                <a:spcPct val="50000"/>
              </a:spcBef>
              <a:spcAft>
                <a:spcPct val="0"/>
              </a:spcAft>
              <a:defRPr/>
            </a:pPr>
            <a:r>
              <a:rPr lang="en-US" dirty="0">
                <a:solidFill>
                  <a:srgbClr val="000000"/>
                </a:solidFill>
              </a:rPr>
              <a:t>TI Information – Selective Disclosure</a:t>
            </a:r>
          </a:p>
        </p:txBody>
      </p:sp>
    </p:spTree>
    <p:extLst>
      <p:ext uri="{BB962C8B-B14F-4D97-AF65-F5344CB8AC3E}">
        <p14:creationId xmlns:p14="http://schemas.microsoft.com/office/powerpoint/2010/main" val="17808671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hd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raining.ti.com/fusion-power-designer-pin-selected-rail-states?context=1136655-1139495-1136557"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www.ti.com/lit/an/slva845a/slva845a.pdf" TargetMode="External"/><Relationship Id="rId2" Type="http://schemas.openxmlformats.org/officeDocument/2006/relationships/image" Target="../media/image51.png"/><Relationship Id="rId1" Type="http://schemas.openxmlformats.org/officeDocument/2006/relationships/slideLayout" Target="../slideLayouts/slideLayout16.xml"/><Relationship Id="rId4" Type="http://schemas.openxmlformats.org/officeDocument/2006/relationships/hyperlink" Target="http://www.ti.com/lit/zip/slvc67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8" Type="http://schemas.openxmlformats.org/officeDocument/2006/relationships/hyperlink" Target="http://www.ti.com/lit/pdf/slva902" TargetMode="External"/><Relationship Id="rId3" Type="http://schemas.openxmlformats.org/officeDocument/2006/relationships/hyperlink" Target="http://www.ti.com/lit/pdf/slvub50" TargetMode="External"/><Relationship Id="rId7" Type="http://schemas.openxmlformats.org/officeDocument/2006/relationships/hyperlink" Target="http://www.ti.com/lit/zip/slvc676" TargetMode="External"/><Relationship Id="rId2" Type="http://schemas.openxmlformats.org/officeDocument/2006/relationships/hyperlink" Target="http://www.ti.com/lit/pdf/slua815" TargetMode="External"/><Relationship Id="rId1" Type="http://schemas.openxmlformats.org/officeDocument/2006/relationships/slideLayout" Target="../slideLayouts/slideLayout21.xml"/><Relationship Id="rId6" Type="http://schemas.openxmlformats.org/officeDocument/2006/relationships/hyperlink" Target="http://www.ti.com/lit/pdf/slva845" TargetMode="External"/><Relationship Id="rId5" Type="http://schemas.openxmlformats.org/officeDocument/2006/relationships/hyperlink" Target="http://www.ti.com/lit/pdf/slva908" TargetMode="External"/><Relationship Id="rId4" Type="http://schemas.openxmlformats.org/officeDocument/2006/relationships/hyperlink" Target="http://www.ti.com/lit/pdf/slvub51" TargetMode="External"/><Relationship Id="rId9" Type="http://schemas.openxmlformats.org/officeDocument/2006/relationships/hyperlink" Target="https://training.ti.com/fusion-digital-power-design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81000" y="2209800"/>
            <a:ext cx="5905499" cy="1470026"/>
          </a:xfrm>
        </p:spPr>
        <p:txBody>
          <a:bodyPr/>
          <a:lstStyle/>
          <a:p>
            <a:r>
              <a:rPr lang="en-US" sz="3600" dirty="0">
                <a:solidFill>
                  <a:srgbClr val="FF0000"/>
                </a:solidFill>
              </a:rPr>
              <a:t>UCD90xxx </a:t>
            </a:r>
            <a:r>
              <a:rPr lang="zh-CN" altLang="en-US" sz="3600" dirty="0">
                <a:solidFill>
                  <a:srgbClr val="FF0000"/>
                </a:solidFill>
              </a:rPr>
              <a:t>简易</a:t>
            </a:r>
            <a:r>
              <a:rPr lang="zh-TW" altLang="en-US" sz="3600" dirty="0">
                <a:solidFill>
                  <a:srgbClr val="FF0000"/>
                </a:solidFill>
              </a:rPr>
              <a:t>使用手冊</a:t>
            </a:r>
            <a:endParaRPr lang="en-US" sz="3600" dirty="0">
              <a:solidFill>
                <a:srgbClr val="FF0000"/>
              </a:solidFill>
            </a:endParaRPr>
          </a:p>
        </p:txBody>
      </p:sp>
      <p:sp>
        <p:nvSpPr>
          <p:cNvPr id="8195" name="Rectangle 3"/>
          <p:cNvSpPr>
            <a:spLocks noGrp="1" noChangeArrowheads="1"/>
          </p:cNvSpPr>
          <p:nvPr>
            <p:ph type="subTitle" idx="1"/>
          </p:nvPr>
        </p:nvSpPr>
        <p:spPr/>
        <p:txBody>
          <a:bodyPr/>
          <a:lstStyle/>
          <a:p>
            <a:r>
              <a:rPr lang="en-US" altLang="zh-CN" dirty="0" err="1"/>
              <a:t>Yihe</a:t>
            </a:r>
            <a:r>
              <a:rPr lang="en-US" altLang="zh-CN" dirty="0"/>
              <a:t> Hu and Jason Dai</a:t>
            </a:r>
            <a:endParaRPr lang="en-US" dirty="0"/>
          </a:p>
          <a:p>
            <a:r>
              <a:rPr lang="en-US" dirty="0"/>
              <a:t>July 201</a:t>
            </a:r>
            <a:r>
              <a:rPr lang="en-US" altLang="zh-CN" dirty="0"/>
              <a:t>9</a:t>
            </a:r>
            <a:endParaRPr lang="en-US" dirty="0"/>
          </a:p>
        </p:txBody>
      </p:sp>
    </p:spTree>
    <p:extLst>
      <p:ext uri="{BB962C8B-B14F-4D97-AF65-F5344CB8AC3E}">
        <p14:creationId xmlns:p14="http://schemas.microsoft.com/office/powerpoint/2010/main" val="233723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0437" y="-18535"/>
            <a:ext cx="8229600" cy="780535"/>
          </a:xfrm>
        </p:spPr>
        <p:txBody>
          <a:bodyPr/>
          <a:lstStyle/>
          <a:p>
            <a:pPr algn="l"/>
            <a:r>
              <a:rPr lang="en-US" altLang="zh-TW" dirty="0"/>
              <a:t>UCD90xxx </a:t>
            </a:r>
            <a:r>
              <a:rPr lang="zh-TW" altLang="en-US" dirty="0"/>
              <a:t>配置</a:t>
            </a:r>
            <a:r>
              <a:rPr lang="zh-CN" altLang="en-US" dirty="0"/>
              <a:t>使用</a:t>
            </a:r>
            <a:endParaRPr lang="en-US" dirty="0"/>
          </a:p>
        </p:txBody>
      </p:sp>
      <p:sp>
        <p:nvSpPr>
          <p:cNvPr id="5" name="Content Placeholder 2"/>
          <p:cNvSpPr txBox="1">
            <a:spLocks/>
          </p:cNvSpPr>
          <p:nvPr/>
        </p:nvSpPr>
        <p:spPr>
          <a:xfrm>
            <a:off x="583011" y="1993899"/>
            <a:ext cx="4800600" cy="1511302"/>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zh-CN" altLang="en-US" kern="0" dirty="0"/>
              <a:t>配置监控管脚的模式：</a:t>
            </a:r>
            <a:endParaRPr lang="en-US" altLang="zh-CN" kern="0" dirty="0"/>
          </a:p>
          <a:p>
            <a:pPr marL="857250" lvl="1" indent="-457200">
              <a:buFont typeface="+mj-lt"/>
              <a:buAutoNum type="arabicPeriod"/>
            </a:pPr>
            <a:r>
              <a:rPr lang="zh-CN" altLang="en-US" sz="1400" kern="0" dirty="0"/>
              <a:t>标准</a:t>
            </a:r>
            <a:endParaRPr lang="en-US" altLang="zh-CN" sz="1400" kern="0" dirty="0"/>
          </a:p>
          <a:p>
            <a:pPr marL="857250" lvl="1" indent="-457200">
              <a:buFont typeface="+mj-lt"/>
              <a:buAutoNum type="arabicPeriod"/>
            </a:pPr>
            <a:r>
              <a:rPr lang="zh-CN" altLang="en-US" sz="1400" kern="0" dirty="0"/>
              <a:t>硬件比较器</a:t>
            </a:r>
            <a:endParaRPr lang="en-US" altLang="zh-CN" sz="1400" kern="0" dirty="0"/>
          </a:p>
          <a:p>
            <a:r>
              <a:rPr lang="zh-CN" altLang="en-US" kern="0" dirty="0"/>
              <a:t>配置使能管脚的极性</a:t>
            </a:r>
            <a:endParaRPr lang="en-US" kern="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7" y="6858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17389" y="17526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17589" y="9144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4089" y="9144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460789" y="9207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889789" y="10350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622" y="1676400"/>
            <a:ext cx="2471167" cy="471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5486399" y="2895600"/>
            <a:ext cx="2403389"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3372632" y="3124200"/>
            <a:ext cx="2176313"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455692" y="1991839"/>
            <a:ext cx="2403389"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3372632" y="2431534"/>
            <a:ext cx="2176313"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543800" y="1333500"/>
            <a:ext cx="576114" cy="65833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83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9144" y="21336"/>
            <a:ext cx="8229600" cy="969264"/>
          </a:xfrm>
        </p:spPr>
        <p:txBody>
          <a:bodyPr/>
          <a:lstStyle/>
          <a:p>
            <a:pPr algn="l"/>
            <a:r>
              <a:rPr lang="en-US" altLang="zh-TW" dirty="0"/>
              <a:t>UCD90xxx </a:t>
            </a:r>
            <a:r>
              <a:rPr lang="zh-TW" altLang="en-US" dirty="0"/>
              <a:t>配置</a:t>
            </a:r>
            <a:r>
              <a:rPr lang="zh-CN" altLang="en-US" dirty="0"/>
              <a:t>使用</a:t>
            </a:r>
            <a:endParaRPr lang="en-US" dirty="0"/>
          </a:p>
        </p:txBody>
      </p:sp>
      <p:sp>
        <p:nvSpPr>
          <p:cNvPr id="19" name="TextBox 18"/>
          <p:cNvSpPr txBox="1"/>
          <p:nvPr/>
        </p:nvSpPr>
        <p:spPr>
          <a:xfrm>
            <a:off x="1242439" y="1066800"/>
            <a:ext cx="6673622" cy="646331"/>
          </a:xfrm>
          <a:prstGeom prst="rect">
            <a:avLst/>
          </a:prstGeom>
          <a:noFill/>
        </p:spPr>
        <p:txBody>
          <a:bodyPr wrap="none" rtlCol="0">
            <a:spAutoFit/>
          </a:bodyPr>
          <a:lstStyle/>
          <a:p>
            <a:r>
              <a:rPr lang="zh-TW" altLang="en-US" dirty="0"/>
              <a:t>出現</a:t>
            </a:r>
            <a:r>
              <a:rPr lang="en-US" altLang="zh-TW" dirty="0"/>
              <a:t>”U”</a:t>
            </a:r>
            <a:r>
              <a:rPr lang="zh-CN" altLang="en-US" dirty="0"/>
              <a:t>图案</a:t>
            </a:r>
            <a:r>
              <a:rPr lang="zh-TW" altLang="en-US" dirty="0"/>
              <a:t>，代表</a:t>
            </a:r>
            <a:r>
              <a:rPr lang="zh-CN" altLang="en-US" dirty="0"/>
              <a:t>还未写入</a:t>
            </a:r>
            <a:endParaRPr lang="en-US" altLang="zh-TW" dirty="0"/>
          </a:p>
          <a:p>
            <a:r>
              <a:rPr lang="en-US" dirty="0"/>
              <a:t>U</a:t>
            </a:r>
            <a:r>
              <a:rPr lang="zh-TW" altLang="en-US" dirty="0"/>
              <a:t>也代表</a:t>
            </a:r>
            <a:r>
              <a:rPr lang="en-US" altLang="zh-TW" dirty="0"/>
              <a:t>Undo</a:t>
            </a:r>
            <a:r>
              <a:rPr lang="zh-TW" altLang="en-US" dirty="0"/>
              <a:t>，也可以</a:t>
            </a:r>
            <a:r>
              <a:rPr lang="zh-CN" altLang="en-US" dirty="0"/>
              <a:t>点击</a:t>
            </a:r>
            <a:r>
              <a:rPr lang="zh-TW" altLang="en-US" dirty="0"/>
              <a:t>它取消</a:t>
            </a:r>
            <a:r>
              <a:rPr lang="zh-CN" altLang="en-US" dirty="0"/>
              <a:t>当前设定</a:t>
            </a:r>
            <a:r>
              <a:rPr lang="zh-TW" altLang="en-US" dirty="0"/>
              <a:t>或</a:t>
            </a:r>
            <a:r>
              <a:rPr lang="zh-CN" altLang="en-US" dirty="0"/>
              <a:t>回复</a:t>
            </a:r>
            <a:r>
              <a:rPr lang="zh-TW" altLang="en-US" dirty="0"/>
              <a:t>成</a:t>
            </a:r>
            <a:r>
              <a:rPr lang="zh-CN" altLang="en-US" dirty="0"/>
              <a:t>原来的设定</a:t>
            </a:r>
            <a:endParaRPr lang="en-US" dirty="0"/>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95785"/>
            <a:ext cx="568870" cy="77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2044702"/>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686800" y="1968502"/>
            <a:ext cx="304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22" idx="1"/>
          </p:cNvCxnSpPr>
          <p:nvPr/>
        </p:nvCxnSpPr>
        <p:spPr>
          <a:xfrm flipH="1" flipV="1">
            <a:off x="1026070" y="1816102"/>
            <a:ext cx="7660730" cy="342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8" y="4052822"/>
            <a:ext cx="855837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a:xfrm>
            <a:off x="140208" y="3962400"/>
            <a:ext cx="1993392" cy="700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191000" y="3974592"/>
            <a:ext cx="1993392" cy="700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6225" y="3352800"/>
            <a:ext cx="9153975" cy="646331"/>
          </a:xfrm>
          <a:prstGeom prst="rect">
            <a:avLst/>
          </a:prstGeom>
          <a:noFill/>
        </p:spPr>
        <p:txBody>
          <a:bodyPr wrap="square" rtlCol="0">
            <a:spAutoFit/>
          </a:bodyPr>
          <a:lstStyle/>
          <a:p>
            <a:r>
              <a:rPr lang="zh-CN" altLang="en-US" dirty="0"/>
              <a:t>最后</a:t>
            </a:r>
            <a:r>
              <a:rPr lang="zh-TW" altLang="en-US" dirty="0"/>
              <a:t>，</a:t>
            </a:r>
            <a:r>
              <a:rPr lang="en-US" altLang="zh-TW" dirty="0"/>
              <a:t>click “Write to Hardware” </a:t>
            </a:r>
            <a:r>
              <a:rPr lang="zh-CN" altLang="en-US" dirty="0"/>
              <a:t>将设定存储在硬件</a:t>
            </a:r>
            <a:r>
              <a:rPr lang="zh-TW" altLang="en-US" dirty="0"/>
              <a:t> </a:t>
            </a:r>
            <a:r>
              <a:rPr lang="en-US" altLang="zh-TW" dirty="0">
                <a:sym typeface="Wingdings" panose="05000000000000000000" pitchFamily="2" charset="2"/>
              </a:rPr>
              <a:t> click “Store RAM to Flash” </a:t>
            </a:r>
            <a:r>
              <a:rPr lang="zh-TW" altLang="en-US" dirty="0">
                <a:sym typeface="Wingdings" panose="05000000000000000000" pitchFamily="2" charset="2"/>
              </a:rPr>
              <a:t>再存到</a:t>
            </a:r>
            <a:r>
              <a:rPr lang="en-US" altLang="zh-TW" dirty="0">
                <a:sym typeface="Wingdings" panose="05000000000000000000" pitchFamily="2" charset="2"/>
              </a:rPr>
              <a:t>Flash</a:t>
            </a:r>
            <a:endParaRPr lang="en-US" dirty="0"/>
          </a:p>
        </p:txBody>
      </p:sp>
      <p:sp>
        <p:nvSpPr>
          <p:cNvPr id="28" name="TextBox 27"/>
          <p:cNvSpPr txBox="1"/>
          <p:nvPr/>
        </p:nvSpPr>
        <p:spPr>
          <a:xfrm>
            <a:off x="0" y="4750290"/>
            <a:ext cx="9153975" cy="646331"/>
          </a:xfrm>
          <a:prstGeom prst="rect">
            <a:avLst/>
          </a:prstGeom>
          <a:noFill/>
        </p:spPr>
        <p:txBody>
          <a:bodyPr wrap="square" rtlCol="0">
            <a:spAutoFit/>
          </a:bodyPr>
          <a:lstStyle/>
          <a:p>
            <a:r>
              <a:rPr lang="en-US" altLang="zh-TW" dirty="0"/>
              <a:t>Ps: </a:t>
            </a:r>
            <a:r>
              <a:rPr lang="zh-TW" altLang="en-US" dirty="0"/>
              <a:t>若只</a:t>
            </a:r>
            <a:r>
              <a:rPr lang="zh-CN" altLang="en-US" dirty="0"/>
              <a:t>只将设定存储在硬件</a:t>
            </a:r>
            <a:r>
              <a:rPr lang="zh-TW" altLang="en-US" dirty="0"/>
              <a:t> 但</a:t>
            </a:r>
            <a:r>
              <a:rPr lang="zh-CN" altLang="en-US" dirty="0"/>
              <a:t>不</a:t>
            </a:r>
            <a:r>
              <a:rPr lang="zh-TW" altLang="en-US" dirty="0"/>
              <a:t>再按存</a:t>
            </a:r>
            <a:r>
              <a:rPr lang="zh-TW" altLang="en-US" dirty="0">
                <a:sym typeface="Wingdings" panose="05000000000000000000" pitchFamily="2" charset="2"/>
              </a:rPr>
              <a:t>到</a:t>
            </a:r>
            <a:r>
              <a:rPr lang="en-US" altLang="zh-TW" dirty="0">
                <a:sym typeface="Wingdings" panose="05000000000000000000" pitchFamily="2" charset="2"/>
              </a:rPr>
              <a:t>Flash</a:t>
            </a:r>
            <a:r>
              <a:rPr lang="zh-TW" altLang="en-US" dirty="0">
                <a:sym typeface="Wingdings" panose="05000000000000000000" pitchFamily="2" charset="2"/>
              </a:rPr>
              <a:t>，</a:t>
            </a:r>
            <a:r>
              <a:rPr lang="zh-CN" altLang="en-US" dirty="0">
                <a:sym typeface="Wingdings" panose="05000000000000000000" pitchFamily="2" charset="2"/>
              </a:rPr>
              <a:t>重新</a:t>
            </a:r>
            <a:r>
              <a:rPr lang="en-US" altLang="zh-TW" dirty="0">
                <a:sym typeface="Wingdings" panose="05000000000000000000" pitchFamily="2" charset="2"/>
              </a:rPr>
              <a:t>power cycle</a:t>
            </a:r>
            <a:r>
              <a:rPr lang="zh-CN" altLang="en-US" dirty="0">
                <a:sym typeface="Wingdings" panose="05000000000000000000" pitchFamily="2" charset="2"/>
              </a:rPr>
              <a:t>或者</a:t>
            </a:r>
            <a:r>
              <a:rPr lang="en-US" altLang="zh-CN" dirty="0">
                <a:sym typeface="Wingdings" panose="05000000000000000000" pitchFamily="2" charset="2"/>
              </a:rPr>
              <a:t>reset</a:t>
            </a:r>
            <a:r>
              <a:rPr lang="zh-TW" altLang="en-US" dirty="0">
                <a:sym typeface="Wingdings" panose="05000000000000000000" pitchFamily="2" charset="2"/>
              </a:rPr>
              <a:t>，</a:t>
            </a:r>
            <a:r>
              <a:rPr lang="zh-CN" altLang="en-US" dirty="0">
                <a:sym typeface="Wingdings" panose="05000000000000000000" pitchFamily="2" charset="2"/>
              </a:rPr>
              <a:t>存储的设定会消失</a:t>
            </a:r>
            <a:endParaRPr lang="en-US" dirty="0"/>
          </a:p>
        </p:txBody>
      </p:sp>
      <p:pic>
        <p:nvPicPr>
          <p:cNvPr id="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 y="5385590"/>
            <a:ext cx="9065673" cy="2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0" y="5675565"/>
            <a:ext cx="9153975" cy="369332"/>
          </a:xfrm>
          <a:prstGeom prst="rect">
            <a:avLst/>
          </a:prstGeom>
          <a:noFill/>
        </p:spPr>
        <p:txBody>
          <a:bodyPr wrap="square" rtlCol="0">
            <a:spAutoFit/>
          </a:bodyPr>
          <a:lstStyle/>
          <a:p>
            <a:r>
              <a:rPr lang="en-US" altLang="zh-TW" dirty="0"/>
              <a:t>Ps: NVM</a:t>
            </a:r>
            <a:r>
              <a:rPr lang="zh-TW" altLang="en-US" dirty="0"/>
              <a:t>可以儲存至少</a:t>
            </a:r>
            <a:r>
              <a:rPr lang="en-US" altLang="zh-TW" dirty="0"/>
              <a:t>20K</a:t>
            </a:r>
            <a:r>
              <a:rPr lang="zh-TW" altLang="en-US" dirty="0"/>
              <a:t>次</a:t>
            </a:r>
            <a:endParaRPr lang="en-US" dirty="0"/>
          </a:p>
        </p:txBody>
      </p:sp>
    </p:spTree>
    <p:extLst>
      <p:ext uri="{BB962C8B-B14F-4D97-AF65-F5344CB8AC3E}">
        <p14:creationId xmlns:p14="http://schemas.microsoft.com/office/powerpoint/2010/main" val="322599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9144" y="21336"/>
            <a:ext cx="8229600" cy="969264"/>
          </a:xfrm>
        </p:spPr>
        <p:txBody>
          <a:bodyPr/>
          <a:lstStyle/>
          <a:p>
            <a:pPr algn="l"/>
            <a:r>
              <a:rPr lang="en-US" altLang="zh-TW" dirty="0"/>
              <a:t>UCD90xxx </a:t>
            </a:r>
            <a:r>
              <a:rPr lang="zh-TW" altLang="en-US" dirty="0"/>
              <a:t>配置</a:t>
            </a:r>
            <a:r>
              <a:rPr lang="zh-CN" altLang="en-US" dirty="0"/>
              <a:t>使用</a:t>
            </a:r>
            <a:endParaRPr lang="en-US" dirty="0"/>
          </a:p>
        </p:txBody>
      </p:sp>
      <p:sp>
        <p:nvSpPr>
          <p:cNvPr id="18" name="TextBox 17"/>
          <p:cNvSpPr txBox="1"/>
          <p:nvPr/>
        </p:nvSpPr>
        <p:spPr>
          <a:xfrm>
            <a:off x="241231" y="1143000"/>
            <a:ext cx="8674169" cy="646331"/>
          </a:xfrm>
          <a:prstGeom prst="rect">
            <a:avLst/>
          </a:prstGeom>
          <a:noFill/>
        </p:spPr>
        <p:txBody>
          <a:bodyPr wrap="none" rtlCol="0">
            <a:spAutoFit/>
          </a:bodyPr>
          <a:lstStyle/>
          <a:p>
            <a:r>
              <a:rPr lang="en-US" dirty="0"/>
              <a:t>UCD90xx</a:t>
            </a:r>
            <a:r>
              <a:rPr lang="zh-TW" altLang="en-US" dirty="0"/>
              <a:t>也可以</a:t>
            </a:r>
            <a:r>
              <a:rPr lang="zh-CN" altLang="en-US" dirty="0"/>
              <a:t>设置</a:t>
            </a:r>
            <a:r>
              <a:rPr lang="zh-TW" altLang="en-US" dirty="0"/>
              <a:t>其它</a:t>
            </a:r>
            <a:r>
              <a:rPr lang="en-US" altLang="zh-TW" dirty="0"/>
              <a:t>GPIs, Logic GPO (LGPOs), Command GPOs, and PWMs</a:t>
            </a:r>
          </a:p>
          <a:p>
            <a:r>
              <a:rPr lang="zh-CN" altLang="en-US" dirty="0"/>
              <a:t>配置的</a:t>
            </a:r>
            <a:r>
              <a:rPr lang="zh-TW" altLang="en-US" dirty="0"/>
              <a:t>手法</a:t>
            </a:r>
            <a:r>
              <a:rPr lang="zh-CN" altLang="en-US" dirty="0"/>
              <a:t>和电源几乎</a:t>
            </a:r>
            <a:r>
              <a:rPr lang="zh-TW" altLang="en-US" dirty="0"/>
              <a:t>一樣</a:t>
            </a:r>
            <a:endParaRPr lang="en-US" dirty="0"/>
          </a:p>
        </p:txBody>
      </p:sp>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 y="2049076"/>
            <a:ext cx="9048067" cy="306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329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zh-CN" altLang="en-US" dirty="0"/>
              <a:t>电源轨电压设定</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6595588" cy="369332"/>
          </a:xfrm>
          <a:prstGeom prst="rect">
            <a:avLst/>
          </a:prstGeom>
          <a:noFill/>
        </p:spPr>
        <p:txBody>
          <a:bodyPr wrap="none" rtlCol="0">
            <a:spAutoFit/>
          </a:bodyPr>
          <a:lstStyle/>
          <a:p>
            <a:r>
              <a:rPr lang="en-US" dirty="0"/>
              <a:t>Click “Rail Configuration” </a:t>
            </a:r>
            <a:r>
              <a:rPr lang="en-US" dirty="0">
                <a:sym typeface="Wingdings" panose="05000000000000000000" pitchFamily="2" charset="2"/>
              </a:rPr>
              <a:t> Click “Voltage, Current, Temperature”</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333500" y="3124200"/>
            <a:ext cx="17145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05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2758281"/>
            <a:ext cx="8237537"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a:t>
            </a:r>
            <a:r>
              <a:rPr lang="zh-CN" altLang="en-US" dirty="0"/>
              <a:t>电源轨电压设定</a:t>
            </a:r>
            <a:endParaRPr lang="en-US" dirty="0"/>
          </a:p>
        </p:txBody>
      </p:sp>
      <p:sp>
        <p:nvSpPr>
          <p:cNvPr id="6" name="TextBox 5"/>
          <p:cNvSpPr txBox="1"/>
          <p:nvPr/>
        </p:nvSpPr>
        <p:spPr>
          <a:xfrm>
            <a:off x="179832" y="914400"/>
            <a:ext cx="6069290" cy="1754326"/>
          </a:xfrm>
          <a:prstGeom prst="rect">
            <a:avLst/>
          </a:prstGeom>
          <a:noFill/>
        </p:spPr>
        <p:txBody>
          <a:bodyPr wrap="none" rtlCol="0">
            <a:spAutoFit/>
          </a:bodyPr>
          <a:lstStyle/>
          <a:p>
            <a:pPr marL="342900" indent="-342900">
              <a:buAutoNum type="arabicParenBoth"/>
            </a:pPr>
            <a:r>
              <a:rPr lang="zh-CN" altLang="en-US" dirty="0"/>
              <a:t>输入检测电源轨的电压</a:t>
            </a:r>
            <a:endParaRPr lang="en-US" altLang="zh-TW" dirty="0"/>
          </a:p>
          <a:p>
            <a:pPr marL="342900" indent="-342900">
              <a:buAutoNum type="arabicParenBoth"/>
            </a:pPr>
            <a:r>
              <a:rPr lang="zh-CN" altLang="en-US" dirty="0"/>
              <a:t>输入保护，调压和好坏电压的门限</a:t>
            </a:r>
            <a:endParaRPr lang="en-US" altLang="zh-TW" dirty="0"/>
          </a:p>
          <a:p>
            <a:pPr marL="342900" indent="-342900">
              <a:buAutoNum type="arabicParenBoth"/>
            </a:pPr>
            <a:r>
              <a:rPr lang="zh-TW" altLang="en-US" dirty="0"/>
              <a:t>在</a:t>
            </a:r>
            <a:r>
              <a:rPr lang="en-US" altLang="zh-TW" dirty="0"/>
              <a:t>GUI</a:t>
            </a:r>
            <a:r>
              <a:rPr lang="zh-TW" altLang="en-US" dirty="0"/>
              <a:t>右上角，可以</a:t>
            </a:r>
            <a:r>
              <a:rPr lang="zh-CN" altLang="en-US" dirty="0"/>
              <a:t>切换</a:t>
            </a:r>
            <a:r>
              <a:rPr lang="zh-TW" altLang="en-US" dirty="0"/>
              <a:t>不同的</a:t>
            </a:r>
            <a:r>
              <a:rPr lang="zh-CN" altLang="en-US" dirty="0"/>
              <a:t>电源轨页面</a:t>
            </a:r>
            <a:endParaRPr lang="en-US" altLang="zh-TW" dirty="0"/>
          </a:p>
          <a:p>
            <a:pPr marL="342900" indent="-342900">
              <a:buAutoNum type="arabicParenBoth"/>
            </a:pPr>
            <a:r>
              <a:rPr lang="zh-TW" altLang="en-US" dirty="0"/>
              <a:t>如果</a:t>
            </a:r>
            <a:r>
              <a:rPr lang="zh-CN" altLang="en-US" dirty="0"/>
              <a:t>检测电压超过</a:t>
            </a:r>
            <a:r>
              <a:rPr lang="en-US" altLang="zh-CN" dirty="0"/>
              <a:t>ADC</a:t>
            </a:r>
            <a:r>
              <a:rPr lang="zh-CN" altLang="en-US" dirty="0"/>
              <a:t>的参考电压</a:t>
            </a:r>
            <a:r>
              <a:rPr lang="zh-TW" altLang="en-US" dirty="0"/>
              <a:t>，需要加</a:t>
            </a:r>
            <a:r>
              <a:rPr lang="zh-CN" altLang="en-US" dirty="0"/>
              <a:t>分压电阻</a:t>
            </a:r>
            <a:endParaRPr lang="en-US" altLang="zh-TW" dirty="0"/>
          </a:p>
          <a:p>
            <a:r>
              <a:rPr lang="zh-CN" altLang="en-US" dirty="0"/>
              <a:t>分压电阻的比例</a:t>
            </a:r>
            <a:r>
              <a:rPr lang="en-US" altLang="zh-TW"/>
              <a:t>[R2/(</a:t>
            </a:r>
            <a:r>
              <a:rPr lang="en-US" altLang="zh-TW" dirty="0"/>
              <a:t>R1+R2)]</a:t>
            </a:r>
            <a:r>
              <a:rPr lang="zh-TW" altLang="en-US" dirty="0"/>
              <a:t>，要</a:t>
            </a:r>
            <a:r>
              <a:rPr lang="zh-CN" altLang="en-US" dirty="0"/>
              <a:t>输入</a:t>
            </a:r>
            <a:r>
              <a:rPr lang="zh-TW" altLang="en-US" dirty="0"/>
              <a:t>在此，</a:t>
            </a:r>
            <a:r>
              <a:rPr lang="zh-CN" altLang="en-US" dirty="0"/>
              <a:t>还原</a:t>
            </a:r>
            <a:r>
              <a:rPr lang="zh-TW" altLang="en-US" dirty="0"/>
              <a:t>成</a:t>
            </a:r>
            <a:endParaRPr lang="en-US" altLang="zh-TW" dirty="0"/>
          </a:p>
          <a:p>
            <a:r>
              <a:rPr lang="zh-CN" altLang="en-US" dirty="0"/>
              <a:t>分压前的电压</a:t>
            </a:r>
            <a:endParaRPr lang="en-US" dirty="0"/>
          </a:p>
        </p:txBody>
      </p:sp>
      <p:sp>
        <p:nvSpPr>
          <p:cNvPr id="7" name="Rounded Rectangle 6"/>
          <p:cNvSpPr/>
          <p:nvPr/>
        </p:nvSpPr>
        <p:spPr>
          <a:xfrm>
            <a:off x="466724" y="3743737"/>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575940" y="2986881"/>
            <a:ext cx="781622" cy="2362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955508" y="2950305"/>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828800"/>
            <a:ext cx="27051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6423660" y="1828800"/>
            <a:ext cx="272034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4870" y="374373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3" name="Oval 12"/>
          <p:cNvSpPr/>
          <p:nvPr/>
        </p:nvSpPr>
        <p:spPr>
          <a:xfrm>
            <a:off x="2814351" y="268208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4" name="Oval 13"/>
          <p:cNvSpPr/>
          <p:nvPr/>
        </p:nvSpPr>
        <p:spPr>
          <a:xfrm>
            <a:off x="6324600" y="155636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5" name="Oval 14"/>
          <p:cNvSpPr/>
          <p:nvPr/>
        </p:nvSpPr>
        <p:spPr>
          <a:xfrm>
            <a:off x="5619750" y="295030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7999" y="595180"/>
            <a:ext cx="1719719" cy="96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76600"/>
            <a:ext cx="8458200" cy="814388"/>
          </a:xfrm>
        </p:spPr>
        <p:txBody>
          <a:bodyPr/>
          <a:lstStyle/>
          <a:p>
            <a:pPr algn="ctr"/>
            <a:r>
              <a:rPr lang="zh-CN" altLang="en-US" dirty="0"/>
              <a:t>时序控制设置</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416066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a:t>
            </a:r>
            <a:r>
              <a:rPr lang="zh-CN" altLang="en-US" dirty="0"/>
              <a:t>时序</a:t>
            </a:r>
            <a:r>
              <a:rPr lang="zh-TW" altLang="en-US" dirty="0"/>
              <a:t>控制</a:t>
            </a:r>
            <a:r>
              <a:rPr lang="zh-CN" altLang="en-US" dirty="0"/>
              <a:t>设定</a:t>
            </a:r>
            <a:endParaRPr lang="en-US" dirty="0"/>
          </a:p>
        </p:txBody>
      </p:sp>
      <p:sp>
        <p:nvSpPr>
          <p:cNvPr id="6" name="TextBox 5"/>
          <p:cNvSpPr txBox="1"/>
          <p:nvPr/>
        </p:nvSpPr>
        <p:spPr>
          <a:xfrm>
            <a:off x="152400" y="839779"/>
            <a:ext cx="6096000" cy="5262979"/>
          </a:xfrm>
          <a:prstGeom prst="rect">
            <a:avLst/>
          </a:prstGeom>
          <a:noFill/>
        </p:spPr>
        <p:txBody>
          <a:bodyPr wrap="square" rtlCol="0">
            <a:spAutoFit/>
          </a:bodyPr>
          <a:lstStyle/>
          <a:p>
            <a:r>
              <a:rPr lang="zh-CN" altLang="en-US" sz="1400" dirty="0">
                <a:sym typeface="Wingdings" panose="05000000000000000000" pitchFamily="2" charset="2"/>
              </a:rPr>
              <a:t>时序状态机的启动是受控于每个电源轨的</a:t>
            </a:r>
            <a:r>
              <a:rPr lang="en-US" altLang="zh-CN" sz="1400" dirty="0">
                <a:sym typeface="Wingdings" panose="05000000000000000000" pitchFamily="2" charset="2"/>
              </a:rPr>
              <a:t>ON/OFF_CONFIG. </a:t>
            </a:r>
          </a:p>
          <a:p>
            <a:r>
              <a:rPr lang="zh-CN" altLang="en-US" sz="1400" dirty="0">
                <a:sym typeface="Wingdings" panose="05000000000000000000" pitchFamily="2" charset="2"/>
              </a:rPr>
              <a:t>只有当对应的</a:t>
            </a:r>
            <a:r>
              <a:rPr lang="en-US" altLang="zh-CN" sz="1400" dirty="0">
                <a:sym typeface="Wingdings" panose="05000000000000000000" pitchFamily="2" charset="2"/>
              </a:rPr>
              <a:t>ON/OFF_CONFIG</a:t>
            </a:r>
            <a:r>
              <a:rPr lang="zh-CN" altLang="en-US" sz="1400" dirty="0">
                <a:sym typeface="Wingdings" panose="05000000000000000000" pitchFamily="2" charset="2"/>
              </a:rPr>
              <a:t>的条件满足，状态机才会启动。 </a:t>
            </a:r>
            <a:endParaRPr lang="en-US" altLang="zh-CN" sz="1400" dirty="0">
              <a:sym typeface="Wingdings" panose="05000000000000000000" pitchFamily="2" charset="2"/>
            </a:endParaRPr>
          </a:p>
          <a:p>
            <a:r>
              <a:rPr lang="zh-CN" altLang="en-US" sz="1400" dirty="0">
                <a:sym typeface="Wingdings" panose="05000000000000000000" pitchFamily="2" charset="2"/>
              </a:rPr>
              <a:t>选择 </a:t>
            </a:r>
            <a:r>
              <a:rPr lang="en-US" altLang="zh-CN" sz="1400" dirty="0">
                <a:sym typeface="Wingdings" panose="05000000000000000000" pitchFamily="2" charset="2"/>
              </a:rPr>
              <a:t>Rail Configuration-&gt;Sequencing-&gt; ON/OFF </a:t>
            </a:r>
            <a:r>
              <a:rPr lang="en-US" altLang="zh-CN" sz="1400" dirty="0" err="1">
                <a:sym typeface="Wingdings" panose="05000000000000000000" pitchFamily="2" charset="2"/>
              </a:rPr>
              <a:t>Config</a:t>
            </a:r>
            <a:endParaRPr lang="en-US" altLang="zh-CN" sz="1400" dirty="0">
              <a:sym typeface="Wingdings" panose="05000000000000000000" pitchFamily="2" charset="2"/>
            </a:endParaRPr>
          </a:p>
          <a:p>
            <a:r>
              <a:rPr lang="zh-CN" altLang="en-US" sz="1400" dirty="0">
                <a:sym typeface="Wingdings" panose="05000000000000000000" pitchFamily="2" charset="2"/>
              </a:rPr>
              <a:t>目前芯片支持四种不同的模式</a:t>
            </a:r>
            <a:r>
              <a:rPr lang="en-US" sz="1400" dirty="0">
                <a:sym typeface="Wingdings" panose="05000000000000000000" pitchFamily="2" charset="2"/>
              </a:rPr>
              <a:t>    </a:t>
            </a:r>
          </a:p>
          <a:p>
            <a:endParaRPr lang="en-US" sz="1400" dirty="0">
              <a:sym typeface="Wingdings" panose="05000000000000000000" pitchFamily="2" charset="2"/>
            </a:endParaRPr>
          </a:p>
          <a:p>
            <a:pPr marL="342900" indent="-342900">
              <a:buFont typeface="Arial" panose="020B0604020202020204" pitchFamily="34" charset="0"/>
              <a:buChar char="•"/>
            </a:pPr>
            <a:r>
              <a:rPr lang="en-US" sz="1400" dirty="0">
                <a:sym typeface="Wingdings" panose="05000000000000000000" pitchFamily="2" charset="2"/>
              </a:rPr>
              <a:t>None</a:t>
            </a:r>
          </a:p>
          <a:p>
            <a:r>
              <a:rPr lang="zh-CN" altLang="en-US" sz="1400" dirty="0">
                <a:sym typeface="Wingdings" panose="05000000000000000000" pitchFamily="2" charset="2"/>
              </a:rPr>
              <a:t>顾名思义，不需要任何条件，芯片上电后状态机自动开启。这种模式下，芯片只能通过故障响应来关闭电源</a:t>
            </a:r>
            <a:endParaRPr lang="en-US" sz="1400" dirty="0">
              <a:sym typeface="Wingdings" panose="05000000000000000000" pitchFamily="2" charset="2"/>
            </a:endParaRPr>
          </a:p>
          <a:p>
            <a:pPr marL="342900" indent="-342900">
              <a:buFont typeface="Arial" panose="020B0604020202020204" pitchFamily="34" charset="0"/>
              <a:buChar char="•"/>
            </a:pPr>
            <a:endParaRPr lang="en-US" altLang="zh-CN" sz="1400" dirty="0">
              <a:sym typeface="Wingdings" panose="05000000000000000000" pitchFamily="2" charset="2"/>
            </a:endParaRPr>
          </a:p>
          <a:p>
            <a:pPr marL="342900" indent="-342900">
              <a:buFont typeface="Arial" panose="020B0604020202020204" pitchFamily="34" charset="0"/>
              <a:buChar char="•"/>
            </a:pPr>
            <a:r>
              <a:rPr lang="en-US" altLang="zh-CN" sz="1400" dirty="0">
                <a:sym typeface="Wingdings" panose="05000000000000000000" pitchFamily="2" charset="2"/>
              </a:rPr>
              <a:t>Control Pin</a:t>
            </a:r>
          </a:p>
          <a:p>
            <a:r>
              <a:rPr lang="zh-CN" altLang="en-US" sz="1400" dirty="0">
                <a:sym typeface="Wingdings" panose="05000000000000000000" pitchFamily="2" charset="2"/>
              </a:rPr>
              <a:t>芯片上电后会去检测</a:t>
            </a:r>
            <a:r>
              <a:rPr lang="en-US" altLang="zh-CN" sz="1400" dirty="0">
                <a:sym typeface="Wingdings" panose="05000000000000000000" pitchFamily="2" charset="2"/>
              </a:rPr>
              <a:t>PMBUS_CTRL</a:t>
            </a:r>
            <a:r>
              <a:rPr lang="zh-CN" altLang="en-US" sz="1400" dirty="0">
                <a:sym typeface="Wingdings" panose="05000000000000000000" pitchFamily="2" charset="2"/>
              </a:rPr>
              <a:t>管脚的信号，当管脚信号</a:t>
            </a:r>
            <a:r>
              <a:rPr lang="en-US" altLang="zh-CN" sz="1400" dirty="0">
                <a:sym typeface="Wingdings" panose="05000000000000000000" pitchFamily="2" charset="2"/>
              </a:rPr>
              <a:t>ASSERTED</a:t>
            </a:r>
            <a:r>
              <a:rPr lang="zh-CN" altLang="en-US" sz="1400" dirty="0">
                <a:sym typeface="Wingdings" panose="05000000000000000000" pitchFamily="2" charset="2"/>
              </a:rPr>
              <a:t>时，状态机启动去打开电源，否则会关闭电源。这是个</a:t>
            </a:r>
            <a:r>
              <a:rPr lang="en-US" altLang="zh-CN" sz="1400" dirty="0">
                <a:sym typeface="Wingdings" panose="05000000000000000000" pitchFamily="2" charset="2"/>
              </a:rPr>
              <a:t>LEVEL </a:t>
            </a:r>
            <a:r>
              <a:rPr lang="zh-CN" altLang="en-US" sz="1400" dirty="0">
                <a:sym typeface="Wingdings" panose="05000000000000000000" pitchFamily="2" charset="2"/>
              </a:rPr>
              <a:t>检测</a:t>
            </a:r>
            <a:endParaRPr lang="en-US" altLang="zh-CN" sz="1400" dirty="0">
              <a:sym typeface="Wingdings" panose="05000000000000000000" pitchFamily="2" charset="2"/>
            </a:endParaRPr>
          </a:p>
          <a:p>
            <a:pPr marL="342900" indent="-342900">
              <a:buFont typeface="Arial" panose="020B0604020202020204" pitchFamily="34" charset="0"/>
              <a:buChar char="•"/>
            </a:pPr>
            <a:endParaRPr lang="en-US" sz="1400" dirty="0">
              <a:sym typeface="Wingdings" panose="05000000000000000000" pitchFamily="2" charset="2"/>
            </a:endParaRPr>
          </a:p>
          <a:p>
            <a:pPr marL="342900" indent="-342900">
              <a:buFont typeface="Arial" panose="020B0604020202020204" pitchFamily="34" charset="0"/>
              <a:buChar char="•"/>
            </a:pPr>
            <a:r>
              <a:rPr lang="en-US" sz="1400" dirty="0">
                <a:sym typeface="Wingdings" panose="05000000000000000000" pitchFamily="2" charset="2"/>
              </a:rPr>
              <a:t>OPERATION Only</a:t>
            </a:r>
          </a:p>
          <a:p>
            <a:pPr marL="800100" lvl="1" indent="-342900">
              <a:buAutoNum type="arabicPeriod"/>
            </a:pPr>
            <a:r>
              <a:rPr lang="zh-CN" altLang="en-US" sz="1400" dirty="0">
                <a:sym typeface="Wingdings" panose="05000000000000000000" pitchFamily="2" charset="2"/>
              </a:rPr>
              <a:t>上位机发送</a:t>
            </a:r>
            <a:r>
              <a:rPr lang="en-US" altLang="zh-CN" sz="1400" dirty="0">
                <a:sym typeface="Wingdings" panose="05000000000000000000" pitchFamily="2" charset="2"/>
              </a:rPr>
              <a:t>OPERATION </a:t>
            </a:r>
            <a:r>
              <a:rPr lang="zh-CN" altLang="en-US" sz="1400" dirty="0">
                <a:sym typeface="Wingdings" panose="05000000000000000000" pitchFamily="2" charset="2"/>
              </a:rPr>
              <a:t>指令去启动状</a:t>
            </a:r>
            <a:r>
              <a:rPr lang="zh-CN" altLang="en-US" sz="1400">
                <a:sym typeface="Wingdings" panose="05000000000000000000" pitchFamily="2" charset="2"/>
              </a:rPr>
              <a:t>态机打开或者关闭电源</a:t>
            </a:r>
            <a:endParaRPr lang="en-US" altLang="zh-CN" sz="1400" dirty="0">
              <a:sym typeface="Wingdings" panose="05000000000000000000" pitchFamily="2" charset="2"/>
            </a:endParaRPr>
          </a:p>
          <a:p>
            <a:pPr marL="800100" lvl="1" indent="-342900">
              <a:buAutoNum type="arabicPeriod"/>
            </a:pPr>
            <a:r>
              <a:rPr lang="zh-CN" altLang="en-US" sz="1400" dirty="0">
                <a:sym typeface="Wingdings" panose="05000000000000000000" pitchFamily="2" charset="2"/>
              </a:rPr>
              <a:t>如果用户配置了</a:t>
            </a:r>
            <a:r>
              <a:rPr lang="en-US" altLang="zh-CN" sz="1400" dirty="0">
                <a:sym typeface="Wingdings" panose="05000000000000000000" pitchFamily="2" charset="2"/>
              </a:rPr>
              <a:t>PIN SLECTED RAIL STATE, </a:t>
            </a:r>
            <a:r>
              <a:rPr lang="zh-CN" altLang="en-US" sz="1400" dirty="0">
                <a:sym typeface="Wingdings" panose="05000000000000000000" pitchFamily="2" charset="2"/>
              </a:rPr>
              <a:t>芯片会去检测对应的</a:t>
            </a:r>
            <a:r>
              <a:rPr lang="en-US" altLang="zh-CN" sz="1400" dirty="0">
                <a:sym typeface="Wingdings" panose="05000000000000000000" pitchFamily="2" charset="2"/>
              </a:rPr>
              <a:t>GPI</a:t>
            </a:r>
            <a:r>
              <a:rPr lang="zh-CN" altLang="en-US" sz="1400" dirty="0">
                <a:sym typeface="Wingdings" panose="05000000000000000000" pitchFamily="2" charset="2"/>
              </a:rPr>
              <a:t>管脚信号来决定启动状态机 </a:t>
            </a:r>
            <a:r>
              <a:rPr lang="en-US" altLang="zh-CN" sz="1400" dirty="0">
                <a:sym typeface="Wingdings" panose="05000000000000000000" pitchFamily="2" charset="2"/>
                <a:hlinkClick r:id="rId2"/>
              </a:rPr>
              <a:t>https://training.ti.com/fusion-power-designer-pin-selected-rail-states?context=1136655-1139495-1136557</a:t>
            </a:r>
            <a:r>
              <a:rPr lang="en-US" altLang="zh-CN" sz="1400" dirty="0">
                <a:sym typeface="Wingdings" panose="05000000000000000000" pitchFamily="2" charset="2"/>
              </a:rPr>
              <a:t> </a:t>
            </a:r>
          </a:p>
          <a:p>
            <a:pPr lvl="1"/>
            <a:r>
              <a:rPr lang="zh-CN" altLang="en-US" sz="1400" dirty="0">
                <a:sym typeface="Wingdings" panose="05000000000000000000" pitchFamily="2" charset="2"/>
              </a:rPr>
              <a:t>这两者有一方满足就可以</a:t>
            </a:r>
            <a:endParaRPr lang="en-US" sz="1400" dirty="0">
              <a:sym typeface="Wingdings" panose="05000000000000000000" pitchFamily="2" charset="2"/>
            </a:endParaRPr>
          </a:p>
          <a:p>
            <a:pPr marL="342900" indent="-342900">
              <a:buFont typeface="Arial" panose="020B0604020202020204" pitchFamily="34" charset="0"/>
              <a:buChar char="•"/>
            </a:pPr>
            <a:endParaRPr lang="en-US" sz="1400" dirty="0">
              <a:sym typeface="Wingdings" panose="05000000000000000000" pitchFamily="2" charset="2"/>
            </a:endParaRPr>
          </a:p>
          <a:p>
            <a:pPr marL="342900" indent="-342900">
              <a:buFont typeface="Arial" panose="020B0604020202020204" pitchFamily="34" charset="0"/>
              <a:buChar char="•"/>
            </a:pPr>
            <a:r>
              <a:rPr lang="en-US" sz="1400" dirty="0">
                <a:sym typeface="Wingdings" panose="05000000000000000000" pitchFamily="2" charset="2"/>
              </a:rPr>
              <a:t>BOTH CONTROL &amp; OPERATION    </a:t>
            </a:r>
          </a:p>
          <a:p>
            <a:r>
              <a:rPr lang="zh-CN" altLang="en-US" sz="1400" dirty="0">
                <a:sym typeface="Wingdings" panose="05000000000000000000" pitchFamily="2" charset="2"/>
              </a:rPr>
              <a:t>只有当两者都满足的情况下，状态机才会启动去打开电源，任何一方不满足，状态机回去关闭电源</a:t>
            </a:r>
            <a:r>
              <a:rPr lang="en-US" sz="1400" dirty="0">
                <a:sym typeface="Wingdings" panose="05000000000000000000" pitchFamily="2" charset="2"/>
              </a:rPr>
              <a:t>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85800"/>
            <a:ext cx="2432050" cy="542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841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a:t>
            </a:r>
            <a:r>
              <a:rPr lang="zh-CN" altLang="en-US" dirty="0"/>
              <a:t>时序</a:t>
            </a:r>
            <a:r>
              <a:rPr lang="zh-TW" altLang="en-US" dirty="0"/>
              <a:t>控制</a:t>
            </a:r>
            <a:r>
              <a:rPr lang="zh-CN" altLang="en-US" dirty="0"/>
              <a:t>设定</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6858000" cy="430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1143000"/>
            <a:ext cx="5997155" cy="923330"/>
          </a:xfrm>
          <a:prstGeom prst="rect">
            <a:avLst/>
          </a:prstGeom>
          <a:noFill/>
        </p:spPr>
        <p:txBody>
          <a:bodyPr wrap="none" rtlCol="0">
            <a:spAutoFit/>
          </a:bodyPr>
          <a:lstStyle/>
          <a:p>
            <a:r>
              <a:rPr lang="zh-CN" altLang="en-US" dirty="0"/>
              <a:t>假设</a:t>
            </a:r>
            <a:r>
              <a:rPr lang="zh-TW" altLang="en-US" dirty="0"/>
              <a:t>，</a:t>
            </a:r>
            <a:r>
              <a:rPr lang="zh-CN" altLang="en-US" dirty="0"/>
              <a:t>系统</a:t>
            </a:r>
            <a:r>
              <a:rPr lang="zh-TW" altLang="en-US" dirty="0"/>
              <a:t>所需的</a:t>
            </a:r>
            <a:r>
              <a:rPr lang="zh-CN" altLang="en-US" dirty="0"/>
              <a:t>上电时序为</a:t>
            </a:r>
            <a:r>
              <a:rPr lang="en-US" altLang="zh-TW" dirty="0"/>
              <a:t>Rail#1 </a:t>
            </a:r>
            <a:r>
              <a:rPr lang="en-US" altLang="zh-TW" dirty="0">
                <a:sym typeface="Wingdings" panose="05000000000000000000" pitchFamily="2" charset="2"/>
              </a:rPr>
              <a:t> Rail#2  Rail#3</a:t>
            </a:r>
          </a:p>
          <a:p>
            <a:r>
              <a:rPr lang="en-US" altLang="zh-TW" dirty="0">
                <a:sym typeface="Wingdings" panose="05000000000000000000" pitchFamily="2" charset="2"/>
              </a:rPr>
              <a:t>                              </a:t>
            </a:r>
            <a:r>
              <a:rPr lang="zh-CN" altLang="en-US" dirty="0">
                <a:sym typeface="Wingdings" panose="05000000000000000000" pitchFamily="2" charset="2"/>
              </a:rPr>
              <a:t>下电时序为</a:t>
            </a:r>
            <a:r>
              <a:rPr lang="en-US" altLang="zh-CN" dirty="0">
                <a:sym typeface="Wingdings" panose="05000000000000000000" pitchFamily="2" charset="2"/>
              </a:rPr>
              <a:t>Rail#3</a:t>
            </a:r>
            <a:r>
              <a:rPr lang="en-US" altLang="zh-TW" dirty="0">
                <a:sym typeface="Wingdings" panose="05000000000000000000" pitchFamily="2" charset="2"/>
              </a:rPr>
              <a:t>  </a:t>
            </a:r>
            <a:r>
              <a:rPr lang="en-US" altLang="zh-CN" dirty="0">
                <a:sym typeface="Wingdings" panose="05000000000000000000" pitchFamily="2" charset="2"/>
              </a:rPr>
              <a:t>Rail#2</a:t>
            </a:r>
            <a:r>
              <a:rPr lang="en-US" altLang="zh-TW" dirty="0">
                <a:sym typeface="Wingdings" panose="05000000000000000000" pitchFamily="2" charset="2"/>
              </a:rPr>
              <a:t>  </a:t>
            </a:r>
            <a:r>
              <a:rPr lang="en-US" altLang="zh-CN" dirty="0">
                <a:sym typeface="Wingdings" panose="05000000000000000000" pitchFamily="2" charset="2"/>
              </a:rPr>
              <a:t>Rail#1</a:t>
            </a:r>
            <a:endParaRPr lang="en-US" altLang="zh-TW" dirty="0">
              <a:sym typeface="Wingdings" panose="05000000000000000000" pitchFamily="2" charset="2"/>
            </a:endParaRPr>
          </a:p>
          <a:p>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335135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zh-CN" altLang="en-US" dirty="0"/>
              <a:t>时序</a:t>
            </a:r>
            <a:r>
              <a:rPr lang="zh-TW" altLang="en-US" dirty="0"/>
              <a:t>控制</a:t>
            </a:r>
            <a:r>
              <a:rPr lang="zh-CN" altLang="en-US" dirty="0"/>
              <a:t>设定</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4924746" cy="369332"/>
          </a:xfrm>
          <a:prstGeom prst="rect">
            <a:avLst/>
          </a:prstGeom>
          <a:noFill/>
        </p:spPr>
        <p:txBody>
          <a:bodyPr wrap="none" rtlCol="0">
            <a:spAutoFit/>
          </a:bodyPr>
          <a:lstStyle/>
          <a:p>
            <a:r>
              <a:rPr lang="zh-CN" altLang="en-US" dirty="0"/>
              <a:t>选择</a:t>
            </a:r>
            <a:r>
              <a:rPr lang="en-US" dirty="0"/>
              <a:t>“Rail Configuration” </a:t>
            </a:r>
            <a:r>
              <a:rPr lang="en-US" dirty="0">
                <a:sym typeface="Wingdings" panose="05000000000000000000" pitchFamily="2" charset="2"/>
              </a:rPr>
              <a:t> Click “Sequencing”</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295400" y="3505200"/>
            <a:ext cx="762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4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 y="21336"/>
            <a:ext cx="8229600" cy="969264"/>
          </a:xfrm>
        </p:spPr>
        <p:txBody>
          <a:bodyPr>
            <a:normAutofit/>
          </a:bodyPr>
          <a:lstStyle/>
          <a:p>
            <a:pPr algn="l"/>
            <a:r>
              <a:rPr lang="en-US" altLang="zh-TW" dirty="0"/>
              <a:t>UCD90xxx </a:t>
            </a:r>
            <a:r>
              <a:rPr lang="zh-CN" altLang="en-US" dirty="0"/>
              <a:t>上电时序</a:t>
            </a:r>
            <a:r>
              <a:rPr lang="zh-TW" altLang="en-US" dirty="0"/>
              <a:t>控制</a:t>
            </a:r>
            <a:r>
              <a:rPr lang="zh-CN" altLang="en-US" dirty="0"/>
              <a:t>设定</a:t>
            </a:r>
            <a:endParaRPr lang="en-US" dirty="0"/>
          </a:p>
        </p:txBody>
      </p:sp>
      <p:sp>
        <p:nvSpPr>
          <p:cNvPr id="9" name="TextBox 8"/>
          <p:cNvSpPr txBox="1"/>
          <p:nvPr/>
        </p:nvSpPr>
        <p:spPr>
          <a:xfrm>
            <a:off x="179832" y="762000"/>
            <a:ext cx="4288353" cy="369332"/>
          </a:xfrm>
          <a:prstGeom prst="rect">
            <a:avLst/>
          </a:prstGeom>
          <a:noFill/>
        </p:spPr>
        <p:txBody>
          <a:bodyPr wrap="none" rtlCol="0">
            <a:spAutoFit/>
          </a:bodyPr>
          <a:lstStyle/>
          <a:p>
            <a:r>
              <a:rPr lang="zh-TW" altLang="en-US" dirty="0"/>
              <a:t>先把</a:t>
            </a:r>
            <a:r>
              <a:rPr lang="en-US" altLang="zh-TW" dirty="0"/>
              <a:t>Sequence ON dependencies</a:t>
            </a:r>
            <a:r>
              <a:rPr lang="zh-CN" altLang="en-US" dirty="0"/>
              <a:t>设定</a:t>
            </a:r>
            <a:r>
              <a:rPr lang="zh-TW" altLang="en-US" dirty="0"/>
              <a:t>好</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283" y="1143000"/>
            <a:ext cx="6629717" cy="51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914399" y="4909298"/>
            <a:ext cx="3390741" cy="142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19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8137" y="6330951"/>
            <a:ext cx="8463280" cy="462280"/>
          </a:xfrm>
          <a:custGeom>
            <a:avLst/>
            <a:gdLst/>
            <a:ahLst/>
            <a:cxnLst/>
            <a:rect l="l" t="t" r="r" b="b"/>
            <a:pathLst>
              <a:path w="8463280" h="462279">
                <a:moveTo>
                  <a:pt x="0" y="461962"/>
                </a:moveTo>
                <a:lnTo>
                  <a:pt x="8462899" y="461962"/>
                </a:lnTo>
                <a:lnTo>
                  <a:pt x="8462899" y="0"/>
                </a:lnTo>
                <a:lnTo>
                  <a:pt x="0" y="0"/>
                </a:lnTo>
                <a:lnTo>
                  <a:pt x="0" y="461962"/>
                </a:lnTo>
                <a:close/>
              </a:path>
            </a:pathLst>
          </a:custGeom>
          <a:ln w="9525">
            <a:solidFill>
              <a:srgbClr val="000000"/>
            </a:solidFill>
          </a:ln>
        </p:spPr>
        <p:txBody>
          <a:bodyPr wrap="square" lIns="0" tIns="0" rIns="0" bIns="0" rtlCol="0"/>
          <a:lstStyle/>
          <a:p>
            <a:endParaRPr>
              <a:solidFill>
                <a:srgbClr val="000000"/>
              </a:solidFill>
            </a:endParaRPr>
          </a:p>
        </p:txBody>
      </p:sp>
      <p:sp>
        <p:nvSpPr>
          <p:cNvPr id="3" name="object 3"/>
          <p:cNvSpPr/>
          <p:nvPr/>
        </p:nvSpPr>
        <p:spPr>
          <a:xfrm>
            <a:off x="6629400" y="6418265"/>
            <a:ext cx="1136650" cy="280987"/>
          </a:xfrm>
          <a:prstGeom prst="rect">
            <a:avLst/>
          </a:prstGeom>
          <a:blipFill>
            <a:blip r:embed="rId2" cstate="print"/>
            <a:stretch>
              <a:fillRect/>
            </a:stretch>
          </a:blipFill>
        </p:spPr>
        <p:txBody>
          <a:bodyPr wrap="square" lIns="0" tIns="0" rIns="0" bIns="0" rtlCol="0"/>
          <a:lstStyle/>
          <a:p>
            <a:endParaRPr>
              <a:solidFill>
                <a:srgbClr val="000000"/>
              </a:solidFill>
            </a:endParaRPr>
          </a:p>
        </p:txBody>
      </p:sp>
      <p:sp>
        <p:nvSpPr>
          <p:cNvPr id="4" name="object 4"/>
          <p:cNvSpPr txBox="1">
            <a:spLocks noGrp="1"/>
          </p:cNvSpPr>
          <p:nvPr>
            <p:ph type="title"/>
          </p:nvPr>
        </p:nvSpPr>
        <p:spPr>
          <a:xfrm>
            <a:off x="310401" y="89279"/>
            <a:ext cx="8523223" cy="624786"/>
          </a:xfrm>
          <a:prstGeom prst="rect">
            <a:avLst/>
          </a:prstGeom>
        </p:spPr>
        <p:txBody>
          <a:bodyPr vert="horz" wrap="square" lIns="0" tIns="207264" rIns="0" bIns="0" rtlCol="0">
            <a:spAutoFit/>
          </a:bodyPr>
          <a:lstStyle/>
          <a:p>
            <a:pPr marL="12700">
              <a:lnSpc>
                <a:spcPct val="100000"/>
              </a:lnSpc>
            </a:pPr>
            <a:r>
              <a:rPr lang="en-US" altLang="zh-CN" dirty="0">
                <a:solidFill>
                  <a:srgbClr val="FF0000"/>
                </a:solidFill>
              </a:rPr>
              <a:t>UCD90XXX</a:t>
            </a:r>
            <a:r>
              <a:rPr lang="zh-CN" altLang="en-US" dirty="0">
                <a:solidFill>
                  <a:srgbClr val="FF0000"/>
                </a:solidFill>
              </a:rPr>
              <a:t>优势</a:t>
            </a:r>
            <a:endParaRPr dirty="0">
              <a:solidFill>
                <a:srgbClr val="FF0000"/>
              </a:solidFill>
            </a:endParaRPr>
          </a:p>
        </p:txBody>
      </p:sp>
      <p:sp>
        <p:nvSpPr>
          <p:cNvPr id="5" name="object 5"/>
          <p:cNvSpPr txBox="1"/>
          <p:nvPr/>
        </p:nvSpPr>
        <p:spPr>
          <a:xfrm>
            <a:off x="412285" y="982727"/>
            <a:ext cx="8005445" cy="794064"/>
          </a:xfrm>
          <a:prstGeom prst="rect">
            <a:avLst/>
          </a:prstGeom>
        </p:spPr>
        <p:txBody>
          <a:bodyPr vert="horz" wrap="square" lIns="0" tIns="0" rIns="0" bIns="0" rtlCol="0">
            <a:spAutoFit/>
          </a:bodyPr>
          <a:lstStyle/>
          <a:p>
            <a:pPr marL="239395" indent="-226695">
              <a:buFontTx/>
              <a:buChar char="•"/>
              <a:tabLst>
                <a:tab pos="239395" algn="l"/>
                <a:tab pos="240029" algn="l"/>
              </a:tabLst>
            </a:pPr>
            <a:r>
              <a:rPr sz="1600" spc="-5" dirty="0">
                <a:solidFill>
                  <a:srgbClr val="000000"/>
                </a:solidFill>
                <a:cs typeface="Arial"/>
              </a:rPr>
              <a:t>There are many solutions for sequencing based on the # of rails and flexibility</a:t>
            </a:r>
            <a:r>
              <a:rPr sz="1600" spc="195" dirty="0">
                <a:solidFill>
                  <a:srgbClr val="000000"/>
                </a:solidFill>
                <a:cs typeface="Arial"/>
              </a:rPr>
              <a:t> </a:t>
            </a:r>
            <a:r>
              <a:rPr sz="1600" spc="-5" dirty="0">
                <a:solidFill>
                  <a:srgbClr val="000000"/>
                </a:solidFill>
                <a:cs typeface="Arial"/>
              </a:rPr>
              <a:t>required</a:t>
            </a:r>
            <a:endParaRPr sz="1600">
              <a:solidFill>
                <a:srgbClr val="000000"/>
              </a:solidFill>
              <a:cs typeface="Arial"/>
            </a:endParaRPr>
          </a:p>
          <a:p>
            <a:pPr marL="239395" marR="48895" indent="-226695">
              <a:lnSpc>
                <a:spcPct val="80000"/>
              </a:lnSpc>
              <a:spcBef>
                <a:spcPts val="1245"/>
              </a:spcBef>
              <a:buFontTx/>
              <a:buChar char="•"/>
              <a:tabLst>
                <a:tab pos="239395" algn="l"/>
                <a:tab pos="240029" algn="l"/>
              </a:tabLst>
            </a:pPr>
            <a:r>
              <a:rPr sz="1600" spc="-5" dirty="0">
                <a:solidFill>
                  <a:srgbClr val="000000"/>
                </a:solidFill>
                <a:cs typeface="Arial"/>
              </a:rPr>
              <a:t>The goal of our sequencer portfolio is to make them as flexible as possible without the  complexity of having to build a custom software</a:t>
            </a:r>
            <a:r>
              <a:rPr sz="1600" spc="85" dirty="0">
                <a:solidFill>
                  <a:srgbClr val="000000"/>
                </a:solidFill>
                <a:cs typeface="Arial"/>
              </a:rPr>
              <a:t> </a:t>
            </a:r>
            <a:r>
              <a:rPr sz="1600" spc="-5" dirty="0">
                <a:solidFill>
                  <a:srgbClr val="000000"/>
                </a:solidFill>
                <a:cs typeface="Arial"/>
              </a:rPr>
              <a:t>solution</a:t>
            </a:r>
            <a:endParaRPr sz="1600">
              <a:solidFill>
                <a:srgbClr val="000000"/>
              </a:solidFill>
              <a:cs typeface="Arial"/>
            </a:endParaRPr>
          </a:p>
        </p:txBody>
      </p:sp>
      <p:sp>
        <p:nvSpPr>
          <p:cNvPr id="6" name="object 6"/>
          <p:cNvSpPr/>
          <p:nvPr/>
        </p:nvSpPr>
        <p:spPr>
          <a:xfrm>
            <a:off x="1325625" y="2209862"/>
            <a:ext cx="127000" cy="3705225"/>
          </a:xfrm>
          <a:custGeom>
            <a:avLst/>
            <a:gdLst/>
            <a:ahLst/>
            <a:cxnLst/>
            <a:rect l="l" t="t" r="r" b="b"/>
            <a:pathLst>
              <a:path w="127000" h="3705225">
                <a:moveTo>
                  <a:pt x="76200" y="114300"/>
                </a:moveTo>
                <a:lnTo>
                  <a:pt x="50800" y="114300"/>
                </a:lnTo>
                <a:lnTo>
                  <a:pt x="52324" y="3705225"/>
                </a:lnTo>
                <a:lnTo>
                  <a:pt x="77724" y="3705225"/>
                </a:lnTo>
                <a:lnTo>
                  <a:pt x="76200" y="114300"/>
                </a:lnTo>
                <a:close/>
              </a:path>
              <a:path w="127000" h="3705225">
                <a:moveTo>
                  <a:pt x="63500" y="0"/>
                </a:moveTo>
                <a:lnTo>
                  <a:pt x="0" y="127000"/>
                </a:lnTo>
                <a:lnTo>
                  <a:pt x="50805" y="127000"/>
                </a:lnTo>
                <a:lnTo>
                  <a:pt x="50800" y="114300"/>
                </a:lnTo>
                <a:lnTo>
                  <a:pt x="120650" y="114300"/>
                </a:lnTo>
                <a:lnTo>
                  <a:pt x="63500" y="0"/>
                </a:lnTo>
                <a:close/>
              </a:path>
              <a:path w="127000" h="3705225">
                <a:moveTo>
                  <a:pt x="120650" y="114300"/>
                </a:moveTo>
                <a:lnTo>
                  <a:pt x="76200" y="114300"/>
                </a:lnTo>
                <a:lnTo>
                  <a:pt x="76205" y="127000"/>
                </a:lnTo>
                <a:lnTo>
                  <a:pt x="127000" y="127000"/>
                </a:lnTo>
                <a:lnTo>
                  <a:pt x="120650" y="114300"/>
                </a:lnTo>
                <a:close/>
              </a:path>
            </a:pathLst>
          </a:custGeom>
          <a:solidFill>
            <a:srgbClr val="000000"/>
          </a:solidFill>
        </p:spPr>
        <p:txBody>
          <a:bodyPr wrap="square" lIns="0" tIns="0" rIns="0" bIns="0" rtlCol="0"/>
          <a:lstStyle/>
          <a:p>
            <a:endParaRPr>
              <a:solidFill>
                <a:srgbClr val="000000"/>
              </a:solidFill>
            </a:endParaRPr>
          </a:p>
        </p:txBody>
      </p:sp>
      <p:sp>
        <p:nvSpPr>
          <p:cNvPr id="7" name="object 7"/>
          <p:cNvSpPr/>
          <p:nvPr/>
        </p:nvSpPr>
        <p:spPr>
          <a:xfrm>
            <a:off x="1389126" y="5851525"/>
            <a:ext cx="6423025" cy="127000"/>
          </a:xfrm>
          <a:custGeom>
            <a:avLst/>
            <a:gdLst/>
            <a:ahLst/>
            <a:cxnLst/>
            <a:rect l="l" t="t" r="r" b="b"/>
            <a:pathLst>
              <a:path w="6423025" h="127000">
                <a:moveTo>
                  <a:pt x="6295898" y="0"/>
                </a:moveTo>
                <a:lnTo>
                  <a:pt x="6295898" y="127000"/>
                </a:lnTo>
                <a:lnTo>
                  <a:pt x="6397498" y="76200"/>
                </a:lnTo>
                <a:lnTo>
                  <a:pt x="6308725" y="76200"/>
                </a:lnTo>
                <a:lnTo>
                  <a:pt x="6308725" y="50800"/>
                </a:lnTo>
                <a:lnTo>
                  <a:pt x="6397498" y="50800"/>
                </a:lnTo>
                <a:lnTo>
                  <a:pt x="6295898" y="0"/>
                </a:lnTo>
                <a:close/>
              </a:path>
              <a:path w="6423025" h="127000">
                <a:moveTo>
                  <a:pt x="6295898" y="50800"/>
                </a:moveTo>
                <a:lnTo>
                  <a:pt x="0" y="50800"/>
                </a:lnTo>
                <a:lnTo>
                  <a:pt x="0" y="76200"/>
                </a:lnTo>
                <a:lnTo>
                  <a:pt x="6295898" y="76200"/>
                </a:lnTo>
                <a:lnTo>
                  <a:pt x="6295898" y="50800"/>
                </a:lnTo>
                <a:close/>
              </a:path>
              <a:path w="6423025" h="127000">
                <a:moveTo>
                  <a:pt x="6397498" y="50800"/>
                </a:moveTo>
                <a:lnTo>
                  <a:pt x="6308725" y="50800"/>
                </a:lnTo>
                <a:lnTo>
                  <a:pt x="6308725" y="76200"/>
                </a:lnTo>
                <a:lnTo>
                  <a:pt x="6397498" y="76200"/>
                </a:lnTo>
                <a:lnTo>
                  <a:pt x="6422898" y="63500"/>
                </a:lnTo>
                <a:lnTo>
                  <a:pt x="6397498" y="50800"/>
                </a:lnTo>
                <a:close/>
              </a:path>
            </a:pathLst>
          </a:custGeom>
          <a:solidFill>
            <a:srgbClr val="000000"/>
          </a:solidFill>
        </p:spPr>
        <p:txBody>
          <a:bodyPr wrap="square" lIns="0" tIns="0" rIns="0" bIns="0" rtlCol="0"/>
          <a:lstStyle/>
          <a:p>
            <a:endParaRPr>
              <a:solidFill>
                <a:srgbClr val="000000"/>
              </a:solidFill>
            </a:endParaRPr>
          </a:p>
        </p:txBody>
      </p:sp>
      <p:sp>
        <p:nvSpPr>
          <p:cNvPr id="8" name="object 8"/>
          <p:cNvSpPr txBox="1"/>
          <p:nvPr/>
        </p:nvSpPr>
        <p:spPr>
          <a:xfrm>
            <a:off x="3965669" y="6010617"/>
            <a:ext cx="1083945" cy="307777"/>
          </a:xfrm>
          <a:prstGeom prst="rect">
            <a:avLst/>
          </a:prstGeom>
        </p:spPr>
        <p:txBody>
          <a:bodyPr vert="horz" wrap="square" lIns="0" tIns="0" rIns="0" bIns="0" rtlCol="0">
            <a:spAutoFit/>
          </a:bodyPr>
          <a:lstStyle/>
          <a:p>
            <a:pPr marL="12700"/>
            <a:r>
              <a:rPr sz="2000" dirty="0">
                <a:solidFill>
                  <a:srgbClr val="000000"/>
                </a:solidFill>
                <a:cs typeface="Arial"/>
              </a:rPr>
              <a:t># of</a:t>
            </a:r>
            <a:r>
              <a:rPr sz="2000" spc="-114" dirty="0">
                <a:solidFill>
                  <a:srgbClr val="000000"/>
                </a:solidFill>
                <a:cs typeface="Arial"/>
              </a:rPr>
              <a:t> </a:t>
            </a:r>
            <a:r>
              <a:rPr sz="2000" dirty="0">
                <a:solidFill>
                  <a:srgbClr val="000000"/>
                </a:solidFill>
                <a:cs typeface="Arial"/>
              </a:rPr>
              <a:t>Rails</a:t>
            </a:r>
            <a:endParaRPr sz="2000">
              <a:solidFill>
                <a:srgbClr val="000000"/>
              </a:solidFill>
              <a:cs typeface="Arial"/>
            </a:endParaRPr>
          </a:p>
        </p:txBody>
      </p:sp>
      <p:sp>
        <p:nvSpPr>
          <p:cNvPr id="9" name="object 9"/>
          <p:cNvSpPr txBox="1"/>
          <p:nvPr/>
        </p:nvSpPr>
        <p:spPr>
          <a:xfrm>
            <a:off x="804996" y="2458760"/>
            <a:ext cx="269304" cy="3118485"/>
          </a:xfrm>
          <a:prstGeom prst="rect">
            <a:avLst/>
          </a:prstGeom>
        </p:spPr>
        <p:txBody>
          <a:bodyPr vert="vert270" wrap="square" lIns="0" tIns="0" rIns="0" bIns="0" rtlCol="0">
            <a:spAutoFit/>
          </a:bodyPr>
          <a:lstStyle/>
          <a:p>
            <a:pPr marL="12700">
              <a:lnSpc>
                <a:spcPts val="2125"/>
              </a:lnSpc>
            </a:pPr>
            <a:r>
              <a:rPr sz="2000" dirty="0">
                <a:solidFill>
                  <a:srgbClr val="000000"/>
                </a:solidFill>
                <a:cs typeface="Arial"/>
              </a:rPr>
              <a:t>HW/</a:t>
            </a:r>
            <a:r>
              <a:rPr sz="2000" spc="-10" dirty="0">
                <a:solidFill>
                  <a:srgbClr val="000000"/>
                </a:solidFill>
                <a:cs typeface="Arial"/>
              </a:rPr>
              <a:t>S</a:t>
            </a:r>
            <a:r>
              <a:rPr sz="2000" dirty="0">
                <a:solidFill>
                  <a:srgbClr val="000000"/>
                </a:solidFill>
                <a:cs typeface="Arial"/>
              </a:rPr>
              <a:t>W</a:t>
            </a:r>
            <a:r>
              <a:rPr sz="2000" spc="-15" dirty="0">
                <a:solidFill>
                  <a:srgbClr val="000000"/>
                </a:solidFill>
                <a:cs typeface="Arial"/>
              </a:rPr>
              <a:t> </a:t>
            </a:r>
            <a:r>
              <a:rPr sz="2000" dirty="0">
                <a:solidFill>
                  <a:srgbClr val="000000"/>
                </a:solidFill>
                <a:cs typeface="Arial"/>
              </a:rPr>
              <a:t>De</a:t>
            </a:r>
            <a:r>
              <a:rPr sz="2000" spc="5" dirty="0">
                <a:solidFill>
                  <a:srgbClr val="000000"/>
                </a:solidFill>
                <a:cs typeface="Arial"/>
              </a:rPr>
              <a:t>s</a:t>
            </a:r>
            <a:r>
              <a:rPr sz="2000" dirty="0">
                <a:solidFill>
                  <a:srgbClr val="000000"/>
                </a:solidFill>
                <a:cs typeface="Arial"/>
              </a:rPr>
              <a:t>ign</a:t>
            </a:r>
            <a:r>
              <a:rPr sz="2000" spc="-30" dirty="0">
                <a:solidFill>
                  <a:srgbClr val="000000"/>
                </a:solidFill>
                <a:cs typeface="Arial"/>
              </a:rPr>
              <a:t> </a:t>
            </a:r>
            <a:r>
              <a:rPr sz="2000" dirty="0">
                <a:solidFill>
                  <a:srgbClr val="000000"/>
                </a:solidFill>
                <a:cs typeface="Arial"/>
              </a:rPr>
              <a:t>Comple</a:t>
            </a:r>
            <a:r>
              <a:rPr sz="2000" spc="-10" dirty="0">
                <a:solidFill>
                  <a:srgbClr val="000000"/>
                </a:solidFill>
                <a:cs typeface="Arial"/>
              </a:rPr>
              <a:t>x</a:t>
            </a:r>
            <a:r>
              <a:rPr sz="2000" dirty="0">
                <a:solidFill>
                  <a:srgbClr val="000000"/>
                </a:solidFill>
                <a:cs typeface="Arial"/>
              </a:rPr>
              <a:t>i</a:t>
            </a:r>
            <a:r>
              <a:rPr sz="2000" spc="-10" dirty="0">
                <a:solidFill>
                  <a:srgbClr val="000000"/>
                </a:solidFill>
                <a:cs typeface="Arial"/>
              </a:rPr>
              <a:t>t</a:t>
            </a:r>
            <a:r>
              <a:rPr sz="2000" dirty="0">
                <a:solidFill>
                  <a:srgbClr val="000000"/>
                </a:solidFill>
                <a:cs typeface="Arial"/>
              </a:rPr>
              <a:t>y</a:t>
            </a:r>
            <a:endParaRPr sz="2000">
              <a:solidFill>
                <a:srgbClr val="000000"/>
              </a:solidFill>
              <a:cs typeface="Arial"/>
            </a:endParaRPr>
          </a:p>
        </p:txBody>
      </p:sp>
      <p:sp>
        <p:nvSpPr>
          <p:cNvPr id="10" name="object 10"/>
          <p:cNvSpPr txBox="1"/>
          <p:nvPr/>
        </p:nvSpPr>
        <p:spPr>
          <a:xfrm>
            <a:off x="3048000" y="3989451"/>
            <a:ext cx="1143000" cy="552972"/>
          </a:xfrm>
          <a:prstGeom prst="rect">
            <a:avLst/>
          </a:prstGeom>
          <a:ln w="9525">
            <a:solidFill>
              <a:srgbClr val="000000"/>
            </a:solidFill>
          </a:ln>
        </p:spPr>
        <p:txBody>
          <a:bodyPr vert="horz" wrap="square" lIns="0" tIns="35560" rIns="0" bIns="0" rtlCol="0">
            <a:spAutoFit/>
          </a:bodyPr>
          <a:lstStyle/>
          <a:p>
            <a:pPr marL="175895" marR="140335" indent="1270" algn="just">
              <a:lnSpc>
                <a:spcPct val="80100"/>
              </a:lnSpc>
              <a:spcBef>
                <a:spcPts val="280"/>
              </a:spcBef>
            </a:pPr>
            <a:r>
              <a:rPr sz="1400" spc="-10" dirty="0">
                <a:solidFill>
                  <a:srgbClr val="000000"/>
                </a:solidFill>
                <a:cs typeface="Arial"/>
              </a:rPr>
              <a:t>C</a:t>
            </a:r>
            <a:r>
              <a:rPr sz="1400" dirty="0">
                <a:solidFill>
                  <a:srgbClr val="000000"/>
                </a:solidFill>
                <a:cs typeface="Arial"/>
              </a:rPr>
              <a:t>ascaded  PGoods</a:t>
            </a:r>
            <a:r>
              <a:rPr sz="1400" spc="-100" dirty="0">
                <a:solidFill>
                  <a:srgbClr val="000000"/>
                </a:solidFill>
                <a:cs typeface="Arial"/>
              </a:rPr>
              <a:t> </a:t>
            </a:r>
            <a:r>
              <a:rPr sz="1400" dirty="0">
                <a:solidFill>
                  <a:srgbClr val="000000"/>
                </a:solidFill>
                <a:cs typeface="Arial"/>
              </a:rPr>
              <a:t>&amp;  </a:t>
            </a:r>
            <a:r>
              <a:rPr sz="1400" spc="-5" dirty="0">
                <a:solidFill>
                  <a:srgbClr val="000000"/>
                </a:solidFill>
                <a:cs typeface="Arial"/>
              </a:rPr>
              <a:t>enables</a:t>
            </a:r>
            <a:endParaRPr sz="1400">
              <a:solidFill>
                <a:srgbClr val="000000"/>
              </a:solidFill>
              <a:cs typeface="Arial"/>
            </a:endParaRPr>
          </a:p>
        </p:txBody>
      </p:sp>
      <p:sp>
        <p:nvSpPr>
          <p:cNvPr id="11" name="object 11"/>
          <p:cNvSpPr txBox="1"/>
          <p:nvPr/>
        </p:nvSpPr>
        <p:spPr>
          <a:xfrm>
            <a:off x="3810000" y="2441961"/>
            <a:ext cx="1447800" cy="682238"/>
          </a:xfrm>
          <a:prstGeom prst="rect">
            <a:avLst/>
          </a:prstGeom>
          <a:ln w="9525">
            <a:solidFill>
              <a:srgbClr val="000000"/>
            </a:solidFill>
          </a:ln>
        </p:spPr>
        <p:txBody>
          <a:bodyPr vert="horz" wrap="square" lIns="0" tIns="35560" rIns="0" bIns="0" rtlCol="0">
            <a:spAutoFit/>
          </a:bodyPr>
          <a:lstStyle/>
          <a:p>
            <a:pPr marL="149860" marR="116205" algn="ctr">
              <a:spcBef>
                <a:spcPts val="280"/>
              </a:spcBef>
            </a:pPr>
            <a:r>
              <a:rPr sz="1400" dirty="0">
                <a:solidFill>
                  <a:srgbClr val="000000"/>
                </a:solidFill>
                <a:cs typeface="Arial"/>
              </a:rPr>
              <a:t>“Home</a:t>
            </a:r>
            <a:r>
              <a:rPr sz="1400" spc="-85" dirty="0">
                <a:solidFill>
                  <a:srgbClr val="000000"/>
                </a:solidFill>
                <a:cs typeface="Arial"/>
              </a:rPr>
              <a:t> </a:t>
            </a:r>
            <a:r>
              <a:rPr sz="1400" spc="-5" dirty="0">
                <a:solidFill>
                  <a:srgbClr val="000000"/>
                </a:solidFill>
                <a:cs typeface="Arial"/>
              </a:rPr>
              <a:t>Grown”  </a:t>
            </a:r>
            <a:r>
              <a:rPr sz="1400" dirty="0">
                <a:solidFill>
                  <a:srgbClr val="000000"/>
                </a:solidFill>
                <a:cs typeface="Arial"/>
              </a:rPr>
              <a:t>MCU,</a:t>
            </a:r>
            <a:r>
              <a:rPr sz="1400" spc="-100" dirty="0">
                <a:solidFill>
                  <a:srgbClr val="000000"/>
                </a:solidFill>
                <a:cs typeface="Arial"/>
              </a:rPr>
              <a:t> </a:t>
            </a:r>
            <a:r>
              <a:rPr sz="1400" dirty="0">
                <a:solidFill>
                  <a:srgbClr val="000000"/>
                </a:solidFill>
                <a:cs typeface="Arial"/>
              </a:rPr>
              <a:t>FPGA,</a:t>
            </a:r>
          </a:p>
          <a:p>
            <a:pPr marL="30480" algn="ctr"/>
            <a:r>
              <a:rPr sz="1400" dirty="0">
                <a:solidFill>
                  <a:srgbClr val="000000"/>
                </a:solidFill>
                <a:cs typeface="Arial"/>
              </a:rPr>
              <a:t>or</a:t>
            </a:r>
            <a:r>
              <a:rPr sz="1400" spc="-114" dirty="0">
                <a:solidFill>
                  <a:srgbClr val="000000"/>
                </a:solidFill>
                <a:cs typeface="Arial"/>
              </a:rPr>
              <a:t> </a:t>
            </a:r>
            <a:r>
              <a:rPr sz="1400" dirty="0">
                <a:solidFill>
                  <a:srgbClr val="000000"/>
                </a:solidFill>
                <a:cs typeface="Arial"/>
              </a:rPr>
              <a:t>CPLD</a:t>
            </a:r>
          </a:p>
        </p:txBody>
      </p:sp>
      <p:sp>
        <p:nvSpPr>
          <p:cNvPr id="12" name="object 12"/>
          <p:cNvSpPr txBox="1"/>
          <p:nvPr/>
        </p:nvSpPr>
        <p:spPr>
          <a:xfrm>
            <a:off x="1600200" y="5187955"/>
            <a:ext cx="1295400" cy="553613"/>
          </a:xfrm>
          <a:prstGeom prst="rect">
            <a:avLst/>
          </a:prstGeom>
          <a:ln w="9525">
            <a:solidFill>
              <a:srgbClr val="000000"/>
            </a:solidFill>
          </a:ln>
        </p:spPr>
        <p:txBody>
          <a:bodyPr vert="horz" wrap="square" lIns="0" tIns="36195" rIns="0" bIns="0" rtlCol="0">
            <a:spAutoFit/>
          </a:bodyPr>
          <a:lstStyle/>
          <a:p>
            <a:pPr marL="120650" marR="91440" algn="ctr">
              <a:lnSpc>
                <a:spcPct val="80000"/>
              </a:lnSpc>
              <a:spcBef>
                <a:spcPts val="285"/>
              </a:spcBef>
            </a:pPr>
            <a:r>
              <a:rPr sz="1400" dirty="0">
                <a:solidFill>
                  <a:srgbClr val="000000"/>
                </a:solidFill>
                <a:cs typeface="Arial"/>
              </a:rPr>
              <a:t>Discrete</a:t>
            </a:r>
            <a:r>
              <a:rPr sz="1400" spc="-114" dirty="0">
                <a:solidFill>
                  <a:srgbClr val="000000"/>
                </a:solidFill>
                <a:cs typeface="Arial"/>
              </a:rPr>
              <a:t> </a:t>
            </a:r>
            <a:r>
              <a:rPr sz="1400" dirty="0">
                <a:solidFill>
                  <a:srgbClr val="000000"/>
                </a:solidFill>
                <a:cs typeface="Arial"/>
              </a:rPr>
              <a:t>logic  and delay  circuits</a:t>
            </a:r>
            <a:endParaRPr sz="1400">
              <a:solidFill>
                <a:srgbClr val="000000"/>
              </a:solidFill>
              <a:cs typeface="Arial"/>
            </a:endParaRPr>
          </a:p>
        </p:txBody>
      </p:sp>
      <p:sp>
        <p:nvSpPr>
          <p:cNvPr id="14" name="object 14"/>
          <p:cNvSpPr txBox="1"/>
          <p:nvPr/>
        </p:nvSpPr>
        <p:spPr>
          <a:xfrm>
            <a:off x="2438400" y="4675249"/>
            <a:ext cx="1219200" cy="368691"/>
          </a:xfrm>
          <a:prstGeom prst="rect">
            <a:avLst/>
          </a:prstGeom>
          <a:ln w="9525">
            <a:solidFill>
              <a:srgbClr val="000000"/>
            </a:solidFill>
          </a:ln>
        </p:spPr>
        <p:txBody>
          <a:bodyPr vert="horz" wrap="square" lIns="0" tIns="34925" rIns="0" bIns="0" rtlCol="0">
            <a:spAutoFit/>
          </a:bodyPr>
          <a:lstStyle/>
          <a:p>
            <a:pPr marL="146685" marR="115570" indent="172085">
              <a:lnSpc>
                <a:spcPts val="1340"/>
              </a:lnSpc>
              <a:spcBef>
                <a:spcPts val="275"/>
              </a:spcBef>
            </a:pPr>
            <a:r>
              <a:rPr sz="1400" spc="-10" dirty="0">
                <a:solidFill>
                  <a:srgbClr val="000000"/>
                </a:solidFill>
                <a:cs typeface="Arial"/>
              </a:rPr>
              <a:t>Voltage  </a:t>
            </a:r>
            <a:r>
              <a:rPr sz="1400" dirty="0">
                <a:solidFill>
                  <a:srgbClr val="000000"/>
                </a:solidFill>
                <a:cs typeface="Arial"/>
              </a:rPr>
              <a:t>Super</a:t>
            </a:r>
            <a:r>
              <a:rPr sz="1400" spc="-20" dirty="0">
                <a:solidFill>
                  <a:srgbClr val="000000"/>
                </a:solidFill>
                <a:cs typeface="Arial"/>
              </a:rPr>
              <a:t>v</a:t>
            </a:r>
            <a:r>
              <a:rPr sz="1400" dirty="0">
                <a:solidFill>
                  <a:srgbClr val="000000"/>
                </a:solidFill>
                <a:cs typeface="Arial"/>
              </a:rPr>
              <a:t>isors</a:t>
            </a:r>
            <a:endParaRPr sz="1400">
              <a:solidFill>
                <a:srgbClr val="000000"/>
              </a:solidFill>
              <a:cs typeface="Arial"/>
            </a:endParaRPr>
          </a:p>
        </p:txBody>
      </p:sp>
      <p:sp>
        <p:nvSpPr>
          <p:cNvPr id="15" name="object 15"/>
          <p:cNvSpPr/>
          <p:nvPr/>
        </p:nvSpPr>
        <p:spPr>
          <a:xfrm>
            <a:off x="7076059" y="2265933"/>
            <a:ext cx="914400" cy="609600"/>
          </a:xfrm>
          <a:custGeom>
            <a:avLst/>
            <a:gdLst/>
            <a:ahLst/>
            <a:cxnLst/>
            <a:rect l="l" t="t" r="r" b="b"/>
            <a:pathLst>
              <a:path w="914400" h="609600">
                <a:moveTo>
                  <a:pt x="436877" y="441070"/>
                </a:moveTo>
                <a:lnTo>
                  <a:pt x="326644" y="441070"/>
                </a:lnTo>
                <a:lnTo>
                  <a:pt x="359155" y="609600"/>
                </a:lnTo>
                <a:lnTo>
                  <a:pt x="436877" y="441070"/>
                </a:lnTo>
                <a:close/>
              </a:path>
              <a:path w="914400" h="609600">
                <a:moveTo>
                  <a:pt x="590521" y="421513"/>
                </a:moveTo>
                <a:lnTo>
                  <a:pt x="445897" y="421513"/>
                </a:lnTo>
                <a:lnTo>
                  <a:pt x="560831" y="557021"/>
                </a:lnTo>
                <a:lnTo>
                  <a:pt x="590521" y="421513"/>
                </a:lnTo>
                <a:close/>
              </a:path>
              <a:path w="914400" h="609600">
                <a:moveTo>
                  <a:pt x="729021" y="408050"/>
                </a:moveTo>
                <a:lnTo>
                  <a:pt x="593471" y="408050"/>
                </a:lnTo>
                <a:lnTo>
                  <a:pt x="768096" y="510666"/>
                </a:lnTo>
                <a:lnTo>
                  <a:pt x="729021" y="408050"/>
                </a:lnTo>
                <a:close/>
              </a:path>
              <a:path w="914400" h="609600">
                <a:moveTo>
                  <a:pt x="723411" y="393318"/>
                </a:moveTo>
                <a:lnTo>
                  <a:pt x="239902" y="393318"/>
                </a:lnTo>
                <a:lnTo>
                  <a:pt x="201549" y="497204"/>
                </a:lnTo>
                <a:lnTo>
                  <a:pt x="326644" y="441070"/>
                </a:lnTo>
                <a:lnTo>
                  <a:pt x="436877" y="441070"/>
                </a:lnTo>
                <a:lnTo>
                  <a:pt x="445897" y="421513"/>
                </a:lnTo>
                <a:lnTo>
                  <a:pt x="590521" y="421513"/>
                </a:lnTo>
                <a:lnTo>
                  <a:pt x="593471" y="408050"/>
                </a:lnTo>
                <a:lnTo>
                  <a:pt x="729021" y="408050"/>
                </a:lnTo>
                <a:lnTo>
                  <a:pt x="723411" y="393318"/>
                </a:lnTo>
                <a:close/>
              </a:path>
              <a:path w="914400" h="609600">
                <a:moveTo>
                  <a:pt x="15621" y="64769"/>
                </a:moveTo>
                <a:lnTo>
                  <a:pt x="195833" y="215011"/>
                </a:lnTo>
                <a:lnTo>
                  <a:pt x="0" y="243077"/>
                </a:lnTo>
                <a:lnTo>
                  <a:pt x="157606" y="332358"/>
                </a:lnTo>
                <a:lnTo>
                  <a:pt x="5715" y="411733"/>
                </a:lnTo>
                <a:lnTo>
                  <a:pt x="239902" y="393318"/>
                </a:lnTo>
                <a:lnTo>
                  <a:pt x="723411" y="393318"/>
                </a:lnTo>
                <a:lnTo>
                  <a:pt x="712724" y="365251"/>
                </a:lnTo>
                <a:lnTo>
                  <a:pt x="893574" y="365251"/>
                </a:lnTo>
                <a:lnTo>
                  <a:pt x="745363" y="295655"/>
                </a:lnTo>
                <a:lnTo>
                  <a:pt x="893064" y="229615"/>
                </a:lnTo>
                <a:lnTo>
                  <a:pt x="707008" y="206501"/>
                </a:lnTo>
                <a:lnTo>
                  <a:pt x="731833" y="178307"/>
                </a:lnTo>
                <a:lnTo>
                  <a:pt x="309499" y="178307"/>
                </a:lnTo>
                <a:lnTo>
                  <a:pt x="15621" y="64769"/>
                </a:lnTo>
                <a:close/>
              </a:path>
              <a:path w="914400" h="609600">
                <a:moveTo>
                  <a:pt x="893574" y="365251"/>
                </a:moveTo>
                <a:lnTo>
                  <a:pt x="712724" y="365251"/>
                </a:lnTo>
                <a:lnTo>
                  <a:pt x="914400" y="375030"/>
                </a:lnTo>
                <a:lnTo>
                  <a:pt x="893574" y="365251"/>
                </a:lnTo>
                <a:close/>
              </a:path>
              <a:path w="914400" h="609600">
                <a:moveTo>
                  <a:pt x="353568" y="64769"/>
                </a:moveTo>
                <a:lnTo>
                  <a:pt x="309499" y="178307"/>
                </a:lnTo>
                <a:lnTo>
                  <a:pt x="731833" y="178307"/>
                </a:lnTo>
                <a:lnTo>
                  <a:pt x="744693" y="163702"/>
                </a:lnTo>
                <a:lnTo>
                  <a:pt x="457200" y="163702"/>
                </a:lnTo>
                <a:lnTo>
                  <a:pt x="353568" y="64769"/>
                </a:lnTo>
                <a:close/>
              </a:path>
              <a:path w="914400" h="609600">
                <a:moveTo>
                  <a:pt x="614806" y="0"/>
                </a:moveTo>
                <a:lnTo>
                  <a:pt x="457200" y="163702"/>
                </a:lnTo>
                <a:lnTo>
                  <a:pt x="744693" y="163702"/>
                </a:lnTo>
                <a:lnTo>
                  <a:pt x="756546" y="150240"/>
                </a:lnTo>
                <a:lnTo>
                  <a:pt x="599186" y="150240"/>
                </a:lnTo>
                <a:lnTo>
                  <a:pt x="614806" y="0"/>
                </a:lnTo>
                <a:close/>
              </a:path>
              <a:path w="914400" h="609600">
                <a:moveTo>
                  <a:pt x="778128" y="125729"/>
                </a:moveTo>
                <a:lnTo>
                  <a:pt x="599186" y="150240"/>
                </a:lnTo>
                <a:lnTo>
                  <a:pt x="756546" y="150240"/>
                </a:lnTo>
                <a:lnTo>
                  <a:pt x="778128" y="125729"/>
                </a:lnTo>
                <a:close/>
              </a:path>
            </a:pathLst>
          </a:custGeom>
          <a:solidFill>
            <a:srgbClr val="FFFF00"/>
          </a:solidFill>
        </p:spPr>
        <p:txBody>
          <a:bodyPr wrap="square" lIns="0" tIns="0" rIns="0" bIns="0" rtlCol="0"/>
          <a:lstStyle/>
          <a:p>
            <a:endParaRPr>
              <a:solidFill>
                <a:srgbClr val="000000"/>
              </a:solidFill>
            </a:endParaRPr>
          </a:p>
        </p:txBody>
      </p:sp>
      <p:sp>
        <p:nvSpPr>
          <p:cNvPr id="17" name="object 17"/>
          <p:cNvSpPr txBox="1"/>
          <p:nvPr/>
        </p:nvSpPr>
        <p:spPr>
          <a:xfrm>
            <a:off x="7343521" y="2440177"/>
            <a:ext cx="372110" cy="215444"/>
          </a:xfrm>
          <a:prstGeom prst="rect">
            <a:avLst/>
          </a:prstGeom>
        </p:spPr>
        <p:txBody>
          <a:bodyPr vert="horz" wrap="square" lIns="0" tIns="0" rIns="0" bIns="0" rtlCol="0">
            <a:spAutoFit/>
          </a:bodyPr>
          <a:lstStyle/>
          <a:p>
            <a:pPr marL="12700"/>
            <a:r>
              <a:rPr sz="1400" spc="-5" dirty="0">
                <a:solidFill>
                  <a:srgbClr val="000000"/>
                </a:solidFill>
                <a:cs typeface="Arial"/>
              </a:rPr>
              <a:t>Plus</a:t>
            </a:r>
            <a:endParaRPr sz="1400">
              <a:solidFill>
                <a:srgbClr val="000000"/>
              </a:solidFill>
              <a:cs typeface="Arial"/>
            </a:endParaRPr>
          </a:p>
        </p:txBody>
      </p:sp>
      <p:sp>
        <p:nvSpPr>
          <p:cNvPr id="18" name="object 18"/>
          <p:cNvSpPr/>
          <p:nvPr/>
        </p:nvSpPr>
        <p:spPr>
          <a:xfrm>
            <a:off x="5729097" y="2731072"/>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solidFill>
            <a:srgbClr val="FFFFFF"/>
          </a:solidFill>
        </p:spPr>
        <p:txBody>
          <a:bodyPr wrap="square" lIns="0" tIns="0" rIns="0" bIns="0" rtlCol="0"/>
          <a:lstStyle/>
          <a:p>
            <a:endParaRPr>
              <a:solidFill>
                <a:srgbClr val="000000"/>
              </a:solidFill>
            </a:endParaRPr>
          </a:p>
        </p:txBody>
      </p:sp>
      <p:sp>
        <p:nvSpPr>
          <p:cNvPr id="19" name="object 19"/>
          <p:cNvSpPr/>
          <p:nvPr/>
        </p:nvSpPr>
        <p:spPr>
          <a:xfrm>
            <a:off x="6579616" y="2743200"/>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ln w="25400">
            <a:solidFill>
              <a:srgbClr val="FFFFFF"/>
            </a:solidFill>
          </a:ln>
        </p:spPr>
        <p:txBody>
          <a:bodyPr wrap="square" lIns="0" tIns="0" rIns="0" bIns="0" rtlCol="0"/>
          <a:lstStyle/>
          <a:p>
            <a:endParaRPr>
              <a:solidFill>
                <a:srgbClr val="000000"/>
              </a:solidFill>
            </a:endParaRPr>
          </a:p>
        </p:txBody>
      </p:sp>
      <p:sp>
        <p:nvSpPr>
          <p:cNvPr id="20" name="object 20"/>
          <p:cNvSpPr txBox="1"/>
          <p:nvPr/>
        </p:nvSpPr>
        <p:spPr>
          <a:xfrm>
            <a:off x="5808882" y="2773299"/>
            <a:ext cx="2496918" cy="1184940"/>
          </a:xfrm>
          <a:prstGeom prst="rect">
            <a:avLst/>
          </a:prstGeom>
        </p:spPr>
        <p:txBody>
          <a:bodyPr vert="horz" wrap="square" lIns="0" tIns="0" rIns="0" bIns="0" rtlCol="0">
            <a:spAutoFit/>
          </a:bodyPr>
          <a:lstStyle/>
          <a:p>
            <a:pPr marL="96520" indent="-83820">
              <a:buFontTx/>
              <a:buChar char="-"/>
              <a:tabLst>
                <a:tab pos="96520" algn="l"/>
              </a:tabLst>
            </a:pPr>
            <a:r>
              <a:rPr sz="1100" spc="-5" dirty="0">
                <a:solidFill>
                  <a:srgbClr val="000000"/>
                </a:solidFill>
                <a:cs typeface="Arial"/>
              </a:rPr>
              <a:t>No S/W </a:t>
            </a:r>
            <a:r>
              <a:rPr sz="1100" dirty="0">
                <a:solidFill>
                  <a:srgbClr val="000000"/>
                </a:solidFill>
                <a:cs typeface="Arial"/>
              </a:rPr>
              <a:t>to</a:t>
            </a:r>
            <a:r>
              <a:rPr sz="1100" spc="-90" dirty="0">
                <a:solidFill>
                  <a:srgbClr val="000000"/>
                </a:solidFill>
                <a:cs typeface="Arial"/>
              </a:rPr>
              <a:t> </a:t>
            </a:r>
            <a:r>
              <a:rPr sz="1100" dirty="0">
                <a:solidFill>
                  <a:srgbClr val="000000"/>
                </a:solidFill>
                <a:cs typeface="Arial"/>
              </a:rPr>
              <a:t>manage</a:t>
            </a:r>
          </a:p>
          <a:p>
            <a:pPr marL="96520" indent="-83820">
              <a:buFontTx/>
              <a:buChar char="-"/>
              <a:tabLst>
                <a:tab pos="96520" algn="l"/>
              </a:tabLst>
            </a:pPr>
            <a:r>
              <a:rPr lang="en-US" sz="1100" dirty="0">
                <a:solidFill>
                  <a:srgbClr val="000000"/>
                </a:solidFill>
                <a:cs typeface="Arial"/>
              </a:rPr>
              <a:t>I</a:t>
            </a:r>
            <a:r>
              <a:rPr lang="en-US" sz="1100" spc="-5" dirty="0">
                <a:solidFill>
                  <a:srgbClr val="000000"/>
                </a:solidFill>
                <a:cs typeface="Arial"/>
              </a:rPr>
              <a:t>NV </a:t>
            </a:r>
            <a:r>
              <a:rPr sz="1100" spc="-5" dirty="0">
                <a:solidFill>
                  <a:srgbClr val="000000"/>
                </a:solidFill>
                <a:cs typeface="Arial"/>
              </a:rPr>
              <a:t>Fault</a:t>
            </a:r>
            <a:r>
              <a:rPr sz="1100" spc="-85" dirty="0">
                <a:solidFill>
                  <a:srgbClr val="000000"/>
                </a:solidFill>
                <a:cs typeface="Arial"/>
              </a:rPr>
              <a:t> </a:t>
            </a:r>
            <a:r>
              <a:rPr sz="1100" dirty="0">
                <a:solidFill>
                  <a:srgbClr val="000000"/>
                </a:solidFill>
                <a:cs typeface="Arial"/>
              </a:rPr>
              <a:t>logging</a:t>
            </a:r>
          </a:p>
          <a:p>
            <a:pPr marL="96520" indent="-83820">
              <a:buFontTx/>
              <a:buChar char="-"/>
              <a:tabLst>
                <a:tab pos="96520" algn="l"/>
              </a:tabLst>
            </a:pPr>
            <a:r>
              <a:rPr lang="en-US" sz="1100" spc="-5" dirty="0">
                <a:solidFill>
                  <a:srgbClr val="000000"/>
                </a:solidFill>
                <a:cs typeface="Arial"/>
              </a:rPr>
              <a:t>E-scope for easy monitor and debug</a:t>
            </a:r>
          </a:p>
          <a:p>
            <a:pPr marL="96520" indent="-83820">
              <a:buFontTx/>
              <a:buChar char="-"/>
              <a:tabLst>
                <a:tab pos="96520" algn="l"/>
              </a:tabLst>
            </a:pPr>
            <a:r>
              <a:rPr lang="en-US" altLang="zh-CN" sz="1100" dirty="0">
                <a:solidFill>
                  <a:srgbClr val="000000"/>
                </a:solidFill>
                <a:cs typeface="Arial"/>
              </a:rPr>
              <a:t>i</a:t>
            </a:r>
            <a:r>
              <a:rPr lang="en-US" sz="1100" dirty="0">
                <a:solidFill>
                  <a:srgbClr val="000000"/>
                </a:solidFill>
                <a:cs typeface="Arial"/>
              </a:rPr>
              <a:t>mproved Rower Reliability</a:t>
            </a:r>
          </a:p>
          <a:p>
            <a:pPr marL="96520" indent="-83820">
              <a:buFontTx/>
              <a:buChar char="-"/>
              <a:tabLst>
                <a:tab pos="96520" algn="l"/>
              </a:tabLst>
            </a:pPr>
            <a:r>
              <a:rPr lang="en-US" sz="1100" spc="-5" dirty="0" err="1">
                <a:solidFill>
                  <a:srgbClr val="000000"/>
                </a:solidFill>
                <a:cs typeface="Arial"/>
              </a:rPr>
              <a:t>PMBus</a:t>
            </a:r>
            <a:r>
              <a:rPr lang="en-US" sz="1100" spc="-5" dirty="0">
                <a:solidFill>
                  <a:srgbClr val="000000"/>
                </a:solidFill>
                <a:cs typeface="Arial"/>
              </a:rPr>
              <a:t> </a:t>
            </a:r>
            <a:r>
              <a:rPr lang="en-US" sz="1100" dirty="0">
                <a:solidFill>
                  <a:srgbClr val="000000"/>
                </a:solidFill>
                <a:cs typeface="Arial"/>
              </a:rPr>
              <a:t>Telemetry</a:t>
            </a:r>
            <a:r>
              <a:rPr lang="en-US" sz="1100" spc="-90" dirty="0">
                <a:solidFill>
                  <a:srgbClr val="000000"/>
                </a:solidFill>
                <a:cs typeface="Arial"/>
              </a:rPr>
              <a:t> </a:t>
            </a:r>
            <a:r>
              <a:rPr lang="en-US" sz="1100" spc="-5" dirty="0">
                <a:solidFill>
                  <a:srgbClr val="000000"/>
                </a:solidFill>
                <a:cs typeface="Arial"/>
              </a:rPr>
              <a:t>Capability</a:t>
            </a:r>
            <a:endParaRPr lang="en-US" sz="1100" dirty="0">
              <a:solidFill>
                <a:srgbClr val="000000"/>
              </a:solidFill>
              <a:cs typeface="Arial"/>
            </a:endParaRPr>
          </a:p>
          <a:p>
            <a:pPr marL="96520" indent="-83820">
              <a:buFontTx/>
              <a:buChar char="-"/>
              <a:tabLst>
                <a:tab pos="96520" algn="l"/>
              </a:tabLst>
            </a:pPr>
            <a:r>
              <a:rPr lang="en-US" sz="1100" dirty="0">
                <a:solidFill>
                  <a:srgbClr val="000000"/>
                </a:solidFill>
                <a:cs typeface="Arial"/>
              </a:rPr>
              <a:t>Thermal</a:t>
            </a:r>
            <a:r>
              <a:rPr lang="en-US" sz="1100" spc="-110" dirty="0">
                <a:solidFill>
                  <a:srgbClr val="000000"/>
                </a:solidFill>
                <a:cs typeface="Arial"/>
              </a:rPr>
              <a:t> </a:t>
            </a:r>
            <a:r>
              <a:rPr lang="en-US" sz="1100" dirty="0">
                <a:solidFill>
                  <a:srgbClr val="000000"/>
                </a:solidFill>
                <a:cs typeface="Arial"/>
              </a:rPr>
              <a:t>Management</a:t>
            </a:r>
          </a:p>
          <a:p>
            <a:pPr marL="96520" indent="-83820">
              <a:buFontTx/>
              <a:buChar char="-"/>
              <a:tabLst>
                <a:tab pos="96520" algn="l"/>
              </a:tabLst>
            </a:pPr>
            <a:endParaRPr sz="1100" dirty="0">
              <a:solidFill>
                <a:srgbClr val="000000"/>
              </a:solidFill>
              <a:cs typeface="Arial"/>
            </a:endParaRPr>
          </a:p>
        </p:txBody>
      </p:sp>
      <p:sp>
        <p:nvSpPr>
          <p:cNvPr id="21" name="object 21"/>
          <p:cNvSpPr/>
          <p:nvPr/>
        </p:nvSpPr>
        <p:spPr>
          <a:xfrm>
            <a:off x="5583836" y="1894394"/>
            <a:ext cx="1591055" cy="929639"/>
          </a:xfrm>
          <a:prstGeom prst="rect">
            <a:avLst/>
          </a:prstGeom>
          <a:blipFill>
            <a:blip r:embed="rId3" cstate="print"/>
            <a:stretch>
              <a:fillRect/>
            </a:stretch>
          </a:blipFill>
        </p:spPr>
        <p:txBody>
          <a:bodyPr wrap="square" lIns="0" tIns="0" rIns="0" bIns="0" rtlCol="0"/>
          <a:lstStyle/>
          <a:p>
            <a:endParaRPr>
              <a:solidFill>
                <a:srgbClr val="000000"/>
              </a:solidFill>
            </a:endParaRPr>
          </a:p>
        </p:txBody>
      </p:sp>
      <p:sp>
        <p:nvSpPr>
          <p:cNvPr id="22" name="object 22"/>
          <p:cNvSpPr txBox="1"/>
          <p:nvPr/>
        </p:nvSpPr>
        <p:spPr>
          <a:xfrm>
            <a:off x="5746378" y="1941448"/>
            <a:ext cx="1241425" cy="705962"/>
          </a:xfrm>
          <a:prstGeom prst="rect">
            <a:avLst/>
          </a:prstGeom>
        </p:spPr>
        <p:txBody>
          <a:bodyPr vert="horz" wrap="square" lIns="0" tIns="20955" rIns="0" bIns="0" rtlCol="0">
            <a:spAutoFit/>
          </a:bodyPr>
          <a:lstStyle/>
          <a:p>
            <a:pPr marL="161925" indent="34925">
              <a:spcBef>
                <a:spcPts val="165"/>
              </a:spcBef>
            </a:pPr>
            <a:r>
              <a:rPr sz="1400" spc="-10" dirty="0">
                <a:solidFill>
                  <a:srgbClr val="000000"/>
                </a:solidFill>
                <a:cs typeface="Arial"/>
              </a:rPr>
              <a:t>UCD90xxx</a:t>
            </a:r>
            <a:endParaRPr sz="1400" dirty="0">
              <a:solidFill>
                <a:srgbClr val="000000"/>
              </a:solidFill>
              <a:cs typeface="Arial"/>
            </a:endParaRPr>
          </a:p>
          <a:p>
            <a:pPr marL="12700" marR="5080" indent="149225">
              <a:spcBef>
                <a:spcPts val="335"/>
              </a:spcBef>
            </a:pPr>
            <a:r>
              <a:rPr lang="en-US" sz="1400" dirty="0">
                <a:solidFill>
                  <a:srgbClr val="000000"/>
                </a:solidFill>
                <a:cs typeface="Arial"/>
              </a:rPr>
              <a:t>Digital </a:t>
            </a:r>
            <a:r>
              <a:rPr sz="1400" dirty="0">
                <a:solidFill>
                  <a:srgbClr val="000000"/>
                </a:solidFill>
                <a:cs typeface="Arial"/>
              </a:rPr>
              <a:t>Sequencer</a:t>
            </a:r>
            <a:r>
              <a:rPr lang="en-US" sz="1400" dirty="0">
                <a:solidFill>
                  <a:srgbClr val="000000"/>
                </a:solidFill>
                <a:cs typeface="Arial"/>
              </a:rPr>
              <a:t>s</a:t>
            </a:r>
            <a:endParaRPr sz="1400" dirty="0">
              <a:solidFill>
                <a:srgbClr val="000000"/>
              </a:solidFill>
              <a:cs typeface="Arial"/>
            </a:endParaRPr>
          </a:p>
        </p:txBody>
      </p:sp>
      <p:sp>
        <p:nvSpPr>
          <p:cNvPr id="26" name="object 18"/>
          <p:cNvSpPr/>
          <p:nvPr/>
        </p:nvSpPr>
        <p:spPr>
          <a:xfrm>
            <a:off x="5004625" y="4658752"/>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solidFill>
            <a:srgbClr val="FFFFFF"/>
          </a:solidFill>
        </p:spPr>
        <p:txBody>
          <a:bodyPr wrap="square" lIns="0" tIns="0" rIns="0" bIns="0" rtlCol="0"/>
          <a:lstStyle/>
          <a:p>
            <a:endParaRPr>
              <a:solidFill>
                <a:srgbClr val="000000"/>
              </a:solidFill>
            </a:endParaRPr>
          </a:p>
        </p:txBody>
      </p:sp>
      <p:sp>
        <p:nvSpPr>
          <p:cNvPr id="28" name="object 20"/>
          <p:cNvSpPr txBox="1"/>
          <p:nvPr/>
        </p:nvSpPr>
        <p:spPr>
          <a:xfrm>
            <a:off x="4528339" y="4494595"/>
            <a:ext cx="3184653" cy="1184940"/>
          </a:xfrm>
          <a:prstGeom prst="rect">
            <a:avLst/>
          </a:prstGeom>
        </p:spPr>
        <p:txBody>
          <a:bodyPr vert="horz" wrap="square" lIns="0" tIns="0" rIns="0" bIns="0" rtlCol="0">
            <a:spAutoFit/>
          </a:bodyPr>
          <a:lstStyle/>
          <a:p>
            <a:pPr marL="96520" indent="-83820">
              <a:buFontTx/>
              <a:buChar char="-"/>
              <a:tabLst>
                <a:tab pos="96520" algn="l"/>
              </a:tabLst>
            </a:pPr>
            <a:r>
              <a:rPr lang="en-US" sz="1100" spc="-5" dirty="0">
                <a:solidFill>
                  <a:srgbClr val="000000"/>
                </a:solidFill>
                <a:cs typeface="Arial"/>
              </a:rPr>
              <a:t>Ready to use, no configuration programming</a:t>
            </a:r>
          </a:p>
          <a:p>
            <a:pPr marL="96520" indent="-83820">
              <a:buFontTx/>
              <a:buChar char="-"/>
              <a:tabLst>
                <a:tab pos="96520" algn="l"/>
              </a:tabLst>
            </a:pPr>
            <a:r>
              <a:rPr lang="en-US" sz="1100" spc="-5" dirty="0">
                <a:solidFill>
                  <a:srgbClr val="000000"/>
                </a:solidFill>
                <a:cs typeface="Arial"/>
              </a:rPr>
              <a:t>No external component for 3ch</a:t>
            </a:r>
          </a:p>
          <a:p>
            <a:pPr marL="96520" indent="-83820">
              <a:buFontTx/>
              <a:buChar char="-"/>
              <a:tabLst>
                <a:tab pos="96520" algn="l"/>
              </a:tabLst>
            </a:pPr>
            <a:r>
              <a:rPr lang="en-US" sz="1100" spc="-5" dirty="0">
                <a:solidFill>
                  <a:srgbClr val="000000"/>
                </a:solidFill>
                <a:cs typeface="Arial"/>
              </a:rPr>
              <a:t>Small</a:t>
            </a:r>
          </a:p>
          <a:p>
            <a:pPr marL="96520" indent="-83820">
              <a:buFontTx/>
              <a:buChar char="-"/>
              <a:tabLst>
                <a:tab pos="96520" algn="l"/>
              </a:tabLst>
            </a:pPr>
            <a:r>
              <a:rPr lang="en-US" sz="1100" spc="-5" dirty="0">
                <a:solidFill>
                  <a:srgbClr val="000000"/>
                </a:solidFill>
                <a:cs typeface="Arial"/>
              </a:rPr>
              <a:t>Low </a:t>
            </a:r>
            <a:r>
              <a:rPr lang="en-US" sz="1100" spc="-5" dirty="0" err="1">
                <a:solidFill>
                  <a:srgbClr val="000000"/>
                </a:solidFill>
                <a:cs typeface="Arial"/>
              </a:rPr>
              <a:t>Iq</a:t>
            </a:r>
            <a:endParaRPr lang="en-US" sz="1100" spc="-5" dirty="0">
              <a:solidFill>
                <a:srgbClr val="000000"/>
              </a:solidFill>
              <a:cs typeface="Arial"/>
            </a:endParaRPr>
          </a:p>
          <a:p>
            <a:pPr marL="96520" indent="-83820">
              <a:buFontTx/>
              <a:buChar char="-"/>
              <a:tabLst>
                <a:tab pos="96520" algn="l"/>
              </a:tabLst>
            </a:pPr>
            <a:r>
              <a:rPr lang="en-US" sz="1100" spc="-5" dirty="0">
                <a:solidFill>
                  <a:srgbClr val="000000"/>
                </a:solidFill>
                <a:cs typeface="Arial"/>
              </a:rPr>
              <a:t>Cascading solution</a:t>
            </a:r>
          </a:p>
          <a:p>
            <a:pPr marL="96520" indent="-83820">
              <a:buFontTx/>
              <a:buChar char="-"/>
              <a:tabLst>
                <a:tab pos="96520" algn="l"/>
              </a:tabLst>
            </a:pPr>
            <a:endParaRPr lang="en-US" sz="1100" spc="-5" dirty="0">
              <a:solidFill>
                <a:srgbClr val="000000"/>
              </a:solidFill>
              <a:cs typeface="Arial"/>
            </a:endParaRPr>
          </a:p>
          <a:p>
            <a:pPr marL="96520" indent="-83820">
              <a:buFontTx/>
              <a:buChar char="-"/>
              <a:tabLst>
                <a:tab pos="96520" algn="l"/>
              </a:tabLst>
            </a:pPr>
            <a:endParaRPr sz="1100" dirty="0">
              <a:solidFill>
                <a:srgbClr val="000000"/>
              </a:solidFill>
              <a:cs typeface="Arial"/>
            </a:endParaRPr>
          </a:p>
        </p:txBody>
      </p:sp>
      <p:sp>
        <p:nvSpPr>
          <p:cNvPr id="29" name="object 21"/>
          <p:cNvSpPr/>
          <p:nvPr/>
        </p:nvSpPr>
        <p:spPr>
          <a:xfrm>
            <a:off x="4345000" y="3607356"/>
            <a:ext cx="1591055" cy="935069"/>
          </a:xfrm>
          <a:prstGeom prst="rect">
            <a:avLst/>
          </a:prstGeom>
          <a:blipFill>
            <a:blip r:embed="rId3" cstate="print"/>
            <a:stretch>
              <a:fillRect/>
            </a:stretch>
          </a:blipFill>
        </p:spPr>
        <p:txBody>
          <a:bodyPr wrap="square" lIns="0" tIns="0" rIns="0" bIns="0" rtlCol="0"/>
          <a:lstStyle/>
          <a:p>
            <a:endParaRPr>
              <a:solidFill>
                <a:srgbClr val="000000"/>
              </a:solidFill>
            </a:endParaRPr>
          </a:p>
        </p:txBody>
      </p:sp>
      <p:sp>
        <p:nvSpPr>
          <p:cNvPr id="30" name="object 22"/>
          <p:cNvSpPr txBox="1"/>
          <p:nvPr/>
        </p:nvSpPr>
        <p:spPr>
          <a:xfrm>
            <a:off x="4507575" y="3654465"/>
            <a:ext cx="1241425" cy="705962"/>
          </a:xfrm>
          <a:prstGeom prst="rect">
            <a:avLst/>
          </a:prstGeom>
        </p:spPr>
        <p:txBody>
          <a:bodyPr vert="horz" wrap="square" lIns="0" tIns="20955" rIns="0" bIns="0" rtlCol="0">
            <a:spAutoFit/>
          </a:bodyPr>
          <a:lstStyle/>
          <a:p>
            <a:pPr marL="161925" indent="34925">
              <a:spcBef>
                <a:spcPts val="165"/>
              </a:spcBef>
            </a:pPr>
            <a:r>
              <a:rPr lang="en-US" sz="1400" spc="-10" dirty="0">
                <a:solidFill>
                  <a:srgbClr val="000000"/>
                </a:solidFill>
                <a:cs typeface="Arial"/>
              </a:rPr>
              <a:t>LM388x</a:t>
            </a:r>
            <a:r>
              <a:rPr sz="1400" spc="-10" dirty="0">
                <a:solidFill>
                  <a:srgbClr val="000000"/>
                </a:solidFill>
                <a:cs typeface="Arial"/>
              </a:rPr>
              <a:t>x</a:t>
            </a:r>
            <a:endParaRPr sz="1400" dirty="0">
              <a:solidFill>
                <a:srgbClr val="000000"/>
              </a:solidFill>
              <a:cs typeface="Arial"/>
            </a:endParaRPr>
          </a:p>
          <a:p>
            <a:pPr marL="12700" marR="5080" indent="149225">
              <a:spcBef>
                <a:spcPts val="335"/>
              </a:spcBef>
            </a:pPr>
            <a:r>
              <a:rPr lang="en-US" sz="1400" dirty="0">
                <a:solidFill>
                  <a:srgbClr val="000000"/>
                </a:solidFill>
                <a:cs typeface="Arial"/>
              </a:rPr>
              <a:t>Analog </a:t>
            </a:r>
            <a:r>
              <a:rPr sz="1400" dirty="0">
                <a:solidFill>
                  <a:srgbClr val="000000"/>
                </a:solidFill>
                <a:cs typeface="Arial"/>
              </a:rPr>
              <a:t>Sequencer</a:t>
            </a:r>
            <a:r>
              <a:rPr lang="en-US" sz="1400" dirty="0">
                <a:solidFill>
                  <a:srgbClr val="000000"/>
                </a:solidFill>
                <a:cs typeface="Arial"/>
              </a:rPr>
              <a:t>s</a:t>
            </a:r>
            <a:endParaRPr sz="1400" dirty="0">
              <a:solidFill>
                <a:srgbClr val="000000"/>
              </a:solidFill>
              <a:cs typeface="Arial"/>
            </a:endParaRPr>
          </a:p>
        </p:txBody>
      </p:sp>
      <p:sp>
        <p:nvSpPr>
          <p:cNvPr id="16" name="object 16"/>
          <p:cNvSpPr/>
          <p:nvPr/>
        </p:nvSpPr>
        <p:spPr>
          <a:xfrm>
            <a:off x="7076059" y="2265933"/>
            <a:ext cx="914400" cy="609600"/>
          </a:xfrm>
          <a:custGeom>
            <a:avLst/>
            <a:gdLst/>
            <a:ahLst/>
            <a:cxnLst/>
            <a:rect l="l" t="t" r="r" b="b"/>
            <a:pathLst>
              <a:path w="914400" h="609600">
                <a:moveTo>
                  <a:pt x="457200" y="163702"/>
                </a:moveTo>
                <a:lnTo>
                  <a:pt x="614806" y="0"/>
                </a:lnTo>
                <a:lnTo>
                  <a:pt x="599186" y="150240"/>
                </a:lnTo>
                <a:lnTo>
                  <a:pt x="778128" y="125729"/>
                </a:lnTo>
                <a:lnTo>
                  <a:pt x="707008" y="206501"/>
                </a:lnTo>
                <a:lnTo>
                  <a:pt x="893064" y="229615"/>
                </a:lnTo>
                <a:lnTo>
                  <a:pt x="745363" y="295655"/>
                </a:lnTo>
                <a:lnTo>
                  <a:pt x="914400" y="375030"/>
                </a:lnTo>
                <a:lnTo>
                  <a:pt x="712724" y="365251"/>
                </a:lnTo>
                <a:lnTo>
                  <a:pt x="768096" y="510666"/>
                </a:lnTo>
                <a:lnTo>
                  <a:pt x="593471" y="408050"/>
                </a:lnTo>
                <a:lnTo>
                  <a:pt x="560831" y="557021"/>
                </a:lnTo>
                <a:lnTo>
                  <a:pt x="445897" y="421513"/>
                </a:lnTo>
                <a:lnTo>
                  <a:pt x="359155" y="609600"/>
                </a:lnTo>
                <a:lnTo>
                  <a:pt x="326644" y="441070"/>
                </a:lnTo>
                <a:lnTo>
                  <a:pt x="201549" y="497204"/>
                </a:lnTo>
                <a:lnTo>
                  <a:pt x="239902" y="393318"/>
                </a:lnTo>
                <a:lnTo>
                  <a:pt x="5715" y="411733"/>
                </a:lnTo>
                <a:lnTo>
                  <a:pt x="157606" y="332358"/>
                </a:lnTo>
                <a:lnTo>
                  <a:pt x="0" y="243077"/>
                </a:lnTo>
                <a:lnTo>
                  <a:pt x="195833" y="215011"/>
                </a:lnTo>
                <a:lnTo>
                  <a:pt x="15621" y="64769"/>
                </a:lnTo>
                <a:lnTo>
                  <a:pt x="309499" y="178307"/>
                </a:lnTo>
                <a:lnTo>
                  <a:pt x="353568" y="64769"/>
                </a:lnTo>
                <a:lnTo>
                  <a:pt x="457200" y="163702"/>
                </a:lnTo>
                <a:close/>
              </a:path>
            </a:pathLst>
          </a:custGeom>
          <a:ln w="9525">
            <a:solidFill>
              <a:srgbClr val="000000"/>
            </a:solidFill>
          </a:ln>
        </p:spPr>
        <p:txBody>
          <a:bodyPr wrap="square" lIns="0" tIns="0" rIns="0" bIns="0" rtlCol="0"/>
          <a:lstStyle/>
          <a:p>
            <a:endParaRPr>
              <a:solidFill>
                <a:srgbClr val="000000"/>
              </a:solidFill>
            </a:endParaRPr>
          </a:p>
        </p:txBody>
      </p:sp>
    </p:spTree>
    <p:extLst>
      <p:ext uri="{BB962C8B-B14F-4D97-AF65-F5344CB8AC3E}">
        <p14:creationId xmlns:p14="http://schemas.microsoft.com/office/powerpoint/2010/main" val="4265356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zh-CN" altLang="en-US" dirty="0"/>
              <a:t>上电时序</a:t>
            </a:r>
            <a:r>
              <a:rPr lang="zh-TW" altLang="en-US" dirty="0"/>
              <a:t>控制</a:t>
            </a:r>
            <a:r>
              <a:rPr lang="zh-CN" altLang="en-US" dirty="0"/>
              <a:t>设定</a:t>
            </a:r>
            <a:endParaRPr lang="en-US" dirty="0"/>
          </a:p>
        </p:txBody>
      </p:sp>
      <p:sp>
        <p:nvSpPr>
          <p:cNvPr id="5" name="TextBox 4"/>
          <p:cNvSpPr txBox="1"/>
          <p:nvPr/>
        </p:nvSpPr>
        <p:spPr>
          <a:xfrm>
            <a:off x="179832" y="762000"/>
            <a:ext cx="5262979" cy="369332"/>
          </a:xfrm>
          <a:prstGeom prst="rect">
            <a:avLst/>
          </a:prstGeom>
          <a:noFill/>
        </p:spPr>
        <p:txBody>
          <a:bodyPr wrap="none" rtlCol="0">
            <a:spAutoFit/>
          </a:bodyPr>
          <a:lstStyle/>
          <a:p>
            <a:r>
              <a:rPr lang="zh-CN" altLang="en-US" dirty="0"/>
              <a:t>从</a:t>
            </a:r>
            <a:r>
              <a:rPr lang="zh-TW" altLang="en-US" dirty="0"/>
              <a:t>右上角的下拉式</a:t>
            </a:r>
            <a:r>
              <a:rPr lang="zh-CN" altLang="en-US" dirty="0"/>
              <a:t>菜单</a:t>
            </a:r>
            <a:r>
              <a:rPr lang="zh-TW" altLang="en-US" dirty="0"/>
              <a:t>，</a:t>
            </a:r>
            <a:r>
              <a:rPr lang="zh-CN" altLang="en-US" dirty="0"/>
              <a:t>选择各个电源轨进行设定</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325" r="50000"/>
          <a:stretch/>
        </p:blipFill>
        <p:spPr bwMode="auto">
          <a:xfrm>
            <a:off x="326796" y="2133600"/>
            <a:ext cx="2712300" cy="117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304800" y="39624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en-US" dirty="0">
                <a:solidFill>
                  <a:schemeClr val="tx1"/>
                </a:solidFill>
              </a:rPr>
              <a:t>沒</a:t>
            </a:r>
            <a:r>
              <a:rPr lang="zh-CN" altLang="en-US" dirty="0">
                <a:solidFill>
                  <a:schemeClr val="tx1"/>
                </a:solidFill>
              </a:rPr>
              <a:t>勾选</a:t>
            </a:r>
            <a:r>
              <a:rPr lang="zh-TW" altLang="en-US" dirty="0">
                <a:solidFill>
                  <a:schemeClr val="tx1"/>
                </a:solidFill>
              </a:rPr>
              <a:t>，代表</a:t>
            </a:r>
            <a:r>
              <a:rPr lang="en-US" altLang="zh-TW" dirty="0">
                <a:solidFill>
                  <a:schemeClr val="tx1"/>
                </a:solidFill>
              </a:rPr>
              <a:t>UCD90xxx</a:t>
            </a:r>
            <a:r>
              <a:rPr lang="zh-TW" altLang="en-US" dirty="0">
                <a:solidFill>
                  <a:schemeClr val="tx1"/>
                </a:solidFill>
              </a:rPr>
              <a:t>有</a:t>
            </a:r>
            <a:r>
              <a:rPr lang="zh-CN" altLang="en-US" dirty="0">
                <a:solidFill>
                  <a:schemeClr val="tx1"/>
                </a:solidFill>
              </a:rPr>
              <a:t>电</a:t>
            </a:r>
            <a:r>
              <a:rPr lang="zh-TW" altLang="en-US" dirty="0">
                <a:solidFill>
                  <a:schemeClr val="tx1"/>
                </a:solidFill>
              </a:rPr>
              <a:t>的時候，</a:t>
            </a:r>
            <a:r>
              <a:rPr lang="en-US" altLang="zh-TW" dirty="0">
                <a:solidFill>
                  <a:schemeClr val="tx1"/>
                </a:solidFill>
              </a:rPr>
              <a:t>UCD90xxx</a:t>
            </a:r>
            <a:r>
              <a:rPr lang="zh-TW" altLang="en-US" dirty="0">
                <a:solidFill>
                  <a:schemeClr val="tx1"/>
                </a:solidFill>
              </a:rPr>
              <a:t>就</a:t>
            </a:r>
            <a:r>
              <a:rPr lang="zh-CN" altLang="en-US" dirty="0">
                <a:solidFill>
                  <a:schemeClr val="tx1"/>
                </a:solidFill>
              </a:rPr>
              <a:t>会输出</a:t>
            </a:r>
            <a:r>
              <a:rPr lang="en-US" altLang="zh-TW" dirty="0">
                <a:solidFill>
                  <a:schemeClr val="tx1"/>
                </a:solidFill>
              </a:rPr>
              <a:t>Enable</a:t>
            </a:r>
            <a:r>
              <a:rPr lang="zh-CN" altLang="en-US" dirty="0">
                <a:solidFill>
                  <a:schemeClr val="tx1"/>
                </a:solidFill>
              </a:rPr>
              <a:t>信号将</a:t>
            </a:r>
            <a:r>
              <a:rPr lang="en-US" altLang="zh-TW" dirty="0">
                <a:solidFill>
                  <a:schemeClr val="tx1"/>
                </a:solidFill>
              </a:rPr>
              <a:t>Rail#1</a:t>
            </a:r>
            <a:r>
              <a:rPr lang="zh-TW" altLang="en-US" dirty="0">
                <a:solidFill>
                  <a:schemeClr val="tx1"/>
                </a:solidFill>
              </a:rPr>
              <a:t> </a:t>
            </a:r>
            <a:r>
              <a:rPr lang="en-US" altLang="zh-TW" dirty="0">
                <a:solidFill>
                  <a:schemeClr val="tx1"/>
                </a:solidFill>
              </a:rPr>
              <a:t>turn ON</a:t>
            </a:r>
            <a:r>
              <a:rPr lang="zh-TW" altLang="en-US" dirty="0">
                <a:solidFill>
                  <a:schemeClr val="tx1"/>
                </a:solidFill>
              </a:rPr>
              <a:t>，</a:t>
            </a:r>
            <a:r>
              <a:rPr lang="zh-CN" altLang="en-US" dirty="0">
                <a:solidFill>
                  <a:schemeClr val="tx1"/>
                </a:solidFill>
              </a:rPr>
              <a:t>因为</a:t>
            </a:r>
            <a:r>
              <a:rPr lang="en-US" altLang="zh-TW" dirty="0">
                <a:solidFill>
                  <a:schemeClr val="tx1"/>
                </a:solidFill>
              </a:rPr>
              <a:t>ON/OFF </a:t>
            </a:r>
            <a:r>
              <a:rPr lang="en-US" altLang="zh-TW" dirty="0" err="1">
                <a:solidFill>
                  <a:schemeClr val="tx1"/>
                </a:solidFill>
              </a:rPr>
              <a:t>Config</a:t>
            </a:r>
            <a:r>
              <a:rPr lang="zh-TW" altLang="en-US" dirty="0">
                <a:solidFill>
                  <a:schemeClr val="tx1"/>
                </a:solidFill>
              </a:rPr>
              <a:t>是</a:t>
            </a:r>
            <a:r>
              <a:rPr lang="zh-CN" altLang="en-US" dirty="0">
                <a:solidFill>
                  <a:schemeClr val="tx1"/>
                </a:solidFill>
              </a:rPr>
              <a:t>设定</a:t>
            </a:r>
            <a:r>
              <a:rPr lang="en-US" altLang="zh-TW" dirty="0">
                <a:solidFill>
                  <a:schemeClr val="tx1"/>
                </a:solidFill>
              </a:rPr>
              <a:t>Auto Enable</a:t>
            </a:r>
            <a:endParaRPr lang="en-US" dirty="0">
              <a:solidFill>
                <a:schemeClr val="tx1"/>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26971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109" y="1166018"/>
            <a:ext cx="2659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162049"/>
            <a:ext cx="266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093" y="3429000"/>
            <a:ext cx="25685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3326" y="2137591"/>
            <a:ext cx="2924747"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2648" y="2137591"/>
            <a:ext cx="2773524"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3112648" y="39624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dirty="0">
                <a:solidFill>
                  <a:schemeClr val="tx1"/>
                </a:solidFill>
              </a:rPr>
              <a:t>勾选</a:t>
            </a:r>
            <a:r>
              <a:rPr lang="en-US" altLang="zh-TW" dirty="0">
                <a:solidFill>
                  <a:schemeClr val="tx1"/>
                </a:solidFill>
              </a:rPr>
              <a:t>Rail#1</a:t>
            </a:r>
            <a:r>
              <a:rPr lang="zh-TW" altLang="en-US" dirty="0">
                <a:solidFill>
                  <a:schemeClr val="tx1"/>
                </a:solidFill>
              </a:rPr>
              <a:t>，代表</a:t>
            </a:r>
            <a:r>
              <a:rPr lang="en-US" altLang="zh-TW" dirty="0">
                <a:solidFill>
                  <a:schemeClr val="tx1"/>
                </a:solidFill>
              </a:rPr>
              <a:t>Rail#1</a:t>
            </a:r>
            <a:r>
              <a:rPr lang="zh-TW" altLang="en-US" dirty="0">
                <a:solidFill>
                  <a:schemeClr val="tx1"/>
                </a:solidFill>
              </a:rPr>
              <a:t>的</a:t>
            </a:r>
            <a:r>
              <a:rPr lang="zh-CN" altLang="en-US" dirty="0">
                <a:solidFill>
                  <a:schemeClr val="tx1"/>
                </a:solidFill>
              </a:rPr>
              <a:t>电压达到</a:t>
            </a:r>
            <a:r>
              <a:rPr lang="en-US" altLang="zh-TW" dirty="0">
                <a:solidFill>
                  <a:schemeClr val="tx1"/>
                </a:solidFill>
              </a:rPr>
              <a:t>Power Good ON</a:t>
            </a:r>
            <a:r>
              <a:rPr lang="zh-TW" altLang="en-US" dirty="0">
                <a:solidFill>
                  <a:schemeClr val="tx1"/>
                </a:solidFill>
              </a:rPr>
              <a:t>的</a:t>
            </a:r>
            <a:r>
              <a:rPr lang="zh-CN" altLang="en-US" dirty="0">
                <a:solidFill>
                  <a:schemeClr val="tx1"/>
                </a:solidFill>
              </a:rPr>
              <a:t>时候</a:t>
            </a:r>
            <a:r>
              <a:rPr lang="zh-TW" altLang="en-US" dirty="0">
                <a:solidFill>
                  <a:schemeClr val="tx1"/>
                </a:solidFill>
              </a:rPr>
              <a:t>，</a:t>
            </a:r>
            <a:r>
              <a:rPr lang="en-US" altLang="zh-TW" dirty="0">
                <a:solidFill>
                  <a:schemeClr val="tx1"/>
                </a:solidFill>
              </a:rPr>
              <a:t>UCD90xxx</a:t>
            </a:r>
            <a:r>
              <a:rPr lang="zh-TW" altLang="en-US" dirty="0">
                <a:solidFill>
                  <a:schemeClr val="tx1"/>
                </a:solidFill>
              </a:rPr>
              <a:t>才</a:t>
            </a:r>
            <a:r>
              <a:rPr lang="zh-CN" altLang="en-US" dirty="0">
                <a:solidFill>
                  <a:schemeClr val="tx1"/>
                </a:solidFill>
              </a:rPr>
              <a:t>会输出</a:t>
            </a:r>
            <a:r>
              <a:rPr lang="en-US" altLang="zh-TW" dirty="0">
                <a:solidFill>
                  <a:schemeClr val="tx1"/>
                </a:solidFill>
              </a:rPr>
              <a:t>Enable</a:t>
            </a:r>
            <a:r>
              <a:rPr lang="zh-CN" altLang="en-US" dirty="0">
                <a:solidFill>
                  <a:schemeClr val="tx1"/>
                </a:solidFill>
              </a:rPr>
              <a:t>信号将</a:t>
            </a:r>
            <a:r>
              <a:rPr lang="en-US" altLang="zh-TW" dirty="0">
                <a:solidFill>
                  <a:schemeClr val="tx1"/>
                </a:solidFill>
              </a:rPr>
              <a:t>Rail#2</a:t>
            </a:r>
            <a:r>
              <a:rPr lang="zh-TW" altLang="en-US" dirty="0">
                <a:solidFill>
                  <a:schemeClr val="tx1"/>
                </a:solidFill>
              </a:rPr>
              <a:t> </a:t>
            </a:r>
            <a:r>
              <a:rPr lang="en-US" altLang="zh-TW" dirty="0">
                <a:solidFill>
                  <a:schemeClr val="tx1"/>
                </a:solidFill>
              </a:rPr>
              <a:t>turn ON</a:t>
            </a:r>
            <a:endParaRPr lang="en-US" dirty="0">
              <a:solidFill>
                <a:schemeClr val="tx1"/>
              </a:solidFill>
            </a:endParaRPr>
          </a:p>
        </p:txBody>
      </p:sp>
      <p:sp>
        <p:nvSpPr>
          <p:cNvPr id="15" name="Rounded Rectangle 14"/>
          <p:cNvSpPr/>
          <p:nvPr/>
        </p:nvSpPr>
        <p:spPr>
          <a:xfrm>
            <a:off x="5962212" y="39624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dirty="0">
                <a:solidFill>
                  <a:schemeClr val="tx1"/>
                </a:solidFill>
              </a:rPr>
              <a:t>勾选</a:t>
            </a:r>
            <a:r>
              <a:rPr lang="en-US" altLang="zh-TW" dirty="0">
                <a:solidFill>
                  <a:schemeClr val="tx1"/>
                </a:solidFill>
              </a:rPr>
              <a:t>Rail#2</a:t>
            </a:r>
            <a:r>
              <a:rPr lang="zh-TW" altLang="en-US" dirty="0">
                <a:solidFill>
                  <a:schemeClr val="tx1"/>
                </a:solidFill>
              </a:rPr>
              <a:t>，代表</a:t>
            </a:r>
            <a:r>
              <a:rPr lang="en-US" altLang="zh-TW" dirty="0">
                <a:solidFill>
                  <a:schemeClr val="tx1"/>
                </a:solidFill>
              </a:rPr>
              <a:t>Rail#2</a:t>
            </a:r>
            <a:r>
              <a:rPr lang="zh-TW" altLang="en-US" dirty="0">
                <a:solidFill>
                  <a:schemeClr val="tx1"/>
                </a:solidFill>
              </a:rPr>
              <a:t>的</a:t>
            </a:r>
            <a:r>
              <a:rPr lang="zh-CN" altLang="en-US" dirty="0">
                <a:solidFill>
                  <a:schemeClr val="tx1"/>
                </a:solidFill>
              </a:rPr>
              <a:t>电压达到</a:t>
            </a:r>
            <a:r>
              <a:rPr lang="en-US" altLang="zh-TW" dirty="0">
                <a:solidFill>
                  <a:schemeClr val="tx1"/>
                </a:solidFill>
              </a:rPr>
              <a:t>Power Good ON</a:t>
            </a:r>
            <a:r>
              <a:rPr lang="zh-TW" altLang="en-US" dirty="0">
                <a:solidFill>
                  <a:schemeClr val="tx1"/>
                </a:solidFill>
              </a:rPr>
              <a:t>的</a:t>
            </a:r>
            <a:r>
              <a:rPr lang="zh-CN" altLang="en-US" dirty="0">
                <a:solidFill>
                  <a:schemeClr val="tx1"/>
                </a:solidFill>
              </a:rPr>
              <a:t>是</a:t>
            </a:r>
            <a:r>
              <a:rPr lang="zh-TW" altLang="en-US" dirty="0">
                <a:solidFill>
                  <a:schemeClr val="tx1"/>
                </a:solidFill>
              </a:rPr>
              <a:t>候，</a:t>
            </a:r>
            <a:r>
              <a:rPr lang="en-US" altLang="zh-TW" dirty="0">
                <a:solidFill>
                  <a:schemeClr val="tx1"/>
                </a:solidFill>
              </a:rPr>
              <a:t>UCD90xxx</a:t>
            </a:r>
            <a:r>
              <a:rPr lang="zh-TW" altLang="en-US" dirty="0">
                <a:solidFill>
                  <a:schemeClr val="tx1"/>
                </a:solidFill>
              </a:rPr>
              <a:t>才</a:t>
            </a:r>
            <a:r>
              <a:rPr lang="zh-CN" altLang="en-US" dirty="0">
                <a:solidFill>
                  <a:schemeClr val="tx1"/>
                </a:solidFill>
              </a:rPr>
              <a:t>会输出</a:t>
            </a:r>
            <a:r>
              <a:rPr lang="en-US" altLang="zh-TW" dirty="0">
                <a:solidFill>
                  <a:schemeClr val="tx1"/>
                </a:solidFill>
              </a:rPr>
              <a:t>Enable</a:t>
            </a:r>
            <a:r>
              <a:rPr lang="zh-CN" altLang="en-US" dirty="0">
                <a:solidFill>
                  <a:schemeClr val="tx1"/>
                </a:solidFill>
              </a:rPr>
              <a:t>信号将</a:t>
            </a:r>
            <a:r>
              <a:rPr lang="en-US" altLang="zh-CN" dirty="0">
                <a:solidFill>
                  <a:schemeClr val="tx1"/>
                </a:solidFill>
              </a:rPr>
              <a:t>R</a:t>
            </a:r>
            <a:r>
              <a:rPr lang="en-US" altLang="zh-TW" dirty="0">
                <a:solidFill>
                  <a:schemeClr val="tx1"/>
                </a:solidFill>
              </a:rPr>
              <a:t>ail#3</a:t>
            </a:r>
            <a:r>
              <a:rPr lang="zh-TW" altLang="en-US" dirty="0">
                <a:solidFill>
                  <a:schemeClr val="tx1"/>
                </a:solidFill>
              </a:rPr>
              <a:t> </a:t>
            </a:r>
            <a:r>
              <a:rPr lang="en-US" altLang="zh-TW" dirty="0">
                <a:solidFill>
                  <a:schemeClr val="tx1"/>
                </a:solidFill>
              </a:rPr>
              <a:t>turn ON</a:t>
            </a:r>
            <a:endParaRPr lang="en-US" dirty="0">
              <a:solidFill>
                <a:schemeClr val="tx1"/>
              </a:solidFill>
            </a:endParaRPr>
          </a:p>
        </p:txBody>
      </p:sp>
    </p:spTree>
    <p:extLst>
      <p:ext uri="{BB962C8B-B14F-4D97-AF65-F5344CB8AC3E}">
        <p14:creationId xmlns:p14="http://schemas.microsoft.com/office/powerpoint/2010/main" val="182985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zh-CN" altLang="en-US" dirty="0"/>
              <a:t>下电时序</a:t>
            </a:r>
            <a:r>
              <a:rPr lang="zh-TW" altLang="en-US" dirty="0"/>
              <a:t>控制設定</a:t>
            </a:r>
            <a:endParaRPr lang="en-US" dirty="0"/>
          </a:p>
        </p:txBody>
      </p:sp>
      <p:sp>
        <p:nvSpPr>
          <p:cNvPr id="5" name="TextBox 4"/>
          <p:cNvSpPr txBox="1"/>
          <p:nvPr/>
        </p:nvSpPr>
        <p:spPr>
          <a:xfrm>
            <a:off x="179832" y="762000"/>
            <a:ext cx="4035079" cy="369332"/>
          </a:xfrm>
          <a:prstGeom prst="rect">
            <a:avLst/>
          </a:prstGeom>
          <a:noFill/>
        </p:spPr>
        <p:txBody>
          <a:bodyPr wrap="none" rtlCol="0">
            <a:spAutoFit/>
          </a:bodyPr>
          <a:lstStyle/>
          <a:p>
            <a:r>
              <a:rPr lang="zh-CN" altLang="en-US" dirty="0">
                <a:solidFill>
                  <a:prstClr val="black"/>
                </a:solidFill>
              </a:rPr>
              <a:t>再</a:t>
            </a:r>
            <a:r>
              <a:rPr lang="zh-TW" altLang="en-US" dirty="0">
                <a:solidFill>
                  <a:prstClr val="black"/>
                </a:solidFill>
              </a:rPr>
              <a:t>把</a:t>
            </a:r>
            <a:r>
              <a:rPr lang="en-US" altLang="zh-TW" dirty="0">
                <a:solidFill>
                  <a:prstClr val="black"/>
                </a:solidFill>
              </a:rPr>
              <a:t>Sequence O</a:t>
            </a:r>
            <a:r>
              <a:rPr lang="en-US" altLang="zh-CN" dirty="0">
                <a:solidFill>
                  <a:prstClr val="black"/>
                </a:solidFill>
              </a:rPr>
              <a:t>FF</a:t>
            </a:r>
            <a:r>
              <a:rPr lang="en-US" altLang="zh-TW" dirty="0">
                <a:solidFill>
                  <a:prstClr val="black"/>
                </a:solidFill>
              </a:rPr>
              <a:t> dependencies</a:t>
            </a:r>
            <a:r>
              <a:rPr lang="zh-TW" altLang="en-US" dirty="0">
                <a:solidFill>
                  <a:prstClr val="black"/>
                </a:solidFill>
              </a:rPr>
              <a:t>設定好</a:t>
            </a:r>
            <a:endParaRPr lang="en-US"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52" y="1110502"/>
            <a:ext cx="6629717" cy="51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4139028" y="4876800"/>
            <a:ext cx="3390741" cy="142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72271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28600"/>
            <a:ext cx="8229600" cy="969264"/>
          </a:xfrm>
        </p:spPr>
        <p:txBody>
          <a:bodyPr>
            <a:normAutofit/>
          </a:bodyPr>
          <a:lstStyle/>
          <a:p>
            <a:pPr algn="l"/>
            <a:r>
              <a:rPr lang="en-US" altLang="zh-TW" dirty="0"/>
              <a:t>UCD90xxx </a:t>
            </a:r>
            <a:r>
              <a:rPr lang="zh-CN" altLang="en-US" dirty="0"/>
              <a:t>下电时序控制设定</a:t>
            </a:r>
            <a:endParaRPr lang="en-US" dirty="0"/>
          </a:p>
        </p:txBody>
      </p:sp>
      <p:sp>
        <p:nvSpPr>
          <p:cNvPr id="5" name="TextBox 4"/>
          <p:cNvSpPr txBox="1"/>
          <p:nvPr/>
        </p:nvSpPr>
        <p:spPr>
          <a:xfrm>
            <a:off x="179832" y="533400"/>
            <a:ext cx="5262979" cy="369332"/>
          </a:xfrm>
          <a:prstGeom prst="rect">
            <a:avLst/>
          </a:prstGeom>
          <a:noFill/>
        </p:spPr>
        <p:txBody>
          <a:bodyPr wrap="none" rtlCol="0">
            <a:spAutoFit/>
          </a:bodyPr>
          <a:lstStyle/>
          <a:p>
            <a:r>
              <a:rPr lang="zh-CN" altLang="en-US" dirty="0">
                <a:solidFill>
                  <a:prstClr val="black"/>
                </a:solidFill>
              </a:rPr>
              <a:t>从</a:t>
            </a:r>
            <a:r>
              <a:rPr lang="zh-TW" altLang="en-US" dirty="0">
                <a:solidFill>
                  <a:prstClr val="black"/>
                </a:solidFill>
              </a:rPr>
              <a:t>右上角的下拉式</a:t>
            </a:r>
            <a:r>
              <a:rPr lang="zh-CN" altLang="en-US" dirty="0">
                <a:solidFill>
                  <a:prstClr val="black"/>
                </a:solidFill>
              </a:rPr>
              <a:t>菜单</a:t>
            </a:r>
            <a:r>
              <a:rPr lang="zh-TW" altLang="en-US" dirty="0">
                <a:solidFill>
                  <a:prstClr val="black"/>
                </a:solidFill>
              </a:rPr>
              <a:t>，</a:t>
            </a:r>
            <a:r>
              <a:rPr lang="zh-CN" altLang="en-US" dirty="0">
                <a:solidFill>
                  <a:prstClr val="black"/>
                </a:solidFill>
              </a:rPr>
              <a:t>选择各个电源轨进行设定</a:t>
            </a:r>
            <a:endParaRPr lang="en-US" dirty="0">
              <a:solidFill>
                <a:prstClr val="black"/>
              </a:solidFill>
            </a:endParaRPr>
          </a:p>
        </p:txBody>
      </p:sp>
      <p:sp>
        <p:nvSpPr>
          <p:cNvPr id="6" name="Rounded Rectangle 5"/>
          <p:cNvSpPr/>
          <p:nvPr/>
        </p:nvSpPr>
        <p:spPr>
          <a:xfrm>
            <a:off x="304800" y="3694670"/>
            <a:ext cx="2697164" cy="13345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en-US" dirty="0">
                <a:solidFill>
                  <a:prstClr val="black"/>
                </a:solidFill>
              </a:rPr>
              <a:t>沒</a:t>
            </a:r>
            <a:r>
              <a:rPr lang="zh-CN" altLang="en-US" dirty="0">
                <a:solidFill>
                  <a:prstClr val="black"/>
                </a:solidFill>
              </a:rPr>
              <a:t>勾选</a:t>
            </a:r>
            <a:r>
              <a:rPr lang="en-US" altLang="zh-CN" dirty="0">
                <a:solidFill>
                  <a:prstClr val="black"/>
                </a:solidFill>
              </a:rPr>
              <a:t>.</a:t>
            </a:r>
            <a:r>
              <a:rPr lang="zh-CN" altLang="en-US" dirty="0">
                <a:solidFill>
                  <a:srgbClr val="FF0000"/>
                </a:solidFill>
              </a:rPr>
              <a:t>当</a:t>
            </a:r>
            <a:r>
              <a:rPr lang="en-US" altLang="zh-CN" dirty="0">
                <a:solidFill>
                  <a:srgbClr val="FF0000"/>
                </a:solidFill>
              </a:rPr>
              <a:t>Rail#3</a:t>
            </a:r>
            <a:r>
              <a:rPr lang="zh-CN" altLang="en-US" dirty="0">
                <a:solidFill>
                  <a:srgbClr val="FF0000"/>
                </a:solidFill>
              </a:rPr>
              <a:t>被要求关闭的时候， </a:t>
            </a:r>
            <a:r>
              <a:rPr lang="en-US" altLang="zh-TW" dirty="0">
                <a:solidFill>
                  <a:prstClr val="black"/>
                </a:solidFill>
              </a:rPr>
              <a:t>UCD90xxx</a:t>
            </a:r>
            <a:r>
              <a:rPr lang="zh-CN" altLang="en-US" dirty="0">
                <a:solidFill>
                  <a:prstClr val="black"/>
                </a:solidFill>
              </a:rPr>
              <a:t>会反转</a:t>
            </a:r>
            <a:r>
              <a:rPr lang="en-US" altLang="zh-CN" dirty="0">
                <a:solidFill>
                  <a:prstClr val="black"/>
                </a:solidFill>
              </a:rPr>
              <a:t>Rail#3 </a:t>
            </a:r>
            <a:r>
              <a:rPr lang="zh-CN" altLang="en-US" dirty="0">
                <a:solidFill>
                  <a:prstClr val="black"/>
                </a:solidFill>
              </a:rPr>
              <a:t>的</a:t>
            </a:r>
            <a:r>
              <a:rPr lang="en-US" altLang="zh-TW" dirty="0">
                <a:solidFill>
                  <a:prstClr val="black"/>
                </a:solidFill>
              </a:rPr>
              <a:t>Enable</a:t>
            </a:r>
            <a:r>
              <a:rPr lang="zh-CN" altLang="en-US" dirty="0">
                <a:solidFill>
                  <a:prstClr val="black"/>
                </a:solidFill>
              </a:rPr>
              <a:t>信号</a:t>
            </a:r>
            <a:endParaRPr lang="en-US" dirty="0">
              <a:solidFill>
                <a:srgbClr val="FF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17" y="914400"/>
            <a:ext cx="26971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109" y="968612"/>
            <a:ext cx="2659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52500"/>
            <a:ext cx="266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93" y="3048000"/>
            <a:ext cx="25685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3265048" y="30480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dirty="0">
                <a:solidFill>
                  <a:prstClr val="black"/>
                </a:solidFill>
              </a:rPr>
              <a:t>勾选</a:t>
            </a:r>
            <a:r>
              <a:rPr lang="en-US" altLang="zh-TW" dirty="0">
                <a:solidFill>
                  <a:prstClr val="black"/>
                </a:solidFill>
              </a:rPr>
              <a:t>Rail#</a:t>
            </a:r>
            <a:r>
              <a:rPr lang="en-US" altLang="zh-CN" dirty="0">
                <a:solidFill>
                  <a:prstClr val="black"/>
                </a:solidFill>
              </a:rPr>
              <a:t>3</a:t>
            </a:r>
            <a:r>
              <a:rPr lang="zh-CN" altLang="en-US" dirty="0">
                <a:solidFill>
                  <a:prstClr val="black"/>
                </a:solidFill>
              </a:rPr>
              <a:t>。</a:t>
            </a:r>
            <a:r>
              <a:rPr lang="zh-CN" altLang="en-US" dirty="0">
                <a:solidFill>
                  <a:srgbClr val="FF0000"/>
                </a:solidFill>
              </a:rPr>
              <a:t>当</a:t>
            </a:r>
            <a:r>
              <a:rPr lang="en-US" altLang="zh-CN" dirty="0">
                <a:solidFill>
                  <a:srgbClr val="FF0000"/>
                </a:solidFill>
              </a:rPr>
              <a:t>Rail#2</a:t>
            </a:r>
            <a:r>
              <a:rPr lang="zh-CN" altLang="en-US" dirty="0">
                <a:solidFill>
                  <a:srgbClr val="FF0000"/>
                </a:solidFill>
              </a:rPr>
              <a:t>被要求关闭 时</a:t>
            </a:r>
            <a:r>
              <a:rPr lang="en-US" altLang="zh-CN" dirty="0">
                <a:solidFill>
                  <a:srgbClr val="FF0000"/>
                </a:solidFill>
              </a:rPr>
              <a:t>, </a:t>
            </a:r>
            <a:r>
              <a:rPr lang="en-US" altLang="zh-TW" dirty="0">
                <a:solidFill>
                  <a:prstClr val="black"/>
                </a:solidFill>
              </a:rPr>
              <a:t>UCD90xxx</a:t>
            </a:r>
            <a:r>
              <a:rPr lang="zh-CN" altLang="en-US" dirty="0">
                <a:solidFill>
                  <a:prstClr val="black"/>
                </a:solidFill>
              </a:rPr>
              <a:t>会在</a:t>
            </a:r>
            <a:r>
              <a:rPr lang="en-US" altLang="zh-TW" dirty="0">
                <a:solidFill>
                  <a:prstClr val="black"/>
                </a:solidFill>
              </a:rPr>
              <a:t>Rail#</a:t>
            </a:r>
            <a:r>
              <a:rPr lang="en-US" altLang="zh-CN" dirty="0">
                <a:solidFill>
                  <a:prstClr val="black"/>
                </a:solidFill>
              </a:rPr>
              <a:t>3</a:t>
            </a:r>
            <a:r>
              <a:rPr lang="zh-TW" altLang="en-US" dirty="0">
                <a:solidFill>
                  <a:prstClr val="black"/>
                </a:solidFill>
              </a:rPr>
              <a:t>的</a:t>
            </a:r>
            <a:r>
              <a:rPr lang="zh-CN" altLang="en-US" dirty="0">
                <a:solidFill>
                  <a:prstClr val="black"/>
                </a:solidFill>
              </a:rPr>
              <a:t>电压达到</a:t>
            </a:r>
            <a:r>
              <a:rPr lang="en-US" altLang="zh-TW" dirty="0">
                <a:solidFill>
                  <a:prstClr val="black"/>
                </a:solidFill>
              </a:rPr>
              <a:t>Power </a:t>
            </a:r>
            <a:r>
              <a:rPr lang="en-US" altLang="zh-CN" dirty="0">
                <a:solidFill>
                  <a:prstClr val="black"/>
                </a:solidFill>
              </a:rPr>
              <a:t>GOOD </a:t>
            </a:r>
            <a:r>
              <a:rPr lang="en-US" altLang="zh-TW" dirty="0">
                <a:solidFill>
                  <a:prstClr val="black"/>
                </a:solidFill>
              </a:rPr>
              <a:t>O</a:t>
            </a:r>
            <a:r>
              <a:rPr lang="en-US" altLang="zh-CN" dirty="0">
                <a:solidFill>
                  <a:prstClr val="black"/>
                </a:solidFill>
              </a:rPr>
              <a:t>FF</a:t>
            </a:r>
            <a:r>
              <a:rPr lang="zh-CN" altLang="en-US" dirty="0">
                <a:solidFill>
                  <a:prstClr val="black"/>
                </a:solidFill>
              </a:rPr>
              <a:t>之后再反转</a:t>
            </a:r>
            <a:r>
              <a:rPr lang="en-US" altLang="zh-CN" dirty="0">
                <a:solidFill>
                  <a:prstClr val="black"/>
                </a:solidFill>
              </a:rPr>
              <a:t>Rail#2 </a:t>
            </a:r>
            <a:r>
              <a:rPr lang="zh-CN" altLang="en-US" dirty="0">
                <a:solidFill>
                  <a:prstClr val="black"/>
                </a:solidFill>
              </a:rPr>
              <a:t>的</a:t>
            </a:r>
            <a:r>
              <a:rPr lang="en-US" altLang="zh-TW" dirty="0">
                <a:solidFill>
                  <a:prstClr val="black"/>
                </a:solidFill>
              </a:rPr>
              <a:t>Enable</a:t>
            </a:r>
            <a:r>
              <a:rPr lang="zh-CN" altLang="en-US" dirty="0">
                <a:solidFill>
                  <a:prstClr val="black"/>
                </a:solidFill>
              </a:rPr>
              <a:t>信号</a:t>
            </a:r>
            <a:endParaRPr lang="en-US" altLang="zh-CN" dirty="0">
              <a:solidFill>
                <a:srgbClr val="FF0000"/>
              </a:solidFill>
            </a:endParaRPr>
          </a:p>
          <a:p>
            <a:endParaRPr lang="en-US" dirty="0">
              <a:solidFill>
                <a:prstClr val="black"/>
              </a:solidFill>
            </a:endParaRPr>
          </a:p>
        </p:txBody>
      </p:sp>
      <p:sp>
        <p:nvSpPr>
          <p:cNvPr id="12" name="Rounded Rectangle 11"/>
          <p:cNvSpPr/>
          <p:nvPr/>
        </p:nvSpPr>
        <p:spPr>
          <a:xfrm>
            <a:off x="6217508" y="30480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dirty="0">
                <a:solidFill>
                  <a:prstClr val="black"/>
                </a:solidFill>
              </a:rPr>
              <a:t>勾选</a:t>
            </a:r>
            <a:r>
              <a:rPr lang="en-US" altLang="zh-TW" dirty="0">
                <a:solidFill>
                  <a:prstClr val="black"/>
                </a:solidFill>
              </a:rPr>
              <a:t>Rail#</a:t>
            </a:r>
            <a:r>
              <a:rPr lang="en-US" altLang="zh-CN" dirty="0">
                <a:solidFill>
                  <a:prstClr val="black"/>
                </a:solidFill>
              </a:rPr>
              <a:t>1</a:t>
            </a:r>
            <a:r>
              <a:rPr lang="zh-TW" altLang="en-US" dirty="0">
                <a:solidFill>
                  <a:prstClr val="black"/>
                </a:solidFill>
              </a:rPr>
              <a:t>，</a:t>
            </a:r>
            <a:r>
              <a:rPr lang="zh-CN" altLang="en-US" dirty="0">
                <a:solidFill>
                  <a:srgbClr val="FF0000"/>
                </a:solidFill>
              </a:rPr>
              <a:t>当</a:t>
            </a:r>
            <a:r>
              <a:rPr lang="en-US" altLang="zh-CN" dirty="0">
                <a:solidFill>
                  <a:srgbClr val="FF0000"/>
                </a:solidFill>
              </a:rPr>
              <a:t>Rail#1</a:t>
            </a:r>
            <a:r>
              <a:rPr lang="zh-CN" altLang="en-US" dirty="0">
                <a:solidFill>
                  <a:srgbClr val="FF0000"/>
                </a:solidFill>
              </a:rPr>
              <a:t>被要求关闭时，</a:t>
            </a:r>
            <a:r>
              <a:rPr lang="en-US" altLang="zh-TW" dirty="0">
                <a:solidFill>
                  <a:prstClr val="black"/>
                </a:solidFill>
              </a:rPr>
              <a:t>UCD90xxx</a:t>
            </a:r>
            <a:r>
              <a:rPr lang="zh-CN" altLang="en-US" dirty="0">
                <a:solidFill>
                  <a:prstClr val="black"/>
                </a:solidFill>
              </a:rPr>
              <a:t>会在</a:t>
            </a:r>
            <a:r>
              <a:rPr lang="en-US" altLang="zh-TW" dirty="0">
                <a:solidFill>
                  <a:prstClr val="black"/>
                </a:solidFill>
              </a:rPr>
              <a:t>Rail#</a:t>
            </a:r>
            <a:r>
              <a:rPr lang="en-US" altLang="zh-CN" dirty="0">
                <a:solidFill>
                  <a:prstClr val="black"/>
                </a:solidFill>
              </a:rPr>
              <a:t>2</a:t>
            </a:r>
            <a:r>
              <a:rPr lang="zh-TW" altLang="en-US" dirty="0">
                <a:solidFill>
                  <a:prstClr val="black"/>
                </a:solidFill>
              </a:rPr>
              <a:t>的</a:t>
            </a:r>
            <a:r>
              <a:rPr lang="zh-CN" altLang="en-US" dirty="0">
                <a:solidFill>
                  <a:prstClr val="black"/>
                </a:solidFill>
              </a:rPr>
              <a:t>电压达到</a:t>
            </a:r>
            <a:r>
              <a:rPr lang="en-US" altLang="zh-TW" dirty="0">
                <a:solidFill>
                  <a:prstClr val="black"/>
                </a:solidFill>
              </a:rPr>
              <a:t>Power </a:t>
            </a:r>
            <a:r>
              <a:rPr lang="en-US" altLang="zh-CN" dirty="0">
                <a:solidFill>
                  <a:prstClr val="black"/>
                </a:solidFill>
              </a:rPr>
              <a:t>GOOD </a:t>
            </a:r>
            <a:r>
              <a:rPr lang="en-US" altLang="zh-TW" dirty="0">
                <a:solidFill>
                  <a:prstClr val="black"/>
                </a:solidFill>
              </a:rPr>
              <a:t>O</a:t>
            </a:r>
            <a:r>
              <a:rPr lang="en-US" altLang="zh-CN" dirty="0">
                <a:solidFill>
                  <a:prstClr val="black"/>
                </a:solidFill>
              </a:rPr>
              <a:t>FF</a:t>
            </a:r>
            <a:r>
              <a:rPr lang="zh-CN" altLang="en-US" dirty="0">
                <a:solidFill>
                  <a:prstClr val="black"/>
                </a:solidFill>
              </a:rPr>
              <a:t>之后才反转</a:t>
            </a:r>
            <a:r>
              <a:rPr lang="en-US" altLang="zh-CN" dirty="0">
                <a:solidFill>
                  <a:prstClr val="black"/>
                </a:solidFill>
              </a:rPr>
              <a:t>Rail#1 </a:t>
            </a:r>
            <a:r>
              <a:rPr lang="zh-CN" altLang="en-US" dirty="0">
                <a:solidFill>
                  <a:prstClr val="black"/>
                </a:solidFill>
              </a:rPr>
              <a:t>的</a:t>
            </a:r>
            <a:r>
              <a:rPr lang="en-US" altLang="zh-TW" dirty="0">
                <a:solidFill>
                  <a:prstClr val="black"/>
                </a:solidFill>
              </a:rPr>
              <a:t>Enable</a:t>
            </a:r>
            <a:r>
              <a:rPr lang="zh-CN" altLang="en-US" dirty="0">
                <a:solidFill>
                  <a:prstClr val="black"/>
                </a:solidFill>
              </a:rPr>
              <a:t>信号</a:t>
            </a:r>
            <a:endParaRPr lang="en-US" dirty="0">
              <a:solidFill>
                <a:srgbClr val="FF0000"/>
              </a:solidFill>
            </a:endParaRPr>
          </a:p>
        </p:txBody>
      </p:sp>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57" y="2012394"/>
            <a:ext cx="23812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317" y="2041741"/>
            <a:ext cx="24098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2018572"/>
            <a:ext cx="23431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275242" y="4992355"/>
            <a:ext cx="6781799" cy="1169551"/>
          </a:xfrm>
          <a:prstGeom prst="rect">
            <a:avLst/>
          </a:prstGeom>
          <a:noFill/>
        </p:spPr>
        <p:txBody>
          <a:bodyPr wrap="square" rtlCol="0">
            <a:spAutoFit/>
          </a:bodyPr>
          <a:lstStyle/>
          <a:p>
            <a:r>
              <a:rPr lang="zh-CN" altLang="en-US" sz="1400" dirty="0">
                <a:solidFill>
                  <a:schemeClr val="tx2"/>
                </a:solidFill>
              </a:rPr>
              <a:t>当下面任一条件满足的时候，电源会被要求关闭</a:t>
            </a:r>
            <a:endParaRPr lang="en-US" altLang="zh-CN" sz="1400" dirty="0">
              <a:solidFill>
                <a:schemeClr val="tx2"/>
              </a:solidFill>
            </a:endParaRPr>
          </a:p>
          <a:p>
            <a:pPr marL="342900" indent="-342900">
              <a:buAutoNum type="arabicPeriod"/>
            </a:pPr>
            <a:r>
              <a:rPr lang="zh-CN" altLang="en-US" sz="1400" dirty="0">
                <a:solidFill>
                  <a:schemeClr val="tx2"/>
                </a:solidFill>
              </a:rPr>
              <a:t>系统满足电源的</a:t>
            </a:r>
            <a:r>
              <a:rPr lang="en-US" altLang="zh-CN" sz="1400" dirty="0">
                <a:solidFill>
                  <a:schemeClr val="tx2"/>
                </a:solidFill>
              </a:rPr>
              <a:t>ON/OFF CONFIG </a:t>
            </a:r>
            <a:r>
              <a:rPr lang="zh-CN" altLang="en-US" sz="1400" dirty="0">
                <a:solidFill>
                  <a:schemeClr val="tx2"/>
                </a:solidFill>
              </a:rPr>
              <a:t>配置中的关闭条件（对于设置为</a:t>
            </a:r>
            <a:r>
              <a:rPr lang="en-US" altLang="zh-CN" sz="1400" dirty="0">
                <a:solidFill>
                  <a:schemeClr val="tx2"/>
                </a:solidFill>
              </a:rPr>
              <a:t>AUTO/NONE</a:t>
            </a:r>
            <a:r>
              <a:rPr lang="zh-CN" altLang="en-US" sz="1400" dirty="0">
                <a:solidFill>
                  <a:schemeClr val="tx2"/>
                </a:solidFill>
              </a:rPr>
              <a:t>的电源只能通过条件</a:t>
            </a:r>
            <a:r>
              <a:rPr lang="en-US" altLang="zh-CN" sz="1400" dirty="0">
                <a:solidFill>
                  <a:schemeClr val="tx2"/>
                </a:solidFill>
              </a:rPr>
              <a:t>2</a:t>
            </a:r>
            <a:r>
              <a:rPr lang="zh-CN" altLang="en-US" sz="1400" dirty="0">
                <a:solidFill>
                  <a:schemeClr val="tx2"/>
                </a:solidFill>
              </a:rPr>
              <a:t>或者</a:t>
            </a:r>
            <a:r>
              <a:rPr lang="en-US" altLang="zh-CN" sz="1400" dirty="0">
                <a:solidFill>
                  <a:schemeClr val="tx2"/>
                </a:solidFill>
              </a:rPr>
              <a:t>3</a:t>
            </a:r>
            <a:r>
              <a:rPr lang="zh-CN" altLang="en-US" sz="1400" dirty="0">
                <a:solidFill>
                  <a:schemeClr val="tx2"/>
                </a:solidFill>
              </a:rPr>
              <a:t>关闭）</a:t>
            </a:r>
            <a:endParaRPr lang="en-US" altLang="zh-CN" sz="1400" dirty="0">
              <a:solidFill>
                <a:schemeClr val="tx2"/>
              </a:solidFill>
            </a:endParaRPr>
          </a:p>
          <a:p>
            <a:pPr marL="342900" indent="-342900">
              <a:buAutoNum type="arabicPeriod"/>
            </a:pPr>
            <a:r>
              <a:rPr lang="zh-CN" altLang="en-US" sz="1400" dirty="0">
                <a:solidFill>
                  <a:schemeClr val="tx2"/>
                </a:solidFill>
              </a:rPr>
              <a:t>该电源有故障并且设置故障响应去关闭电源</a:t>
            </a:r>
            <a:endParaRPr lang="en-US" sz="1400" dirty="0">
              <a:solidFill>
                <a:schemeClr val="tx2"/>
              </a:solidFill>
            </a:endParaRPr>
          </a:p>
          <a:p>
            <a:r>
              <a:rPr lang="en-US" sz="1400" dirty="0">
                <a:solidFill>
                  <a:schemeClr val="tx2"/>
                </a:solidFill>
              </a:rPr>
              <a:t>3. </a:t>
            </a:r>
            <a:r>
              <a:rPr lang="zh-CN" altLang="en-US" sz="1400" dirty="0">
                <a:solidFill>
                  <a:schemeClr val="tx2"/>
                </a:solidFill>
              </a:rPr>
              <a:t>该电源被设置其他电源的</a:t>
            </a:r>
            <a:r>
              <a:rPr lang="en-US" altLang="zh-CN" sz="1400" dirty="0">
                <a:solidFill>
                  <a:schemeClr val="tx2"/>
                </a:solidFill>
              </a:rPr>
              <a:t>fault shutdown slave </a:t>
            </a:r>
            <a:r>
              <a:rPr lang="zh-CN" altLang="en-US" sz="1400" dirty="0">
                <a:solidFill>
                  <a:schemeClr val="tx2"/>
                </a:solidFill>
              </a:rPr>
              <a:t>同时其他电源因为故障被要求关闭</a:t>
            </a:r>
            <a:endParaRPr lang="en-US" sz="1400" dirty="0">
              <a:solidFill>
                <a:schemeClr val="tx2"/>
              </a:solidFill>
            </a:endParaRPr>
          </a:p>
        </p:txBody>
      </p:sp>
    </p:spTree>
    <p:extLst>
      <p:ext uri="{BB962C8B-B14F-4D97-AF65-F5344CB8AC3E}">
        <p14:creationId xmlns:p14="http://schemas.microsoft.com/office/powerpoint/2010/main" val="2848732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zh-CN" altLang="en-US" dirty="0"/>
              <a:t>时序控制设定</a:t>
            </a:r>
            <a:endParaRPr lang="en-US" dirty="0"/>
          </a:p>
        </p:txBody>
      </p:sp>
      <p:sp>
        <p:nvSpPr>
          <p:cNvPr id="5" name="TextBox 4"/>
          <p:cNvSpPr txBox="1"/>
          <p:nvPr/>
        </p:nvSpPr>
        <p:spPr>
          <a:xfrm>
            <a:off x="126368" y="720487"/>
            <a:ext cx="4519186" cy="369332"/>
          </a:xfrm>
          <a:prstGeom prst="rect">
            <a:avLst/>
          </a:prstGeom>
          <a:noFill/>
        </p:spPr>
        <p:txBody>
          <a:bodyPr wrap="none" rtlCol="0">
            <a:spAutoFit/>
          </a:bodyPr>
          <a:lstStyle/>
          <a:p>
            <a:r>
              <a:rPr lang="en-US" dirty="0"/>
              <a:t>UCD90xxx</a:t>
            </a:r>
            <a:r>
              <a:rPr lang="zh-TW" altLang="en-US" dirty="0"/>
              <a:t>在</a:t>
            </a:r>
            <a:r>
              <a:rPr lang="zh-CN" altLang="en-US" dirty="0"/>
              <a:t>时序控制设定</a:t>
            </a:r>
            <a:r>
              <a:rPr lang="zh-TW" altLang="en-US" dirty="0"/>
              <a:t>，內部的</a:t>
            </a:r>
            <a:r>
              <a:rPr lang="zh-CN" altLang="en-US" dirty="0"/>
              <a:t>流程图</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749" y="2743200"/>
            <a:ext cx="71183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71679" y="1324093"/>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ON/OFF </a:t>
            </a:r>
            <a:r>
              <a:rPr lang="en-US" dirty="0" err="1"/>
              <a:t>Config</a:t>
            </a:r>
            <a:endParaRPr lang="en-US" dirty="0"/>
          </a:p>
        </p:txBody>
      </p:sp>
      <p:sp>
        <p:nvSpPr>
          <p:cNvPr id="8" name="Rectangle 7"/>
          <p:cNvSpPr/>
          <p:nvPr/>
        </p:nvSpPr>
        <p:spPr>
          <a:xfrm>
            <a:off x="2126586" y="1324093"/>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Sequences ON dependencies</a:t>
            </a:r>
          </a:p>
        </p:txBody>
      </p:sp>
      <p:sp>
        <p:nvSpPr>
          <p:cNvPr id="9" name="Rectangle 8"/>
          <p:cNvSpPr/>
          <p:nvPr/>
        </p:nvSpPr>
        <p:spPr>
          <a:xfrm>
            <a:off x="4688634" y="1324093"/>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Turn ON </a:t>
            </a:r>
          </a:p>
          <a:p>
            <a:pPr algn="ctr"/>
            <a:r>
              <a:rPr lang="en-US" dirty="0"/>
              <a:t>Delay</a:t>
            </a:r>
          </a:p>
        </p:txBody>
      </p:sp>
      <p:sp>
        <p:nvSpPr>
          <p:cNvPr id="10" name="Rounded Rectangle 9"/>
          <p:cNvSpPr/>
          <p:nvPr/>
        </p:nvSpPr>
        <p:spPr>
          <a:xfrm>
            <a:off x="982749" y="2743200"/>
            <a:ext cx="2370051"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cxnSpLocks/>
          </p:cNvCxnSpPr>
          <p:nvPr/>
        </p:nvCxnSpPr>
        <p:spPr>
          <a:xfrm flipH="1">
            <a:off x="3200401" y="1985668"/>
            <a:ext cx="2056077" cy="10623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1490879" y="1628893"/>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52926" y="1628893"/>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endCxn id="16" idx="1"/>
          </p:cNvCxnSpPr>
          <p:nvPr/>
        </p:nvCxnSpPr>
        <p:spPr>
          <a:xfrm flipV="1">
            <a:off x="5910480" y="1633361"/>
            <a:ext cx="1176120" cy="1479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7401" y="1087387"/>
            <a:ext cx="1404720" cy="523220"/>
          </a:xfrm>
          <a:prstGeom prst="rect">
            <a:avLst/>
          </a:prstGeom>
          <a:noFill/>
        </p:spPr>
        <p:txBody>
          <a:bodyPr wrap="square" rtlCol="0">
            <a:spAutoFit/>
          </a:bodyPr>
          <a:lstStyle/>
          <a:p>
            <a:r>
              <a:rPr lang="en-US" sz="1400" dirty="0"/>
              <a:t>Output Rail </a:t>
            </a:r>
          </a:p>
          <a:p>
            <a:r>
              <a:rPr lang="en-US" sz="1400" dirty="0"/>
              <a:t>Enable Signal</a:t>
            </a:r>
          </a:p>
        </p:txBody>
      </p:sp>
      <p:sp>
        <p:nvSpPr>
          <p:cNvPr id="16" name="Rectangle 15"/>
          <p:cNvSpPr/>
          <p:nvPr/>
        </p:nvSpPr>
        <p:spPr>
          <a:xfrm>
            <a:off x="7086600" y="1328561"/>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Soft Start</a:t>
            </a:r>
          </a:p>
        </p:txBody>
      </p:sp>
      <p:sp>
        <p:nvSpPr>
          <p:cNvPr id="17" name="Rounded Rectangle 16"/>
          <p:cNvSpPr/>
          <p:nvPr/>
        </p:nvSpPr>
        <p:spPr>
          <a:xfrm>
            <a:off x="982749" y="3200400"/>
            <a:ext cx="2370051"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cxnSpLocks/>
            <a:stCxn id="16" idx="2"/>
          </p:cNvCxnSpPr>
          <p:nvPr/>
        </p:nvCxnSpPr>
        <p:spPr>
          <a:xfrm flipH="1">
            <a:off x="3290449" y="1938161"/>
            <a:ext cx="4407074" cy="160513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7200" y="4038600"/>
            <a:ext cx="13695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Regulation</a:t>
            </a:r>
            <a:endParaRPr lang="en-US" dirty="0"/>
          </a:p>
        </p:txBody>
      </p:sp>
      <p:sp>
        <p:nvSpPr>
          <p:cNvPr id="20" name="Rectangle 19"/>
          <p:cNvSpPr/>
          <p:nvPr/>
        </p:nvSpPr>
        <p:spPr>
          <a:xfrm>
            <a:off x="2462448" y="40386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Sequences O</a:t>
            </a:r>
            <a:r>
              <a:rPr lang="en-US" altLang="zh-CN" dirty="0"/>
              <a:t>FF</a:t>
            </a:r>
            <a:r>
              <a:rPr lang="en-US" dirty="0"/>
              <a:t> dependencies</a:t>
            </a:r>
          </a:p>
        </p:txBody>
      </p:sp>
      <p:sp>
        <p:nvSpPr>
          <p:cNvPr id="21" name="Rectangle 20"/>
          <p:cNvSpPr/>
          <p:nvPr/>
        </p:nvSpPr>
        <p:spPr>
          <a:xfrm>
            <a:off x="5024496" y="4038600"/>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Turn </a:t>
            </a:r>
            <a:r>
              <a:rPr lang="en-US" altLang="zh-CN" dirty="0"/>
              <a:t>OFF</a:t>
            </a:r>
            <a:r>
              <a:rPr lang="en-US" dirty="0"/>
              <a:t> </a:t>
            </a:r>
          </a:p>
          <a:p>
            <a:pPr algn="ctr"/>
            <a:r>
              <a:rPr lang="en-US" dirty="0"/>
              <a:t>Delay</a:t>
            </a:r>
          </a:p>
        </p:txBody>
      </p:sp>
      <p:cxnSp>
        <p:nvCxnSpPr>
          <p:cNvPr id="22" name="Straight Arrow Connector 21"/>
          <p:cNvCxnSpPr>
            <a:stCxn id="19" idx="3"/>
            <a:endCxn id="20" idx="1"/>
          </p:cNvCxnSpPr>
          <p:nvPr/>
        </p:nvCxnSpPr>
        <p:spPr>
          <a:xfrm>
            <a:off x="1826741" y="43434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88788" y="43434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5" idx="1"/>
          </p:cNvCxnSpPr>
          <p:nvPr/>
        </p:nvCxnSpPr>
        <p:spPr>
          <a:xfrm flipV="1">
            <a:off x="6246342" y="4328604"/>
            <a:ext cx="1068858" cy="1479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315200" y="4023804"/>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Ramp Down</a:t>
            </a:r>
            <a:endParaRPr lang="en-US" dirty="0"/>
          </a:p>
        </p:txBody>
      </p:sp>
      <p:sp>
        <p:nvSpPr>
          <p:cNvPr id="26" name="TextBox 25"/>
          <p:cNvSpPr txBox="1"/>
          <p:nvPr/>
        </p:nvSpPr>
        <p:spPr>
          <a:xfrm>
            <a:off x="6248400" y="3874337"/>
            <a:ext cx="1578864" cy="461665"/>
          </a:xfrm>
          <a:prstGeom prst="rect">
            <a:avLst/>
          </a:prstGeom>
          <a:noFill/>
        </p:spPr>
        <p:txBody>
          <a:bodyPr wrap="square" rtlCol="0">
            <a:spAutoFit/>
          </a:bodyPr>
          <a:lstStyle/>
          <a:p>
            <a:r>
              <a:rPr lang="en-US" sz="1200" dirty="0"/>
              <a:t>Output Rail </a:t>
            </a:r>
            <a:br>
              <a:rPr lang="en-US" sz="1200" dirty="0"/>
            </a:br>
            <a:r>
              <a:rPr lang="en-US" altLang="zh-CN" sz="1200" dirty="0"/>
              <a:t>Disable </a:t>
            </a:r>
            <a:r>
              <a:rPr lang="en-US" sz="1200" dirty="0"/>
              <a:t>Signal</a:t>
            </a: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5" y="5181600"/>
            <a:ext cx="71183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27"/>
          <p:cNvSpPr/>
          <p:nvPr/>
        </p:nvSpPr>
        <p:spPr>
          <a:xfrm>
            <a:off x="3497350" y="5181600"/>
            <a:ext cx="2370051"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497350" y="5638800"/>
            <a:ext cx="2370051"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cxnSpLocks/>
            <a:stCxn id="21" idx="2"/>
          </p:cNvCxnSpPr>
          <p:nvPr/>
        </p:nvCxnSpPr>
        <p:spPr>
          <a:xfrm flipH="1">
            <a:off x="4541925" y="4648200"/>
            <a:ext cx="1093494"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a:stCxn id="25" idx="2"/>
          </p:cNvCxnSpPr>
          <p:nvPr/>
        </p:nvCxnSpPr>
        <p:spPr>
          <a:xfrm flipH="1">
            <a:off x="5256479" y="4633404"/>
            <a:ext cx="2669644" cy="11958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269CFA6-E468-480B-924F-292C04B79D35}"/>
              </a:ext>
            </a:extLst>
          </p:cNvPr>
          <p:cNvPicPr>
            <a:picLocks noChangeAspect="1"/>
          </p:cNvPicPr>
          <p:nvPr/>
        </p:nvPicPr>
        <p:blipFill>
          <a:blip r:embed="rId3"/>
          <a:stretch>
            <a:fillRect/>
          </a:stretch>
        </p:blipFill>
        <p:spPr>
          <a:xfrm>
            <a:off x="1520134" y="2120600"/>
            <a:ext cx="1895475" cy="457200"/>
          </a:xfrm>
          <a:prstGeom prst="rect">
            <a:avLst/>
          </a:prstGeom>
        </p:spPr>
      </p:pic>
      <p:cxnSp>
        <p:nvCxnSpPr>
          <p:cNvPr id="34" name="Straight Arrow Connector 33">
            <a:extLst>
              <a:ext uri="{FF2B5EF4-FFF2-40B4-BE49-F238E27FC236}">
                <a16:creationId xmlns:a16="http://schemas.microsoft.com/office/drawing/2014/main" id="{9288827A-A724-43FE-9979-E9D663B452C6}"/>
              </a:ext>
            </a:extLst>
          </p:cNvPr>
          <p:cNvCxnSpPr>
            <a:cxnSpLocks/>
          </p:cNvCxnSpPr>
          <p:nvPr/>
        </p:nvCxnSpPr>
        <p:spPr>
          <a:xfrm flipH="1">
            <a:off x="2312695" y="1807281"/>
            <a:ext cx="276782" cy="4657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A6292118-98D6-48D0-8B8D-B00BB29F80C9}"/>
              </a:ext>
            </a:extLst>
          </p:cNvPr>
          <p:cNvPicPr>
            <a:picLocks noChangeAspect="1"/>
          </p:cNvPicPr>
          <p:nvPr/>
        </p:nvPicPr>
        <p:blipFill>
          <a:blip r:embed="rId4"/>
          <a:stretch>
            <a:fillRect/>
          </a:stretch>
        </p:blipFill>
        <p:spPr>
          <a:xfrm>
            <a:off x="2126586" y="4770437"/>
            <a:ext cx="1838325" cy="304800"/>
          </a:xfrm>
          <a:prstGeom prst="rect">
            <a:avLst/>
          </a:prstGeom>
        </p:spPr>
      </p:pic>
      <p:cxnSp>
        <p:nvCxnSpPr>
          <p:cNvPr id="38" name="Straight Arrow Connector 37">
            <a:extLst>
              <a:ext uri="{FF2B5EF4-FFF2-40B4-BE49-F238E27FC236}">
                <a16:creationId xmlns:a16="http://schemas.microsoft.com/office/drawing/2014/main" id="{5B8BD2D8-5683-4B4A-924A-37D1C7427A84}"/>
              </a:ext>
            </a:extLst>
          </p:cNvPr>
          <p:cNvCxnSpPr>
            <a:cxnSpLocks/>
            <a:stCxn id="20" idx="2"/>
          </p:cNvCxnSpPr>
          <p:nvPr/>
        </p:nvCxnSpPr>
        <p:spPr>
          <a:xfrm flipH="1">
            <a:off x="3132576" y="4648200"/>
            <a:ext cx="283034" cy="1984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662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zh-CN" altLang="en-US" dirty="0"/>
              <a:t>时序控制设定</a:t>
            </a:r>
            <a:endParaRPr lang="en-US" dirty="0"/>
          </a:p>
        </p:txBody>
      </p:sp>
      <p:sp>
        <p:nvSpPr>
          <p:cNvPr id="5" name="TextBox 4"/>
          <p:cNvSpPr txBox="1"/>
          <p:nvPr/>
        </p:nvSpPr>
        <p:spPr>
          <a:xfrm>
            <a:off x="-76200" y="2438400"/>
            <a:ext cx="9546203" cy="923330"/>
          </a:xfrm>
          <a:prstGeom prst="rect">
            <a:avLst/>
          </a:prstGeom>
          <a:noFill/>
        </p:spPr>
        <p:txBody>
          <a:bodyPr wrap="none" rtlCol="0">
            <a:spAutoFit/>
          </a:bodyPr>
          <a:lstStyle/>
          <a:p>
            <a:r>
              <a:rPr lang="zh-TW" altLang="en-US" dirty="0"/>
              <a:t>在</a:t>
            </a:r>
            <a:r>
              <a:rPr lang="zh-CN" altLang="en-US" dirty="0"/>
              <a:t>实际的系统里</a:t>
            </a:r>
            <a:r>
              <a:rPr lang="zh-TW" altLang="en-US" dirty="0"/>
              <a:t>，用</a:t>
            </a:r>
            <a:r>
              <a:rPr lang="en-US" altLang="zh-TW" dirty="0"/>
              <a:t>UCD90xxx</a:t>
            </a:r>
            <a:r>
              <a:rPr lang="zh-CN" altLang="en-US" dirty="0"/>
              <a:t>设计时序控制的时间</a:t>
            </a:r>
            <a:r>
              <a:rPr lang="zh-TW" altLang="en-US" dirty="0"/>
              <a:t>，</a:t>
            </a:r>
            <a:r>
              <a:rPr lang="zh-CN" altLang="en-US" dirty="0"/>
              <a:t>必须实际的测量。</a:t>
            </a:r>
            <a:r>
              <a:rPr lang="en-US" altLang="zh-CN" dirty="0"/>
              <a:t>U</a:t>
            </a:r>
            <a:r>
              <a:rPr lang="en-US" altLang="zh-TW" dirty="0"/>
              <a:t>CD90xxx</a:t>
            </a:r>
            <a:r>
              <a:rPr lang="zh-CN" altLang="en-US" dirty="0"/>
              <a:t>无法控制</a:t>
            </a:r>
            <a:endParaRPr lang="en-US" altLang="zh-CN" dirty="0"/>
          </a:p>
          <a:p>
            <a:r>
              <a:rPr lang="en-US" altLang="zh-TW" dirty="0"/>
              <a:t>Power IC </a:t>
            </a:r>
            <a:r>
              <a:rPr lang="zh-TW" altLang="en-US" dirty="0"/>
              <a:t>的</a:t>
            </a:r>
            <a:r>
              <a:rPr lang="en-US" altLang="zh-TW" dirty="0"/>
              <a:t>delay time and soft start time</a:t>
            </a:r>
            <a:r>
              <a:rPr lang="zh-TW" altLang="en-US" dirty="0"/>
              <a:t>，</a:t>
            </a:r>
            <a:r>
              <a:rPr lang="zh-CN" altLang="en-US" dirty="0"/>
              <a:t>必须搭配调整</a:t>
            </a:r>
            <a:r>
              <a:rPr lang="en-US" altLang="zh-TW" dirty="0"/>
              <a:t>power IC</a:t>
            </a:r>
            <a:r>
              <a:rPr lang="zh-TW" altLang="en-US" dirty="0"/>
              <a:t>端的</a:t>
            </a:r>
            <a:r>
              <a:rPr lang="zh-CN" altLang="en-US" dirty="0"/>
              <a:t>设定</a:t>
            </a:r>
            <a:r>
              <a:rPr lang="zh-TW" altLang="en-US" dirty="0"/>
              <a:t>，才可得到</a:t>
            </a:r>
            <a:r>
              <a:rPr lang="zh-CN" altLang="en-US" dirty="0"/>
              <a:t>系统</a:t>
            </a:r>
            <a:endParaRPr lang="en-US" altLang="zh-CN" dirty="0"/>
          </a:p>
          <a:p>
            <a:r>
              <a:rPr lang="zh-CN" altLang="en-US" dirty="0"/>
              <a:t>所需的争取时序和时间</a:t>
            </a:r>
            <a:endParaRPr lang="en-US" dirty="0"/>
          </a:p>
        </p:txBody>
      </p:sp>
      <p:sp>
        <p:nvSpPr>
          <p:cNvPr id="6" name="Rectangle 5"/>
          <p:cNvSpPr/>
          <p:nvPr/>
        </p:nvSpPr>
        <p:spPr>
          <a:xfrm>
            <a:off x="1078131" y="15240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UCD90xxx</a:t>
            </a:r>
          </a:p>
        </p:txBody>
      </p:sp>
      <p:sp>
        <p:nvSpPr>
          <p:cNvPr id="7" name="Rectangle 6"/>
          <p:cNvSpPr/>
          <p:nvPr/>
        </p:nvSpPr>
        <p:spPr>
          <a:xfrm>
            <a:off x="2933038" y="15240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Power IC</a:t>
            </a:r>
          </a:p>
        </p:txBody>
      </p:sp>
      <p:cxnSp>
        <p:nvCxnSpPr>
          <p:cNvPr id="8" name="Straight Arrow Connector 7"/>
          <p:cNvCxnSpPr>
            <a:stCxn id="6" idx="3"/>
            <a:endCxn id="7" idx="1"/>
          </p:cNvCxnSpPr>
          <p:nvPr/>
        </p:nvCxnSpPr>
        <p:spPr>
          <a:xfrm>
            <a:off x="2297331" y="1828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59378" y="1828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95085" y="1644134"/>
            <a:ext cx="883920" cy="369332"/>
          </a:xfrm>
          <a:prstGeom prst="rect">
            <a:avLst/>
          </a:prstGeom>
          <a:noFill/>
        </p:spPr>
        <p:txBody>
          <a:bodyPr wrap="square" rtlCol="0">
            <a:spAutoFit/>
          </a:bodyPr>
          <a:lstStyle/>
          <a:p>
            <a:r>
              <a:rPr lang="en-US" dirty="0" err="1"/>
              <a:t>Vout</a:t>
            </a:r>
            <a:endParaRPr lang="en-US" dirty="0"/>
          </a:p>
        </p:txBody>
      </p:sp>
      <p:sp>
        <p:nvSpPr>
          <p:cNvPr id="11" name="TextBox 10"/>
          <p:cNvSpPr txBox="1"/>
          <p:nvPr/>
        </p:nvSpPr>
        <p:spPr>
          <a:xfrm>
            <a:off x="2379627" y="1459468"/>
            <a:ext cx="883920" cy="369332"/>
          </a:xfrm>
          <a:prstGeom prst="rect">
            <a:avLst/>
          </a:prstGeom>
          <a:noFill/>
        </p:spPr>
        <p:txBody>
          <a:bodyPr wrap="square" rtlCol="0">
            <a:spAutoFit/>
          </a:bodyPr>
          <a:lstStyle/>
          <a:p>
            <a:r>
              <a:rPr lang="en-US" dirty="0"/>
              <a:t>EN</a:t>
            </a:r>
          </a:p>
        </p:txBody>
      </p:sp>
      <p:cxnSp>
        <p:nvCxnSpPr>
          <p:cNvPr id="12" name="Straight Connector 11"/>
          <p:cNvCxnSpPr/>
          <p:nvPr/>
        </p:nvCxnSpPr>
        <p:spPr>
          <a:xfrm>
            <a:off x="969264" y="4437888"/>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83664" y="3752088"/>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883664" y="3725656"/>
            <a:ext cx="5202936" cy="8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4068556"/>
            <a:ext cx="883920" cy="369332"/>
          </a:xfrm>
          <a:prstGeom prst="rect">
            <a:avLst/>
          </a:prstGeom>
          <a:noFill/>
        </p:spPr>
        <p:txBody>
          <a:bodyPr wrap="square" rtlCol="0">
            <a:spAutoFit/>
          </a:bodyPr>
          <a:lstStyle/>
          <a:p>
            <a:r>
              <a:rPr lang="en-US" dirty="0"/>
              <a:t>EN</a:t>
            </a:r>
          </a:p>
        </p:txBody>
      </p:sp>
      <p:cxnSp>
        <p:nvCxnSpPr>
          <p:cNvPr id="16" name="Straight Connector 15"/>
          <p:cNvCxnSpPr/>
          <p:nvPr/>
        </p:nvCxnSpPr>
        <p:spPr>
          <a:xfrm>
            <a:off x="664464" y="5294376"/>
            <a:ext cx="11909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83664" y="4608576"/>
            <a:ext cx="76200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45664" y="4590288"/>
            <a:ext cx="44697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4925044"/>
            <a:ext cx="883920" cy="369332"/>
          </a:xfrm>
          <a:prstGeom prst="rect">
            <a:avLst/>
          </a:prstGeom>
          <a:noFill/>
        </p:spPr>
        <p:txBody>
          <a:bodyPr wrap="square" rtlCol="0">
            <a:spAutoFit/>
          </a:bodyPr>
          <a:lstStyle/>
          <a:p>
            <a:r>
              <a:rPr lang="en-US" dirty="0" err="1"/>
              <a:t>Vout</a:t>
            </a:r>
            <a:endParaRPr lang="en-US" dirty="0"/>
          </a:p>
        </p:txBody>
      </p:sp>
      <p:cxnSp>
        <p:nvCxnSpPr>
          <p:cNvPr id="20" name="Straight Connector 19"/>
          <p:cNvCxnSpPr/>
          <p:nvPr/>
        </p:nvCxnSpPr>
        <p:spPr>
          <a:xfrm>
            <a:off x="1578864" y="4462010"/>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80863" y="4462010"/>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45664" y="4437888"/>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13411" y="5542448"/>
            <a:ext cx="883920" cy="523220"/>
          </a:xfrm>
          <a:prstGeom prst="rect">
            <a:avLst/>
          </a:prstGeom>
          <a:noFill/>
        </p:spPr>
        <p:txBody>
          <a:bodyPr wrap="square" rtlCol="0">
            <a:spAutoFit/>
          </a:bodyPr>
          <a:lstStyle/>
          <a:p>
            <a:r>
              <a:rPr lang="en-US" altLang="zh-CN" sz="1400" dirty="0"/>
              <a:t>TON</a:t>
            </a:r>
          </a:p>
          <a:p>
            <a:r>
              <a:rPr lang="en-US" sz="1400" dirty="0"/>
              <a:t>Delay</a:t>
            </a:r>
          </a:p>
        </p:txBody>
      </p:sp>
      <p:sp>
        <p:nvSpPr>
          <p:cNvPr id="24" name="TextBox 23"/>
          <p:cNvSpPr txBox="1"/>
          <p:nvPr/>
        </p:nvSpPr>
        <p:spPr>
          <a:xfrm>
            <a:off x="1925704" y="5494209"/>
            <a:ext cx="2675685" cy="307777"/>
          </a:xfrm>
          <a:prstGeom prst="rect">
            <a:avLst/>
          </a:prstGeom>
          <a:noFill/>
        </p:spPr>
        <p:txBody>
          <a:bodyPr wrap="square" rtlCol="0">
            <a:spAutoFit/>
          </a:bodyPr>
          <a:lstStyle/>
          <a:p>
            <a:r>
              <a:rPr lang="en-US" sz="1400" dirty="0"/>
              <a:t>Soft start(MAX TURN ON)</a:t>
            </a:r>
          </a:p>
        </p:txBody>
      </p:sp>
      <p:cxnSp>
        <p:nvCxnSpPr>
          <p:cNvPr id="25" name="Straight Connector 24"/>
          <p:cNvCxnSpPr/>
          <p:nvPr/>
        </p:nvCxnSpPr>
        <p:spPr>
          <a:xfrm flipV="1">
            <a:off x="7086600" y="3725656"/>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86600" y="4414987"/>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15432" y="4590288"/>
            <a:ext cx="641056" cy="6596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56488" y="5249903"/>
            <a:ext cx="10065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13433" y="4411456"/>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79667" y="4414987"/>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73472" y="5527060"/>
            <a:ext cx="883920" cy="523220"/>
          </a:xfrm>
          <a:prstGeom prst="rect">
            <a:avLst/>
          </a:prstGeom>
          <a:noFill/>
        </p:spPr>
        <p:txBody>
          <a:bodyPr wrap="square" rtlCol="0">
            <a:spAutoFit/>
          </a:bodyPr>
          <a:lstStyle/>
          <a:p>
            <a:r>
              <a:rPr lang="en-US" altLang="zh-CN" sz="1400" dirty="0"/>
              <a:t>TOFF</a:t>
            </a:r>
          </a:p>
          <a:p>
            <a:r>
              <a:rPr lang="en-US" sz="1400" dirty="0"/>
              <a:t>Delay</a:t>
            </a:r>
          </a:p>
        </p:txBody>
      </p:sp>
      <p:cxnSp>
        <p:nvCxnSpPr>
          <p:cNvPr id="32" name="Straight Connector 31"/>
          <p:cNvCxnSpPr/>
          <p:nvPr/>
        </p:nvCxnSpPr>
        <p:spPr>
          <a:xfrm>
            <a:off x="7736457" y="4421360"/>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079667" y="5572744"/>
            <a:ext cx="814805" cy="738664"/>
          </a:xfrm>
          <a:prstGeom prst="rect">
            <a:avLst/>
          </a:prstGeom>
          <a:noFill/>
        </p:spPr>
        <p:txBody>
          <a:bodyPr wrap="square" rtlCol="0">
            <a:spAutoFit/>
          </a:bodyPr>
          <a:lstStyle/>
          <a:p>
            <a:pPr algn="ctr"/>
            <a:r>
              <a:rPr lang="en-US" sz="1400" dirty="0"/>
              <a:t>MAX </a:t>
            </a:r>
          </a:p>
          <a:p>
            <a:pPr algn="ctr"/>
            <a:r>
              <a:rPr lang="en-US" sz="1400" dirty="0"/>
              <a:t>TURN O</a:t>
            </a:r>
            <a:r>
              <a:rPr lang="en-US" altLang="zh-CN" sz="1400" dirty="0"/>
              <a:t>FF</a:t>
            </a:r>
            <a:endParaRPr lang="en-US" sz="1400" dirty="0"/>
          </a:p>
        </p:txBody>
      </p:sp>
    </p:spTree>
    <p:extLst>
      <p:ext uri="{BB962C8B-B14F-4D97-AF65-F5344CB8AC3E}">
        <p14:creationId xmlns:p14="http://schemas.microsoft.com/office/powerpoint/2010/main" val="58600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458200" cy="814388"/>
          </a:xfrm>
        </p:spPr>
        <p:txBody>
          <a:bodyPr/>
          <a:lstStyle/>
          <a:p>
            <a:pPr algn="ctr"/>
            <a:r>
              <a:rPr lang="zh-CN" altLang="en-US" dirty="0"/>
              <a:t>故障响应功能的配置</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2742307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609600"/>
          </a:xfrm>
        </p:spPr>
        <p:txBody>
          <a:bodyPr>
            <a:normAutofit/>
          </a:bodyPr>
          <a:lstStyle/>
          <a:p>
            <a:pPr algn="l"/>
            <a:r>
              <a:rPr lang="zh-CN" altLang="en-US" sz="2800" dirty="0"/>
              <a:t>电源的故障响应配置</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766569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18265"/>
            <a:ext cx="32480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29200" y="5257800"/>
            <a:ext cx="2492990" cy="1200329"/>
          </a:xfrm>
          <a:prstGeom prst="rect">
            <a:avLst/>
          </a:prstGeom>
          <a:noFill/>
        </p:spPr>
        <p:txBody>
          <a:bodyPr wrap="none" rtlCol="0">
            <a:spAutoFit/>
          </a:bodyPr>
          <a:lstStyle/>
          <a:p>
            <a:r>
              <a:rPr lang="zh-CN" altLang="en-US" dirty="0"/>
              <a:t>故障电源重启间隔</a:t>
            </a:r>
            <a:endParaRPr lang="en-US" altLang="zh-CN" dirty="0"/>
          </a:p>
          <a:p>
            <a:r>
              <a:rPr lang="zh-CN" altLang="en-US" dirty="0"/>
              <a:t>电压毛刺滤波的时间</a:t>
            </a:r>
            <a:endParaRPr lang="en-US" altLang="zh-CN" dirty="0"/>
          </a:p>
          <a:p>
            <a:r>
              <a:rPr lang="zh-CN" altLang="en-US" dirty="0"/>
              <a:t>非电压毛刺滤波的时间</a:t>
            </a:r>
            <a:endParaRPr lang="en-US" altLang="zh-CN" dirty="0"/>
          </a:p>
          <a:p>
            <a:endParaRPr lang="en-US" dirty="0"/>
          </a:p>
        </p:txBody>
      </p:sp>
      <p:sp>
        <p:nvSpPr>
          <p:cNvPr id="8" name="TextBox 7"/>
          <p:cNvSpPr txBox="1"/>
          <p:nvPr/>
        </p:nvSpPr>
        <p:spPr>
          <a:xfrm>
            <a:off x="7467600" y="838200"/>
            <a:ext cx="1447800" cy="584775"/>
          </a:xfrm>
          <a:prstGeom prst="rect">
            <a:avLst/>
          </a:prstGeom>
          <a:noFill/>
        </p:spPr>
        <p:txBody>
          <a:bodyPr wrap="square" rtlCol="0">
            <a:spAutoFit/>
          </a:bodyPr>
          <a:lstStyle/>
          <a:p>
            <a:r>
              <a:rPr lang="zh-CN" altLang="en-US" sz="1600" dirty="0"/>
              <a:t>下拉菜单选择不同的电源轨</a:t>
            </a:r>
            <a:endParaRPr lang="en-US" sz="1600" dirty="0"/>
          </a:p>
        </p:txBody>
      </p:sp>
    </p:spTree>
    <p:extLst>
      <p:ext uri="{BB962C8B-B14F-4D97-AF65-F5344CB8AC3E}">
        <p14:creationId xmlns:p14="http://schemas.microsoft.com/office/powerpoint/2010/main" val="2211221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2747"/>
            <a:ext cx="8229600" cy="805453"/>
          </a:xfrm>
        </p:spPr>
        <p:txBody>
          <a:bodyPr>
            <a:normAutofit/>
          </a:bodyPr>
          <a:lstStyle/>
          <a:p>
            <a:pPr algn="l"/>
            <a:r>
              <a:rPr lang="zh-CN" altLang="en-US" sz="3600" dirty="0"/>
              <a:t>故障响应配置</a:t>
            </a:r>
            <a:endParaRPr lang="en-US" sz="3600" dirty="0"/>
          </a:p>
        </p:txBody>
      </p:sp>
      <p:sp>
        <p:nvSpPr>
          <p:cNvPr id="5" name="Content Placeholder 2"/>
          <p:cNvSpPr txBox="1">
            <a:spLocks/>
          </p:cNvSpPr>
          <p:nvPr/>
        </p:nvSpPr>
        <p:spPr>
          <a:xfrm>
            <a:off x="457200" y="783580"/>
            <a:ext cx="3962400" cy="5342583"/>
          </a:xfrm>
          <a:prstGeom prst="rect">
            <a:avLst/>
          </a:prstGeom>
        </p:spPr>
        <p:txBody>
          <a:bodyPr>
            <a:normAutofit fontScale="92500" lnSpcReduction="1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zh-CN" altLang="en-US" sz="1400" kern="0" dirty="0"/>
              <a:t>使能毛刺滤波（需要设置对应的滤波时间）</a:t>
            </a:r>
            <a:endParaRPr lang="en-US" altLang="zh-CN" sz="1400" kern="0" dirty="0"/>
          </a:p>
          <a:p>
            <a:endParaRPr lang="en-US" altLang="zh-CN" sz="1400" kern="0" dirty="0"/>
          </a:p>
          <a:p>
            <a:r>
              <a:rPr lang="zh-CN" altLang="en-US" sz="1400" kern="0" dirty="0"/>
              <a:t>使能 </a:t>
            </a:r>
            <a:r>
              <a:rPr lang="en-US" altLang="zh-CN" sz="1400" kern="0" dirty="0"/>
              <a:t>re-sequencing</a:t>
            </a:r>
            <a:r>
              <a:rPr lang="zh-CN" altLang="en-US" sz="1400" kern="0" dirty="0"/>
              <a:t>（如果选择了故障电源重启，只有故障重启次数都执行完了，</a:t>
            </a:r>
            <a:r>
              <a:rPr lang="en-US" altLang="zh-CN" sz="1400" kern="0" dirty="0"/>
              <a:t>re-sequencing</a:t>
            </a:r>
            <a:r>
              <a:rPr lang="zh-CN" altLang="en-US" sz="1400" kern="0" dirty="0"/>
              <a:t>才会生效）</a:t>
            </a:r>
            <a:endParaRPr lang="en-US" altLang="zh-CN" sz="1400" kern="0" dirty="0"/>
          </a:p>
          <a:p>
            <a:endParaRPr lang="en-US" altLang="zh-CN" kern="0" dirty="0"/>
          </a:p>
          <a:p>
            <a:r>
              <a:rPr lang="zh-CN" altLang="en-US" sz="1200" kern="0" dirty="0"/>
              <a:t>忽略故障继续操作（如果选择此选项，其他的配置都无效）</a:t>
            </a:r>
            <a:endParaRPr lang="en-US" altLang="zh-CN" sz="1200" kern="0" dirty="0"/>
          </a:p>
          <a:p>
            <a:r>
              <a:rPr lang="zh-CN" altLang="en-US" sz="1200" kern="0" dirty="0"/>
              <a:t>故障电源立刻下电，不考虑它的时序延时</a:t>
            </a:r>
            <a:endParaRPr lang="en-US" altLang="zh-CN" sz="1200" kern="0" dirty="0"/>
          </a:p>
          <a:p>
            <a:r>
              <a:rPr lang="zh-CN" altLang="en-US" sz="1200" kern="0" dirty="0"/>
              <a:t>故障电源按照时序延时下电</a:t>
            </a:r>
            <a:endParaRPr lang="en-US" altLang="zh-CN" sz="1200" kern="0" dirty="0"/>
          </a:p>
          <a:p>
            <a:endParaRPr lang="en-US" altLang="zh-CN" kern="0" dirty="0"/>
          </a:p>
          <a:p>
            <a:r>
              <a:rPr lang="zh-CN" altLang="en-US" kern="0" dirty="0"/>
              <a:t>故障电源不重启</a:t>
            </a:r>
            <a:endParaRPr lang="en-US" altLang="zh-CN" kern="0" dirty="0"/>
          </a:p>
          <a:p>
            <a:endParaRPr lang="en-US" altLang="zh-CN" kern="0" dirty="0"/>
          </a:p>
          <a:p>
            <a:r>
              <a:rPr lang="zh-CN" altLang="en-US" kern="0" dirty="0"/>
              <a:t>故障电源重启</a:t>
            </a:r>
            <a:r>
              <a:rPr lang="en-US" altLang="zh-CN" kern="0" dirty="0"/>
              <a:t>1-16</a:t>
            </a:r>
            <a:r>
              <a:rPr lang="zh-CN" altLang="en-US" kern="0" dirty="0"/>
              <a:t>次（设置重启间隔）</a:t>
            </a:r>
            <a:endParaRPr lang="en-US" altLang="zh-CN" kern="0" dirty="0"/>
          </a:p>
          <a:p>
            <a:endParaRPr lang="en-US" altLang="zh-CN" kern="0" dirty="0"/>
          </a:p>
          <a:p>
            <a:r>
              <a:rPr lang="zh-CN" altLang="en-US" kern="0" dirty="0"/>
              <a:t>故障电源循环重启（设置重启间隔）</a:t>
            </a:r>
            <a:endParaRPr lang="en-US" kern="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241" y="457200"/>
            <a:ext cx="2640759" cy="5912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6655641" y="5118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a:off x="6629821" y="13500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Arrow Connector 8"/>
          <p:cNvCxnSpPr/>
          <p:nvPr/>
        </p:nvCxnSpPr>
        <p:spPr>
          <a:xfrm flipH="1">
            <a:off x="2743201" y="838200"/>
            <a:ext cx="3781453" cy="1524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895601" y="1692920"/>
            <a:ext cx="3607640" cy="1226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503241" y="23406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Arrow Connector 11"/>
          <p:cNvCxnSpPr/>
          <p:nvPr/>
        </p:nvCxnSpPr>
        <p:spPr>
          <a:xfrm flipH="1" flipV="1">
            <a:off x="3733800" y="3009900"/>
            <a:ext cx="2001354" cy="1018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524654" y="3026420"/>
            <a:ext cx="2362200" cy="3276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Arrow Connector 13"/>
          <p:cNvCxnSpPr/>
          <p:nvPr/>
        </p:nvCxnSpPr>
        <p:spPr>
          <a:xfrm flipH="1" flipV="1">
            <a:off x="3352800" y="4394331"/>
            <a:ext cx="2483112" cy="509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2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 Shutdown Slaves</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28</a:t>
            </a:fld>
            <a:endParaRPr lang="en-US">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04800" y="838201"/>
            <a:ext cx="8229600" cy="2514600"/>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sz="2400" kern="0" dirty="0"/>
              <a:t>Fault shutdown slaves </a:t>
            </a:r>
            <a:r>
              <a:rPr lang="zh-CN" altLang="en-US" sz="2400" kern="0" dirty="0"/>
              <a:t>的功能是，当某个电源出现故障的时候，把故障电源关闭的同时也会把所选中的这些电源关闭</a:t>
            </a:r>
            <a:endParaRPr lang="en-US" altLang="zh-CN" sz="2400" kern="0" dirty="0"/>
          </a:p>
          <a:p>
            <a:r>
              <a:rPr lang="zh-CN" altLang="en-US" sz="2400" kern="0" dirty="0"/>
              <a:t>故障电源的故障响应不能设置为忽略（</a:t>
            </a:r>
            <a:r>
              <a:rPr lang="en-US" altLang="zh-CN" sz="2400" kern="0" dirty="0"/>
              <a:t>IGNORE),</a:t>
            </a:r>
            <a:r>
              <a:rPr lang="zh-CN" altLang="en-US" sz="2400" kern="0" dirty="0"/>
              <a:t>否则</a:t>
            </a:r>
            <a:r>
              <a:rPr lang="en-US" altLang="zh-CN" sz="2400" kern="0" dirty="0"/>
              <a:t>slaves</a:t>
            </a:r>
            <a:r>
              <a:rPr lang="zh-CN" altLang="en-US" sz="2400" kern="0" dirty="0"/>
              <a:t>不会被关闭</a:t>
            </a:r>
            <a:endParaRPr lang="en-US" altLang="zh-CN" sz="2400" kern="0" dirty="0"/>
          </a:p>
          <a:p>
            <a:r>
              <a:rPr lang="en-US" altLang="zh-CN" sz="2400" kern="0" dirty="0"/>
              <a:t>Slaves</a:t>
            </a:r>
            <a:r>
              <a:rPr lang="zh-CN" altLang="en-US" sz="2400" kern="0" dirty="0"/>
              <a:t>的电源一定是按照自身配置的时序下电</a:t>
            </a:r>
            <a:endParaRPr lang="en-US" altLang="zh-CN" sz="2400" kern="0" dirty="0"/>
          </a:p>
          <a:p>
            <a:endParaRPr lang="en-US" altLang="zh-CN" sz="2400" kern="0" dirty="0"/>
          </a:p>
          <a:p>
            <a:endParaRPr lang="en-US" sz="2400" kern="0" dirty="0"/>
          </a:p>
        </p:txBody>
      </p:sp>
    </p:spTree>
    <p:extLst>
      <p:ext uri="{BB962C8B-B14F-4D97-AF65-F5344CB8AC3E}">
        <p14:creationId xmlns:p14="http://schemas.microsoft.com/office/powerpoint/2010/main" val="2815984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2747"/>
            <a:ext cx="8229600" cy="1143000"/>
          </a:xfrm>
        </p:spPr>
        <p:txBody>
          <a:bodyPr>
            <a:normAutofit/>
          </a:bodyPr>
          <a:lstStyle/>
          <a:p>
            <a:pPr algn="l"/>
            <a:r>
              <a:rPr lang="en-US" altLang="zh-CN" sz="3200" dirty="0"/>
              <a:t>Retry(restart)</a:t>
            </a:r>
            <a:r>
              <a:rPr lang="zh-CN" altLang="en-US" sz="3200" dirty="0"/>
              <a:t>和</a:t>
            </a:r>
            <a:r>
              <a:rPr lang="en-US" altLang="zh-CN" sz="3200" dirty="0"/>
              <a:t>Re-sequencing</a:t>
            </a:r>
            <a:endParaRPr lang="en-US" sz="3200" dirty="0"/>
          </a:p>
        </p:txBody>
      </p:sp>
      <p:sp>
        <p:nvSpPr>
          <p:cNvPr id="6" name="Content Placeholder 2"/>
          <p:cNvSpPr txBox="1">
            <a:spLocks/>
          </p:cNvSpPr>
          <p:nvPr/>
        </p:nvSpPr>
        <p:spPr>
          <a:xfrm>
            <a:off x="304800" y="1143000"/>
            <a:ext cx="8229600" cy="4525963"/>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2400" kern="0" dirty="0"/>
              <a:t>Retry(restart)</a:t>
            </a:r>
            <a:r>
              <a:rPr lang="zh-CN" altLang="en-US" sz="2400" kern="0" dirty="0"/>
              <a:t>是只应用到出错的电源本身，它不涉及到其他的电源</a:t>
            </a:r>
            <a:r>
              <a:rPr lang="en-US" altLang="zh-CN" sz="2400" kern="0" dirty="0"/>
              <a:t>. </a:t>
            </a:r>
            <a:r>
              <a:rPr lang="zh-CN" altLang="en-US" sz="2400" kern="0" dirty="0"/>
              <a:t>就是说当故障电源</a:t>
            </a:r>
            <a:r>
              <a:rPr lang="en-US" altLang="zh-CN" sz="2400" kern="0" dirty="0"/>
              <a:t>retry</a:t>
            </a:r>
            <a:r>
              <a:rPr lang="zh-CN" altLang="en-US" sz="2400" kern="0" dirty="0"/>
              <a:t>的时候， 其他的电源还是处于正常操作不会因为故障电源而被关闭。</a:t>
            </a:r>
            <a:endParaRPr lang="en-US" altLang="zh-CN" sz="2400" kern="0" dirty="0"/>
          </a:p>
          <a:p>
            <a:r>
              <a:rPr lang="en-US" altLang="zh-CN" sz="2400" kern="0" dirty="0"/>
              <a:t>Re-sequencing</a:t>
            </a:r>
            <a:r>
              <a:rPr lang="zh-CN" altLang="en-US" sz="2400" kern="0" dirty="0"/>
              <a:t>指的是当某一路电源出现故障的时候，希望能够把故障电源和它相关的电源（设置为故障电源的</a:t>
            </a:r>
            <a:r>
              <a:rPr lang="en-US" altLang="zh-CN" sz="2400" kern="0" dirty="0"/>
              <a:t>fault shutdown slave)</a:t>
            </a:r>
            <a:r>
              <a:rPr lang="zh-CN" altLang="en-US" sz="2400" kern="0" dirty="0"/>
              <a:t>都进行重启。 所以是个全局的设置，它的配置相对比较发散，需要在不同的地方配置而达到效果</a:t>
            </a:r>
            <a:r>
              <a:rPr lang="en-US" altLang="zh-CN" sz="2400" kern="0" dirty="0"/>
              <a:t>. </a:t>
            </a:r>
            <a:r>
              <a:rPr lang="zh-CN" altLang="en-US" sz="2400" kern="0" dirty="0"/>
              <a:t>当所有需要</a:t>
            </a:r>
            <a:r>
              <a:rPr lang="en-US" altLang="zh-CN" sz="2400" kern="0" dirty="0"/>
              <a:t>re-sequencing</a:t>
            </a:r>
            <a:r>
              <a:rPr lang="zh-CN" altLang="en-US" sz="2400" kern="0" dirty="0"/>
              <a:t>的电源都掉到</a:t>
            </a:r>
            <a:r>
              <a:rPr lang="en-US" altLang="zh-CN" sz="2400" kern="0" dirty="0"/>
              <a:t>POWER_GOOD_OFF</a:t>
            </a:r>
            <a:r>
              <a:rPr lang="zh-CN" altLang="en-US" sz="2400" kern="0" dirty="0"/>
              <a:t>门限以下，</a:t>
            </a:r>
            <a:r>
              <a:rPr lang="en-US" altLang="zh-CN" sz="2400" kern="0" dirty="0"/>
              <a:t>re-sequencing</a:t>
            </a:r>
            <a:r>
              <a:rPr lang="zh-CN" altLang="en-US" sz="2400" kern="0" dirty="0"/>
              <a:t>开始启动。如果故障电源有设置</a:t>
            </a:r>
            <a:r>
              <a:rPr lang="en-US" altLang="zh-CN" sz="2400" kern="0" dirty="0"/>
              <a:t>retry</a:t>
            </a:r>
            <a:r>
              <a:rPr lang="zh-CN" altLang="en-US" sz="2400" kern="0" dirty="0"/>
              <a:t>，只有</a:t>
            </a:r>
            <a:r>
              <a:rPr lang="en-US" altLang="zh-CN" sz="2400" kern="0" dirty="0"/>
              <a:t>retry</a:t>
            </a:r>
            <a:r>
              <a:rPr lang="zh-CN" altLang="en-US" sz="2400" kern="0" dirty="0"/>
              <a:t>次数结束后才会有</a:t>
            </a:r>
            <a:r>
              <a:rPr lang="en-US" altLang="zh-CN" sz="2400" kern="0" dirty="0"/>
              <a:t>resequencing</a:t>
            </a:r>
            <a:r>
              <a:rPr lang="zh-CN" altLang="en-US" sz="2400" kern="0" dirty="0"/>
              <a:t>。</a:t>
            </a:r>
            <a:endParaRPr lang="en-US" altLang="zh-CN" sz="2400" kern="0" dirty="0"/>
          </a:p>
          <a:p>
            <a:endParaRPr lang="en-US" sz="2400" kern="0" dirty="0"/>
          </a:p>
        </p:txBody>
      </p:sp>
    </p:spTree>
    <p:extLst>
      <p:ext uri="{BB962C8B-B14F-4D97-AF65-F5344CB8AC3E}">
        <p14:creationId xmlns:p14="http://schemas.microsoft.com/office/powerpoint/2010/main" val="71612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893ABF0-78E1-4228-8C73-2B3BC9FC8265}" type="slidenum">
              <a:rPr lang="en-US">
                <a:solidFill>
                  <a:srgbClr val="000000"/>
                </a:solidFill>
              </a:rPr>
              <a:pPr/>
              <a:t>3</a:t>
            </a:fld>
            <a:endParaRPr lang="en-US">
              <a:solidFill>
                <a:srgbClr val="000000"/>
              </a:solidFill>
            </a:endParaRPr>
          </a:p>
        </p:txBody>
      </p:sp>
      <p:sp>
        <p:nvSpPr>
          <p:cNvPr id="175106" name="Title 1"/>
          <p:cNvSpPr>
            <a:spLocks noGrp="1"/>
          </p:cNvSpPr>
          <p:nvPr>
            <p:ph type="title" idx="4294967295"/>
          </p:nvPr>
        </p:nvSpPr>
        <p:spPr>
          <a:xfrm>
            <a:off x="231775" y="-51957"/>
            <a:ext cx="8458200" cy="648133"/>
          </a:xfrm>
        </p:spPr>
        <p:txBody>
          <a:bodyPr/>
          <a:lstStyle/>
          <a:p>
            <a:r>
              <a:rPr lang="en-US" altLang="zh-CN" dirty="0"/>
              <a:t>UCD90XXX</a:t>
            </a:r>
            <a:r>
              <a:rPr lang="zh-CN" altLang="en-US" dirty="0"/>
              <a:t>选择指南</a:t>
            </a:r>
            <a:endParaRPr lang="en-US" dirty="0"/>
          </a:p>
        </p:txBody>
      </p:sp>
      <p:sp>
        <p:nvSpPr>
          <p:cNvPr id="175107" name="TextBox 4"/>
          <p:cNvSpPr txBox="1">
            <a:spLocks noChangeArrowheads="1"/>
          </p:cNvSpPr>
          <p:nvPr/>
        </p:nvSpPr>
        <p:spPr bwMode="auto">
          <a:xfrm>
            <a:off x="196460" y="5661421"/>
            <a:ext cx="8261740" cy="584775"/>
          </a:xfrm>
          <a:prstGeom prst="rect">
            <a:avLst/>
          </a:prstGeom>
          <a:noFill/>
          <a:ln w="9525">
            <a:noFill/>
            <a:miter lim="800000"/>
            <a:headEnd/>
            <a:tailEnd/>
          </a:ln>
        </p:spPr>
        <p:txBody>
          <a:bodyPr wrap="square">
            <a:spAutoFit/>
          </a:bodyPr>
          <a:lstStyle/>
          <a:p>
            <a:pPr fontAlgn="base">
              <a:spcBef>
                <a:spcPct val="0"/>
              </a:spcBef>
              <a:spcAft>
                <a:spcPct val="0"/>
              </a:spcAft>
            </a:pPr>
            <a:r>
              <a:rPr lang="en-US" sz="800" dirty="0">
                <a:solidFill>
                  <a:srgbClr val="000000"/>
                </a:solidFill>
                <a:cs typeface="Arial" charset="0"/>
              </a:rPr>
              <a:t>* Table shows the max number of each feature supported by each device.  For example, the UCD90124 has 12 PWM pins used as any combination of margining, PWM, fan control, or GPIO up to the max listed.  See data sheets for details.</a:t>
            </a:r>
          </a:p>
          <a:p>
            <a:pPr fontAlgn="base">
              <a:spcBef>
                <a:spcPct val="0"/>
              </a:spcBef>
              <a:spcAft>
                <a:spcPct val="0"/>
              </a:spcAft>
            </a:pPr>
            <a:r>
              <a:rPr lang="en-US" sz="800" dirty="0">
                <a:solidFill>
                  <a:srgbClr val="000000"/>
                </a:solidFill>
                <a:cs typeface="Arial" charset="0"/>
              </a:rPr>
              <a:t>** JTAG interface is for programming only.</a:t>
            </a:r>
          </a:p>
          <a:p>
            <a:pPr fontAlgn="base">
              <a:spcBef>
                <a:spcPct val="0"/>
              </a:spcBef>
              <a:spcAft>
                <a:spcPct val="0"/>
              </a:spcAft>
            </a:pPr>
            <a:r>
              <a:rPr lang="en-US" sz="800" dirty="0">
                <a:solidFill>
                  <a:srgbClr val="000000"/>
                </a:solidFill>
                <a:cs typeface="Arial" charset="0"/>
              </a:rPr>
              <a:t>***: ULA package and SEU detection</a:t>
            </a:r>
          </a:p>
        </p:txBody>
      </p:sp>
      <p:graphicFrame>
        <p:nvGraphicFramePr>
          <p:cNvPr id="6" name="Content Placeholder 3"/>
          <p:cNvGraphicFramePr>
            <a:graphicFrameLocks/>
          </p:cNvGraphicFramePr>
          <p:nvPr>
            <p:extLst>
              <p:ext uri="{D42A27DB-BD31-4B8C-83A1-F6EECF244321}">
                <p14:modId xmlns:p14="http://schemas.microsoft.com/office/powerpoint/2010/main" val="3702544963"/>
              </p:ext>
            </p:extLst>
          </p:nvPr>
        </p:nvGraphicFramePr>
        <p:xfrm>
          <a:off x="152412" y="603344"/>
          <a:ext cx="8381988" cy="5058081"/>
        </p:xfrm>
        <a:graphic>
          <a:graphicData uri="http://schemas.openxmlformats.org/drawingml/2006/table">
            <a:tbl>
              <a:tblPr/>
              <a:tblGrid>
                <a:gridCol w="1902048">
                  <a:extLst>
                    <a:ext uri="{9D8B030D-6E8A-4147-A177-3AD203B41FA5}">
                      <a16:colId xmlns:a16="http://schemas.microsoft.com/office/drawing/2014/main" val="20000"/>
                    </a:ext>
                  </a:extLst>
                </a:gridCol>
                <a:gridCol w="1140303">
                  <a:extLst>
                    <a:ext uri="{9D8B030D-6E8A-4147-A177-3AD203B41FA5}">
                      <a16:colId xmlns:a16="http://schemas.microsoft.com/office/drawing/2014/main" val="20001"/>
                    </a:ext>
                  </a:extLst>
                </a:gridCol>
                <a:gridCol w="1047316">
                  <a:extLst>
                    <a:ext uri="{9D8B030D-6E8A-4147-A177-3AD203B41FA5}">
                      <a16:colId xmlns:a16="http://schemas.microsoft.com/office/drawing/2014/main" val="20002"/>
                    </a:ext>
                  </a:extLst>
                </a:gridCol>
                <a:gridCol w="1108681">
                  <a:extLst>
                    <a:ext uri="{9D8B030D-6E8A-4147-A177-3AD203B41FA5}">
                      <a16:colId xmlns:a16="http://schemas.microsoft.com/office/drawing/2014/main" val="20003"/>
                    </a:ext>
                  </a:extLst>
                </a:gridCol>
                <a:gridCol w="1179880">
                  <a:extLst>
                    <a:ext uri="{9D8B030D-6E8A-4147-A177-3AD203B41FA5}">
                      <a16:colId xmlns:a16="http://schemas.microsoft.com/office/drawing/2014/main" val="20004"/>
                    </a:ext>
                  </a:extLst>
                </a:gridCol>
                <a:gridCol w="1037480">
                  <a:extLst>
                    <a:ext uri="{9D8B030D-6E8A-4147-A177-3AD203B41FA5}">
                      <a16:colId xmlns:a16="http://schemas.microsoft.com/office/drawing/2014/main" val="20005"/>
                    </a:ext>
                  </a:extLst>
                </a:gridCol>
                <a:gridCol w="966280">
                  <a:extLst>
                    <a:ext uri="{9D8B030D-6E8A-4147-A177-3AD203B41FA5}">
                      <a16:colId xmlns:a16="http://schemas.microsoft.com/office/drawing/2014/main" val="20006"/>
                    </a:ext>
                  </a:extLst>
                </a:gridCol>
              </a:tblGrid>
              <a:tr h="347420">
                <a:tc>
                  <a:txBody>
                    <a:bodyPr/>
                    <a:lstStyle/>
                    <a:p>
                      <a:pPr marL="90488" marR="0" lvl="0" indent="0" algn="l" defTabSz="9144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FFFF"/>
                        </a:solidFill>
                        <a:effectLst/>
                        <a:latin typeface="Arial" pitchFamily="34"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UCD90320/</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UCD90320U</a:t>
                      </a:r>
                      <a:r>
                        <a:rPr kumimoji="0" lang="en-US" sz="1100" b="1" i="0" u="none" strike="noStrike" cap="none" normalizeH="0" baseline="30000" dirty="0">
                          <a:ln>
                            <a:noFill/>
                          </a:ln>
                          <a:solidFill>
                            <a:srgbClr val="FFFFFF"/>
                          </a:solidFill>
                          <a:effectLst/>
                          <a:latin typeface="Arial" pitchFamily="34" charset="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UCD90160A</a:t>
                      </a:r>
                      <a:endParaRPr kumimoji="0" lang="en-US" sz="1100" b="1" i="0" u="none" strike="noStrike" cap="none" normalizeH="0" baseline="30000" dirty="0">
                        <a:ln>
                          <a:noFill/>
                        </a:ln>
                        <a:solidFill>
                          <a:srgbClr val="FFFFFF"/>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UCD90120A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UCD90124A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UCD9090A</a:t>
                      </a:r>
                      <a:endParaRPr kumimoji="0" lang="en-US" sz="1100" b="1" i="0" u="none" strike="noStrike" cap="none" normalizeH="0" baseline="30000" dirty="0">
                        <a:ln>
                          <a:noFill/>
                        </a:ln>
                        <a:solidFill>
                          <a:srgbClr val="FFFFFF"/>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UCD9081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47929">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 Rails Sequenced</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32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1"/>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 of Monitor Inputs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24 + 8(digital)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11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2"/>
                  </a:ext>
                </a:extLst>
              </a:tr>
              <a:tr h="291116">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pitchFamily="34" charset="0"/>
                        </a:rPr>
                        <a:t>ADC Ref Accuracy</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External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0.5% Internal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0.5% Internal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0.5% Internal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0.5% Int ot Ext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External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3"/>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Voltage Margining*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24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4"/>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pitchFamily="34" charset="0"/>
                        </a:rPr>
                        <a:t>Fan Control*</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5"/>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ACPI Sleep State Control</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6"/>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Fault Pins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7"/>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defRPr/>
                      </a:pPr>
                      <a:r>
                        <a:rPr kumimoji="0" lang="en-US" sz="900" b="1" i="0" u="none" strike="noStrike" cap="none" normalizeH="0" baseline="0" dirty="0">
                          <a:ln>
                            <a:noFill/>
                          </a:ln>
                          <a:solidFill>
                            <a:srgbClr val="000000"/>
                          </a:solidFill>
                          <a:effectLst/>
                          <a:latin typeface="Arial" pitchFamily="34" charset="0"/>
                        </a:rPr>
                        <a:t>GPI Fault responses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8"/>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000000"/>
                          </a:solidFill>
                          <a:effectLst/>
                          <a:latin typeface="Arial" pitchFamily="34" charset="0"/>
                        </a:rPr>
                        <a:t>Num</a:t>
                      </a:r>
                      <a:r>
                        <a:rPr kumimoji="0" lang="en-US" sz="900" b="1" i="0" u="none" strike="noStrike" cap="none" normalizeH="0" baseline="0" dirty="0">
                          <a:ln>
                            <a:noFill/>
                          </a:ln>
                          <a:solidFill>
                            <a:srgbClr val="000000"/>
                          </a:solidFill>
                          <a:effectLst/>
                          <a:latin typeface="Arial" pitchFamily="34" charset="0"/>
                        </a:rPr>
                        <a:t> Profiles(AVID)</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Up to 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9"/>
                  </a:ext>
                </a:extLst>
              </a:tr>
              <a:tr h="359897">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Current and Temp</a:t>
                      </a:r>
                      <a:br>
                        <a:rPr kumimoji="0" lang="en-US" sz="900" b="1" i="0" u="none" strike="noStrike" cap="none" normalizeH="0" baseline="0" dirty="0">
                          <a:ln>
                            <a:noFill/>
                          </a:ln>
                          <a:solidFill>
                            <a:srgbClr val="000000"/>
                          </a:solidFill>
                          <a:effectLst/>
                          <a:latin typeface="Arial" pitchFamily="34" charset="0"/>
                        </a:rPr>
                      </a:br>
                      <a:r>
                        <a:rPr kumimoji="0" lang="en-US" sz="900" b="1" i="0" u="none" strike="noStrike" cap="none" normalizeH="0" baseline="0" dirty="0">
                          <a:ln>
                            <a:noFill/>
                          </a:ln>
                          <a:solidFill>
                            <a:srgbClr val="000000"/>
                          </a:solidFill>
                          <a:effectLst/>
                          <a:latin typeface="Arial" pitchFamily="34" charset="0"/>
                        </a:rPr>
                        <a:t>Monitor Scaling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0"/>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pitchFamily="34" charset="0"/>
                        </a:rPr>
                        <a:t>NV Fault Logs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18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26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1"/>
                  </a:ext>
                </a:extLst>
              </a:tr>
              <a:tr h="358297">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pitchFamily="34" charset="0"/>
                        </a:rPr>
                        <a:t>Other NV Logging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err="1">
                          <a:ln>
                            <a:noFill/>
                          </a:ln>
                          <a:solidFill>
                            <a:srgbClr val="000000"/>
                          </a:solidFill>
                          <a:effectLst/>
                          <a:latin typeface="Arial" pitchFamily="34" charset="0"/>
                        </a:rPr>
                        <a:t>Blackbox</a:t>
                      </a:r>
                      <a:r>
                        <a:rPr kumimoji="0" lang="en-US" sz="800" b="0" i="0" u="none" strike="noStrike" cap="none" normalizeH="0" baseline="0" dirty="0">
                          <a:ln>
                            <a:noFill/>
                          </a:ln>
                          <a:solidFill>
                            <a:srgbClr val="000000"/>
                          </a:solidFill>
                          <a:effectLst/>
                          <a:latin typeface="Arial" pitchFamily="34" charset="0"/>
                        </a:rPr>
                        <a:t>, Peaks, Resets, RTC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2"/>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Max GPI/GPO*</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32/16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8/12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8/12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8/10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0/4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3"/>
                  </a:ext>
                </a:extLst>
              </a:tr>
              <a:tr h="271922">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pitchFamily="34" charset="0"/>
                        </a:rPr>
                        <a:t>Internal Temp Sensor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No</a:t>
                      </a:r>
                      <a:endParaRPr kumimoji="0" lang="en-US" sz="900" b="0" i="0" u="none" strike="noStrike" cap="none" normalizeH="0" baseline="0" dirty="0">
                        <a:ln>
                          <a:noFill/>
                        </a:ln>
                        <a:solidFill>
                          <a:srgbClr val="000000"/>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4"/>
                  </a:ext>
                </a:extLst>
              </a:tr>
              <a:tr h="412681">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Communication and Programming I/F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err="1">
                          <a:ln>
                            <a:noFill/>
                          </a:ln>
                          <a:solidFill>
                            <a:srgbClr val="000000"/>
                          </a:solidFill>
                          <a:effectLst/>
                          <a:latin typeface="Arial" pitchFamily="34" charset="0"/>
                        </a:rPr>
                        <a:t>PMBus</a:t>
                      </a:r>
                      <a:r>
                        <a:rPr kumimoji="0" lang="en-US" sz="900" b="0" i="0" u="none" strike="noStrike" cap="none" normalizeH="0" baseline="0" dirty="0">
                          <a:ln>
                            <a:noFill/>
                          </a:ln>
                          <a:solidFill>
                            <a:srgbClr val="000000"/>
                          </a:solidFill>
                          <a:effectLst/>
                          <a:latin typeface="Arial" pitchFamily="34" charset="0"/>
                        </a:rPr>
                        <a:t>/I2C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I2C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5"/>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pitchFamily="34" charset="0"/>
                        </a:rPr>
                        <a:t>Watchdog Timer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6"/>
                  </a:ext>
                </a:extLst>
              </a:tr>
              <a:tr h="385489">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Package Type (size, mm)</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169-ball BGA</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(12x12, 0.8 pitch)</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64-pin QFN(9x9)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64-pin QFN(9x9)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64-pin QFN (9x9)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48-pin QFN (7x7)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32-pin QFN</a:t>
                      </a:r>
                      <a:br>
                        <a:rPr kumimoji="0" lang="en-US" sz="900" b="0" i="0" u="none" strike="noStrike" cap="none" normalizeH="0" baseline="0" dirty="0">
                          <a:ln>
                            <a:noFill/>
                          </a:ln>
                          <a:solidFill>
                            <a:srgbClr val="000000"/>
                          </a:solidFill>
                          <a:effectLst/>
                          <a:latin typeface="Arial" pitchFamily="34" charset="0"/>
                        </a:rPr>
                      </a:br>
                      <a:r>
                        <a:rPr kumimoji="0" lang="en-US" sz="900" b="0" i="0" u="none" strike="noStrike" cap="none" normalizeH="0" baseline="0" dirty="0">
                          <a:ln>
                            <a:noFill/>
                          </a:ln>
                          <a:solidFill>
                            <a:srgbClr val="000000"/>
                          </a:solidFill>
                          <a:effectLst/>
                          <a:latin typeface="Arial" pitchFamily="34" charset="0"/>
                        </a:rPr>
                        <a:t>(5x5)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4051287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344" y="0"/>
            <a:ext cx="8229600" cy="609600"/>
          </a:xfrm>
        </p:spPr>
        <p:txBody>
          <a:bodyPr>
            <a:normAutofit/>
          </a:bodyPr>
          <a:lstStyle/>
          <a:p>
            <a:pPr algn="l"/>
            <a:r>
              <a:rPr lang="en-US" altLang="zh-CN" sz="3200" dirty="0"/>
              <a:t>Resequencing </a:t>
            </a:r>
            <a:r>
              <a:rPr lang="zh-CN" altLang="en-US" sz="3200" dirty="0"/>
              <a:t>配置</a:t>
            </a:r>
            <a:endParaRPr lang="en-US" sz="3200" dirty="0"/>
          </a:p>
        </p:txBody>
      </p:sp>
      <p:sp>
        <p:nvSpPr>
          <p:cNvPr id="5" name="Content Placeholder 2"/>
          <p:cNvSpPr txBox="1">
            <a:spLocks/>
          </p:cNvSpPr>
          <p:nvPr/>
        </p:nvSpPr>
        <p:spPr>
          <a:xfrm>
            <a:off x="304800" y="762000"/>
            <a:ext cx="8229600" cy="6019800"/>
          </a:xfrm>
          <a:prstGeom prst="rect">
            <a:avLst/>
          </a:prstGeom>
        </p:spPr>
        <p:txBody>
          <a:bodyPr>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zh-CN" altLang="en-US" sz="2800" kern="0" dirty="0"/>
              <a:t>在故障电源响应中使能</a:t>
            </a:r>
            <a:r>
              <a:rPr lang="en-US" altLang="zh-CN" sz="2800" kern="0" dirty="0"/>
              <a:t>resequencing</a:t>
            </a:r>
          </a:p>
          <a:p>
            <a:r>
              <a:rPr lang="zh-CN" altLang="en-US" sz="2800" kern="0" dirty="0"/>
              <a:t>在该电源的时序配置中选中需要和故障电源同时重启的电源</a:t>
            </a:r>
            <a:endParaRPr lang="en-US" altLang="zh-CN" sz="2800" kern="0" dirty="0"/>
          </a:p>
          <a:p>
            <a:endParaRPr lang="en-US" altLang="zh-CN" sz="2800" kern="0"/>
          </a:p>
          <a:p>
            <a:endParaRPr lang="en-US" altLang="zh-CN" sz="2800" kern="0"/>
          </a:p>
          <a:p>
            <a:endParaRPr lang="en-US" altLang="zh-CN" sz="2800" kern="0" dirty="0"/>
          </a:p>
          <a:p>
            <a:endParaRPr lang="en-US" altLang="zh-CN" sz="2800" kern="0" dirty="0"/>
          </a:p>
          <a:p>
            <a:r>
              <a:rPr lang="zh-CN" altLang="en-US" sz="2800" kern="0" dirty="0"/>
              <a:t>配置合适的重启时间和次数</a:t>
            </a:r>
            <a:endParaRPr lang="en-US" altLang="zh-CN" sz="2800" kern="0" dirty="0"/>
          </a:p>
          <a:p>
            <a:endParaRPr lang="en-US" altLang="zh-CN" sz="2800" kern="0" dirty="0"/>
          </a:p>
          <a:p>
            <a:endParaRPr lang="en-US" sz="2800" kern="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953000"/>
            <a:ext cx="5624513" cy="161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839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8458200" cy="814388"/>
          </a:xfrm>
        </p:spPr>
        <p:txBody>
          <a:bodyPr/>
          <a:lstStyle/>
          <a:p>
            <a:pPr algn="ctr"/>
            <a:r>
              <a:rPr lang="en-US" altLang="zh-CN" dirty="0"/>
              <a:t>Margining </a:t>
            </a:r>
            <a:r>
              <a:rPr lang="zh-CN" altLang="en-US" dirty="0"/>
              <a:t>功能的设置</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550323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zh-CN" altLang="en-US" dirty="0"/>
              <a:t>硬件配置</a:t>
            </a:r>
            <a:endParaRPr lang="en-US" dirty="0"/>
          </a:p>
        </p:txBody>
      </p:sp>
      <p:grpSp>
        <p:nvGrpSpPr>
          <p:cNvPr id="5" name="Group 4"/>
          <p:cNvGrpSpPr/>
          <p:nvPr/>
        </p:nvGrpSpPr>
        <p:grpSpPr>
          <a:xfrm>
            <a:off x="838200" y="1133436"/>
            <a:ext cx="6900189" cy="4372460"/>
            <a:chOff x="838200" y="1133436"/>
            <a:chExt cx="6900189" cy="437246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526" y="1394668"/>
              <a:ext cx="2963863" cy="349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72183" y="3272974"/>
              <a:ext cx="445956" cy="369332"/>
            </a:xfrm>
            <a:prstGeom prst="rect">
              <a:avLst/>
            </a:prstGeom>
            <a:noFill/>
          </p:spPr>
          <p:txBody>
            <a:bodyPr wrap="none" rtlCol="0">
              <a:spAutoFit/>
            </a:bodyPr>
            <a:lstStyle/>
            <a:p>
              <a:r>
                <a:rPr lang="en-US" dirty="0">
                  <a:solidFill>
                    <a:schemeClr val="bg1"/>
                  </a:solidFill>
                </a:rPr>
                <a:t>EN</a:t>
              </a:r>
            </a:p>
          </p:txBody>
        </p:sp>
        <p:sp>
          <p:nvSpPr>
            <p:cNvPr id="8" name="TextBox 7"/>
            <p:cNvSpPr txBox="1"/>
            <p:nvPr/>
          </p:nvSpPr>
          <p:spPr>
            <a:xfrm>
              <a:off x="6644714" y="3272974"/>
              <a:ext cx="743181" cy="369332"/>
            </a:xfrm>
            <a:prstGeom prst="rect">
              <a:avLst/>
            </a:prstGeom>
            <a:noFill/>
          </p:spPr>
          <p:txBody>
            <a:bodyPr wrap="square" rtlCol="0">
              <a:spAutoFit/>
            </a:bodyPr>
            <a:lstStyle/>
            <a:p>
              <a:r>
                <a:rPr lang="en-US" dirty="0">
                  <a:solidFill>
                    <a:schemeClr val="bg1"/>
                  </a:solidFill>
                </a:rPr>
                <a:t>VOUT</a:t>
              </a:r>
            </a:p>
          </p:txBody>
        </p:sp>
        <p:sp>
          <p:nvSpPr>
            <p:cNvPr id="9" name="TextBox 8"/>
            <p:cNvSpPr txBox="1"/>
            <p:nvPr/>
          </p:nvSpPr>
          <p:spPr>
            <a:xfrm>
              <a:off x="5490294" y="4711630"/>
              <a:ext cx="445956" cy="369332"/>
            </a:xfrm>
            <a:prstGeom prst="rect">
              <a:avLst/>
            </a:prstGeom>
            <a:noFill/>
          </p:spPr>
          <p:txBody>
            <a:bodyPr wrap="none" rtlCol="0">
              <a:spAutoFit/>
            </a:bodyPr>
            <a:lstStyle/>
            <a:p>
              <a:r>
                <a:rPr lang="en-US" dirty="0">
                  <a:solidFill>
                    <a:schemeClr val="bg1"/>
                  </a:solidFill>
                </a:rPr>
                <a:t>EN</a:t>
              </a:r>
            </a:p>
          </p:txBody>
        </p:sp>
        <p:sp>
          <p:nvSpPr>
            <p:cNvPr id="10" name="TextBox 9"/>
            <p:cNvSpPr txBox="1"/>
            <p:nvPr/>
          </p:nvSpPr>
          <p:spPr>
            <a:xfrm>
              <a:off x="6662826" y="4711630"/>
              <a:ext cx="725070" cy="369332"/>
            </a:xfrm>
            <a:prstGeom prst="rect">
              <a:avLst/>
            </a:prstGeom>
            <a:noFill/>
          </p:spPr>
          <p:txBody>
            <a:bodyPr wrap="none" rtlCol="0">
              <a:spAutoFit/>
            </a:bodyPr>
            <a:lstStyle/>
            <a:p>
              <a:r>
                <a:rPr lang="en-US" dirty="0">
                  <a:solidFill>
                    <a:schemeClr val="bg1"/>
                  </a:solidFill>
                </a:rPr>
                <a:t>VOUT</a:t>
              </a:r>
            </a:p>
          </p:txBody>
        </p:sp>
        <p:sp>
          <p:nvSpPr>
            <p:cNvPr id="11" name="Rectangle 10"/>
            <p:cNvSpPr/>
            <p:nvPr/>
          </p:nvSpPr>
          <p:spPr>
            <a:xfrm>
              <a:off x="838200" y="1476440"/>
              <a:ext cx="1981200" cy="402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UCD90xxx</a:t>
              </a:r>
            </a:p>
          </p:txBody>
        </p:sp>
        <p:sp>
          <p:nvSpPr>
            <p:cNvPr id="12" name="TextBox 11"/>
            <p:cNvSpPr txBox="1"/>
            <p:nvPr/>
          </p:nvSpPr>
          <p:spPr>
            <a:xfrm>
              <a:off x="2057400" y="1825174"/>
              <a:ext cx="776175" cy="369332"/>
            </a:xfrm>
            <a:prstGeom prst="rect">
              <a:avLst/>
            </a:prstGeom>
            <a:noFill/>
          </p:spPr>
          <p:txBody>
            <a:bodyPr wrap="none" rtlCol="0">
              <a:spAutoFit/>
            </a:bodyPr>
            <a:lstStyle/>
            <a:p>
              <a:r>
                <a:rPr lang="en-US" dirty="0">
                  <a:solidFill>
                    <a:schemeClr val="bg1"/>
                  </a:solidFill>
                </a:rPr>
                <a:t>GPIO1</a:t>
              </a:r>
            </a:p>
          </p:txBody>
        </p:sp>
        <p:sp>
          <p:nvSpPr>
            <p:cNvPr id="13" name="TextBox 12"/>
            <p:cNvSpPr txBox="1"/>
            <p:nvPr/>
          </p:nvSpPr>
          <p:spPr>
            <a:xfrm>
              <a:off x="2057399" y="2314640"/>
              <a:ext cx="800219" cy="369332"/>
            </a:xfrm>
            <a:prstGeom prst="rect">
              <a:avLst/>
            </a:prstGeom>
            <a:noFill/>
          </p:spPr>
          <p:txBody>
            <a:bodyPr wrap="none" rtlCol="0">
              <a:spAutoFit/>
            </a:bodyPr>
            <a:lstStyle/>
            <a:p>
              <a:r>
                <a:rPr lang="en-US" dirty="0">
                  <a:solidFill>
                    <a:schemeClr val="bg1"/>
                  </a:solidFill>
                </a:rPr>
                <a:t>MON1</a:t>
              </a:r>
            </a:p>
          </p:txBody>
        </p:sp>
        <p:sp>
          <p:nvSpPr>
            <p:cNvPr id="14" name="TextBox 13"/>
            <p:cNvSpPr txBox="1"/>
            <p:nvPr/>
          </p:nvSpPr>
          <p:spPr>
            <a:xfrm>
              <a:off x="1828800" y="3587234"/>
              <a:ext cx="1080974" cy="369332"/>
            </a:xfrm>
            <a:prstGeom prst="rect">
              <a:avLst/>
            </a:prstGeom>
            <a:noFill/>
          </p:spPr>
          <p:txBody>
            <a:bodyPr wrap="square" rtlCol="0">
              <a:spAutoFit/>
            </a:bodyPr>
            <a:lstStyle/>
            <a:p>
              <a:r>
                <a:rPr lang="en-US" dirty="0">
                  <a:solidFill>
                    <a:schemeClr val="bg1"/>
                  </a:solidFill>
                </a:rPr>
                <a:t>FPWM1</a:t>
              </a:r>
            </a:p>
          </p:txBody>
        </p:sp>
        <p:cxnSp>
          <p:nvCxnSpPr>
            <p:cNvPr id="15" name="Straight Connector 14"/>
            <p:cNvCxnSpPr>
              <a:stCxn id="12" idx="3"/>
            </p:cNvCxnSpPr>
            <p:nvPr/>
          </p:nvCxnSpPr>
          <p:spPr>
            <a:xfrm>
              <a:off x="2833575" y="2009840"/>
              <a:ext cx="2576700"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3" idx="3"/>
            </p:cNvCxnSpPr>
            <p:nvPr/>
          </p:nvCxnSpPr>
          <p:spPr>
            <a:xfrm flipV="1">
              <a:off x="2857618" y="1133436"/>
              <a:ext cx="2247782" cy="1365870"/>
            </a:xfrm>
            <a:prstGeom prst="bentConnector3">
              <a:avLst>
                <a:gd name="adj1" fmla="val 50000"/>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5400" y="1133436"/>
              <a:ext cx="2151888"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257288" y="1133436"/>
              <a:ext cx="0" cy="6520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57618" y="3771900"/>
              <a:ext cx="2021735"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42048" y="1902118"/>
              <a:ext cx="359394" cy="292388"/>
            </a:xfrm>
            <a:prstGeom prst="rect">
              <a:avLst/>
            </a:prstGeom>
            <a:noFill/>
          </p:spPr>
          <p:txBody>
            <a:bodyPr wrap="none" rtlCol="0">
              <a:spAutoFit/>
            </a:bodyPr>
            <a:lstStyle/>
            <a:p>
              <a:r>
                <a:rPr lang="en-US" sz="1300" dirty="0">
                  <a:solidFill>
                    <a:srgbClr val="FF0000"/>
                  </a:solidFill>
                </a:rPr>
                <a:t>R1</a:t>
              </a:r>
            </a:p>
          </p:txBody>
        </p:sp>
        <p:sp>
          <p:nvSpPr>
            <p:cNvPr id="21" name="TextBox 20"/>
            <p:cNvSpPr txBox="1"/>
            <p:nvPr/>
          </p:nvSpPr>
          <p:spPr>
            <a:xfrm>
              <a:off x="6929484" y="2621280"/>
              <a:ext cx="359394" cy="292388"/>
            </a:xfrm>
            <a:prstGeom prst="rect">
              <a:avLst/>
            </a:prstGeom>
            <a:noFill/>
          </p:spPr>
          <p:txBody>
            <a:bodyPr wrap="none" rtlCol="0">
              <a:spAutoFit/>
            </a:bodyPr>
            <a:lstStyle/>
            <a:p>
              <a:r>
                <a:rPr lang="en-US" sz="1300" dirty="0">
                  <a:solidFill>
                    <a:srgbClr val="FF0000"/>
                  </a:solidFill>
                </a:rPr>
                <a:t>R2</a:t>
              </a:r>
            </a:p>
          </p:txBody>
        </p:sp>
        <p:sp>
          <p:nvSpPr>
            <p:cNvPr id="22" name="TextBox 21"/>
            <p:cNvSpPr txBox="1"/>
            <p:nvPr/>
          </p:nvSpPr>
          <p:spPr>
            <a:xfrm>
              <a:off x="4894593" y="3441040"/>
              <a:ext cx="274434" cy="292388"/>
            </a:xfrm>
            <a:prstGeom prst="rect">
              <a:avLst/>
            </a:prstGeom>
            <a:noFill/>
          </p:spPr>
          <p:txBody>
            <a:bodyPr wrap="none" rtlCol="0">
              <a:spAutoFit/>
            </a:bodyPr>
            <a:lstStyle/>
            <a:p>
              <a:r>
                <a:rPr lang="en-US" sz="1300" dirty="0">
                  <a:solidFill>
                    <a:srgbClr val="FF0000"/>
                  </a:solidFill>
                </a:rPr>
                <a:t>R</a:t>
              </a:r>
            </a:p>
          </p:txBody>
        </p:sp>
        <p:sp>
          <p:nvSpPr>
            <p:cNvPr id="23" name="TextBox 22"/>
            <p:cNvSpPr txBox="1"/>
            <p:nvPr/>
          </p:nvSpPr>
          <p:spPr>
            <a:xfrm>
              <a:off x="5599716" y="4038600"/>
              <a:ext cx="272832" cy="292388"/>
            </a:xfrm>
            <a:prstGeom prst="rect">
              <a:avLst/>
            </a:prstGeom>
            <a:noFill/>
          </p:spPr>
          <p:txBody>
            <a:bodyPr wrap="none" rtlCol="0">
              <a:spAutoFit/>
            </a:bodyPr>
            <a:lstStyle/>
            <a:p>
              <a:r>
                <a:rPr lang="en-US" sz="1300" dirty="0">
                  <a:solidFill>
                    <a:srgbClr val="FF0000"/>
                  </a:solidFill>
                </a:rPr>
                <a:t>C</a:t>
              </a:r>
            </a:p>
          </p:txBody>
        </p:sp>
        <p:sp>
          <p:nvSpPr>
            <p:cNvPr id="24" name="TextBox 23"/>
            <p:cNvSpPr txBox="1"/>
            <p:nvPr/>
          </p:nvSpPr>
          <p:spPr>
            <a:xfrm>
              <a:off x="5918139" y="3441040"/>
              <a:ext cx="441146" cy="292388"/>
            </a:xfrm>
            <a:prstGeom prst="rect">
              <a:avLst/>
            </a:prstGeom>
            <a:noFill/>
          </p:spPr>
          <p:txBody>
            <a:bodyPr wrap="none" rtlCol="0">
              <a:spAutoFit/>
            </a:bodyPr>
            <a:lstStyle/>
            <a:p>
              <a:r>
                <a:rPr lang="en-US" sz="1300" dirty="0" err="1">
                  <a:solidFill>
                    <a:srgbClr val="FF0000"/>
                  </a:solidFill>
                </a:rPr>
                <a:t>Rinj</a:t>
              </a:r>
              <a:endParaRPr lang="en-US" sz="1300" dirty="0">
                <a:solidFill>
                  <a:srgbClr val="FF0000"/>
                </a:solidFill>
              </a:endParaRPr>
            </a:p>
          </p:txBody>
        </p:sp>
      </p:grpSp>
      <p:sp>
        <p:nvSpPr>
          <p:cNvPr id="25" name="TextBox 24"/>
          <p:cNvSpPr txBox="1"/>
          <p:nvPr/>
        </p:nvSpPr>
        <p:spPr>
          <a:xfrm>
            <a:off x="5686017" y="1600806"/>
            <a:ext cx="758541" cy="369332"/>
          </a:xfrm>
          <a:prstGeom prst="rect">
            <a:avLst/>
          </a:prstGeom>
          <a:noFill/>
        </p:spPr>
        <p:txBody>
          <a:bodyPr wrap="none" rtlCol="0">
            <a:spAutoFit/>
          </a:bodyPr>
          <a:lstStyle/>
          <a:p>
            <a:r>
              <a:rPr lang="en-US" dirty="0"/>
              <a:t>Rail#1</a:t>
            </a:r>
          </a:p>
        </p:txBody>
      </p:sp>
    </p:spTree>
    <p:extLst>
      <p:ext uri="{BB962C8B-B14F-4D97-AF65-F5344CB8AC3E}">
        <p14:creationId xmlns:p14="http://schemas.microsoft.com/office/powerpoint/2010/main" val="3624119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CN" dirty="0"/>
              <a:t>Margining</a:t>
            </a:r>
            <a:r>
              <a:rPr lang="zh-CN" altLang="en-US" dirty="0"/>
              <a:t>配置设定</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07" y="21336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62101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15207" y="21336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81200" y="3086100"/>
            <a:ext cx="2514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9832" y="1143000"/>
            <a:ext cx="7246279" cy="369332"/>
          </a:xfrm>
          <a:prstGeom prst="rect">
            <a:avLst/>
          </a:prstGeom>
          <a:noFill/>
        </p:spPr>
        <p:txBody>
          <a:bodyPr wrap="none" rtlCol="0">
            <a:spAutoFit/>
          </a:bodyPr>
          <a:lstStyle/>
          <a:p>
            <a:r>
              <a:rPr lang="en-US" dirty="0"/>
              <a:t>Click “Hardware Configuration” </a:t>
            </a:r>
            <a:r>
              <a:rPr lang="en-US" dirty="0">
                <a:sym typeface="Wingdings" panose="05000000000000000000" pitchFamily="2" charset="2"/>
              </a:rPr>
              <a:t> Click “Monitors &amp; GPIO pins assignment”</a:t>
            </a:r>
            <a:endParaRPr lang="en-US" dirty="0"/>
          </a:p>
        </p:txBody>
      </p:sp>
    </p:spTree>
    <p:extLst>
      <p:ext uri="{BB962C8B-B14F-4D97-AF65-F5344CB8AC3E}">
        <p14:creationId xmlns:p14="http://schemas.microsoft.com/office/powerpoint/2010/main" val="2661825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591"/>
            <a:ext cx="8988552" cy="9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lstStyle/>
          <a:p>
            <a:pPr algn="l"/>
            <a:r>
              <a:rPr lang="en-US" altLang="zh-TW" dirty="0"/>
              <a:t>UCD90xxx </a:t>
            </a:r>
            <a:r>
              <a:rPr lang="zh-TW" altLang="en-US" dirty="0"/>
              <a:t>配置宣告</a:t>
            </a:r>
            <a:endParaRPr lang="en-US" dirty="0"/>
          </a:p>
        </p:txBody>
      </p:sp>
      <p:sp>
        <p:nvSpPr>
          <p:cNvPr id="6" name="Rounded Rectangle 5"/>
          <p:cNvSpPr/>
          <p:nvPr/>
        </p:nvSpPr>
        <p:spPr>
          <a:xfrm>
            <a:off x="152400" y="1828801"/>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526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52400" y="1339849"/>
            <a:ext cx="990600" cy="4889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720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629400" y="1219200"/>
            <a:ext cx="9906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2133601"/>
            <a:ext cx="4174620" cy="274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52400" y="4002810"/>
            <a:ext cx="6677854" cy="2031325"/>
          </a:xfrm>
          <a:prstGeom prst="rect">
            <a:avLst/>
          </a:prstGeom>
          <a:noFill/>
        </p:spPr>
        <p:txBody>
          <a:bodyPr wrap="none" rtlCol="0">
            <a:spAutoFit/>
          </a:bodyPr>
          <a:lstStyle/>
          <a:p>
            <a:r>
              <a:rPr lang="en-US" dirty="0"/>
              <a:t>Add Rail: </a:t>
            </a:r>
            <a:r>
              <a:rPr lang="zh-TW" altLang="en-US" dirty="0"/>
              <a:t>用</a:t>
            </a:r>
            <a:r>
              <a:rPr lang="zh-CN" altLang="en-US" dirty="0"/>
              <a:t>来增加</a:t>
            </a:r>
            <a:r>
              <a:rPr lang="zh-TW" altLang="en-US" dirty="0"/>
              <a:t>加</a:t>
            </a:r>
            <a:r>
              <a:rPr lang="zh-CN" altLang="en-US" dirty="0"/>
              <a:t>电源轨</a:t>
            </a:r>
            <a:r>
              <a:rPr lang="zh-TW" altLang="en-US" dirty="0"/>
              <a:t>的</a:t>
            </a:r>
            <a:r>
              <a:rPr lang="zh-CN" altLang="en-US" dirty="0"/>
              <a:t>数量</a:t>
            </a:r>
            <a:endParaRPr lang="en-US" altLang="zh-TW" dirty="0"/>
          </a:p>
          <a:p>
            <a:r>
              <a:rPr lang="en-US" dirty="0"/>
              <a:t>Rail Name: </a:t>
            </a:r>
            <a:r>
              <a:rPr lang="zh-TW" altLang="en-US" dirty="0"/>
              <a:t>命名</a:t>
            </a:r>
            <a:r>
              <a:rPr lang="zh-CN" altLang="en-US" dirty="0"/>
              <a:t>电源轨</a:t>
            </a:r>
            <a:r>
              <a:rPr lang="zh-TW" altLang="en-US" dirty="0"/>
              <a:t>的名字</a:t>
            </a:r>
            <a:r>
              <a:rPr lang="zh-CN" altLang="en-US" dirty="0"/>
              <a:t>于原理图</a:t>
            </a:r>
            <a:r>
              <a:rPr lang="zh-TW" altLang="en-US" dirty="0"/>
              <a:t>一樣</a:t>
            </a:r>
            <a:endParaRPr lang="en-US" altLang="zh-TW" dirty="0"/>
          </a:p>
          <a:p>
            <a:r>
              <a:rPr lang="en-US" altLang="zh-TW" dirty="0"/>
              <a:t>(</a:t>
            </a:r>
            <a:r>
              <a:rPr lang="en-US" altLang="zh-TW" dirty="0" err="1"/>
              <a:t>ps</a:t>
            </a:r>
            <a:r>
              <a:rPr lang="en-US" altLang="zh-TW" dirty="0"/>
              <a:t>: Rail name could not be stored into NVM)</a:t>
            </a:r>
          </a:p>
          <a:p>
            <a:r>
              <a:rPr lang="en-US" dirty="0"/>
              <a:t>Voltage: </a:t>
            </a:r>
            <a:r>
              <a:rPr lang="zh-CN" altLang="en-US" dirty="0"/>
              <a:t>选定</a:t>
            </a:r>
            <a:r>
              <a:rPr lang="zh-TW" altLang="en-US" dirty="0"/>
              <a:t>用來</a:t>
            </a:r>
            <a:r>
              <a:rPr lang="zh-CN" altLang="en-US" dirty="0"/>
              <a:t>监控该电</a:t>
            </a:r>
            <a:r>
              <a:rPr lang="zh-TW" altLang="en-US" dirty="0"/>
              <a:t>源的</a:t>
            </a:r>
            <a:r>
              <a:rPr lang="en-US" altLang="zh-TW" dirty="0"/>
              <a:t>IC</a:t>
            </a:r>
            <a:r>
              <a:rPr lang="zh-CN" altLang="en-US" dirty="0"/>
              <a:t>管脚</a:t>
            </a:r>
            <a:endParaRPr lang="en-US" altLang="zh-TW" dirty="0"/>
          </a:p>
          <a:p>
            <a:r>
              <a:rPr lang="en-US" dirty="0"/>
              <a:t>Enable: </a:t>
            </a:r>
            <a:r>
              <a:rPr lang="zh-CN" altLang="en-US" dirty="0"/>
              <a:t>选定</a:t>
            </a:r>
            <a:r>
              <a:rPr lang="zh-TW" altLang="en-US" dirty="0"/>
              <a:t>用來</a:t>
            </a:r>
            <a:r>
              <a:rPr lang="zh-CN" altLang="en-US" dirty="0"/>
              <a:t>使能该电源的</a:t>
            </a:r>
            <a:r>
              <a:rPr lang="en-US" altLang="zh-TW" dirty="0"/>
              <a:t>IC</a:t>
            </a:r>
            <a:r>
              <a:rPr lang="zh-CN" altLang="en-US" dirty="0"/>
              <a:t>管脚</a:t>
            </a:r>
            <a:endParaRPr lang="en-US" altLang="zh-TW" dirty="0"/>
          </a:p>
          <a:p>
            <a:r>
              <a:rPr lang="en-US" altLang="zh-CN" dirty="0"/>
              <a:t>Configure</a:t>
            </a:r>
            <a:r>
              <a:rPr lang="zh-CN" altLang="en-US" dirty="0"/>
              <a:t>：选定用来驱动该电源使能信号的极性</a:t>
            </a:r>
            <a:endParaRPr lang="en-US" altLang="zh-CN" dirty="0"/>
          </a:p>
          <a:p>
            <a:r>
              <a:rPr lang="en-US" altLang="zh-CN" dirty="0"/>
              <a:t>Trim/Margin PWM</a:t>
            </a:r>
            <a:r>
              <a:rPr lang="zh-CN" altLang="en-US" dirty="0"/>
              <a:t>： 选定用来输出</a:t>
            </a:r>
            <a:r>
              <a:rPr lang="en-US" altLang="zh-CN" dirty="0"/>
              <a:t>PWM</a:t>
            </a:r>
            <a:r>
              <a:rPr lang="zh-CN" altLang="en-US" dirty="0"/>
              <a:t>执行</a:t>
            </a:r>
            <a:r>
              <a:rPr lang="en-US" altLang="zh-CN" dirty="0"/>
              <a:t>Margining</a:t>
            </a:r>
            <a:r>
              <a:rPr lang="zh-CN" altLang="en-US" dirty="0"/>
              <a:t>的</a:t>
            </a:r>
            <a:r>
              <a:rPr lang="en-US" altLang="zh-CN" dirty="0"/>
              <a:t>IC</a:t>
            </a:r>
            <a:r>
              <a:rPr lang="zh-CN" altLang="en-US" dirty="0"/>
              <a:t>管脚</a:t>
            </a:r>
            <a:endParaRPr lang="en-US" dirty="0"/>
          </a:p>
        </p:txBody>
      </p:sp>
    </p:spTree>
    <p:extLst>
      <p:ext uri="{BB962C8B-B14F-4D97-AF65-F5344CB8AC3E}">
        <p14:creationId xmlns:p14="http://schemas.microsoft.com/office/powerpoint/2010/main" val="2603353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10584" y="5753474"/>
            <a:ext cx="2133600" cy="206376"/>
          </a:xfrm>
        </p:spPr>
        <p:txBody>
          <a:bodyPr/>
          <a:lstStyle/>
          <a:p>
            <a:pPr>
              <a:defRPr/>
            </a:pPr>
            <a:fld id="{FB335728-7994-452B-A7DA-53819CBB0E21}" type="slidenum">
              <a:rPr lang="en-US" smtClean="0">
                <a:solidFill>
                  <a:srgbClr val="000000"/>
                </a:solidFill>
              </a:rPr>
              <a:pPr>
                <a:defRPr/>
              </a:pPr>
              <a:t>35</a:t>
            </a:fld>
            <a:endParaRPr lang="en-US">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72002"/>
            <a:ext cx="8988552" cy="9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a:t>
            </a:r>
            <a:r>
              <a:rPr lang="zh-TW" altLang="en-US" dirty="0"/>
              <a:t>功能設定</a:t>
            </a:r>
            <a:endParaRPr lang="en-US" dirty="0"/>
          </a:p>
        </p:txBody>
      </p:sp>
      <p:sp>
        <p:nvSpPr>
          <p:cNvPr id="6" name="TextBox 5"/>
          <p:cNvSpPr txBox="1"/>
          <p:nvPr/>
        </p:nvSpPr>
        <p:spPr>
          <a:xfrm>
            <a:off x="76200" y="1862011"/>
            <a:ext cx="4428744" cy="1169551"/>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sz="1400" dirty="0"/>
              <a:t>Duty Cycle: </a:t>
            </a:r>
          </a:p>
          <a:p>
            <a:r>
              <a:rPr lang="zh-TW" altLang="en-US" sz="1400" dirty="0"/>
              <a:t>用</a:t>
            </a:r>
            <a:r>
              <a:rPr lang="zh-CN" altLang="en-US" sz="1400" dirty="0"/>
              <a:t>来设定</a:t>
            </a:r>
            <a:r>
              <a:rPr lang="zh-TW" altLang="en-US" sz="1400" dirty="0"/>
              <a:t>初始的</a:t>
            </a:r>
            <a:r>
              <a:rPr lang="en-US" altLang="zh-TW" sz="1400" dirty="0"/>
              <a:t>Duty cycle</a:t>
            </a:r>
            <a:r>
              <a:rPr lang="zh-CN" altLang="en-US" sz="1400" dirty="0"/>
              <a:t>当</a:t>
            </a:r>
            <a:r>
              <a:rPr lang="zh-TW" altLang="en-US" sz="1400" dirty="0"/>
              <a:t>接收到</a:t>
            </a:r>
            <a:r>
              <a:rPr lang="en-US" altLang="zh-TW" sz="1400" dirty="0"/>
              <a:t>Margin H/L</a:t>
            </a:r>
            <a:r>
              <a:rPr lang="zh-TW" altLang="en-US" sz="1400" dirty="0"/>
              <a:t>的命令</a:t>
            </a:r>
            <a:r>
              <a:rPr lang="zh-CN" altLang="en-US" sz="1400" dirty="0"/>
              <a:t>时</a:t>
            </a:r>
            <a:r>
              <a:rPr lang="zh-TW" altLang="en-US" sz="1400" dirty="0"/>
              <a:t>，</a:t>
            </a:r>
            <a:r>
              <a:rPr lang="zh-CN" altLang="en-US" sz="1400" dirty="0"/>
              <a:t>设置为</a:t>
            </a:r>
            <a:r>
              <a:rPr lang="en-US" altLang="zh-CN" sz="1400" dirty="0" err="1"/>
              <a:t>Vref</a:t>
            </a:r>
            <a:r>
              <a:rPr lang="en-US" altLang="zh-CN" sz="1400" dirty="0"/>
              <a:t>/3.3 </a:t>
            </a:r>
            <a:r>
              <a:rPr lang="zh-CN" altLang="en-US" sz="1400" dirty="0"/>
              <a:t>。</a:t>
            </a:r>
            <a:endParaRPr lang="en-US" altLang="zh-TW" sz="1400" u="sng" strike="sngStrike" dirty="0">
              <a:solidFill>
                <a:srgbClr val="FF0000"/>
              </a:solidFill>
            </a:endParaRPr>
          </a:p>
          <a:p>
            <a:pPr marL="285750" indent="-285750">
              <a:buFont typeface="Arial" panose="020B0604020202020204" pitchFamily="34" charset="0"/>
              <a:buChar char="•"/>
            </a:pPr>
            <a:r>
              <a:rPr lang="en-US" sz="1400" dirty="0"/>
              <a:t>Frequency: </a:t>
            </a:r>
          </a:p>
          <a:p>
            <a:r>
              <a:rPr lang="zh-CN" altLang="en-US" sz="1400" dirty="0"/>
              <a:t>设定</a:t>
            </a:r>
            <a:r>
              <a:rPr lang="en-US" altLang="zh-TW" sz="1400" dirty="0"/>
              <a:t>PWM</a:t>
            </a:r>
            <a:r>
              <a:rPr lang="zh-TW" altLang="en-US" sz="1400" dirty="0"/>
              <a:t>的</a:t>
            </a:r>
            <a:r>
              <a:rPr lang="zh-CN" altLang="en-US" sz="1400" dirty="0"/>
              <a:t>频率</a:t>
            </a:r>
            <a:endParaRPr lang="en-US" altLang="zh-TW" sz="1400" u="sng" dirty="0">
              <a:solidFill>
                <a:srgbClr val="FF0000"/>
              </a:solidFill>
            </a:endParaRPr>
          </a:p>
        </p:txBody>
      </p:sp>
      <p:sp>
        <p:nvSpPr>
          <p:cNvPr id="7" name="Rounded Rectangle 6"/>
          <p:cNvSpPr/>
          <p:nvPr/>
        </p:nvSpPr>
        <p:spPr>
          <a:xfrm>
            <a:off x="7924800" y="1328906"/>
            <a:ext cx="4953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128" y="762000"/>
            <a:ext cx="3004689"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705424" y="1976673"/>
            <a:ext cx="1415772" cy="461665"/>
          </a:xfrm>
          <a:prstGeom prst="rect">
            <a:avLst/>
          </a:prstGeom>
          <a:noFill/>
        </p:spPr>
        <p:txBody>
          <a:bodyPr wrap="none" rtlCol="0">
            <a:spAutoFit/>
          </a:bodyPr>
          <a:lstStyle/>
          <a:p>
            <a:r>
              <a:rPr lang="en-US" sz="1200" dirty="0"/>
              <a:t>Click “Configure”</a:t>
            </a:r>
          </a:p>
          <a:p>
            <a:r>
              <a:rPr lang="zh-TW" altLang="en-US" sz="1200" dirty="0">
                <a:latin typeface="+mn-ea"/>
              </a:rPr>
              <a:t>然後跳出設定頁面</a:t>
            </a:r>
            <a:endParaRPr lang="en-US" sz="1200" dirty="0">
              <a:latin typeface="+mn-ea"/>
            </a:endParaRPr>
          </a:p>
        </p:txBody>
      </p:sp>
      <p:cxnSp>
        <p:nvCxnSpPr>
          <p:cNvPr id="10" name="Straight Arrow Connector 9"/>
          <p:cNvCxnSpPr/>
          <p:nvPr/>
        </p:nvCxnSpPr>
        <p:spPr>
          <a:xfrm flipH="1" flipV="1">
            <a:off x="8077200" y="1443059"/>
            <a:ext cx="609600" cy="663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315200" y="2106139"/>
            <a:ext cx="625221" cy="2308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22520" y="3657441"/>
            <a:ext cx="2133600" cy="7801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4519422" y="2776411"/>
            <a:ext cx="433578" cy="8962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980112" y="4437571"/>
            <a:ext cx="2792288" cy="1082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0678" y="3233611"/>
            <a:ext cx="4428744" cy="2031325"/>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sz="1400" dirty="0"/>
              <a:t>Tri-State: </a:t>
            </a:r>
            <a:r>
              <a:rPr lang="en-US" sz="1400" u="sng" dirty="0">
                <a:solidFill>
                  <a:srgbClr val="FF0000"/>
                </a:solidFill>
              </a:rPr>
              <a:t>(</a:t>
            </a:r>
            <a:r>
              <a:rPr lang="zh-CN" altLang="en-US" sz="1400" u="sng" dirty="0">
                <a:solidFill>
                  <a:srgbClr val="FF0000"/>
                </a:solidFill>
              </a:rPr>
              <a:t>建议</a:t>
            </a:r>
            <a:r>
              <a:rPr lang="en-US" sz="1400" u="sng" dirty="0">
                <a:solidFill>
                  <a:srgbClr val="FF0000"/>
                </a:solidFill>
              </a:rPr>
              <a:t>)</a:t>
            </a:r>
          </a:p>
          <a:p>
            <a:r>
              <a:rPr lang="zh-CN" altLang="en-US" sz="1400" dirty="0"/>
              <a:t>当</a:t>
            </a:r>
            <a:r>
              <a:rPr lang="en-US" altLang="zh-TW" sz="1400" dirty="0"/>
              <a:t>UCD90xx</a:t>
            </a:r>
            <a:r>
              <a:rPr lang="zh-TW" altLang="en-US" sz="1400" dirty="0"/>
              <a:t>沒有</a:t>
            </a:r>
            <a:r>
              <a:rPr lang="zh-CN" altLang="en-US" sz="1400" dirty="0"/>
              <a:t>执行</a:t>
            </a:r>
            <a:r>
              <a:rPr lang="en-US" altLang="zh-TW" sz="1400" dirty="0"/>
              <a:t>margining</a:t>
            </a:r>
            <a:r>
              <a:rPr lang="zh-CN" altLang="en-US" sz="1400" dirty="0"/>
              <a:t>时</a:t>
            </a:r>
            <a:r>
              <a:rPr lang="zh-TW" altLang="en-US" sz="1400" dirty="0"/>
              <a:t>，</a:t>
            </a:r>
            <a:r>
              <a:rPr lang="en-US" altLang="zh-TW" sz="1400" dirty="0"/>
              <a:t>FPWM</a:t>
            </a:r>
            <a:r>
              <a:rPr lang="zh-CN" altLang="en-US" sz="1400" dirty="0"/>
              <a:t>管脚为</a:t>
            </a:r>
            <a:r>
              <a:rPr lang="en-US" altLang="zh-TW" sz="1400" dirty="0"/>
              <a:t>High impedance</a:t>
            </a:r>
          </a:p>
          <a:p>
            <a:pPr marL="285750" indent="-285750">
              <a:buFont typeface="Arial" panose="020B0604020202020204" pitchFamily="34" charset="0"/>
              <a:buChar char="•"/>
            </a:pPr>
            <a:r>
              <a:rPr lang="en-US" sz="1400" dirty="0"/>
              <a:t>Active Trim</a:t>
            </a:r>
          </a:p>
          <a:p>
            <a:r>
              <a:rPr lang="zh-CN" altLang="en-US" sz="1400" dirty="0"/>
              <a:t>当</a:t>
            </a:r>
            <a:r>
              <a:rPr lang="en-US" altLang="zh-TW" sz="1400" dirty="0"/>
              <a:t>UCD90xx</a:t>
            </a:r>
            <a:r>
              <a:rPr lang="zh-CN" altLang="en-US" sz="1400" dirty="0"/>
              <a:t>没有执行</a:t>
            </a:r>
            <a:r>
              <a:rPr lang="en-US" altLang="zh-TW" sz="1400" dirty="0"/>
              <a:t>margining</a:t>
            </a:r>
            <a:r>
              <a:rPr lang="zh-CN" altLang="en-US" sz="1400" dirty="0"/>
              <a:t>时</a:t>
            </a:r>
            <a:r>
              <a:rPr lang="zh-TW" altLang="en-US" sz="1400" dirty="0"/>
              <a:t>時，</a:t>
            </a:r>
            <a:r>
              <a:rPr lang="en-US" altLang="zh-TW" sz="1400" dirty="0"/>
              <a:t>FPWM</a:t>
            </a:r>
            <a:r>
              <a:rPr lang="zh-CN" altLang="en-US" sz="1400" dirty="0"/>
              <a:t>管脚会继续输出</a:t>
            </a:r>
            <a:r>
              <a:rPr lang="en-US" altLang="zh-TW" sz="1400" dirty="0"/>
              <a:t>PWM</a:t>
            </a:r>
            <a:r>
              <a:rPr lang="zh-CN" altLang="en-US" sz="1400" dirty="0"/>
              <a:t>调节电压轨的电压</a:t>
            </a:r>
            <a:r>
              <a:rPr lang="zh-TW" altLang="en-US" sz="1400" dirty="0"/>
              <a:t>，</a:t>
            </a:r>
            <a:r>
              <a:rPr lang="zh-CN" altLang="en-US" sz="1400" dirty="0"/>
              <a:t>根据设定的电压值</a:t>
            </a:r>
            <a:endParaRPr lang="en-US" altLang="zh-TW" sz="1400" dirty="0"/>
          </a:p>
          <a:p>
            <a:pPr marL="285750" indent="-285750">
              <a:buFont typeface="Arial" panose="020B0604020202020204" pitchFamily="34" charset="0"/>
              <a:buChar char="•"/>
            </a:pPr>
            <a:r>
              <a:rPr lang="en-US" sz="1400" dirty="0"/>
              <a:t>Active Duty Cycle</a:t>
            </a:r>
          </a:p>
          <a:p>
            <a:r>
              <a:rPr lang="zh-CN" altLang="en-US" sz="1400" dirty="0"/>
              <a:t>当</a:t>
            </a:r>
            <a:r>
              <a:rPr lang="en-US" altLang="zh-TW" sz="1400" dirty="0"/>
              <a:t>UCD90xx</a:t>
            </a:r>
            <a:r>
              <a:rPr lang="zh-CN" altLang="en-US" sz="1400" dirty="0"/>
              <a:t>没有执行</a:t>
            </a:r>
            <a:r>
              <a:rPr lang="en-US" altLang="zh-TW" sz="1400" dirty="0"/>
              <a:t>margining</a:t>
            </a:r>
            <a:r>
              <a:rPr lang="zh-CN" altLang="en-US" sz="1400" dirty="0"/>
              <a:t>时</a:t>
            </a:r>
            <a:r>
              <a:rPr lang="zh-TW" altLang="en-US" sz="1400" dirty="0"/>
              <a:t>，</a:t>
            </a:r>
            <a:r>
              <a:rPr lang="en-US" altLang="zh-TW" sz="1400" dirty="0"/>
              <a:t>FPWM</a:t>
            </a:r>
            <a:r>
              <a:rPr lang="zh-CN" altLang="en-US" sz="1400" dirty="0"/>
              <a:t>管脚会继续输出</a:t>
            </a:r>
            <a:r>
              <a:rPr lang="en-US" altLang="zh-TW" sz="1400" dirty="0"/>
              <a:t>PWM </a:t>
            </a:r>
            <a:r>
              <a:rPr lang="zh-CN" altLang="en-US" sz="1400" dirty="0"/>
              <a:t>根据设定</a:t>
            </a:r>
            <a:r>
              <a:rPr lang="zh-TW" altLang="en-US" sz="1400" dirty="0"/>
              <a:t>的</a:t>
            </a:r>
            <a:r>
              <a:rPr lang="en-US" altLang="zh-TW" sz="1400" dirty="0"/>
              <a:t>Duty </a:t>
            </a:r>
            <a:r>
              <a:rPr lang="zh-TW" altLang="en-US" sz="1400" dirty="0"/>
              <a:t>和</a:t>
            </a:r>
            <a:r>
              <a:rPr lang="en-US" altLang="zh-TW" sz="1400" dirty="0"/>
              <a:t>Frequency</a:t>
            </a:r>
          </a:p>
        </p:txBody>
      </p:sp>
      <p:cxnSp>
        <p:nvCxnSpPr>
          <p:cNvPr id="16" name="Straight Arrow Connector 15"/>
          <p:cNvCxnSpPr/>
          <p:nvPr/>
        </p:nvCxnSpPr>
        <p:spPr>
          <a:xfrm>
            <a:off x="4546534" y="4158399"/>
            <a:ext cx="433578" cy="446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922520" y="5595811"/>
            <a:ext cx="270529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400" y="5580268"/>
            <a:ext cx="4428744" cy="523220"/>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zh-CN" altLang="en-US" sz="1400" dirty="0"/>
              <a:t>是否忽略</a:t>
            </a:r>
            <a:r>
              <a:rPr lang="en-US" altLang="zh-CN" sz="1400" dirty="0"/>
              <a:t>margining</a:t>
            </a:r>
            <a:r>
              <a:rPr lang="zh-CN" altLang="en-US" sz="1400" dirty="0"/>
              <a:t>时出现的故障</a:t>
            </a:r>
            <a:endParaRPr lang="en-US" altLang="zh-CN" sz="1400" dirty="0"/>
          </a:p>
          <a:p>
            <a:pPr marL="285750" indent="-285750">
              <a:buFont typeface="Arial" panose="020B0604020202020204" pitchFamily="34" charset="0"/>
              <a:buChar char="•"/>
            </a:pPr>
            <a:r>
              <a:rPr lang="zh-CN" altLang="en-US" sz="1400" dirty="0"/>
              <a:t>占空比和电压变化的关系</a:t>
            </a:r>
            <a:endParaRPr lang="en-US" altLang="zh-TW" sz="1400" dirty="0"/>
          </a:p>
        </p:txBody>
      </p:sp>
      <p:cxnSp>
        <p:nvCxnSpPr>
          <p:cNvPr id="19" name="Straight Arrow Connector 18"/>
          <p:cNvCxnSpPr>
            <a:stCxn id="18" idx="3"/>
          </p:cNvCxnSpPr>
          <p:nvPr/>
        </p:nvCxnSpPr>
        <p:spPr>
          <a:xfrm>
            <a:off x="4581144" y="5841878"/>
            <a:ext cx="426047" cy="2616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064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Margining </a:t>
            </a:r>
            <a:r>
              <a:rPr lang="zh-CN" altLang="en-US" dirty="0"/>
              <a:t>电压值的设定</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6595588" cy="369332"/>
          </a:xfrm>
          <a:prstGeom prst="rect">
            <a:avLst/>
          </a:prstGeom>
          <a:noFill/>
        </p:spPr>
        <p:txBody>
          <a:bodyPr wrap="none" rtlCol="0">
            <a:spAutoFit/>
          </a:bodyPr>
          <a:lstStyle/>
          <a:p>
            <a:r>
              <a:rPr lang="en-US" dirty="0"/>
              <a:t>Click “Rail Configuration” </a:t>
            </a:r>
            <a:r>
              <a:rPr lang="en-US" dirty="0">
                <a:sym typeface="Wingdings" panose="05000000000000000000" pitchFamily="2" charset="2"/>
              </a:rPr>
              <a:t> Click “Voltage, Current, Temperature”</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333500" y="3124200"/>
            <a:ext cx="17145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89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20" y="1086402"/>
            <a:ext cx="5402263" cy="394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a:t>
            </a:r>
            <a:r>
              <a:rPr lang="zh-CN" altLang="en-US" dirty="0"/>
              <a:t>电压</a:t>
            </a:r>
            <a:r>
              <a:rPr lang="zh-TW" altLang="en-US" dirty="0"/>
              <a:t>值的</a:t>
            </a:r>
            <a:r>
              <a:rPr lang="zh-CN" altLang="en-US" dirty="0"/>
              <a:t>设定</a:t>
            </a:r>
            <a:endParaRPr lang="en-US" dirty="0"/>
          </a:p>
        </p:txBody>
      </p:sp>
      <p:sp>
        <p:nvSpPr>
          <p:cNvPr id="6" name="Rounded Rectangle 5"/>
          <p:cNvSpPr/>
          <p:nvPr/>
        </p:nvSpPr>
        <p:spPr>
          <a:xfrm>
            <a:off x="3522452" y="1874520"/>
            <a:ext cx="28956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2102826"/>
            <a:ext cx="2975495" cy="307777"/>
          </a:xfrm>
          <a:prstGeom prst="rect">
            <a:avLst/>
          </a:prstGeom>
          <a:noFill/>
        </p:spPr>
        <p:txBody>
          <a:bodyPr wrap="none" rtlCol="0">
            <a:spAutoFit/>
          </a:bodyPr>
          <a:lstStyle/>
          <a:p>
            <a:r>
              <a:rPr lang="zh-CN" altLang="en-US" sz="1400" dirty="0"/>
              <a:t>设定执行</a:t>
            </a:r>
            <a:r>
              <a:rPr lang="en-US" altLang="zh-TW" sz="1400" dirty="0"/>
              <a:t>Margining</a:t>
            </a:r>
            <a:r>
              <a:rPr lang="zh-TW" altLang="en-US" sz="1400" dirty="0"/>
              <a:t> 高和低的值或</a:t>
            </a:r>
            <a:r>
              <a:rPr lang="en-US" altLang="zh-TW" sz="1400" dirty="0"/>
              <a:t>%</a:t>
            </a:r>
            <a:endParaRPr lang="en-US" sz="1400" dirty="0"/>
          </a:p>
        </p:txBody>
      </p:sp>
      <p:sp>
        <p:nvSpPr>
          <p:cNvPr id="8" name="Rounded Rectangle 7"/>
          <p:cNvSpPr/>
          <p:nvPr/>
        </p:nvSpPr>
        <p:spPr>
          <a:xfrm>
            <a:off x="3535680" y="2362200"/>
            <a:ext cx="28956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082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15094"/>
            <a:ext cx="1493837"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a:t>
            </a:r>
            <a:r>
              <a:rPr lang="zh-TW" altLang="en-US" dirty="0"/>
              <a:t>的操作</a:t>
            </a:r>
            <a:endParaRPr lang="en-US" dirty="0"/>
          </a:p>
        </p:txBody>
      </p:sp>
      <p:sp>
        <p:nvSpPr>
          <p:cNvPr id="6" name="Rounded Rectangle 5"/>
          <p:cNvSpPr/>
          <p:nvPr/>
        </p:nvSpPr>
        <p:spPr>
          <a:xfrm>
            <a:off x="838199" y="2223875"/>
            <a:ext cx="1493837" cy="3034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9832" y="1143000"/>
            <a:ext cx="7925568" cy="369332"/>
          </a:xfrm>
          <a:prstGeom prst="rect">
            <a:avLst/>
          </a:prstGeom>
          <a:noFill/>
        </p:spPr>
        <p:txBody>
          <a:bodyPr wrap="none" rtlCol="0">
            <a:spAutoFit/>
          </a:bodyPr>
          <a:lstStyle/>
          <a:p>
            <a:r>
              <a:rPr lang="en-US" dirty="0"/>
              <a:t>Click “Monitor” (</a:t>
            </a:r>
            <a:r>
              <a:rPr lang="zh-TW" altLang="en-US" dirty="0"/>
              <a:t>左下角</a:t>
            </a:r>
            <a:r>
              <a:rPr lang="en-US" dirty="0"/>
              <a:t>) </a:t>
            </a:r>
            <a:r>
              <a:rPr lang="en-US" dirty="0">
                <a:sym typeface="Wingdings" panose="05000000000000000000" pitchFamily="2" charset="2"/>
              </a:rPr>
              <a:t> </a:t>
            </a:r>
            <a:r>
              <a:rPr lang="zh-CN" altLang="en-US" dirty="0">
                <a:sym typeface="Wingdings" panose="05000000000000000000" pitchFamily="2" charset="2"/>
              </a:rPr>
              <a:t>弹出</a:t>
            </a:r>
            <a:r>
              <a:rPr lang="en-US" altLang="zh-TW" dirty="0">
                <a:sym typeface="Wingdings" panose="05000000000000000000" pitchFamily="2" charset="2"/>
              </a:rPr>
              <a:t>Margining – Rail #1</a:t>
            </a:r>
            <a:r>
              <a:rPr lang="zh-TW" altLang="en-US" dirty="0">
                <a:sym typeface="Wingdings" panose="05000000000000000000" pitchFamily="2" charset="2"/>
              </a:rPr>
              <a:t>的</a:t>
            </a:r>
            <a:r>
              <a:rPr lang="zh-CN" altLang="en-US" dirty="0">
                <a:sym typeface="Wingdings" panose="05000000000000000000" pitchFamily="2" charset="2"/>
              </a:rPr>
              <a:t>画面</a:t>
            </a:r>
            <a:r>
              <a:rPr lang="zh-TW" altLang="en-US" dirty="0">
                <a:sym typeface="Wingdings" panose="05000000000000000000" pitchFamily="2" charset="2"/>
              </a:rPr>
              <a:t>在右</a:t>
            </a:r>
            <a:r>
              <a:rPr lang="zh-CN" altLang="en-US" dirty="0">
                <a:sym typeface="Wingdings" panose="05000000000000000000" pitchFamily="2" charset="2"/>
              </a:rPr>
              <a:t>边一栏</a:t>
            </a:r>
            <a:r>
              <a:rPr lang="zh-TW" altLang="en-US" dirty="0">
                <a:sym typeface="Wingdings" panose="05000000000000000000" pitchFamily="2" charset="2"/>
              </a:rPr>
              <a:t>的下面</a:t>
            </a:r>
            <a:endParaRPr 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91405"/>
            <a:ext cx="3810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8" idx="1"/>
          </p:cNvCxnSpPr>
          <p:nvPr/>
        </p:nvCxnSpPr>
        <p:spPr>
          <a:xfrm flipV="1">
            <a:off x="2332037" y="2375593"/>
            <a:ext cx="944563" cy="4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276600" y="2133600"/>
            <a:ext cx="2057400" cy="2388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07943" y="3048000"/>
            <a:ext cx="5250258" cy="1754326"/>
          </a:xfrm>
          <a:prstGeom prst="rect">
            <a:avLst/>
          </a:prstGeom>
          <a:noFill/>
        </p:spPr>
        <p:txBody>
          <a:bodyPr wrap="square" rtlCol="0">
            <a:spAutoFit/>
          </a:bodyPr>
          <a:lstStyle/>
          <a:p>
            <a:r>
              <a:rPr lang="en-US" dirty="0"/>
              <a:t>Click Margin: None, Low, and High</a:t>
            </a:r>
            <a:r>
              <a:rPr lang="zh-TW" altLang="en-US" dirty="0"/>
              <a:t>，</a:t>
            </a:r>
            <a:r>
              <a:rPr lang="zh-CN" altLang="en-US" dirty="0"/>
              <a:t>点完会立即执行</a:t>
            </a:r>
            <a:endParaRPr lang="en-US" altLang="zh-TW" dirty="0"/>
          </a:p>
          <a:p>
            <a:r>
              <a:rPr lang="en-US" dirty="0" err="1"/>
              <a:t>ps</a:t>
            </a:r>
            <a:r>
              <a:rPr lang="en-US" dirty="0"/>
              <a:t>: </a:t>
            </a:r>
            <a:r>
              <a:rPr lang="zh-TW" altLang="en-US" dirty="0"/>
              <a:t>提醒，若</a:t>
            </a:r>
            <a:r>
              <a:rPr lang="zh-CN" altLang="en-US" dirty="0"/>
              <a:t>该电源轨的电压未达到它自己设定的</a:t>
            </a:r>
            <a:r>
              <a:rPr lang="en-US" altLang="zh-TW" dirty="0"/>
              <a:t>PGOOD</a:t>
            </a:r>
            <a:r>
              <a:rPr lang="zh-CN" altLang="en-US" dirty="0"/>
              <a:t>范围并且电源的</a:t>
            </a:r>
            <a:r>
              <a:rPr lang="en-US" altLang="zh-CN" dirty="0"/>
              <a:t>ON/OFF_CONFIG</a:t>
            </a:r>
            <a:r>
              <a:rPr lang="zh-CN" altLang="en-US" dirty="0"/>
              <a:t>和</a:t>
            </a:r>
            <a:r>
              <a:rPr lang="en-US" altLang="zh-CN" dirty="0"/>
              <a:t>sequencing on dependency</a:t>
            </a:r>
            <a:r>
              <a:rPr lang="zh-CN" altLang="en-US" dirty="0"/>
              <a:t>没有满足</a:t>
            </a:r>
            <a:r>
              <a:rPr lang="zh-TW" altLang="en-US" dirty="0"/>
              <a:t>，</a:t>
            </a:r>
            <a:r>
              <a:rPr lang="en-US" altLang="zh-TW" dirty="0"/>
              <a:t>margin</a:t>
            </a:r>
            <a:r>
              <a:rPr lang="zh-TW" altLang="en-US" dirty="0"/>
              <a:t>的功能是</a:t>
            </a:r>
            <a:r>
              <a:rPr lang="zh-CN" altLang="en-US" dirty="0"/>
              <a:t>无法被执行的</a:t>
            </a:r>
            <a:endParaRPr lang="en-US" dirty="0"/>
          </a:p>
        </p:txBody>
      </p:sp>
    </p:spTree>
    <p:extLst>
      <p:ext uri="{BB962C8B-B14F-4D97-AF65-F5344CB8AC3E}">
        <p14:creationId xmlns:p14="http://schemas.microsoft.com/office/powerpoint/2010/main" val="2340105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5550378" cy="365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a:t>
            </a:r>
            <a:r>
              <a:rPr lang="zh-CN" altLang="en-US" dirty="0"/>
              <a:t>线路的设计</a:t>
            </a:r>
            <a:endParaRPr lang="en-US" dirty="0"/>
          </a:p>
        </p:txBody>
      </p:sp>
      <p:sp>
        <p:nvSpPr>
          <p:cNvPr id="6" name="Rounded Rectangle 5"/>
          <p:cNvSpPr/>
          <p:nvPr/>
        </p:nvSpPr>
        <p:spPr>
          <a:xfrm>
            <a:off x="4495800" y="2896281"/>
            <a:ext cx="1493837" cy="12947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5009534"/>
            <a:ext cx="8763000" cy="923330"/>
          </a:xfrm>
          <a:prstGeom prst="rect">
            <a:avLst/>
          </a:prstGeom>
          <a:noFill/>
        </p:spPr>
        <p:txBody>
          <a:bodyPr wrap="square" rtlCol="0">
            <a:spAutoFit/>
          </a:bodyPr>
          <a:lstStyle/>
          <a:p>
            <a:r>
              <a:rPr lang="zh-CN" altLang="en-US" dirty="0"/>
              <a:t>请参考</a:t>
            </a:r>
            <a:r>
              <a:rPr lang="en-US" altLang="zh-TW" dirty="0"/>
              <a:t>Application note</a:t>
            </a:r>
            <a:r>
              <a:rPr lang="zh-TW" altLang="en-US" dirty="0"/>
              <a:t>了解原理和</a:t>
            </a:r>
            <a:r>
              <a:rPr lang="zh-CN" altLang="en-US" dirty="0"/>
              <a:t>设计</a:t>
            </a:r>
            <a:r>
              <a:rPr lang="en-US" altLang="zh-TW" dirty="0"/>
              <a:t>:</a:t>
            </a:r>
            <a:r>
              <a:rPr lang="zh-TW" altLang="en-US" dirty="0"/>
              <a:t> </a:t>
            </a:r>
            <a:r>
              <a:rPr lang="en-US" dirty="0">
                <a:hlinkClick r:id="rId3"/>
              </a:rPr>
              <a:t>http://www.ti.com/lit/an/slva845a/slva845a.pdf</a:t>
            </a:r>
            <a:endParaRPr lang="en-US" dirty="0"/>
          </a:p>
          <a:p>
            <a:r>
              <a:rPr lang="zh-TW" altLang="en-US" dirty="0"/>
              <a:t>也可以</a:t>
            </a:r>
            <a:r>
              <a:rPr lang="zh-CN" altLang="en-US" dirty="0"/>
              <a:t>下载</a:t>
            </a:r>
            <a:r>
              <a:rPr lang="en-US" altLang="zh-TW" dirty="0"/>
              <a:t>Excel</a:t>
            </a:r>
            <a:r>
              <a:rPr lang="zh-CN" altLang="en-US" dirty="0"/>
              <a:t>设计</a:t>
            </a:r>
            <a:r>
              <a:rPr lang="zh-TW" altLang="en-US" dirty="0"/>
              <a:t>工具</a:t>
            </a:r>
            <a:r>
              <a:rPr lang="zh-CN" altLang="en-US" dirty="0"/>
              <a:t>帮助</a:t>
            </a:r>
            <a:r>
              <a:rPr lang="zh-TW" altLang="en-US" dirty="0"/>
              <a:t>加快</a:t>
            </a:r>
            <a:r>
              <a:rPr lang="zh-CN" altLang="en-US" dirty="0"/>
              <a:t>设计</a:t>
            </a:r>
            <a:r>
              <a:rPr lang="en-US" altLang="zh-TW" dirty="0"/>
              <a:t>:</a:t>
            </a:r>
            <a:r>
              <a:rPr lang="zh-TW" altLang="en-US" dirty="0"/>
              <a:t> </a:t>
            </a:r>
            <a:r>
              <a:rPr lang="en-US" altLang="zh-TW" dirty="0">
                <a:hlinkClick r:id="rId4"/>
              </a:rPr>
              <a:t>http://www.ti.com/lit/zip/slvc676</a:t>
            </a:r>
            <a:endParaRPr lang="en-US" altLang="zh-TW" dirty="0"/>
          </a:p>
        </p:txBody>
      </p:sp>
    </p:spTree>
    <p:extLst>
      <p:ext uri="{BB962C8B-B14F-4D97-AF65-F5344CB8AC3E}">
        <p14:creationId xmlns:p14="http://schemas.microsoft.com/office/powerpoint/2010/main" val="422397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9144" y="21336"/>
            <a:ext cx="8229600" cy="969264"/>
          </a:xfrm>
        </p:spPr>
        <p:txBody>
          <a:bodyPr/>
          <a:lstStyle/>
          <a:p>
            <a:pPr algn="l"/>
            <a:r>
              <a:rPr lang="zh-CN" altLang="en-US" dirty="0"/>
              <a:t>硬件配置</a:t>
            </a:r>
            <a:endParaRPr lang="en-US" dirty="0"/>
          </a:p>
        </p:txBody>
      </p:sp>
      <p:grpSp>
        <p:nvGrpSpPr>
          <p:cNvPr id="35" name="Group 34"/>
          <p:cNvGrpSpPr/>
          <p:nvPr/>
        </p:nvGrpSpPr>
        <p:grpSpPr>
          <a:xfrm>
            <a:off x="838200" y="1400240"/>
            <a:ext cx="7665720" cy="4771960"/>
            <a:chOff x="838200" y="1400240"/>
            <a:chExt cx="7665720" cy="4771960"/>
          </a:xfrm>
        </p:grpSpPr>
        <p:sp>
          <p:nvSpPr>
            <p:cNvPr id="36" name="Rectangle 35"/>
            <p:cNvSpPr/>
            <p:nvPr/>
          </p:nvSpPr>
          <p:spPr>
            <a:xfrm>
              <a:off x="5410275" y="140024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Rail #1</a:t>
              </a:r>
            </a:p>
          </p:txBody>
        </p:sp>
        <p:sp>
          <p:nvSpPr>
            <p:cNvPr id="37" name="TextBox 36"/>
            <p:cNvSpPr txBox="1"/>
            <p:nvPr/>
          </p:nvSpPr>
          <p:spPr>
            <a:xfrm>
              <a:off x="5472183" y="1825174"/>
              <a:ext cx="445956" cy="369332"/>
            </a:xfrm>
            <a:prstGeom prst="rect">
              <a:avLst/>
            </a:prstGeom>
            <a:noFill/>
          </p:spPr>
          <p:txBody>
            <a:bodyPr wrap="none" rtlCol="0">
              <a:spAutoFit/>
            </a:bodyPr>
            <a:lstStyle/>
            <a:p>
              <a:r>
                <a:rPr lang="en-US" dirty="0">
                  <a:solidFill>
                    <a:schemeClr val="bg1"/>
                  </a:solidFill>
                </a:rPr>
                <a:t>EN</a:t>
              </a:r>
            </a:p>
          </p:txBody>
        </p:sp>
        <p:sp>
          <p:nvSpPr>
            <p:cNvPr id="38" name="TextBox 37"/>
            <p:cNvSpPr txBox="1"/>
            <p:nvPr/>
          </p:nvSpPr>
          <p:spPr>
            <a:xfrm>
              <a:off x="6644715" y="1825174"/>
              <a:ext cx="725070" cy="369332"/>
            </a:xfrm>
            <a:prstGeom prst="rect">
              <a:avLst/>
            </a:prstGeom>
            <a:noFill/>
          </p:spPr>
          <p:txBody>
            <a:bodyPr wrap="none" rtlCol="0">
              <a:spAutoFit/>
            </a:bodyPr>
            <a:lstStyle/>
            <a:p>
              <a:r>
                <a:rPr lang="en-US" dirty="0">
                  <a:solidFill>
                    <a:schemeClr val="bg1"/>
                  </a:solidFill>
                </a:rPr>
                <a:t>VOUT</a:t>
              </a:r>
            </a:p>
          </p:txBody>
        </p:sp>
        <p:sp>
          <p:nvSpPr>
            <p:cNvPr id="39" name="Rectangle 38"/>
            <p:cNvSpPr/>
            <p:nvPr/>
          </p:nvSpPr>
          <p:spPr>
            <a:xfrm>
              <a:off x="5410275" y="284804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Rail #2</a:t>
              </a:r>
            </a:p>
          </p:txBody>
        </p:sp>
        <p:sp>
          <p:nvSpPr>
            <p:cNvPr id="40" name="TextBox 39"/>
            <p:cNvSpPr txBox="1"/>
            <p:nvPr/>
          </p:nvSpPr>
          <p:spPr>
            <a:xfrm>
              <a:off x="5472183" y="3272974"/>
              <a:ext cx="445956" cy="369332"/>
            </a:xfrm>
            <a:prstGeom prst="rect">
              <a:avLst/>
            </a:prstGeom>
            <a:noFill/>
          </p:spPr>
          <p:txBody>
            <a:bodyPr wrap="none" rtlCol="0">
              <a:spAutoFit/>
            </a:bodyPr>
            <a:lstStyle/>
            <a:p>
              <a:r>
                <a:rPr lang="en-US" dirty="0">
                  <a:solidFill>
                    <a:schemeClr val="bg1"/>
                  </a:solidFill>
                </a:rPr>
                <a:t>EN</a:t>
              </a:r>
            </a:p>
          </p:txBody>
        </p:sp>
        <p:sp>
          <p:nvSpPr>
            <p:cNvPr id="41" name="TextBox 40"/>
            <p:cNvSpPr txBox="1"/>
            <p:nvPr/>
          </p:nvSpPr>
          <p:spPr>
            <a:xfrm>
              <a:off x="6644714" y="3272974"/>
              <a:ext cx="743181" cy="369332"/>
            </a:xfrm>
            <a:prstGeom prst="rect">
              <a:avLst/>
            </a:prstGeom>
            <a:noFill/>
          </p:spPr>
          <p:txBody>
            <a:bodyPr wrap="square" rtlCol="0">
              <a:spAutoFit/>
            </a:bodyPr>
            <a:lstStyle/>
            <a:p>
              <a:r>
                <a:rPr lang="en-US" dirty="0">
                  <a:solidFill>
                    <a:schemeClr val="bg1"/>
                  </a:solidFill>
                </a:rPr>
                <a:t>VOUT</a:t>
              </a:r>
            </a:p>
          </p:txBody>
        </p:sp>
        <p:sp>
          <p:nvSpPr>
            <p:cNvPr id="42" name="Rectangle 41"/>
            <p:cNvSpPr/>
            <p:nvPr/>
          </p:nvSpPr>
          <p:spPr>
            <a:xfrm>
              <a:off x="5428386" y="4286696"/>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Rail #3</a:t>
              </a:r>
            </a:p>
          </p:txBody>
        </p:sp>
        <p:sp>
          <p:nvSpPr>
            <p:cNvPr id="43" name="TextBox 42"/>
            <p:cNvSpPr txBox="1"/>
            <p:nvPr/>
          </p:nvSpPr>
          <p:spPr>
            <a:xfrm>
              <a:off x="5490294" y="4711630"/>
              <a:ext cx="445956" cy="369332"/>
            </a:xfrm>
            <a:prstGeom prst="rect">
              <a:avLst/>
            </a:prstGeom>
            <a:noFill/>
          </p:spPr>
          <p:txBody>
            <a:bodyPr wrap="none" rtlCol="0">
              <a:spAutoFit/>
            </a:bodyPr>
            <a:lstStyle/>
            <a:p>
              <a:r>
                <a:rPr lang="en-US" dirty="0">
                  <a:solidFill>
                    <a:schemeClr val="bg1"/>
                  </a:solidFill>
                </a:rPr>
                <a:t>EN</a:t>
              </a:r>
            </a:p>
          </p:txBody>
        </p:sp>
        <p:sp>
          <p:nvSpPr>
            <p:cNvPr id="44" name="TextBox 43"/>
            <p:cNvSpPr txBox="1"/>
            <p:nvPr/>
          </p:nvSpPr>
          <p:spPr>
            <a:xfrm>
              <a:off x="6662826" y="4711630"/>
              <a:ext cx="725070" cy="369332"/>
            </a:xfrm>
            <a:prstGeom prst="rect">
              <a:avLst/>
            </a:prstGeom>
            <a:noFill/>
          </p:spPr>
          <p:txBody>
            <a:bodyPr wrap="none" rtlCol="0">
              <a:spAutoFit/>
            </a:bodyPr>
            <a:lstStyle/>
            <a:p>
              <a:r>
                <a:rPr lang="en-US" dirty="0">
                  <a:solidFill>
                    <a:schemeClr val="bg1"/>
                  </a:solidFill>
                </a:rPr>
                <a:t>VOUT</a:t>
              </a:r>
            </a:p>
          </p:txBody>
        </p:sp>
        <p:sp>
          <p:nvSpPr>
            <p:cNvPr id="45" name="Rectangle 44"/>
            <p:cNvSpPr/>
            <p:nvPr/>
          </p:nvSpPr>
          <p:spPr>
            <a:xfrm>
              <a:off x="838200" y="1476440"/>
              <a:ext cx="1981200" cy="402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UCD90xxx</a:t>
              </a:r>
            </a:p>
          </p:txBody>
        </p:sp>
        <p:sp>
          <p:nvSpPr>
            <p:cNvPr id="46" name="TextBox 45"/>
            <p:cNvSpPr txBox="1"/>
            <p:nvPr/>
          </p:nvSpPr>
          <p:spPr>
            <a:xfrm>
              <a:off x="2057400" y="1825174"/>
              <a:ext cx="776175" cy="369332"/>
            </a:xfrm>
            <a:prstGeom prst="rect">
              <a:avLst/>
            </a:prstGeom>
            <a:noFill/>
          </p:spPr>
          <p:txBody>
            <a:bodyPr wrap="none" rtlCol="0">
              <a:spAutoFit/>
            </a:bodyPr>
            <a:lstStyle/>
            <a:p>
              <a:r>
                <a:rPr lang="en-US" dirty="0">
                  <a:solidFill>
                    <a:schemeClr val="bg1"/>
                  </a:solidFill>
                </a:rPr>
                <a:t>GPIO1</a:t>
              </a:r>
            </a:p>
          </p:txBody>
        </p:sp>
        <p:sp>
          <p:nvSpPr>
            <p:cNvPr id="47" name="TextBox 46"/>
            <p:cNvSpPr txBox="1"/>
            <p:nvPr/>
          </p:nvSpPr>
          <p:spPr>
            <a:xfrm>
              <a:off x="2057399" y="2314640"/>
              <a:ext cx="776175" cy="369332"/>
            </a:xfrm>
            <a:prstGeom prst="rect">
              <a:avLst/>
            </a:prstGeom>
            <a:noFill/>
          </p:spPr>
          <p:txBody>
            <a:bodyPr wrap="none" rtlCol="0">
              <a:spAutoFit/>
            </a:bodyPr>
            <a:lstStyle/>
            <a:p>
              <a:r>
                <a:rPr lang="en-US" dirty="0">
                  <a:solidFill>
                    <a:schemeClr val="bg1"/>
                  </a:solidFill>
                </a:rPr>
                <a:t>GPIO2</a:t>
              </a:r>
            </a:p>
          </p:txBody>
        </p:sp>
        <p:sp>
          <p:nvSpPr>
            <p:cNvPr id="48" name="TextBox 47"/>
            <p:cNvSpPr txBox="1"/>
            <p:nvPr/>
          </p:nvSpPr>
          <p:spPr>
            <a:xfrm>
              <a:off x="2057398" y="2739574"/>
              <a:ext cx="776175" cy="369332"/>
            </a:xfrm>
            <a:prstGeom prst="rect">
              <a:avLst/>
            </a:prstGeom>
            <a:noFill/>
          </p:spPr>
          <p:txBody>
            <a:bodyPr wrap="none" rtlCol="0">
              <a:spAutoFit/>
            </a:bodyPr>
            <a:lstStyle/>
            <a:p>
              <a:r>
                <a:rPr lang="en-US" dirty="0">
                  <a:solidFill>
                    <a:schemeClr val="bg1"/>
                  </a:solidFill>
                </a:rPr>
                <a:t>GPIO3</a:t>
              </a:r>
            </a:p>
          </p:txBody>
        </p:sp>
        <p:sp>
          <p:nvSpPr>
            <p:cNvPr id="49" name="TextBox 48"/>
            <p:cNvSpPr txBox="1"/>
            <p:nvPr/>
          </p:nvSpPr>
          <p:spPr>
            <a:xfrm>
              <a:off x="1905000" y="3665428"/>
              <a:ext cx="914401" cy="369332"/>
            </a:xfrm>
            <a:prstGeom prst="rect">
              <a:avLst/>
            </a:prstGeom>
            <a:noFill/>
          </p:spPr>
          <p:txBody>
            <a:bodyPr wrap="square" rtlCol="0">
              <a:spAutoFit/>
            </a:bodyPr>
            <a:lstStyle/>
            <a:p>
              <a:r>
                <a:rPr lang="en-US" dirty="0">
                  <a:solidFill>
                    <a:schemeClr val="bg1"/>
                  </a:solidFill>
                </a:rPr>
                <a:t>MON1</a:t>
              </a:r>
            </a:p>
          </p:txBody>
        </p:sp>
        <p:sp>
          <p:nvSpPr>
            <p:cNvPr id="50" name="TextBox 49"/>
            <p:cNvSpPr txBox="1"/>
            <p:nvPr/>
          </p:nvSpPr>
          <p:spPr>
            <a:xfrm>
              <a:off x="1905001" y="4154894"/>
              <a:ext cx="914399" cy="369332"/>
            </a:xfrm>
            <a:prstGeom prst="rect">
              <a:avLst/>
            </a:prstGeom>
            <a:noFill/>
          </p:spPr>
          <p:txBody>
            <a:bodyPr wrap="square" rtlCol="0">
              <a:spAutoFit/>
            </a:bodyPr>
            <a:lstStyle/>
            <a:p>
              <a:r>
                <a:rPr lang="en-US" dirty="0">
                  <a:solidFill>
                    <a:schemeClr val="bg1"/>
                  </a:solidFill>
                </a:rPr>
                <a:t>MON2</a:t>
              </a:r>
            </a:p>
          </p:txBody>
        </p:sp>
        <p:sp>
          <p:nvSpPr>
            <p:cNvPr id="51" name="TextBox 50"/>
            <p:cNvSpPr txBox="1"/>
            <p:nvPr/>
          </p:nvSpPr>
          <p:spPr>
            <a:xfrm>
              <a:off x="1905002" y="4579828"/>
              <a:ext cx="914399" cy="369332"/>
            </a:xfrm>
            <a:prstGeom prst="rect">
              <a:avLst/>
            </a:prstGeom>
            <a:noFill/>
          </p:spPr>
          <p:txBody>
            <a:bodyPr wrap="square" rtlCol="0">
              <a:spAutoFit/>
            </a:bodyPr>
            <a:lstStyle/>
            <a:p>
              <a:r>
                <a:rPr lang="en-US" dirty="0">
                  <a:solidFill>
                    <a:schemeClr val="bg1"/>
                  </a:solidFill>
                </a:rPr>
                <a:t>MON3</a:t>
              </a:r>
            </a:p>
          </p:txBody>
        </p:sp>
        <p:cxnSp>
          <p:nvCxnSpPr>
            <p:cNvPr id="52" name="Straight Connector 51"/>
            <p:cNvCxnSpPr>
              <a:stCxn id="46" idx="3"/>
              <a:endCxn id="36" idx="1"/>
            </p:cNvCxnSpPr>
            <p:nvPr/>
          </p:nvCxnSpPr>
          <p:spPr>
            <a:xfrm>
              <a:off x="2833575" y="2009840"/>
              <a:ext cx="2576700"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7" idx="3"/>
              <a:endCxn id="39" idx="1"/>
            </p:cNvCxnSpPr>
            <p:nvPr/>
          </p:nvCxnSpPr>
          <p:spPr>
            <a:xfrm>
              <a:off x="2833574" y="2499306"/>
              <a:ext cx="2576701" cy="958334"/>
            </a:xfrm>
            <a:prstGeom prst="bentConnector3">
              <a:avLst>
                <a:gd name="adj1" fmla="val 86197"/>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8" idx="3"/>
            </p:cNvCxnSpPr>
            <p:nvPr/>
          </p:nvCxnSpPr>
          <p:spPr>
            <a:xfrm>
              <a:off x="2833573" y="2924240"/>
              <a:ext cx="2600749" cy="1985510"/>
            </a:xfrm>
            <a:prstGeom prst="bentConnector3">
              <a:avLst>
                <a:gd name="adj1" fmla="val 75666"/>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9" idx="3"/>
            </p:cNvCxnSpPr>
            <p:nvPr/>
          </p:nvCxnSpPr>
          <p:spPr>
            <a:xfrm>
              <a:off x="2819401" y="3850094"/>
              <a:ext cx="5029199" cy="1861173"/>
            </a:xfrm>
            <a:prstGeom prst="bentConnector3">
              <a:avLst>
                <a:gd name="adj1" fmla="val 31273"/>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endCxn id="38" idx="3"/>
            </p:cNvCxnSpPr>
            <p:nvPr/>
          </p:nvCxnSpPr>
          <p:spPr>
            <a:xfrm rot="16200000" flipV="1">
              <a:off x="5758480" y="3621146"/>
              <a:ext cx="3701427" cy="478815"/>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50" idx="3"/>
            </p:cNvCxnSpPr>
            <p:nvPr/>
          </p:nvCxnSpPr>
          <p:spPr>
            <a:xfrm>
              <a:off x="2819400" y="4339560"/>
              <a:ext cx="5331512" cy="1562416"/>
            </a:xfrm>
            <a:prstGeom prst="bentConnector3">
              <a:avLst>
                <a:gd name="adj1" fmla="val 21701"/>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16200000" flipV="1">
              <a:off x="6516222" y="4283593"/>
              <a:ext cx="2444336" cy="792430"/>
            </a:xfrm>
            <a:prstGeom prst="bentConnector3">
              <a:avLst>
                <a:gd name="adj1" fmla="val 10050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51" idx="3"/>
            </p:cNvCxnSpPr>
            <p:nvPr/>
          </p:nvCxnSpPr>
          <p:spPr>
            <a:xfrm>
              <a:off x="2819401" y="4764494"/>
              <a:ext cx="5684519" cy="1407706"/>
            </a:xfrm>
            <a:prstGeom prst="bentConnector3">
              <a:avLst>
                <a:gd name="adj1" fmla="val 13003"/>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44" idx="3"/>
            </p:cNvCxnSpPr>
            <p:nvPr/>
          </p:nvCxnSpPr>
          <p:spPr>
            <a:xfrm rot="16200000" flipV="1">
              <a:off x="7307956" y="4976236"/>
              <a:ext cx="1275904" cy="1116024"/>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7667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0"/>
            <a:ext cx="8458200" cy="814388"/>
          </a:xfrm>
        </p:spPr>
        <p:txBody>
          <a:bodyPr/>
          <a:lstStyle/>
          <a:p>
            <a:pPr algn="ctr"/>
            <a:r>
              <a:rPr lang="zh-CN" altLang="en-US" dirty="0"/>
              <a:t>文件和烧录方法</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2338514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229600" cy="1143000"/>
          </a:xfrm>
        </p:spPr>
        <p:txBody>
          <a:bodyPr/>
          <a:lstStyle/>
          <a:p>
            <a:r>
              <a:rPr lang="zh-CN" altLang="en-US" dirty="0"/>
              <a:t>烧录文件和方法</a:t>
            </a:r>
            <a:endParaRPr lang="en-US" dirty="0"/>
          </a:p>
        </p:txBody>
      </p:sp>
      <p:sp>
        <p:nvSpPr>
          <p:cNvPr id="5" name="Content Placeholder 2"/>
          <p:cNvSpPr txBox="1">
            <a:spLocks/>
          </p:cNvSpPr>
          <p:nvPr/>
        </p:nvSpPr>
        <p:spPr>
          <a:xfrm>
            <a:off x="424092" y="1219200"/>
            <a:ext cx="8229600" cy="4525963"/>
          </a:xfrm>
          <a:prstGeom prst="rect">
            <a:avLst/>
          </a:prstGeom>
        </p:spPr>
        <p:txBody>
          <a:bodyPr>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kern="0" dirty="0">
                <a:solidFill>
                  <a:srgbClr val="000000"/>
                </a:solidFill>
              </a:rPr>
              <a:t>Project file</a:t>
            </a:r>
            <a:r>
              <a:rPr lang="zh-CN" altLang="en-US" kern="0" dirty="0">
                <a:solidFill>
                  <a:srgbClr val="000000"/>
                </a:solidFill>
              </a:rPr>
              <a:t>（</a:t>
            </a:r>
            <a:r>
              <a:rPr lang="en-US" altLang="zh-CN" kern="0" dirty="0">
                <a:solidFill>
                  <a:srgbClr val="000000"/>
                </a:solidFill>
              </a:rPr>
              <a:t>.xml</a:t>
            </a:r>
            <a:r>
              <a:rPr lang="zh-CN" altLang="en-US" kern="0" dirty="0">
                <a:solidFill>
                  <a:srgbClr val="000000"/>
                </a:solidFill>
              </a:rPr>
              <a:t>）</a:t>
            </a:r>
            <a:r>
              <a:rPr lang="en-US" altLang="zh-CN" kern="0" dirty="0">
                <a:solidFill>
                  <a:srgbClr val="000000"/>
                </a:solidFill>
              </a:rPr>
              <a:t>:</a:t>
            </a:r>
            <a:r>
              <a:rPr lang="zh-CN" altLang="en-US" kern="0" dirty="0">
                <a:solidFill>
                  <a:srgbClr val="000000"/>
                </a:solidFill>
              </a:rPr>
              <a:t>单个芯片的配置文件，通过直接改写当前执行的内存空间达到修改的目的</a:t>
            </a:r>
            <a:endParaRPr lang="en-US" altLang="zh-CN" kern="0" dirty="0">
              <a:solidFill>
                <a:srgbClr val="000000"/>
              </a:solidFill>
            </a:endParaRPr>
          </a:p>
          <a:p>
            <a:r>
              <a:rPr lang="en-US" altLang="zh-CN" kern="0" dirty="0" err="1">
                <a:solidFill>
                  <a:srgbClr val="000000"/>
                </a:solidFill>
              </a:rPr>
              <a:t>PMBus</a:t>
            </a:r>
            <a:r>
              <a:rPr lang="en-US" altLang="zh-CN" kern="0" dirty="0">
                <a:solidFill>
                  <a:srgbClr val="000000"/>
                </a:solidFill>
              </a:rPr>
              <a:t> Write Script file(.csv)</a:t>
            </a:r>
            <a:r>
              <a:rPr lang="zh-CN" altLang="en-US" kern="0" dirty="0">
                <a:solidFill>
                  <a:srgbClr val="000000"/>
                </a:solidFill>
              </a:rPr>
              <a:t>。</a:t>
            </a:r>
            <a:r>
              <a:rPr lang="en-US" altLang="zh-CN" kern="0" dirty="0">
                <a:solidFill>
                  <a:srgbClr val="000000"/>
                </a:solidFill>
              </a:rPr>
              <a:t>Project file</a:t>
            </a:r>
            <a:r>
              <a:rPr lang="zh-CN" altLang="en-US" kern="0" dirty="0">
                <a:solidFill>
                  <a:srgbClr val="000000"/>
                </a:solidFill>
              </a:rPr>
              <a:t>的</a:t>
            </a:r>
            <a:r>
              <a:rPr lang="en-US" altLang="zh-CN" kern="0" dirty="0" err="1">
                <a:solidFill>
                  <a:srgbClr val="000000"/>
                </a:solidFill>
              </a:rPr>
              <a:t>PMBus</a:t>
            </a:r>
            <a:r>
              <a:rPr lang="zh-CN" altLang="en-US" kern="0" dirty="0">
                <a:solidFill>
                  <a:srgbClr val="000000"/>
                </a:solidFill>
              </a:rPr>
              <a:t>版。把</a:t>
            </a:r>
            <a:r>
              <a:rPr lang="en-US" altLang="zh-CN" kern="0" dirty="0">
                <a:solidFill>
                  <a:srgbClr val="000000"/>
                </a:solidFill>
              </a:rPr>
              <a:t>project file</a:t>
            </a:r>
            <a:r>
              <a:rPr lang="zh-CN" altLang="en-US" kern="0" dirty="0">
                <a:solidFill>
                  <a:srgbClr val="000000"/>
                </a:solidFill>
              </a:rPr>
              <a:t>里面的配置按照芯片所能识别的</a:t>
            </a:r>
            <a:r>
              <a:rPr lang="en-US" altLang="zh-CN" kern="0" dirty="0" err="1">
                <a:solidFill>
                  <a:srgbClr val="000000"/>
                </a:solidFill>
              </a:rPr>
              <a:t>PMBus</a:t>
            </a:r>
            <a:r>
              <a:rPr lang="en-US" altLang="zh-CN" kern="0" dirty="0">
                <a:solidFill>
                  <a:srgbClr val="000000"/>
                </a:solidFill>
              </a:rPr>
              <a:t> </a:t>
            </a:r>
            <a:r>
              <a:rPr lang="zh-CN" altLang="en-US" kern="0" dirty="0">
                <a:solidFill>
                  <a:srgbClr val="000000"/>
                </a:solidFill>
              </a:rPr>
              <a:t>指令行事进行包装</a:t>
            </a:r>
            <a:endParaRPr lang="en-US" altLang="zh-CN" kern="0" dirty="0">
              <a:solidFill>
                <a:srgbClr val="000000"/>
              </a:solidFill>
            </a:endParaRPr>
          </a:p>
          <a:p>
            <a:r>
              <a:rPr lang="en-US" altLang="zh-CN" kern="0" dirty="0">
                <a:solidFill>
                  <a:srgbClr val="000000"/>
                </a:solidFill>
              </a:rPr>
              <a:t>System file(.</a:t>
            </a:r>
            <a:r>
              <a:rPr lang="en-US" altLang="zh-CN" kern="0" dirty="0" err="1">
                <a:solidFill>
                  <a:srgbClr val="000000"/>
                </a:solidFill>
              </a:rPr>
              <a:t>tisys</a:t>
            </a:r>
            <a:r>
              <a:rPr lang="en-US" altLang="zh-CN" kern="0" dirty="0">
                <a:solidFill>
                  <a:srgbClr val="000000"/>
                </a:solidFill>
              </a:rPr>
              <a:t>)</a:t>
            </a:r>
            <a:r>
              <a:rPr lang="zh-CN" altLang="en-US" kern="0" dirty="0">
                <a:solidFill>
                  <a:srgbClr val="000000"/>
                </a:solidFill>
              </a:rPr>
              <a:t>。 包含多个</a:t>
            </a:r>
            <a:r>
              <a:rPr lang="en-US" altLang="zh-CN" kern="0" dirty="0">
                <a:solidFill>
                  <a:srgbClr val="000000"/>
                </a:solidFill>
              </a:rPr>
              <a:t>project file</a:t>
            </a:r>
            <a:r>
              <a:rPr lang="zh-CN" altLang="en-US" kern="0" dirty="0">
                <a:solidFill>
                  <a:srgbClr val="000000"/>
                </a:solidFill>
              </a:rPr>
              <a:t>文件的文件</a:t>
            </a:r>
            <a:endParaRPr lang="en-US" altLang="zh-CN" kern="0" dirty="0">
              <a:solidFill>
                <a:srgbClr val="000000"/>
              </a:solidFill>
            </a:endParaRPr>
          </a:p>
          <a:p>
            <a:r>
              <a:rPr lang="en-US" altLang="zh-CN" kern="0" dirty="0">
                <a:solidFill>
                  <a:srgbClr val="000000"/>
                </a:solidFill>
              </a:rPr>
              <a:t>Data flash file(.hex)</a:t>
            </a:r>
            <a:r>
              <a:rPr lang="zh-CN" altLang="en-US" kern="0" dirty="0">
                <a:solidFill>
                  <a:srgbClr val="000000"/>
                </a:solidFill>
              </a:rPr>
              <a:t>。存储在芯片内部</a:t>
            </a:r>
            <a:r>
              <a:rPr lang="en-US" altLang="zh-CN" kern="0" dirty="0">
                <a:solidFill>
                  <a:srgbClr val="000000"/>
                </a:solidFill>
              </a:rPr>
              <a:t>flash</a:t>
            </a:r>
            <a:r>
              <a:rPr lang="zh-CN" altLang="en-US" kern="0" dirty="0">
                <a:solidFill>
                  <a:srgbClr val="000000"/>
                </a:solidFill>
              </a:rPr>
              <a:t>的原始数据</a:t>
            </a:r>
            <a:endParaRPr lang="en-US" altLang="zh-CN" kern="0" dirty="0">
              <a:solidFill>
                <a:srgbClr val="000000"/>
              </a:solidFill>
            </a:endParaRPr>
          </a:p>
          <a:p>
            <a:r>
              <a:rPr lang="en-US" altLang="zh-CN" kern="0" dirty="0">
                <a:solidFill>
                  <a:srgbClr val="000000"/>
                </a:solidFill>
              </a:rPr>
              <a:t>Data flash script file(.csv)</a:t>
            </a:r>
            <a:r>
              <a:rPr lang="zh-CN" altLang="en-US" kern="0" dirty="0">
                <a:solidFill>
                  <a:srgbClr val="000000"/>
                </a:solidFill>
              </a:rPr>
              <a:t>。把</a:t>
            </a:r>
            <a:r>
              <a:rPr lang="en-US" altLang="zh-CN" kern="0" dirty="0">
                <a:solidFill>
                  <a:srgbClr val="000000"/>
                </a:solidFill>
              </a:rPr>
              <a:t>data flash hex file</a:t>
            </a:r>
            <a:r>
              <a:rPr lang="zh-CN" altLang="en-US" kern="0" dirty="0">
                <a:solidFill>
                  <a:srgbClr val="000000"/>
                </a:solidFill>
              </a:rPr>
              <a:t>里面的数据按照芯片所能识别的</a:t>
            </a:r>
            <a:r>
              <a:rPr lang="en-US" altLang="zh-CN" kern="0" dirty="0" err="1">
                <a:solidFill>
                  <a:srgbClr val="000000"/>
                </a:solidFill>
              </a:rPr>
              <a:t>PMBus</a:t>
            </a:r>
            <a:r>
              <a:rPr lang="zh-CN" altLang="en-US" kern="0" dirty="0">
                <a:solidFill>
                  <a:srgbClr val="000000"/>
                </a:solidFill>
              </a:rPr>
              <a:t>的格式打包</a:t>
            </a:r>
            <a:endParaRPr lang="en-US" altLang="zh-CN" kern="0" dirty="0">
              <a:solidFill>
                <a:srgbClr val="000000"/>
              </a:solidFill>
            </a:endParaRPr>
          </a:p>
          <a:p>
            <a:endParaRPr lang="en-US" altLang="zh-CN" kern="0" dirty="0">
              <a:solidFill>
                <a:srgbClr val="000000"/>
              </a:solidFill>
            </a:endParaRPr>
          </a:p>
          <a:p>
            <a:r>
              <a:rPr lang="zh-CN" altLang="en-US" kern="0" dirty="0">
                <a:solidFill>
                  <a:srgbClr val="000000"/>
                </a:solidFill>
              </a:rPr>
              <a:t>推荐</a:t>
            </a:r>
            <a:r>
              <a:rPr lang="en-US" altLang="zh-CN" kern="0" dirty="0">
                <a:solidFill>
                  <a:srgbClr val="000000"/>
                </a:solidFill>
              </a:rPr>
              <a:t>I2C/</a:t>
            </a:r>
            <a:r>
              <a:rPr lang="en-US" altLang="zh-CN" kern="0" dirty="0" err="1">
                <a:solidFill>
                  <a:srgbClr val="000000"/>
                </a:solidFill>
              </a:rPr>
              <a:t>PMBus</a:t>
            </a:r>
            <a:r>
              <a:rPr lang="zh-CN" altLang="en-US" kern="0" dirty="0">
                <a:solidFill>
                  <a:srgbClr val="000000"/>
                </a:solidFill>
              </a:rPr>
              <a:t>烧录，使用</a:t>
            </a:r>
            <a:r>
              <a:rPr lang="en-US" altLang="zh-CN" kern="0" dirty="0">
                <a:solidFill>
                  <a:srgbClr val="000000"/>
                </a:solidFill>
              </a:rPr>
              <a:t>data flash hex </a:t>
            </a:r>
            <a:r>
              <a:rPr lang="zh-CN" altLang="en-US" kern="0" dirty="0">
                <a:solidFill>
                  <a:srgbClr val="000000"/>
                </a:solidFill>
              </a:rPr>
              <a:t>或者</a:t>
            </a:r>
            <a:r>
              <a:rPr lang="en-US" altLang="zh-CN" kern="0" dirty="0">
                <a:solidFill>
                  <a:srgbClr val="000000"/>
                </a:solidFill>
              </a:rPr>
              <a:t>data flash script file</a:t>
            </a:r>
          </a:p>
          <a:p>
            <a:endParaRPr lang="en-US" altLang="zh-CN" kern="0" dirty="0">
              <a:solidFill>
                <a:srgbClr val="000000"/>
              </a:solidFill>
            </a:endParaRPr>
          </a:p>
          <a:p>
            <a:endParaRPr lang="en-US" kern="0" dirty="0">
              <a:solidFill>
                <a:srgbClr val="000000"/>
              </a:solidFill>
            </a:endParaRPr>
          </a:p>
        </p:txBody>
      </p:sp>
    </p:spTree>
    <p:extLst>
      <p:ext uri="{BB962C8B-B14F-4D97-AF65-F5344CB8AC3E}">
        <p14:creationId xmlns:p14="http://schemas.microsoft.com/office/powerpoint/2010/main" val="3775783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814388"/>
          </a:xfrm>
        </p:spPr>
        <p:txBody>
          <a:bodyPr/>
          <a:lstStyle/>
          <a:p>
            <a:r>
              <a:rPr lang="zh-CN" altLang="en-US" dirty="0"/>
              <a:t>各种文件的导出</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42</a:t>
            </a:fld>
            <a:endParaRPr lang="en-US">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66426"/>
            <a:ext cx="7340600" cy="519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143000"/>
            <a:ext cx="1219200" cy="646331"/>
          </a:xfrm>
          <a:prstGeom prst="rect">
            <a:avLst/>
          </a:prstGeom>
          <a:noFill/>
        </p:spPr>
        <p:txBody>
          <a:bodyPr wrap="square" rtlCol="0">
            <a:spAutoFit/>
          </a:bodyPr>
          <a:lstStyle/>
          <a:p>
            <a:r>
              <a:rPr lang="en-US" altLang="zh-CN" dirty="0">
                <a:solidFill>
                  <a:srgbClr val="000000"/>
                </a:solidFill>
              </a:rPr>
              <a:t>File-》Export</a:t>
            </a:r>
            <a:endParaRPr lang="en-US" dirty="0">
              <a:solidFill>
                <a:srgbClr val="000000"/>
              </a:solidFill>
            </a:endParaRPr>
          </a:p>
        </p:txBody>
      </p:sp>
    </p:spTree>
    <p:extLst>
      <p:ext uri="{BB962C8B-B14F-4D97-AF65-F5344CB8AC3E}">
        <p14:creationId xmlns:p14="http://schemas.microsoft.com/office/powerpoint/2010/main" val="610139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UCD90XXX</a:t>
            </a:r>
            <a:r>
              <a:rPr lang="zh-CN" altLang="en-US" dirty="0"/>
              <a:t>相关文档</a:t>
            </a:r>
            <a:endParaRPr lang="en-US" dirty="0"/>
          </a:p>
        </p:txBody>
      </p:sp>
      <p:sp>
        <p:nvSpPr>
          <p:cNvPr id="3" name="Content Placeholder 2"/>
          <p:cNvSpPr>
            <a:spLocks noGrp="1"/>
          </p:cNvSpPr>
          <p:nvPr>
            <p:ph idx="1"/>
          </p:nvPr>
        </p:nvSpPr>
        <p:spPr/>
        <p:txBody>
          <a:bodyPr/>
          <a:lstStyle/>
          <a:p>
            <a:r>
              <a:rPr lang="en-US" dirty="0"/>
              <a:t>UCD90xxx Family Frequently Asked Questions and Answers</a:t>
            </a:r>
          </a:p>
          <a:p>
            <a:pPr marL="0" indent="0">
              <a:buNone/>
            </a:pPr>
            <a:r>
              <a:rPr lang="en-US" dirty="0"/>
              <a:t>             </a:t>
            </a:r>
            <a:r>
              <a:rPr lang="en-US" dirty="0">
                <a:hlinkClick r:id="rId2"/>
              </a:rPr>
              <a:t>http://www.ti.com/lit/pdf/slua815</a:t>
            </a:r>
            <a:r>
              <a:rPr lang="en-US" dirty="0"/>
              <a:t> </a:t>
            </a:r>
          </a:p>
          <a:p>
            <a:r>
              <a:rPr lang="en-US" dirty="0"/>
              <a:t>UCD90xxx Sequencer Schematics Guidelines</a:t>
            </a:r>
          </a:p>
          <a:p>
            <a:pPr marL="0" indent="0">
              <a:buNone/>
            </a:pPr>
            <a:r>
              <a:rPr lang="en-US" dirty="0"/>
              <a:t>             </a:t>
            </a:r>
            <a:r>
              <a:rPr lang="en-US" dirty="0">
                <a:hlinkClick r:id="rId3"/>
              </a:rPr>
              <a:t>http://www.ti.com/lit/pdf/slvub50</a:t>
            </a:r>
            <a:r>
              <a:rPr lang="en-US" dirty="0"/>
              <a:t> </a:t>
            </a:r>
          </a:p>
          <a:p>
            <a:r>
              <a:rPr lang="en-US" dirty="0"/>
              <a:t>Fusion Digital Power Designer GUI 7.0 for the UCD90xxx Sequencer</a:t>
            </a:r>
          </a:p>
          <a:p>
            <a:pPr marL="0" indent="0">
              <a:buNone/>
            </a:pPr>
            <a:r>
              <a:rPr lang="en-US" dirty="0"/>
              <a:t>              </a:t>
            </a:r>
            <a:r>
              <a:rPr lang="en-US" dirty="0">
                <a:hlinkClick r:id="rId4"/>
              </a:rPr>
              <a:t>http://www.ti.com/lit/pdf/slvub51</a:t>
            </a:r>
            <a:r>
              <a:rPr lang="en-US" dirty="0"/>
              <a:t> </a:t>
            </a:r>
          </a:p>
          <a:p>
            <a:r>
              <a:rPr lang="en-US" dirty="0"/>
              <a:t>Improvements to UCD9090A and UCD90160A </a:t>
            </a:r>
          </a:p>
          <a:p>
            <a:pPr marL="0" indent="0">
              <a:buNone/>
            </a:pPr>
            <a:r>
              <a:rPr lang="en-US" dirty="0"/>
              <a:t>              </a:t>
            </a:r>
            <a:r>
              <a:rPr lang="en-US" dirty="0">
                <a:hlinkClick r:id="rId5"/>
              </a:rPr>
              <a:t>http://www.ti.com/lit/pdf/slva908</a:t>
            </a:r>
            <a:r>
              <a:rPr lang="en-US" dirty="0"/>
              <a:t>          </a:t>
            </a:r>
          </a:p>
          <a:p>
            <a:r>
              <a:rPr lang="en-US" dirty="0"/>
              <a:t>Design Voltage Margining Circuit for UCD90xxx Sequencer and System Manager</a:t>
            </a:r>
          </a:p>
          <a:p>
            <a:pPr marL="0" indent="0">
              <a:buNone/>
            </a:pPr>
            <a:r>
              <a:rPr lang="en-US" dirty="0"/>
              <a:t>               </a:t>
            </a:r>
            <a:r>
              <a:rPr lang="en-US" dirty="0">
                <a:hlinkClick r:id="rId6"/>
              </a:rPr>
              <a:t>http://www.ti.com/lit/pdf/slva845</a:t>
            </a:r>
            <a:r>
              <a:rPr lang="en-US" dirty="0"/>
              <a:t>  </a:t>
            </a:r>
          </a:p>
          <a:p>
            <a:r>
              <a:rPr lang="en-US" dirty="0"/>
              <a:t>UCD90xxx Voltage Margining Circuit Design Tool </a:t>
            </a:r>
          </a:p>
          <a:p>
            <a:pPr marL="0" indent="0">
              <a:buNone/>
            </a:pPr>
            <a:r>
              <a:rPr lang="en-US" dirty="0"/>
              <a:t>               </a:t>
            </a:r>
            <a:r>
              <a:rPr lang="en-US" dirty="0">
                <a:hlinkClick r:id="rId7"/>
              </a:rPr>
              <a:t>http://www.ti.com/lit/zip/slvc676</a:t>
            </a:r>
            <a:r>
              <a:rPr lang="en-US" dirty="0"/>
              <a:t>         </a:t>
            </a:r>
          </a:p>
          <a:p>
            <a:r>
              <a:rPr lang="en-US" dirty="0"/>
              <a:t>How to Cascade multiple UCD90xxx </a:t>
            </a:r>
            <a:r>
              <a:rPr lang="en-US" dirty="0" err="1"/>
              <a:t>Seqeuencer</a:t>
            </a:r>
            <a:r>
              <a:rPr lang="en-US" dirty="0"/>
              <a:t> </a:t>
            </a:r>
          </a:p>
          <a:p>
            <a:pPr marL="0" indent="0">
              <a:buNone/>
            </a:pPr>
            <a:r>
              <a:rPr lang="en-US" dirty="0"/>
              <a:t>               </a:t>
            </a:r>
            <a:r>
              <a:rPr lang="en-US" dirty="0">
                <a:hlinkClick r:id="rId8"/>
              </a:rPr>
              <a:t>http://www.ti.com/lit/pdf/slva902</a:t>
            </a:r>
            <a:r>
              <a:rPr lang="en-US" dirty="0"/>
              <a:t> </a:t>
            </a:r>
          </a:p>
          <a:p>
            <a:r>
              <a:rPr lang="en-US" dirty="0"/>
              <a:t>UCD90XXX Fusion GUI Training Video</a:t>
            </a:r>
          </a:p>
          <a:p>
            <a:pPr marL="731044" lvl="3" indent="0">
              <a:buNone/>
            </a:pPr>
            <a:r>
              <a:rPr lang="en-US" dirty="0">
                <a:hlinkClick r:id="rId9"/>
              </a:rPr>
              <a:t>https://training.ti.com/fusion-digital-power-designer</a:t>
            </a:r>
            <a:r>
              <a:rPr lang="en-US" dirty="0"/>
              <a:t> </a:t>
            </a:r>
          </a:p>
          <a:p>
            <a:pPr marL="0" indent="0">
              <a:buNone/>
            </a:pPr>
            <a:r>
              <a:rPr lang="en-US" dirty="0">
                <a:hlinkClick r:id="rId7"/>
              </a:rPr>
              <a:t>    </a:t>
            </a:r>
            <a:r>
              <a:rPr lang="en-US" dirty="0"/>
              <a:t> </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43</a:t>
            </a:fld>
            <a:endParaRPr lang="en-US" dirty="0">
              <a:solidFill>
                <a:srgbClr val="000000"/>
              </a:solidFill>
            </a:endParaRPr>
          </a:p>
        </p:txBody>
      </p:sp>
    </p:spTree>
    <p:extLst>
      <p:ext uri="{BB962C8B-B14F-4D97-AF65-F5344CB8AC3E}">
        <p14:creationId xmlns:p14="http://schemas.microsoft.com/office/powerpoint/2010/main" val="313587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4200"/>
            <a:ext cx="8458200" cy="814388"/>
          </a:xfrm>
        </p:spPr>
        <p:txBody>
          <a:bodyPr/>
          <a:lstStyle/>
          <a:p>
            <a:pPr algn="ctr"/>
            <a:r>
              <a:rPr lang="zh-CN" altLang="en-US" dirty="0"/>
              <a:t>监控配置设定</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222559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88" y="76200"/>
            <a:ext cx="8458200" cy="814388"/>
          </a:xfrm>
        </p:spPr>
        <p:txBody>
          <a:bodyPr/>
          <a:lstStyle/>
          <a:p>
            <a:r>
              <a:rPr lang="zh-CN" altLang="en-US" dirty="0"/>
              <a:t>启动</a:t>
            </a:r>
            <a:r>
              <a:rPr lang="en-US" altLang="zh-CN" dirty="0"/>
              <a:t>GUI</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6</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88" y="1752600"/>
            <a:ext cx="8921750"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4188" y="990600"/>
            <a:ext cx="8638812" cy="369332"/>
          </a:xfrm>
          <a:prstGeom prst="rect">
            <a:avLst/>
          </a:prstGeom>
          <a:noFill/>
        </p:spPr>
        <p:txBody>
          <a:bodyPr wrap="square" rtlCol="0">
            <a:spAutoFit/>
          </a:bodyPr>
          <a:lstStyle/>
          <a:p>
            <a:r>
              <a:rPr lang="zh-CN" altLang="en-US" dirty="0">
                <a:solidFill>
                  <a:srgbClr val="000000"/>
                </a:solidFill>
              </a:rPr>
              <a:t>点击</a:t>
            </a:r>
            <a:r>
              <a:rPr lang="en-US" dirty="0">
                <a:solidFill>
                  <a:srgbClr val="000000"/>
                </a:solidFill>
              </a:rPr>
              <a:t> “Click to Configure Device” </a:t>
            </a:r>
            <a:r>
              <a:rPr lang="zh-CN" altLang="en-US" dirty="0">
                <a:solidFill>
                  <a:srgbClr val="000000"/>
                </a:solidFill>
              </a:rPr>
              <a:t>打开器件</a:t>
            </a:r>
            <a:r>
              <a:rPr lang="en-US" altLang="zh-CN" dirty="0">
                <a:solidFill>
                  <a:srgbClr val="000000"/>
                </a:solidFill>
              </a:rPr>
              <a:t>GUI</a:t>
            </a:r>
            <a:r>
              <a:rPr lang="zh-CN" altLang="en-US" dirty="0">
                <a:solidFill>
                  <a:srgbClr val="000000"/>
                </a:solidFill>
              </a:rPr>
              <a:t>界面进行配置</a:t>
            </a:r>
            <a:endParaRPr lang="en-US" dirty="0">
              <a:solidFill>
                <a:srgbClr val="000000"/>
              </a:solidFill>
            </a:endParaRPr>
          </a:p>
        </p:txBody>
      </p:sp>
    </p:spTree>
    <p:extLst>
      <p:ext uri="{BB962C8B-B14F-4D97-AF65-F5344CB8AC3E}">
        <p14:creationId xmlns:p14="http://schemas.microsoft.com/office/powerpoint/2010/main" val="124489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a:t>
            </a:r>
            <a:r>
              <a:rPr lang="zh-TW" altLang="en-US" dirty="0"/>
              <a:t>配置</a:t>
            </a:r>
            <a:r>
              <a:rPr lang="zh-CN" altLang="en-US" dirty="0"/>
              <a:t>使用</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07" y="21336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62101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15207" y="21336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81200" y="3086100"/>
            <a:ext cx="2514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9832" y="1143000"/>
            <a:ext cx="7246279" cy="369332"/>
          </a:xfrm>
          <a:prstGeom prst="rect">
            <a:avLst/>
          </a:prstGeom>
          <a:noFill/>
        </p:spPr>
        <p:txBody>
          <a:bodyPr wrap="none" rtlCol="0">
            <a:spAutoFit/>
          </a:bodyPr>
          <a:lstStyle/>
          <a:p>
            <a:r>
              <a:rPr lang="en-US" dirty="0"/>
              <a:t>Click “Hardware Configuration” </a:t>
            </a:r>
            <a:r>
              <a:rPr lang="en-US" dirty="0">
                <a:sym typeface="Wingdings" panose="05000000000000000000" pitchFamily="2" charset="2"/>
              </a:rPr>
              <a:t> Click “Monitors &amp; GPIO pins assignment”</a:t>
            </a:r>
            <a:endParaRPr lang="en-US" dirty="0"/>
          </a:p>
        </p:txBody>
      </p:sp>
    </p:spTree>
    <p:extLst>
      <p:ext uri="{BB962C8B-B14F-4D97-AF65-F5344CB8AC3E}">
        <p14:creationId xmlns:p14="http://schemas.microsoft.com/office/powerpoint/2010/main" val="346858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a:t>
            </a:r>
            <a:r>
              <a:rPr lang="zh-TW" altLang="en-US" dirty="0"/>
              <a:t>配置</a:t>
            </a:r>
            <a:r>
              <a:rPr lang="zh-CN" altLang="en-US" dirty="0"/>
              <a:t>使用</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2590799"/>
            <a:ext cx="4343400" cy="27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9906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0" y="20574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286" y="2557272"/>
            <a:ext cx="5109091" cy="1754326"/>
          </a:xfrm>
          <a:prstGeom prst="rect">
            <a:avLst/>
          </a:prstGeom>
          <a:noFill/>
        </p:spPr>
        <p:txBody>
          <a:bodyPr wrap="none" rtlCol="0">
            <a:spAutoFit/>
          </a:bodyPr>
          <a:lstStyle/>
          <a:p>
            <a:r>
              <a:rPr lang="en-US" dirty="0"/>
              <a:t>Add Rail: </a:t>
            </a:r>
            <a:r>
              <a:rPr lang="zh-TW" altLang="en-US" dirty="0"/>
              <a:t>用</a:t>
            </a:r>
            <a:r>
              <a:rPr lang="zh-CN" altLang="en-US" dirty="0"/>
              <a:t>来增加</a:t>
            </a:r>
            <a:r>
              <a:rPr lang="zh-TW" altLang="en-US" dirty="0"/>
              <a:t>加</a:t>
            </a:r>
            <a:r>
              <a:rPr lang="zh-CN" altLang="en-US" dirty="0"/>
              <a:t>电源轨</a:t>
            </a:r>
            <a:r>
              <a:rPr lang="zh-TW" altLang="en-US" dirty="0"/>
              <a:t>的</a:t>
            </a:r>
            <a:r>
              <a:rPr lang="zh-CN" altLang="en-US" dirty="0"/>
              <a:t>数量</a:t>
            </a:r>
            <a:endParaRPr lang="en-US" altLang="zh-TW" dirty="0"/>
          </a:p>
          <a:p>
            <a:r>
              <a:rPr lang="en-US" dirty="0"/>
              <a:t>Rail Name: </a:t>
            </a:r>
            <a:r>
              <a:rPr lang="zh-TW" altLang="en-US" dirty="0"/>
              <a:t>命名</a:t>
            </a:r>
            <a:r>
              <a:rPr lang="zh-CN" altLang="en-US" dirty="0"/>
              <a:t>电源轨</a:t>
            </a:r>
            <a:r>
              <a:rPr lang="zh-TW" altLang="en-US" dirty="0"/>
              <a:t>的名字</a:t>
            </a:r>
            <a:r>
              <a:rPr lang="zh-CN" altLang="en-US" dirty="0"/>
              <a:t>于原理图</a:t>
            </a:r>
            <a:r>
              <a:rPr lang="zh-TW" altLang="en-US" dirty="0"/>
              <a:t>一樣</a:t>
            </a:r>
            <a:endParaRPr lang="en-US" altLang="zh-TW" dirty="0"/>
          </a:p>
          <a:p>
            <a:r>
              <a:rPr lang="en-US" altLang="zh-TW" dirty="0"/>
              <a:t>(</a:t>
            </a:r>
            <a:r>
              <a:rPr lang="en-US" altLang="zh-TW" dirty="0" err="1"/>
              <a:t>ps</a:t>
            </a:r>
            <a:r>
              <a:rPr lang="en-US" altLang="zh-TW" dirty="0"/>
              <a:t>: Rail name could not be stored into NVM)</a:t>
            </a:r>
          </a:p>
          <a:p>
            <a:r>
              <a:rPr lang="en-US" dirty="0"/>
              <a:t>Voltage: </a:t>
            </a:r>
            <a:r>
              <a:rPr lang="zh-CN" altLang="en-US" dirty="0"/>
              <a:t>选定</a:t>
            </a:r>
            <a:r>
              <a:rPr lang="zh-TW" altLang="en-US" dirty="0"/>
              <a:t>用來</a:t>
            </a:r>
            <a:r>
              <a:rPr lang="zh-CN" altLang="en-US" dirty="0"/>
              <a:t>监控该</a:t>
            </a:r>
            <a:r>
              <a:rPr lang="zh-TW" altLang="en-US" dirty="0"/>
              <a:t>電源的</a:t>
            </a:r>
            <a:r>
              <a:rPr lang="en-US" altLang="zh-TW" dirty="0"/>
              <a:t>IC</a:t>
            </a:r>
            <a:r>
              <a:rPr lang="zh-CN" altLang="en-US" dirty="0"/>
              <a:t>管脚</a:t>
            </a:r>
            <a:endParaRPr lang="en-US" altLang="zh-TW" dirty="0"/>
          </a:p>
          <a:p>
            <a:r>
              <a:rPr lang="en-US" dirty="0"/>
              <a:t>Enable: </a:t>
            </a:r>
            <a:r>
              <a:rPr lang="zh-CN" altLang="en-US" dirty="0"/>
              <a:t>选定</a:t>
            </a:r>
            <a:r>
              <a:rPr lang="zh-TW" altLang="en-US" dirty="0"/>
              <a:t>用來</a:t>
            </a:r>
            <a:r>
              <a:rPr lang="zh-CN" altLang="en-US" dirty="0"/>
              <a:t>使能该电源的</a:t>
            </a:r>
            <a:r>
              <a:rPr lang="en-US" altLang="zh-TW" dirty="0"/>
              <a:t>IC</a:t>
            </a:r>
            <a:r>
              <a:rPr lang="zh-CN" altLang="en-US" dirty="0"/>
              <a:t>管脚</a:t>
            </a:r>
            <a:endParaRPr lang="en-US" altLang="zh-TW" dirty="0"/>
          </a:p>
          <a:p>
            <a:r>
              <a:rPr lang="en-US" altLang="zh-CN" dirty="0">
                <a:solidFill>
                  <a:srgbClr val="FF0000"/>
                </a:solidFill>
              </a:rPr>
              <a:t>Configure</a:t>
            </a:r>
            <a:r>
              <a:rPr lang="zh-CN" altLang="en-US" dirty="0">
                <a:solidFill>
                  <a:srgbClr val="FF0000"/>
                </a:solidFill>
              </a:rPr>
              <a:t>：选定用来驱动该电源使能信号的极性</a:t>
            </a:r>
            <a:endParaRPr lang="en-US" dirty="0">
              <a:solidFill>
                <a:srgbClr val="FF0000"/>
              </a:solidFill>
            </a:endParaRPr>
          </a:p>
        </p:txBody>
      </p:sp>
      <p:sp>
        <p:nvSpPr>
          <p:cNvPr id="9" name="Rounded Rectangle 8"/>
          <p:cNvSpPr/>
          <p:nvPr/>
        </p:nvSpPr>
        <p:spPr>
          <a:xfrm>
            <a:off x="16002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66700" y="12192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434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772400" y="13398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61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9</a:t>
            </a:fld>
            <a:endParaRPr lang="en-US">
              <a:solidFill>
                <a:srgbClr val="000000"/>
              </a:solidFill>
            </a:endParaRPr>
          </a:p>
        </p:txBody>
      </p:sp>
      <p:sp>
        <p:nvSpPr>
          <p:cNvPr id="4" name="Title 1"/>
          <p:cNvSpPr>
            <a:spLocks noGrp="1"/>
          </p:cNvSpPr>
          <p:nvPr>
            <p:ph type="title"/>
          </p:nvPr>
        </p:nvSpPr>
        <p:spPr>
          <a:xfrm>
            <a:off x="-9144" y="21336"/>
            <a:ext cx="8229600" cy="969264"/>
          </a:xfrm>
        </p:spPr>
        <p:txBody>
          <a:bodyPr/>
          <a:lstStyle/>
          <a:p>
            <a:pPr algn="l"/>
            <a:r>
              <a:rPr lang="en-US" altLang="zh-TW" dirty="0"/>
              <a:t>UCD90xxx </a:t>
            </a:r>
            <a:r>
              <a:rPr lang="zh-TW" altLang="en-US" dirty="0"/>
              <a:t>配置</a:t>
            </a:r>
            <a:r>
              <a:rPr lang="zh-CN" altLang="en-US" dirty="0"/>
              <a:t>使用</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 y="9906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0" y="20574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90800" y="2340340"/>
            <a:ext cx="6878806" cy="923330"/>
          </a:xfrm>
          <a:prstGeom prst="rect">
            <a:avLst/>
          </a:prstGeom>
          <a:noFill/>
        </p:spPr>
        <p:txBody>
          <a:bodyPr wrap="none" rtlCol="0">
            <a:spAutoFit/>
          </a:bodyPr>
          <a:lstStyle/>
          <a:p>
            <a:r>
              <a:rPr lang="zh-TW" altLang="en-US" dirty="0"/>
              <a:t>如果需要</a:t>
            </a:r>
            <a:r>
              <a:rPr lang="zh-CN" altLang="en-US" dirty="0"/>
              <a:t>改变配置好</a:t>
            </a:r>
            <a:r>
              <a:rPr lang="zh-TW" altLang="en-US" dirty="0"/>
              <a:t>的</a:t>
            </a:r>
            <a:r>
              <a:rPr lang="en-US" altLang="zh-TW" dirty="0"/>
              <a:t>IC</a:t>
            </a:r>
            <a:r>
              <a:rPr lang="zh-CN" altLang="en-US" dirty="0"/>
              <a:t>管脚</a:t>
            </a:r>
            <a:r>
              <a:rPr lang="zh-TW" altLang="en-US" dirty="0"/>
              <a:t>，只需要</a:t>
            </a:r>
            <a:r>
              <a:rPr lang="zh-CN" altLang="en-US" dirty="0"/>
              <a:t>在点击该配置好</a:t>
            </a:r>
            <a:r>
              <a:rPr lang="zh-TW" altLang="en-US" dirty="0"/>
              <a:t>的</a:t>
            </a:r>
            <a:r>
              <a:rPr lang="en-US" altLang="zh-TW" dirty="0"/>
              <a:t>IC</a:t>
            </a:r>
            <a:r>
              <a:rPr lang="zh-CN" altLang="en-US" dirty="0"/>
              <a:t>管脚</a:t>
            </a:r>
            <a:r>
              <a:rPr lang="zh-TW" altLang="en-US" dirty="0"/>
              <a:t>，</a:t>
            </a:r>
            <a:endParaRPr lang="en-US" altLang="zh-TW" dirty="0"/>
          </a:p>
          <a:p>
            <a:r>
              <a:rPr lang="zh-TW" altLang="en-US" dirty="0"/>
              <a:t>就</a:t>
            </a:r>
            <a:r>
              <a:rPr lang="zh-CN" altLang="en-US" dirty="0"/>
              <a:t>会</a:t>
            </a:r>
            <a:r>
              <a:rPr lang="zh-TW" altLang="en-US" dirty="0"/>
              <a:t>跳出下面</a:t>
            </a:r>
            <a:r>
              <a:rPr lang="zh-CN" altLang="en-US" dirty="0"/>
              <a:t>画面</a:t>
            </a:r>
            <a:r>
              <a:rPr lang="zh-TW" altLang="en-US" dirty="0"/>
              <a:t>，即可做</a:t>
            </a:r>
            <a:r>
              <a:rPr lang="zh-CN" altLang="en-US" dirty="0"/>
              <a:t>选取或者取消</a:t>
            </a:r>
            <a:endParaRPr lang="en-US" altLang="zh-TW" dirty="0"/>
          </a:p>
          <a:p>
            <a:r>
              <a:rPr lang="zh-TW" altLang="en-US" dirty="0"/>
              <a:t>其它功能，也是相同的方法</a:t>
            </a:r>
            <a:endParaRPr lang="en-US" dirty="0"/>
          </a:p>
        </p:txBody>
      </p:sp>
      <p:sp>
        <p:nvSpPr>
          <p:cNvPr id="8" name="Rounded Rectangle 7"/>
          <p:cNvSpPr/>
          <p:nvPr/>
        </p:nvSpPr>
        <p:spPr>
          <a:xfrm>
            <a:off x="16002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66700" y="12192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3434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88" y="3288269"/>
            <a:ext cx="8153400" cy="262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1447800" y="1447799"/>
            <a:ext cx="990600" cy="19684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2438400" y="1546223"/>
            <a:ext cx="0" cy="174204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66700" y="3401045"/>
            <a:ext cx="3162300" cy="228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018538" y="4487079"/>
            <a:ext cx="1011174" cy="131578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00959" y="5802868"/>
            <a:ext cx="646331" cy="369332"/>
          </a:xfrm>
          <a:prstGeom prst="rect">
            <a:avLst/>
          </a:prstGeom>
          <a:noFill/>
        </p:spPr>
        <p:txBody>
          <a:bodyPr wrap="none" rtlCol="0">
            <a:spAutoFit/>
          </a:bodyPr>
          <a:lstStyle/>
          <a:p>
            <a:r>
              <a:rPr lang="zh-CN" altLang="en-US" dirty="0"/>
              <a:t>选取</a:t>
            </a:r>
            <a:endParaRPr lang="en-US" dirty="0"/>
          </a:p>
        </p:txBody>
      </p:sp>
      <p:sp>
        <p:nvSpPr>
          <p:cNvPr id="18" name="Rounded Rectangle 17"/>
          <p:cNvSpPr/>
          <p:nvPr/>
        </p:nvSpPr>
        <p:spPr>
          <a:xfrm>
            <a:off x="7772400" y="13398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69457"/>
      </p:ext>
    </p:extLst>
  </p:cSld>
  <p:clrMapOvr>
    <a:masterClrMapping/>
  </p:clrMapOvr>
</p:sld>
</file>

<file path=ppt/theme/theme1.xml><?xml version="1.0" encoding="utf-8"?>
<a:theme xmlns:a="http://schemas.openxmlformats.org/drawingml/2006/main" name="1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9 TI Template">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16394</TotalTime>
  <Words>3502</Words>
  <Application>Microsoft Office PowerPoint</Application>
  <PresentationFormat>On-screen Show (4:3)</PresentationFormat>
  <Paragraphs>425</Paragraphs>
  <Slides>43</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43</vt:i4>
      </vt:variant>
    </vt:vector>
  </HeadingPairs>
  <TitlesOfParts>
    <vt:vector size="50" baseType="lpstr">
      <vt:lpstr>Arial</vt:lpstr>
      <vt:lpstr>Calibri</vt:lpstr>
      <vt:lpstr>Wingdings</vt:lpstr>
      <vt:lpstr>1_FinalPowerpoint</vt:lpstr>
      <vt:lpstr>18_FinalPowerpoint</vt:lpstr>
      <vt:lpstr>4_FinalPowerpoint</vt:lpstr>
      <vt:lpstr>16-9 TI Template</vt:lpstr>
      <vt:lpstr>UCD90xxx 简易使用手冊</vt:lpstr>
      <vt:lpstr>UCD90XXX优势</vt:lpstr>
      <vt:lpstr>UCD90XXX选择指南</vt:lpstr>
      <vt:lpstr>硬件配置</vt:lpstr>
      <vt:lpstr>监控配置设定</vt:lpstr>
      <vt:lpstr>启动GUI</vt:lpstr>
      <vt:lpstr>UCD90xxx 配置使用</vt:lpstr>
      <vt:lpstr>UCD90xxx 配置使用</vt:lpstr>
      <vt:lpstr>UCD90xxx 配置使用</vt:lpstr>
      <vt:lpstr>UCD90xxx 配置使用</vt:lpstr>
      <vt:lpstr>UCD90xxx 配置使用</vt:lpstr>
      <vt:lpstr>UCD90xxx 配置使用</vt:lpstr>
      <vt:lpstr>UCD90xxx 电源轨电压设定</vt:lpstr>
      <vt:lpstr>UCD90xxx 电源轨电压设定</vt:lpstr>
      <vt:lpstr>时序控制设置</vt:lpstr>
      <vt:lpstr>UCD90xxx 时序控制设定</vt:lpstr>
      <vt:lpstr>UCD90xxx 时序控制设定</vt:lpstr>
      <vt:lpstr>UCD90xxx 时序控制设定</vt:lpstr>
      <vt:lpstr>UCD90xxx 上电时序控制设定</vt:lpstr>
      <vt:lpstr>UCD90xxx 上电时序控制设定</vt:lpstr>
      <vt:lpstr>UCD90xxx 下电时序控制設定</vt:lpstr>
      <vt:lpstr>UCD90xxx 下电时序控制设定</vt:lpstr>
      <vt:lpstr>UCD90xxx 时序控制设定</vt:lpstr>
      <vt:lpstr>UCD90xxx 时序控制设定</vt:lpstr>
      <vt:lpstr>故障响应功能的配置</vt:lpstr>
      <vt:lpstr>电源的故障响应配置</vt:lpstr>
      <vt:lpstr>故障响应配置</vt:lpstr>
      <vt:lpstr>Fault Shutdown Slaves</vt:lpstr>
      <vt:lpstr>Retry(restart)和Re-sequencing</vt:lpstr>
      <vt:lpstr>Resequencing 配置</vt:lpstr>
      <vt:lpstr>Margining 功能的设置</vt:lpstr>
      <vt:lpstr>硬件配置</vt:lpstr>
      <vt:lpstr>Margining配置设定</vt:lpstr>
      <vt:lpstr>UCD90xxx 配置宣告</vt:lpstr>
      <vt:lpstr>UCD90xxx Margining 功能設定</vt:lpstr>
      <vt:lpstr>UCD90xxx Margining 电压值的设定</vt:lpstr>
      <vt:lpstr>UCD90xxx Margining 电压值的设定</vt:lpstr>
      <vt:lpstr>UCD90xxx Margining 的操作</vt:lpstr>
      <vt:lpstr>UCD90xxx Margining 线路的设计</vt:lpstr>
      <vt:lpstr>文件和烧录方法</vt:lpstr>
      <vt:lpstr>烧录文件和方法</vt:lpstr>
      <vt:lpstr>各种文件的导出</vt:lpstr>
      <vt:lpstr>UCD90XXX相关文档</vt:lpstr>
    </vt:vector>
  </TitlesOfParts>
  <Company>Texas Instruments,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UCD90xxx 簡易使用手冊</dc:title>
  <dc:creator>Dai, Jason</dc:creator>
  <cp:lastModifiedBy>Hu, Yihe</cp:lastModifiedBy>
  <cp:revision>80</cp:revision>
  <dcterms:created xsi:type="dcterms:W3CDTF">2019-07-21T12:39:56Z</dcterms:created>
  <dcterms:modified xsi:type="dcterms:W3CDTF">2021-08-26T03:01:41Z</dcterms:modified>
</cp:coreProperties>
</file>