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 id="2147483732" r:id="rId3"/>
  </p:sldMasterIdLst>
  <p:notesMasterIdLst>
    <p:notesMasterId r:id="rId18"/>
  </p:notesMasterIdLst>
  <p:handoutMasterIdLst>
    <p:handoutMasterId r:id="rId19"/>
  </p:handoutMasterIdLst>
  <p:sldIdLst>
    <p:sldId id="314" r:id="rId4"/>
    <p:sldId id="347" r:id="rId5"/>
    <p:sldId id="332" r:id="rId6"/>
    <p:sldId id="333" r:id="rId7"/>
    <p:sldId id="334" r:id="rId8"/>
    <p:sldId id="336" r:id="rId9"/>
    <p:sldId id="337" r:id="rId10"/>
    <p:sldId id="338" r:id="rId11"/>
    <p:sldId id="339" r:id="rId12"/>
    <p:sldId id="340" r:id="rId13"/>
    <p:sldId id="341" r:id="rId14"/>
    <p:sldId id="345" r:id="rId15"/>
    <p:sldId id="348" r:id="rId16"/>
    <p:sldId id="335" r:id="rId17"/>
  </p:sldIdLst>
  <p:sldSz cx="9144000" cy="5143500" type="screen16x9"/>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08">
          <p15:clr>
            <a:srgbClr val="A4A3A4"/>
          </p15:clr>
        </p15:guide>
        <p15:guide id="2" pos="2878">
          <p15:clr>
            <a:srgbClr val="A4A3A4"/>
          </p15:clr>
        </p15:guide>
      </p15:sldGuideLst>
    </p:ext>
    <p:ext uri="{2D200454-40CA-4A62-9FC3-DE9A4176ACB9}">
      <p15:notesGuideLst xmlns:p15="http://schemas.microsoft.com/office/powerpoint/2012/main">
        <p15:guide id="1" orient="horz" pos="2932">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E0000"/>
    <a:srgbClr val="00FF00"/>
    <a:srgbClr val="FFE7E7"/>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9" autoAdjust="0"/>
    <p:restoredTop sz="91190" autoAdjust="0"/>
  </p:normalViewPr>
  <p:slideViewPr>
    <p:cSldViewPr snapToGrid="0">
      <p:cViewPr varScale="1">
        <p:scale>
          <a:sx n="77" d="100"/>
          <a:sy n="77" d="100"/>
        </p:scale>
        <p:origin x="2168" y="56"/>
      </p:cViewPr>
      <p:guideLst>
        <p:guide orient="horz" pos="1608"/>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napToGrid="0">
      <p:cViewPr varScale="1">
        <p:scale>
          <a:sx n="51" d="100"/>
          <a:sy n="51" d="100"/>
        </p:scale>
        <p:origin x="-2850" y="-96"/>
      </p:cViewPr>
      <p:guideLst>
        <p:guide orient="horz" pos="2932"/>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1"/>
            <a:ext cx="3042969" cy="464814"/>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defRPr sz="1200"/>
            </a:lvl1pPr>
          </a:lstStyle>
          <a:p>
            <a:pPr>
              <a:defRPr/>
            </a:pPr>
            <a:endParaRPr lang="en-US"/>
          </a:p>
        </p:txBody>
      </p:sp>
      <p:sp>
        <p:nvSpPr>
          <p:cNvPr id="122883" name="Rectangle 3"/>
          <p:cNvSpPr>
            <a:spLocks noGrp="1" noChangeArrowheads="1"/>
          </p:cNvSpPr>
          <p:nvPr>
            <p:ph type="dt" sz="quarter" idx="1"/>
          </p:nvPr>
        </p:nvSpPr>
        <p:spPr bwMode="auto">
          <a:xfrm>
            <a:off x="3978525" y="1"/>
            <a:ext cx="3042968" cy="464814"/>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lgn="r">
              <a:defRPr sz="1200"/>
            </a:lvl1pPr>
          </a:lstStyle>
          <a:p>
            <a:pPr>
              <a:defRPr/>
            </a:pPr>
            <a:endParaRPr lang="en-US"/>
          </a:p>
        </p:txBody>
      </p:sp>
      <p:sp>
        <p:nvSpPr>
          <p:cNvPr id="122884" name="Rectangle 4"/>
          <p:cNvSpPr>
            <a:spLocks noGrp="1" noChangeArrowheads="1"/>
          </p:cNvSpPr>
          <p:nvPr>
            <p:ph type="ftr" sz="quarter" idx="2"/>
          </p:nvPr>
        </p:nvSpPr>
        <p:spPr bwMode="auto">
          <a:xfrm>
            <a:off x="0" y="8842684"/>
            <a:ext cx="3042969" cy="464814"/>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defRPr sz="1200"/>
            </a:lvl1pPr>
          </a:lstStyle>
          <a:p>
            <a:pPr>
              <a:defRPr/>
            </a:pPr>
            <a:endParaRPr lang="en-US"/>
          </a:p>
        </p:txBody>
      </p:sp>
      <p:sp>
        <p:nvSpPr>
          <p:cNvPr id="122885" name="Rectangle 5"/>
          <p:cNvSpPr>
            <a:spLocks noGrp="1" noChangeArrowheads="1"/>
          </p:cNvSpPr>
          <p:nvPr>
            <p:ph type="sldNum" sz="quarter" idx="3"/>
          </p:nvPr>
        </p:nvSpPr>
        <p:spPr bwMode="auto">
          <a:xfrm>
            <a:off x="3978525" y="8842684"/>
            <a:ext cx="3042968" cy="464814"/>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lgn="r">
              <a:defRPr sz="12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1"/>
            <a:ext cx="3042969" cy="464814"/>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defRPr sz="1200"/>
            </a:lvl1pPr>
          </a:lstStyle>
          <a:p>
            <a:pPr>
              <a:defRPr/>
            </a:pPr>
            <a:endParaRPr lang="en-US"/>
          </a:p>
        </p:txBody>
      </p:sp>
      <p:sp>
        <p:nvSpPr>
          <p:cNvPr id="121859" name="Rectangle 3"/>
          <p:cNvSpPr>
            <a:spLocks noGrp="1" noChangeArrowheads="1"/>
          </p:cNvSpPr>
          <p:nvPr>
            <p:ph type="dt" idx="1"/>
          </p:nvPr>
        </p:nvSpPr>
        <p:spPr bwMode="auto">
          <a:xfrm>
            <a:off x="3978525" y="1"/>
            <a:ext cx="3042968" cy="464814"/>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407988" y="698500"/>
            <a:ext cx="6207125" cy="3490913"/>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702472" y="4422145"/>
            <a:ext cx="5618157" cy="4188133"/>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8842684"/>
            <a:ext cx="3042969" cy="464814"/>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defRPr sz="1200"/>
            </a:lvl1pPr>
          </a:lstStyle>
          <a:p>
            <a:pPr>
              <a:defRPr/>
            </a:pPr>
            <a:endParaRPr lang="en-US"/>
          </a:p>
        </p:txBody>
      </p:sp>
      <p:sp>
        <p:nvSpPr>
          <p:cNvPr id="121863" name="Rectangle 7"/>
          <p:cNvSpPr>
            <a:spLocks noGrp="1" noChangeArrowheads="1"/>
          </p:cNvSpPr>
          <p:nvPr>
            <p:ph type="sldNum" sz="quarter" idx="5"/>
          </p:nvPr>
        </p:nvSpPr>
        <p:spPr bwMode="auto">
          <a:xfrm>
            <a:off x="3978525" y="8842684"/>
            <a:ext cx="3042968" cy="464814"/>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lgn="r">
              <a:defRPr sz="12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r>
              <a:rPr lang="en-US" baseline="0" dirty="0"/>
              <a:t> we want to add anything about main pole being at </a:t>
            </a:r>
            <a:r>
              <a:rPr lang="en-US" baseline="0" dirty="0" err="1"/>
              <a:t>Cout,Rout</a:t>
            </a:r>
            <a:r>
              <a:rPr lang="en-US" baseline="0" dirty="0"/>
              <a:t>?</a:t>
            </a:r>
          </a:p>
          <a:p>
            <a:r>
              <a:rPr lang="en-US" baseline="0" dirty="0"/>
              <a:t>Should we add anything about compensation poles?</a:t>
            </a:r>
          </a:p>
          <a:p>
            <a:r>
              <a:rPr lang="en-US" baseline="0" dirty="0" err="1"/>
              <a:t>Fz_ea</a:t>
            </a:r>
            <a:r>
              <a:rPr lang="en-US" baseline="0" dirty="0"/>
              <a:t>: Comp, </a:t>
            </a:r>
            <a:r>
              <a:rPr lang="en-US" baseline="0" dirty="0" err="1"/>
              <a:t>Rcomp</a:t>
            </a:r>
            <a:endParaRPr lang="en-US" baseline="0" dirty="0"/>
          </a:p>
          <a:p>
            <a:r>
              <a:rPr lang="en-US" baseline="0" dirty="0" err="1"/>
              <a:t>Fp_ea</a:t>
            </a:r>
            <a:r>
              <a:rPr lang="en-US" baseline="0" dirty="0"/>
              <a:t>: </a:t>
            </a:r>
            <a:r>
              <a:rPr lang="en-US" baseline="0" dirty="0" err="1"/>
              <a:t>Cocomp</a:t>
            </a:r>
            <a:r>
              <a:rPr lang="en-US" baseline="0" dirty="0"/>
              <a:t>, rea</a:t>
            </a:r>
          </a:p>
          <a:p>
            <a:r>
              <a:rPr lang="en-US" baseline="0" dirty="0" err="1"/>
              <a:t>Fpea</a:t>
            </a:r>
            <a:r>
              <a:rPr lang="en-US" baseline="0" dirty="0"/>
              <a:t>_&lt;</a:t>
            </a:r>
            <a:r>
              <a:rPr lang="en-US" baseline="0" dirty="0" err="1"/>
              <a:t>fzea</a:t>
            </a:r>
            <a:endParaRPr lang="en-US" baseline="0" dirty="0"/>
          </a:p>
          <a:p>
            <a:r>
              <a:rPr lang="en-US" baseline="0" dirty="0" err="1"/>
              <a:t>Esr</a:t>
            </a:r>
            <a:r>
              <a:rPr lang="en-US" baseline="0" dirty="0"/>
              <a:t> zero</a:t>
            </a:r>
          </a:p>
          <a:p>
            <a:r>
              <a:rPr lang="en-US" baseline="0" dirty="0"/>
              <a:t>High frequency pole @ </a:t>
            </a:r>
            <a:r>
              <a:rPr lang="en-US" baseline="0" dirty="0" err="1"/>
              <a:t>rcomp</a:t>
            </a:r>
            <a:r>
              <a:rPr lang="en-US" baseline="0" dirty="0"/>
              <a:t>, </a:t>
            </a:r>
            <a:r>
              <a:rPr lang="en-US" baseline="0" dirty="0" err="1"/>
              <a:t>chf</a:t>
            </a:r>
            <a:endParaRPr lang="en-US" baseline="0"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5</a:t>
            </a:fld>
            <a:endParaRPr lang="en-US"/>
          </a:p>
        </p:txBody>
      </p:sp>
    </p:spTree>
    <p:extLst>
      <p:ext uri="{BB962C8B-B14F-4D97-AF65-F5344CB8AC3E}">
        <p14:creationId xmlns:p14="http://schemas.microsoft.com/office/powerpoint/2010/main" val="88997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8</a:t>
            </a:fld>
            <a:endParaRPr lang="en-US"/>
          </a:p>
        </p:txBody>
      </p:sp>
    </p:spTree>
    <p:extLst>
      <p:ext uri="{BB962C8B-B14F-4D97-AF65-F5344CB8AC3E}">
        <p14:creationId xmlns:p14="http://schemas.microsoft.com/office/powerpoint/2010/main" val="259762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9</a:t>
            </a:fld>
            <a:endParaRPr lang="en-US"/>
          </a:p>
        </p:txBody>
      </p:sp>
    </p:spTree>
    <p:extLst>
      <p:ext uri="{BB962C8B-B14F-4D97-AF65-F5344CB8AC3E}">
        <p14:creationId xmlns:p14="http://schemas.microsoft.com/office/powerpoint/2010/main" val="115385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10</a:t>
            </a:fld>
            <a:endParaRPr lang="en-US"/>
          </a:p>
        </p:txBody>
      </p:sp>
    </p:spTree>
    <p:extLst>
      <p:ext uri="{BB962C8B-B14F-4D97-AF65-F5344CB8AC3E}">
        <p14:creationId xmlns:p14="http://schemas.microsoft.com/office/powerpoint/2010/main" val="368310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23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endParaRPr lang="en-US" noProof="0"/>
          </a:p>
        </p:txBody>
      </p:sp>
      <p:sp>
        <p:nvSpPr>
          <p:cNvPr id="4" name="Text Placeholder 3"/>
          <p:cNvSpPr>
            <a:spLocks noGrp="1"/>
          </p:cNvSpPr>
          <p:nvPr>
            <p:ph type="body" sz="half" idx="2"/>
          </p:nvPr>
        </p:nvSpPr>
        <p:spPr>
          <a:xfrm>
            <a:off x="1792288" y="4025503"/>
            <a:ext cx="5486400" cy="603647"/>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07157"/>
            <a:ext cx="2141537" cy="4301728"/>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userDrawn="1"/>
        </p:nvSpPr>
        <p:spPr>
          <a:xfrm>
            <a:off x="1" y="4741071"/>
            <a:ext cx="8810625" cy="3500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Text Box 31"/>
          <p:cNvSpPr txBox="1">
            <a:spLocks noChangeArrowheads="1"/>
          </p:cNvSpPr>
          <p:nvPr userDrawn="1"/>
        </p:nvSpPr>
        <p:spPr bwMode="auto">
          <a:xfrm>
            <a:off x="314325" y="4529138"/>
            <a:ext cx="25336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defRPr/>
            </a:pPr>
            <a:r>
              <a:rPr lang="en-US" sz="800">
                <a:solidFill>
                  <a:srgbClr val="000000"/>
                </a:solidFill>
                <a:cs typeface="Arial" charset="0"/>
              </a:rPr>
              <a:t>TI Confidential – NDA Restrictions</a:t>
            </a:r>
          </a:p>
        </p:txBody>
      </p:sp>
      <p:sp>
        <p:nvSpPr>
          <p:cNvPr id="3074" name="Rectangle 2"/>
          <p:cNvSpPr>
            <a:spLocks noGrp="1" noChangeArrowheads="1"/>
          </p:cNvSpPr>
          <p:nvPr>
            <p:ph type="ctrTitle"/>
          </p:nvPr>
        </p:nvSpPr>
        <p:spPr>
          <a:xfrm>
            <a:off x="342900" y="1457328"/>
            <a:ext cx="8458200" cy="1102519"/>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4529141"/>
            <a:ext cx="2133600" cy="154781"/>
          </a:xfrm>
        </p:spPr>
        <p:txBody>
          <a:bodyPr/>
          <a:lstStyle>
            <a:lvl1pPr>
              <a:defRPr>
                <a:latin typeface="Arial" pitchFamily="34" charset="0"/>
                <a:cs typeface="+mn-cs"/>
              </a:defRPr>
            </a:lvl1pPr>
          </a:lstStyle>
          <a:p>
            <a:pPr>
              <a:defRPr/>
            </a:pPr>
            <a:fld id="{53EE87CC-616F-40F8-87A2-A5EB250900F0}" type="slidenum">
              <a:rPr lang="en-US"/>
              <a:pPr>
                <a:defRPr/>
              </a:pPr>
              <a:t>‹#›</a:t>
            </a:fld>
            <a:endParaRPr lang="en-US"/>
          </a:p>
        </p:txBody>
      </p:sp>
      <p:pic>
        <p:nvPicPr>
          <p:cNvPr id="10" name="Picture 27" descr="ti_logo_powerpoint_1_line.png"/>
          <p:cNvPicPr>
            <a:picLocks noChangeAspect="1"/>
          </p:cNvPicPr>
          <p:nvPr userDrawn="1"/>
        </p:nvPicPr>
        <p:blipFill>
          <a:blip r:embed="rId3" cstate="print"/>
          <a:srcRect/>
          <a:stretch>
            <a:fillRect/>
          </a:stretch>
        </p:blipFill>
        <p:spPr bwMode="auto">
          <a:xfrm>
            <a:off x="7160948" y="4806157"/>
            <a:ext cx="1562364" cy="193146"/>
          </a:xfrm>
          <a:prstGeom prst="rect">
            <a:avLst/>
          </a:prstGeom>
          <a:noFill/>
          <a:ln w="9525">
            <a:noFill/>
            <a:miter lim="800000"/>
            <a:headEnd/>
            <a:tailEnd/>
          </a:ln>
        </p:spPr>
      </p:pic>
    </p:spTree>
    <p:extLst>
      <p:ext uri="{BB962C8B-B14F-4D97-AF65-F5344CB8AC3E}">
        <p14:creationId xmlns:p14="http://schemas.microsoft.com/office/powerpoint/2010/main" val="89461022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5" name="Rectangle 4"/>
          <p:cNvSpPr/>
          <p:nvPr userDrawn="1"/>
        </p:nvSpPr>
        <p:spPr>
          <a:xfrm>
            <a:off x="0" y="4743450"/>
            <a:ext cx="878205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userDrawn="1"/>
        </p:nvSpPr>
        <p:spPr>
          <a:xfrm>
            <a:off x="1" y="4741071"/>
            <a:ext cx="8963024" cy="3500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Text Box 31"/>
          <p:cNvSpPr txBox="1">
            <a:spLocks noChangeArrowheads="1"/>
          </p:cNvSpPr>
          <p:nvPr userDrawn="1"/>
        </p:nvSpPr>
        <p:spPr bwMode="auto">
          <a:xfrm>
            <a:off x="314325" y="4529138"/>
            <a:ext cx="25336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defRPr/>
            </a:pPr>
            <a:r>
              <a:rPr lang="en-US" sz="800">
                <a:solidFill>
                  <a:srgbClr val="000000"/>
                </a:solidFill>
                <a:cs typeface="Arial" charset="0"/>
              </a:rPr>
              <a:t>TI Confidential – NDA Restrictions</a:t>
            </a:r>
          </a:p>
        </p:txBody>
      </p:sp>
      <p:sp>
        <p:nvSpPr>
          <p:cNvPr id="3074" name="Rectangle 2"/>
          <p:cNvSpPr>
            <a:spLocks noGrp="1" noChangeArrowheads="1"/>
          </p:cNvSpPr>
          <p:nvPr>
            <p:ph type="ctrTitle"/>
          </p:nvPr>
        </p:nvSpPr>
        <p:spPr>
          <a:xfrm>
            <a:off x="342900" y="1457328"/>
            <a:ext cx="8458200" cy="1102519"/>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4529141"/>
            <a:ext cx="2133600" cy="154781"/>
          </a:xfrm>
        </p:spPr>
        <p:txBody>
          <a:bodyPr/>
          <a:lstStyle>
            <a:lvl1pPr>
              <a:defRPr>
                <a:latin typeface="Arial" pitchFamily="34" charset="0"/>
                <a:cs typeface="+mn-cs"/>
              </a:defRPr>
            </a:lvl1pPr>
          </a:lstStyle>
          <a:p>
            <a:pPr>
              <a:defRPr/>
            </a:pPr>
            <a:fld id="{897AF3F1-63EF-4C45-81CA-4810D9CEB2AD}" type="slidenum">
              <a:rPr lang="en-US"/>
              <a:pPr>
                <a:defRPr/>
              </a:pPr>
              <a:t>‹#›</a:t>
            </a:fld>
            <a:endParaRPr lang="en-US"/>
          </a:p>
        </p:txBody>
      </p:sp>
      <p:pic>
        <p:nvPicPr>
          <p:cNvPr id="10" name="Picture 27" descr="ti_logo_powerpoint_1_line.png"/>
          <p:cNvPicPr>
            <a:picLocks noChangeAspect="1"/>
          </p:cNvPicPr>
          <p:nvPr userDrawn="1"/>
        </p:nvPicPr>
        <p:blipFill>
          <a:blip r:embed="rId2" cstate="print"/>
          <a:srcRect/>
          <a:stretch>
            <a:fillRect/>
          </a:stretch>
        </p:blipFill>
        <p:spPr bwMode="auto">
          <a:xfrm>
            <a:off x="7160948" y="4806157"/>
            <a:ext cx="1562364" cy="193146"/>
          </a:xfrm>
          <a:prstGeom prst="rect">
            <a:avLst/>
          </a:prstGeom>
          <a:noFill/>
          <a:ln w="9525">
            <a:noFill/>
            <a:miter lim="800000"/>
            <a:headEnd/>
            <a:tailEnd/>
          </a:ln>
        </p:spPr>
      </p:pic>
    </p:spTree>
    <p:extLst>
      <p:ext uri="{BB962C8B-B14F-4D97-AF65-F5344CB8AC3E}">
        <p14:creationId xmlns:p14="http://schemas.microsoft.com/office/powerpoint/2010/main" val="3349588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76" y="786352"/>
            <a:ext cx="8467725" cy="3709449"/>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592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549184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804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7355571E-02C7-4909-A943-092A83DD3418}" type="slidenum">
              <a:rPr lang="en-US"/>
              <a:pPr>
                <a:defRPr/>
              </a:pPr>
              <a:t>‹#›</a:t>
            </a:fld>
            <a:endParaRPr lang="en-US"/>
          </a:p>
        </p:txBody>
      </p:sp>
      <p:grpSp>
        <p:nvGrpSpPr>
          <p:cNvPr id="16" name="Group 15"/>
          <p:cNvGrpSpPr/>
          <p:nvPr userDrawn="1"/>
        </p:nvGrpSpPr>
        <p:grpSpPr>
          <a:xfrm>
            <a:off x="0" y="4706938"/>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2111375" cy="184642"/>
          </a:xfrm>
          <a:prstGeom prst="rect">
            <a:avLst/>
          </a:prstGeom>
          <a:noFill/>
          <a:ln w="9525">
            <a:noFill/>
            <a:miter lim="800000"/>
            <a:headEnd/>
            <a:tailEnd/>
          </a:ln>
          <a:effectLst/>
        </p:spPr>
        <p:txBody>
          <a:bodyPr lIns="76179" tIns="38088" rIns="76179" bIns="38088">
            <a:spAutoFit/>
          </a:bodyPr>
          <a:lstStyle/>
          <a:p>
            <a:pPr>
              <a:spcBef>
                <a:spcPct val="50000"/>
              </a:spcBef>
              <a:defRPr/>
            </a:pPr>
            <a:r>
              <a:rPr lang="en-US" sz="700" dirty="0">
                <a:cs typeface="+mn-cs"/>
              </a:rPr>
              <a:t>TI Information – Selective Disclosure</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4617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7169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498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25"/>
            <a:ext cx="8458200" cy="1102519"/>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4529142"/>
            <a:ext cx="2133600" cy="154781"/>
          </a:xfrm>
          <a:prstGeom prst="rect">
            <a:avLst/>
          </a:prstGeom>
        </p:spPr>
        <p:txBody>
          <a:bodyPr/>
          <a:lstStyle>
            <a:lvl1pPr>
              <a:defRPr/>
            </a:lvl1pPr>
          </a:lstStyle>
          <a:p>
            <a:pPr defTabSz="685691" fontAlgn="base">
              <a:spcBef>
                <a:spcPct val="0"/>
              </a:spcBef>
              <a:spcAft>
                <a:spcPct val="0"/>
              </a:spcAft>
              <a:defRPr/>
            </a:pPr>
            <a:fld id="{AE7985EE-CC81-4AD9-9FD5-46D7FDA8E03F}" type="slidenum">
              <a:rPr lang="en-US" smtClean="0">
                <a:solidFill>
                  <a:srgbClr val="000000"/>
                </a:solidFill>
              </a:rPr>
              <a:pPr defTabSz="685691"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263398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0" y="0"/>
            <a:ext cx="9144000" cy="51435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771598"/>
            <a:ext cx="8458200" cy="872678"/>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644278"/>
            <a:ext cx="8458200" cy="628545"/>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grpSp>
        <p:nvGrpSpPr>
          <p:cNvPr id="8" name="Group 7"/>
          <p:cNvGrpSpPr/>
          <p:nvPr userDrawn="1"/>
        </p:nvGrpSpPr>
        <p:grpSpPr>
          <a:xfrm>
            <a:off x="10920" y="4652282"/>
            <a:ext cx="8874108" cy="354258"/>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solidFill>
                  <a:srgbClr val="FFFFFF"/>
                </a:solidFill>
              </a:endParaRPr>
            </a:p>
          </p:txBody>
        </p:sp>
        <p:pic>
          <p:nvPicPr>
            <p:cNvPr id="10" name="Picture 9" descr="ti_logo_powerpoint_1_line.png"/>
            <p:cNvPicPr>
              <a:picLocks noChangeAspect="1"/>
            </p:cNvPicPr>
            <p:nvPr userDrawn="1"/>
          </p:nvPicPr>
          <p:blipFill>
            <a:blip r:embed="rId4" cstate="print"/>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
        <p:nvSpPr>
          <p:cNvPr id="2" name="Slide Number Placeholder 1"/>
          <p:cNvSpPr>
            <a:spLocks noGrp="1"/>
          </p:cNvSpPr>
          <p:nvPr>
            <p:ph type="sldNum" sz="quarter" idx="10"/>
          </p:nvPr>
        </p:nvSpPr>
        <p:spPr/>
        <p:txBody>
          <a:bodyPr/>
          <a:lstStyle/>
          <a:p>
            <a:fld id="{0892281B-189C-DD44-8CCD-1176BC153EB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7709118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0" y="0"/>
            <a:ext cx="9144000" cy="51435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457325"/>
            <a:ext cx="8458200" cy="1102519"/>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330003"/>
            <a:ext cx="8458200" cy="628545"/>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grpSp>
        <p:nvGrpSpPr>
          <p:cNvPr id="8" name="Group 7"/>
          <p:cNvGrpSpPr/>
          <p:nvPr userDrawn="1"/>
        </p:nvGrpSpPr>
        <p:grpSpPr>
          <a:xfrm>
            <a:off x="18540" y="4652282"/>
            <a:ext cx="8874108" cy="354258"/>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solidFill>
                  <a:srgbClr val="FFFFFF"/>
                </a:solidFill>
              </a:endParaRPr>
            </a:p>
          </p:txBody>
        </p:sp>
        <p:pic>
          <p:nvPicPr>
            <p:cNvPr id="10" name="Picture 9" descr="ti_logo_powerpoint_1_line.png"/>
            <p:cNvPicPr>
              <a:picLocks noChangeAspect="1"/>
            </p:cNvPicPr>
            <p:nvPr userDrawn="1"/>
          </p:nvPicPr>
          <p:blipFill>
            <a:blip r:embed="rId4" cstate="print"/>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311764960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457325"/>
            <a:ext cx="8458200" cy="1102519"/>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pic>
        <p:nvPicPr>
          <p:cNvPr id="15" name="Picture 14" descr="LeadCoachWin.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0452" y="198060"/>
            <a:ext cx="1913548" cy="809541"/>
          </a:xfrm>
          <a:prstGeom prst="rect">
            <a:avLst/>
          </a:prstGeom>
        </p:spPr>
      </p:pic>
      <p:grpSp>
        <p:nvGrpSpPr>
          <p:cNvPr id="8" name="Group 7"/>
          <p:cNvGrpSpPr/>
          <p:nvPr userDrawn="1"/>
        </p:nvGrpSpPr>
        <p:grpSpPr>
          <a:xfrm>
            <a:off x="18540" y="4652282"/>
            <a:ext cx="8874108" cy="354258"/>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solidFill>
                  <a:srgbClr val="FFFFFF"/>
                </a:solidFill>
              </a:endParaRPr>
            </a:p>
          </p:txBody>
        </p:sp>
        <p:pic>
          <p:nvPicPr>
            <p:cNvPr id="10" name="Picture 9" descr="ti_logo_powerpoint_1_line.png"/>
            <p:cNvPicPr>
              <a:picLocks noChangeAspect="1"/>
            </p:cNvPicPr>
            <p:nvPr userDrawn="1"/>
          </p:nvPicPr>
          <p:blipFill>
            <a:blip r:embed="rId4" cstate="print"/>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4049195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77" y="786355"/>
            <a:ext cx="8467725" cy="3709449"/>
          </a:xfrm>
        </p:spPr>
        <p:txBody>
          <a:bodyPr/>
          <a:lstStyle>
            <a:lvl1pPr>
              <a:spcBef>
                <a:spcPts val="600"/>
              </a:spcBef>
              <a:defRPr/>
            </a:lvl1pPr>
            <a:lvl3pPr>
              <a:defRPr sz="1300"/>
            </a:lvl3pPr>
            <a:lvl4pPr>
              <a:defRPr sz="1300"/>
            </a:lvl4pPr>
            <a:lvl5pP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6642100" y="4537477"/>
            <a:ext cx="2133600" cy="154781"/>
          </a:xfrm>
          <a:prstGeom prst="rect">
            <a:avLst/>
          </a:prstGeom>
          <a:ln/>
        </p:spPr>
        <p:txBody>
          <a:bodyPr/>
          <a:lstStyle>
            <a:lvl1pPr>
              <a:defRPr/>
            </a:lvl1pPr>
          </a:lstStyle>
          <a:p>
            <a:pPr defTabSz="685691" fontAlgn="base">
              <a:spcBef>
                <a:spcPct val="0"/>
              </a:spcBef>
              <a:spcAft>
                <a:spcPct val="0"/>
              </a:spcAft>
              <a:defRPr/>
            </a:pPr>
            <a:fld id="{128E319A-B9F6-4FB7-9BDD-0D517CA1CB71}" type="slidenum">
              <a:rPr lang="en-US" smtClean="0">
                <a:solidFill>
                  <a:srgbClr val="000000"/>
                </a:solidFill>
              </a:rPr>
              <a:pPr defTabSz="685691"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739672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xfrm>
            <a:off x="6642100" y="4537477"/>
            <a:ext cx="2133600" cy="154781"/>
          </a:xfrm>
          <a:prstGeom prst="rect">
            <a:avLst/>
          </a:prstGeom>
          <a:ln/>
        </p:spPr>
        <p:txBody>
          <a:bodyPr/>
          <a:lstStyle>
            <a:lvl1pPr>
              <a:defRPr/>
            </a:lvl1pPr>
          </a:lstStyle>
          <a:p>
            <a:pPr defTabSz="685691" fontAlgn="base">
              <a:spcBef>
                <a:spcPct val="0"/>
              </a:spcBef>
              <a:spcAft>
                <a:spcPct val="0"/>
              </a:spcAft>
              <a:defRPr/>
            </a:pPr>
            <a:fld id="{00C9E872-E0BB-4469-A3CE-4B2AA192E6E7}" type="slidenum">
              <a:rPr lang="en-US" smtClean="0">
                <a:solidFill>
                  <a:srgbClr val="000000"/>
                </a:solidFill>
              </a:rPr>
              <a:pPr defTabSz="685691"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083789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4537477"/>
            <a:ext cx="2133600" cy="154781"/>
          </a:xfrm>
          <a:prstGeom prst="rect">
            <a:avLst/>
          </a:prstGeom>
          <a:ln/>
        </p:spPr>
        <p:txBody>
          <a:bodyPr/>
          <a:lstStyle>
            <a:lvl1pPr>
              <a:defRPr/>
            </a:lvl1pPr>
          </a:lstStyle>
          <a:p>
            <a:pPr defTabSz="685691" fontAlgn="base">
              <a:spcBef>
                <a:spcPct val="0"/>
              </a:spcBef>
              <a:spcAft>
                <a:spcPct val="0"/>
              </a:spcAft>
              <a:defRPr/>
            </a:pPr>
            <a:fld id="{DC0F6681-0B9D-4147-BD5D-B07A4CAAC7B9}" type="slidenum">
              <a:rPr lang="en-US" smtClean="0">
                <a:solidFill>
                  <a:srgbClr val="000000"/>
                </a:solidFill>
              </a:rPr>
              <a:pPr defTabSz="685691"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96495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A18096A3-1C74-4210-9B46-F757C8F29AA0}"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2111375" cy="184642"/>
          </a:xfrm>
          <a:prstGeom prst="rect">
            <a:avLst/>
          </a:prstGeom>
          <a:noFill/>
          <a:ln w="9525">
            <a:noFill/>
            <a:miter lim="800000"/>
            <a:headEnd/>
            <a:tailEnd/>
          </a:ln>
          <a:effectLst/>
        </p:spPr>
        <p:txBody>
          <a:bodyPr lIns="76179" tIns="38088" rIns="76179" bIns="38088">
            <a:spAutoFit/>
          </a:bodyPr>
          <a:lstStyle/>
          <a:p>
            <a:pPr>
              <a:spcBef>
                <a:spcPct val="50000"/>
              </a:spcBef>
              <a:defRPr/>
            </a:pPr>
            <a:r>
              <a:rPr lang="en-US" sz="700" dirty="0">
                <a:cs typeface="+mn-cs"/>
              </a:rPr>
              <a:t>TI Information – Selective Disclosure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0298"/>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2111375" cy="184642"/>
          </a:xfrm>
          <a:prstGeom prst="rect">
            <a:avLst/>
          </a:prstGeom>
          <a:noFill/>
          <a:ln w="9525">
            <a:noFill/>
            <a:miter lim="800000"/>
            <a:headEnd/>
            <a:tailEnd/>
          </a:ln>
          <a:effectLst/>
        </p:spPr>
        <p:txBody>
          <a:bodyPr lIns="76179" tIns="38088" rIns="76179" bIns="38088">
            <a:spAutoFit/>
          </a:bodyPr>
          <a:lstStyle/>
          <a:p>
            <a:pPr>
              <a:spcBef>
                <a:spcPct val="50000"/>
              </a:spcBef>
              <a:defRPr/>
            </a:pPr>
            <a:r>
              <a:rPr lang="en-US" sz="700" dirty="0">
                <a:cs typeface="+mn-cs"/>
              </a:rPr>
              <a:t>TI Information – Selective Disclosure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78" y="786357"/>
            <a:ext cx="8467725" cy="3709449"/>
          </a:xfrm>
        </p:spPr>
        <p:txBody>
          <a:bodyPr/>
          <a:lstStyle>
            <a:lvl1pPr>
              <a:spcBef>
                <a:spcPts val="667"/>
              </a:spcBef>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9" name="Rectangle 18"/>
          <p:cNvSpPr/>
          <p:nvPr userDrawn="1"/>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42100" y="453747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sp>
        <p:nvSpPr>
          <p:cNvPr id="23" name="Text Box 31"/>
          <p:cNvSpPr txBox="1">
            <a:spLocks noChangeArrowheads="1"/>
          </p:cNvSpPr>
          <p:nvPr userDrawn="1"/>
        </p:nvSpPr>
        <p:spPr bwMode="auto">
          <a:xfrm>
            <a:off x="334013" y="4511183"/>
            <a:ext cx="2111375" cy="184642"/>
          </a:xfrm>
          <a:prstGeom prst="rect">
            <a:avLst/>
          </a:prstGeom>
          <a:noFill/>
          <a:ln w="9525">
            <a:noFill/>
            <a:miter lim="800000"/>
            <a:headEnd/>
            <a:tailEnd/>
          </a:ln>
          <a:effectLst/>
        </p:spPr>
        <p:txBody>
          <a:bodyPr lIns="76179" tIns="38088" rIns="76179" bIns="38088">
            <a:spAutoFit/>
          </a:bodyPr>
          <a:lstStyle/>
          <a:p>
            <a:pPr>
              <a:spcBef>
                <a:spcPct val="50000"/>
              </a:spcBef>
              <a:defRPr/>
            </a:pPr>
            <a:r>
              <a:rPr lang="en-US" sz="700" dirty="0">
                <a:cs typeface="+mn-cs"/>
              </a:rPr>
              <a:t>TI Information – Selective Disclosure</a:t>
            </a:r>
          </a:p>
        </p:txBody>
      </p:sp>
      <p:grpSp>
        <p:nvGrpSpPr>
          <p:cNvPr id="16" name="Group 15"/>
          <p:cNvGrpSpPr/>
          <p:nvPr userDrawn="1"/>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p:titleStyle>
    <p:bodyStyle>
      <a:lvl1pPr marL="189124" indent="-189124" algn="l" rtl="0" eaLnBrk="0" fontAlgn="base" hangingPunct="0">
        <a:spcBef>
          <a:spcPts val="667"/>
        </a:spcBef>
        <a:spcAft>
          <a:spcPct val="0"/>
        </a:spcAft>
        <a:buChar char="•"/>
        <a:defRPr sz="1700">
          <a:solidFill>
            <a:schemeClr val="tx1"/>
          </a:solidFill>
          <a:latin typeface="+mn-lt"/>
          <a:ea typeface="+mn-ea"/>
          <a:cs typeface="+mn-cs"/>
        </a:defRPr>
      </a:lvl1pPr>
      <a:lvl2pPr marL="478763" indent="-194416" algn="l" rtl="0" eaLnBrk="0" fontAlgn="base" hangingPunct="0">
        <a:spcBef>
          <a:spcPct val="20000"/>
        </a:spcBef>
        <a:spcAft>
          <a:spcPct val="0"/>
        </a:spcAft>
        <a:buChar char="–"/>
        <a:defRPr>
          <a:solidFill>
            <a:schemeClr val="tx1"/>
          </a:solidFill>
          <a:latin typeface="+mn-lt"/>
        </a:defRPr>
      </a:lvl2pPr>
      <a:lvl3pPr marL="711530" indent="-137548" algn="l" rtl="0" eaLnBrk="0" fontAlgn="base" hangingPunct="0">
        <a:spcBef>
          <a:spcPct val="15000"/>
        </a:spcBef>
        <a:spcAft>
          <a:spcPct val="0"/>
        </a:spcAft>
        <a:buChar char="•"/>
        <a:defRPr sz="1500">
          <a:solidFill>
            <a:schemeClr val="tx1"/>
          </a:solidFill>
          <a:latin typeface="+mn-lt"/>
        </a:defRPr>
      </a:lvl3pPr>
      <a:lvl4pPr marL="1001168" indent="-194416" algn="l" rtl="0" eaLnBrk="0" fontAlgn="base" hangingPunct="0">
        <a:spcBef>
          <a:spcPct val="5000"/>
        </a:spcBef>
        <a:spcAft>
          <a:spcPct val="0"/>
        </a:spcAft>
        <a:buChar char="–"/>
        <a:defRPr sz="1500">
          <a:solidFill>
            <a:schemeClr val="tx1"/>
          </a:solidFill>
          <a:latin typeface="+mn-lt"/>
        </a:defRPr>
      </a:lvl4pPr>
      <a:lvl5pPr marL="1240546" indent="-144163" algn="l" rtl="0" eaLnBrk="0" fontAlgn="base" hangingPunct="0">
        <a:spcBef>
          <a:spcPct val="0"/>
        </a:spcBef>
        <a:spcAft>
          <a:spcPct val="0"/>
        </a:spcAft>
        <a:buChar char="»"/>
        <a:defRPr sz="15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4743450"/>
            <a:ext cx="9039224"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Rectangle 18"/>
          <p:cNvSpPr/>
          <p:nvPr/>
        </p:nvSpPr>
        <p:spPr>
          <a:xfrm>
            <a:off x="41276"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Rectangle 21"/>
          <p:cNvSpPr/>
          <p:nvPr/>
        </p:nvSpPr>
        <p:spPr>
          <a:xfrm>
            <a:off x="1" y="4741071"/>
            <a:ext cx="9039224" cy="3500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4" name="Rectangle 2"/>
          <p:cNvSpPr>
            <a:spLocks noGrp="1" noChangeArrowheads="1"/>
          </p:cNvSpPr>
          <p:nvPr>
            <p:ph type="title"/>
          </p:nvPr>
        </p:nvSpPr>
        <p:spPr bwMode="auto">
          <a:xfrm>
            <a:off x="231775" y="107156"/>
            <a:ext cx="8458200"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5" name="Rectangle 3"/>
          <p:cNvSpPr>
            <a:spLocks noGrp="1" noChangeArrowheads="1"/>
          </p:cNvSpPr>
          <p:nvPr>
            <p:ph type="body" idx="1"/>
          </p:nvPr>
        </p:nvSpPr>
        <p:spPr bwMode="auto">
          <a:xfrm>
            <a:off x="333376" y="794151"/>
            <a:ext cx="8467725" cy="370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6"/>
          <p:cNvSpPr>
            <a:spLocks noGrp="1" noChangeArrowheads="1"/>
          </p:cNvSpPr>
          <p:nvPr>
            <p:ph type="sldNum" sz="quarter" idx="4"/>
          </p:nvPr>
        </p:nvSpPr>
        <p:spPr bwMode="auto">
          <a:xfrm>
            <a:off x="6642100" y="4537476"/>
            <a:ext cx="2133600" cy="1547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charset="0"/>
                <a:ea typeface="MS PGothic" pitchFamily="34" charset="-128"/>
                <a:cs typeface="Arial" charset="0"/>
              </a:defRPr>
            </a:lvl1pPr>
          </a:lstStyle>
          <a:p>
            <a:pPr>
              <a:defRPr/>
            </a:pPr>
            <a:fld id="{564D9C33-3C58-4974-9626-095E21832A8B}" type="slidenum">
              <a:rPr lang="en-US"/>
              <a:pPr>
                <a:defRPr/>
              </a:pPr>
              <a:t>‹#›</a:t>
            </a:fld>
            <a:endParaRPr lang="en-US"/>
          </a:p>
        </p:txBody>
      </p:sp>
      <p:pic>
        <p:nvPicPr>
          <p:cNvPr id="9" name="Picture 27" descr="ti_logo_powerpoint_1_line.png"/>
          <p:cNvPicPr>
            <a:picLocks noChangeAspect="1"/>
          </p:cNvPicPr>
          <p:nvPr/>
        </p:nvPicPr>
        <p:blipFill>
          <a:blip r:embed="rId10" cstate="print"/>
          <a:srcRect/>
          <a:stretch>
            <a:fillRect/>
          </a:stretch>
        </p:blipFill>
        <p:spPr bwMode="auto">
          <a:xfrm>
            <a:off x="7160948" y="4806157"/>
            <a:ext cx="1562364" cy="193146"/>
          </a:xfrm>
          <a:prstGeom prst="rect">
            <a:avLst/>
          </a:prstGeom>
          <a:noFill/>
          <a:ln w="9525">
            <a:noFill/>
            <a:miter lim="800000"/>
            <a:headEnd/>
            <a:tailEnd/>
          </a:ln>
        </p:spPr>
      </p:pic>
      <p:sp>
        <p:nvSpPr>
          <p:cNvPr id="3" name="Rectangle 2">
            <a:extLst>
              <a:ext uri="{FF2B5EF4-FFF2-40B4-BE49-F238E27FC236}">
                <a16:creationId xmlns:a16="http://schemas.microsoft.com/office/drawing/2014/main" id="{4FF052AB-598F-AB4A-962F-CA08FBDE20C4}"/>
              </a:ext>
            </a:extLst>
          </p:cNvPr>
          <p:cNvSpPr/>
          <p:nvPr userDrawn="1"/>
        </p:nvSpPr>
        <p:spPr>
          <a:xfrm>
            <a:off x="231775" y="4510715"/>
            <a:ext cx="1863011" cy="215444"/>
          </a:xfrm>
          <a:prstGeom prst="rect">
            <a:avLst/>
          </a:prstGeom>
        </p:spPr>
        <p:txBody>
          <a:bodyPr wrap="none">
            <a:spAutoFit/>
          </a:bodyPr>
          <a:lstStyle/>
          <a:p>
            <a:pPr>
              <a:spcBef>
                <a:spcPct val="50000"/>
              </a:spcBef>
              <a:defRPr/>
            </a:pPr>
            <a:r>
              <a:rPr lang="en-US" sz="800" dirty="0">
                <a:cs typeface="+mn-cs"/>
              </a:rPr>
              <a:t>TI Information – Selective Disclosure</a:t>
            </a:r>
          </a:p>
        </p:txBody>
      </p:sp>
    </p:spTree>
    <p:extLst>
      <p:ext uri="{BB962C8B-B14F-4D97-AF65-F5344CB8AC3E}">
        <p14:creationId xmlns:p14="http://schemas.microsoft.com/office/powerpoint/2010/main" val="40038914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2"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p>
            <a:pPr algn="ctr" defTabSz="685691" fontAlgn="base">
              <a:spcBef>
                <a:spcPct val="0"/>
              </a:spcBef>
              <a:spcAft>
                <a:spcPct val="0"/>
              </a:spcAft>
              <a:defRPr/>
            </a:pPr>
            <a:endParaRPr lang="en-US" sz="1300" dirty="0">
              <a:solidFill>
                <a:srgbClr val="FFFFFF"/>
              </a:solidFill>
            </a:endParaRPr>
          </a:p>
        </p:txBody>
      </p:sp>
      <p:sp>
        <p:nvSpPr>
          <p:cNvPr id="19" name="Rectangle 18"/>
          <p:cNvSpPr/>
          <p:nvPr userDrawn="1"/>
        </p:nvSpPr>
        <p:spPr>
          <a:xfrm>
            <a:off x="41277" y="4743450"/>
            <a:ext cx="87407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p>
            <a:pPr algn="ctr" defTabSz="685691" fontAlgn="base">
              <a:spcBef>
                <a:spcPct val="0"/>
              </a:spcBef>
              <a:spcAft>
                <a:spcPct val="0"/>
              </a:spcAft>
              <a:defRPr/>
            </a:pPr>
            <a:endParaRPr lang="en-US" sz="1300" dirty="0">
              <a:solidFill>
                <a:srgbClr val="FFFFFF"/>
              </a:solidFill>
            </a:endParaRPr>
          </a:p>
        </p:txBody>
      </p:sp>
      <p:sp>
        <p:nvSpPr>
          <p:cNvPr id="1029" name="Rectangle 2"/>
          <p:cNvSpPr>
            <a:spLocks noGrp="1" noChangeArrowheads="1"/>
          </p:cNvSpPr>
          <p:nvPr>
            <p:ph type="title"/>
          </p:nvPr>
        </p:nvSpPr>
        <p:spPr bwMode="auto">
          <a:xfrm>
            <a:off x="231775" y="107160"/>
            <a:ext cx="8458200" cy="610791"/>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dirty="0"/>
              <a:t>Click to edit Master title style</a:t>
            </a:r>
          </a:p>
        </p:txBody>
      </p:sp>
      <p:sp>
        <p:nvSpPr>
          <p:cNvPr id="1030" name="Rectangle 3"/>
          <p:cNvSpPr>
            <a:spLocks noGrp="1" noChangeArrowheads="1"/>
          </p:cNvSpPr>
          <p:nvPr>
            <p:ph type="body" idx="1"/>
          </p:nvPr>
        </p:nvSpPr>
        <p:spPr bwMode="auto">
          <a:xfrm>
            <a:off x="333377" y="794149"/>
            <a:ext cx="8467725" cy="3701653"/>
          </a:xfrm>
          <a:prstGeom prst="rect">
            <a:avLst/>
          </a:prstGeom>
          <a:noFill/>
          <a:ln w="9525" algn="ctr">
            <a:noFill/>
            <a:miter lim="800000"/>
            <a:headEnd/>
            <a:tailEnd/>
          </a:ln>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p:cNvGrpSpPr/>
          <p:nvPr userDrawn="1"/>
        </p:nvGrpSpPr>
        <p:grpSpPr>
          <a:xfrm>
            <a:off x="-4320" y="4652282"/>
            <a:ext cx="8874108" cy="354258"/>
            <a:chOff x="-34800" y="4652282"/>
            <a:chExt cx="8874108" cy="354258"/>
          </a:xfrm>
        </p:grpSpPr>
        <p:sp>
          <p:nvSpPr>
            <p:cNvPr id="12" name="Rectangle 11"/>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solidFill>
                  <a:srgbClr val="FFFFFF"/>
                </a:solidFill>
              </a:endParaRPr>
            </a:p>
          </p:txBody>
        </p:sp>
        <p:pic>
          <p:nvPicPr>
            <p:cNvPr id="16" name="Picture 15" descr="ti_logo_powerpoint_1_line.png"/>
            <p:cNvPicPr>
              <a:picLocks noChangeAspect="1"/>
            </p:cNvPicPr>
            <p:nvPr userDrawn="1"/>
          </p:nvPicPr>
          <p:blipFill>
            <a:blip r:embed="rId9" cstate="print"/>
            <a:stretch>
              <a:fillRect/>
            </a:stretch>
          </p:blipFill>
          <p:spPr>
            <a:xfrm>
              <a:off x="7143651" y="4742198"/>
              <a:ext cx="1567826" cy="193747"/>
            </a:xfrm>
            <a:prstGeom prst="rect">
              <a:avLst/>
            </a:prstGeom>
          </p:spPr>
        </p:pic>
        <p:grpSp>
          <p:nvGrpSpPr>
            <p:cNvPr id="17" name="Group 16"/>
            <p:cNvGrpSpPr/>
            <p:nvPr userDrawn="1"/>
          </p:nvGrpSpPr>
          <p:grpSpPr>
            <a:xfrm>
              <a:off x="-34800" y="4654430"/>
              <a:ext cx="8874108" cy="352110"/>
              <a:chOff x="-7620" y="6323077"/>
              <a:chExt cx="8814816" cy="466344"/>
            </a:xfrm>
          </p:grpSpPr>
          <p:cxnSp>
            <p:nvCxnSpPr>
              <p:cNvPr id="18" name="Straight Connector 17"/>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
        <p:nvSpPr>
          <p:cNvPr id="23" name="Slide Number Placeholder 5"/>
          <p:cNvSpPr>
            <a:spLocks noGrp="1"/>
          </p:cNvSpPr>
          <p:nvPr>
            <p:ph type="sldNum" sz="quarter" idx="4"/>
          </p:nvPr>
        </p:nvSpPr>
        <p:spPr>
          <a:xfrm>
            <a:off x="7019710" y="4799996"/>
            <a:ext cx="2133600" cy="273844"/>
          </a:xfrm>
          <a:prstGeom prst="rect">
            <a:avLst/>
          </a:prstGeom>
        </p:spPr>
        <p:txBody>
          <a:bodyPr vert="horz" lIns="91425" tIns="45713" rIns="91425" bIns="45713" rtlCol="0" anchor="ctr"/>
          <a:lstStyle>
            <a:lvl1pPr algn="r">
              <a:defRPr sz="900">
                <a:solidFill>
                  <a:schemeClr val="tx1">
                    <a:tint val="75000"/>
                  </a:schemeClr>
                </a:solidFill>
                <a:latin typeface="Arial"/>
                <a:cs typeface="Arial"/>
              </a:defRPr>
            </a:lvl1pPr>
          </a:lstStyle>
          <a:p>
            <a:fld id="{0892281B-189C-DD44-8CCD-1176BC153EB5}" type="slidenum">
              <a:rPr lang="en-US" smtClean="0">
                <a:solidFill>
                  <a:srgbClr val="000000">
                    <a:tint val="75000"/>
                  </a:srgbClr>
                </a:solidFill>
              </a:rPr>
              <a:pPr/>
              <a:t>‹#›</a:t>
            </a:fld>
            <a:endParaRPr lang="en-US" dirty="0">
              <a:solidFill>
                <a:srgbClr val="000000">
                  <a:tint val="75000"/>
                </a:srgbClr>
              </a:solidFill>
            </a:endParaRPr>
          </a:p>
        </p:txBody>
      </p:sp>
      <p:sp>
        <p:nvSpPr>
          <p:cNvPr id="24" name="Text Box 31"/>
          <p:cNvSpPr txBox="1">
            <a:spLocks noChangeArrowheads="1"/>
          </p:cNvSpPr>
          <p:nvPr userDrawn="1"/>
        </p:nvSpPr>
        <p:spPr bwMode="auto">
          <a:xfrm>
            <a:off x="457200" y="4728786"/>
            <a:ext cx="2533650" cy="220570"/>
          </a:xfrm>
          <a:prstGeom prst="rect">
            <a:avLst/>
          </a:prstGeom>
          <a:noFill/>
          <a:ln w="9525">
            <a:noFill/>
            <a:miter lim="800000"/>
            <a:headEnd/>
            <a:tailEnd/>
          </a:ln>
          <a:effectLst/>
        </p:spPr>
        <p:txBody>
          <a:bodyPr lIns="91420" tIns="45712" rIns="91420" bIns="45712">
            <a:spAutoFit/>
          </a:bodyPr>
          <a:lstStyle/>
          <a:p>
            <a:pPr defTabSz="914208" fontAlgn="base">
              <a:spcBef>
                <a:spcPct val="50000"/>
              </a:spcBef>
              <a:spcAft>
                <a:spcPct val="0"/>
              </a:spcAft>
              <a:defRPr/>
            </a:pPr>
            <a:r>
              <a:rPr lang="en-US" sz="800" dirty="0">
                <a:solidFill>
                  <a:srgbClr val="000000"/>
                </a:solidFill>
                <a:cs typeface="Arial"/>
              </a:rPr>
              <a:t>TI Information – Selective Disclosure</a:t>
            </a:r>
          </a:p>
        </p:txBody>
      </p:sp>
    </p:spTree>
    <p:extLst>
      <p:ext uri="{BB962C8B-B14F-4D97-AF65-F5344CB8AC3E}">
        <p14:creationId xmlns:p14="http://schemas.microsoft.com/office/powerpoint/2010/main" val="31672707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hf hdr="0" ftr="0" dt="0"/>
  <p:txStyles>
    <p:titleStyle>
      <a:lvl1pPr algn="l" rtl="0" eaLnBrk="0" fontAlgn="base" hangingPunct="0">
        <a:lnSpc>
          <a:spcPct val="85000"/>
        </a:lnSpc>
        <a:spcBef>
          <a:spcPct val="0"/>
        </a:spcBef>
        <a:spcAft>
          <a:spcPct val="0"/>
        </a:spcAft>
        <a:defRPr sz="2800" b="1">
          <a:solidFill>
            <a:schemeClr val="tx2"/>
          </a:solidFill>
          <a:latin typeface="+mj-lt"/>
          <a:ea typeface="+mj-ea"/>
          <a:cs typeface="+mj-cs"/>
        </a:defRPr>
      </a:lvl1pPr>
      <a:lvl2pPr algn="l" rtl="0" eaLnBrk="0" fontAlgn="base" hangingPunct="0">
        <a:lnSpc>
          <a:spcPct val="85000"/>
        </a:lnSpc>
        <a:spcBef>
          <a:spcPct val="0"/>
        </a:spcBef>
        <a:spcAft>
          <a:spcPct val="0"/>
        </a:spcAft>
        <a:defRPr sz="2400" b="1">
          <a:solidFill>
            <a:schemeClr val="tx2"/>
          </a:solidFill>
          <a:latin typeface="Arial" charset="0"/>
        </a:defRPr>
      </a:lvl2pPr>
      <a:lvl3pPr algn="l" rtl="0" eaLnBrk="0" fontAlgn="base" hangingPunct="0">
        <a:lnSpc>
          <a:spcPct val="85000"/>
        </a:lnSpc>
        <a:spcBef>
          <a:spcPct val="0"/>
        </a:spcBef>
        <a:spcAft>
          <a:spcPct val="0"/>
        </a:spcAft>
        <a:defRPr sz="2400" b="1">
          <a:solidFill>
            <a:schemeClr val="tx2"/>
          </a:solidFill>
          <a:latin typeface="Arial" charset="0"/>
        </a:defRPr>
      </a:lvl3pPr>
      <a:lvl4pPr algn="l" rtl="0" eaLnBrk="0" fontAlgn="base" hangingPunct="0">
        <a:lnSpc>
          <a:spcPct val="85000"/>
        </a:lnSpc>
        <a:spcBef>
          <a:spcPct val="0"/>
        </a:spcBef>
        <a:spcAft>
          <a:spcPct val="0"/>
        </a:spcAft>
        <a:defRPr sz="2400" b="1">
          <a:solidFill>
            <a:schemeClr val="tx2"/>
          </a:solidFill>
          <a:latin typeface="Arial" charset="0"/>
        </a:defRPr>
      </a:lvl4pPr>
      <a:lvl5pPr algn="l" rtl="0" eaLnBrk="0" fontAlgn="base" hangingPunct="0">
        <a:lnSpc>
          <a:spcPct val="85000"/>
        </a:lnSpc>
        <a:spcBef>
          <a:spcPct val="0"/>
        </a:spcBef>
        <a:spcAft>
          <a:spcPct val="0"/>
        </a:spcAft>
        <a:defRPr sz="2400" b="1">
          <a:solidFill>
            <a:schemeClr val="tx2"/>
          </a:solidFill>
          <a:latin typeface="Arial" charset="0"/>
        </a:defRPr>
      </a:lvl5pPr>
      <a:lvl6pPr marL="342845" algn="l" rtl="0" fontAlgn="base">
        <a:lnSpc>
          <a:spcPct val="85000"/>
        </a:lnSpc>
        <a:spcBef>
          <a:spcPct val="0"/>
        </a:spcBef>
        <a:spcAft>
          <a:spcPct val="0"/>
        </a:spcAft>
        <a:defRPr sz="2400" b="1">
          <a:solidFill>
            <a:srgbClr val="FF0000"/>
          </a:solidFill>
          <a:latin typeface="Arial" charset="0"/>
        </a:defRPr>
      </a:lvl6pPr>
      <a:lvl7pPr marL="685691" algn="l" rtl="0" fontAlgn="base">
        <a:lnSpc>
          <a:spcPct val="85000"/>
        </a:lnSpc>
        <a:spcBef>
          <a:spcPct val="0"/>
        </a:spcBef>
        <a:spcAft>
          <a:spcPct val="0"/>
        </a:spcAft>
        <a:defRPr sz="2400" b="1">
          <a:solidFill>
            <a:srgbClr val="FF0000"/>
          </a:solidFill>
          <a:latin typeface="Arial" charset="0"/>
        </a:defRPr>
      </a:lvl7pPr>
      <a:lvl8pPr marL="1028536" algn="l" rtl="0" fontAlgn="base">
        <a:lnSpc>
          <a:spcPct val="85000"/>
        </a:lnSpc>
        <a:spcBef>
          <a:spcPct val="0"/>
        </a:spcBef>
        <a:spcAft>
          <a:spcPct val="0"/>
        </a:spcAft>
        <a:defRPr sz="2400" b="1">
          <a:solidFill>
            <a:srgbClr val="FF0000"/>
          </a:solidFill>
          <a:latin typeface="Arial" charset="0"/>
        </a:defRPr>
      </a:lvl8pPr>
      <a:lvl9pPr marL="1371380" algn="l" rtl="0" fontAlgn="base">
        <a:lnSpc>
          <a:spcPct val="85000"/>
        </a:lnSpc>
        <a:spcBef>
          <a:spcPct val="0"/>
        </a:spcBef>
        <a:spcAft>
          <a:spcPct val="0"/>
        </a:spcAft>
        <a:defRPr sz="2400" b="1">
          <a:solidFill>
            <a:srgbClr val="FF0000"/>
          </a:solidFill>
          <a:latin typeface="Arial" charset="0"/>
        </a:defRPr>
      </a:lvl9pPr>
    </p:titleStyle>
    <p:bodyStyle>
      <a:lvl1pPr marL="170233" indent="-170233" algn="l" rtl="0" eaLnBrk="0" fontAlgn="base" hangingPunct="0">
        <a:spcBef>
          <a:spcPts val="600"/>
        </a:spcBef>
        <a:spcAft>
          <a:spcPct val="0"/>
        </a:spcAft>
        <a:buChar char="•"/>
        <a:defRPr sz="1500">
          <a:solidFill>
            <a:schemeClr val="tx1"/>
          </a:solidFill>
          <a:latin typeface="+mn-lt"/>
          <a:ea typeface="+mn-ea"/>
          <a:cs typeface="+mn-cs"/>
        </a:defRPr>
      </a:lvl1pPr>
      <a:lvl2pPr marL="430937" indent="-174994" algn="l" rtl="0" eaLnBrk="0" fontAlgn="base" hangingPunct="0">
        <a:spcBef>
          <a:spcPct val="20000"/>
        </a:spcBef>
        <a:spcAft>
          <a:spcPct val="0"/>
        </a:spcAft>
        <a:buChar char="–"/>
        <a:defRPr>
          <a:solidFill>
            <a:schemeClr val="tx1"/>
          </a:solidFill>
          <a:latin typeface="+mn-lt"/>
        </a:defRPr>
      </a:lvl2pPr>
      <a:lvl3pPr marL="640454" indent="-123805" algn="l" rtl="0" eaLnBrk="0" fontAlgn="base" hangingPunct="0">
        <a:spcBef>
          <a:spcPct val="15000"/>
        </a:spcBef>
        <a:spcAft>
          <a:spcPct val="0"/>
        </a:spcAft>
        <a:buChar char="•"/>
        <a:defRPr>
          <a:solidFill>
            <a:schemeClr val="tx1"/>
          </a:solidFill>
          <a:latin typeface="+mn-lt"/>
        </a:defRPr>
      </a:lvl3pPr>
      <a:lvl4pPr marL="901160" indent="-174994" algn="l" rtl="0" eaLnBrk="0" fontAlgn="base" hangingPunct="0">
        <a:spcBef>
          <a:spcPct val="5000"/>
        </a:spcBef>
        <a:spcAft>
          <a:spcPct val="0"/>
        </a:spcAft>
        <a:buChar char="–"/>
        <a:defRPr>
          <a:solidFill>
            <a:schemeClr val="tx1"/>
          </a:solidFill>
          <a:latin typeface="+mn-lt"/>
        </a:defRPr>
      </a:lvl4pPr>
      <a:lvl5pPr marL="1116626" indent="-129759" algn="l" rtl="0" eaLnBrk="0" fontAlgn="base" hangingPunct="0">
        <a:spcBef>
          <a:spcPct val="0"/>
        </a:spcBef>
        <a:spcAft>
          <a:spcPct val="0"/>
        </a:spcAft>
        <a:buChar char="»"/>
        <a:defRPr>
          <a:solidFill>
            <a:schemeClr val="tx1"/>
          </a:solidFill>
          <a:latin typeface="+mn-lt"/>
        </a:defRPr>
      </a:lvl5pPr>
      <a:lvl6pPr marL="1459472" indent="-129759" algn="l" rtl="0" fontAlgn="base">
        <a:spcBef>
          <a:spcPct val="0"/>
        </a:spcBef>
        <a:spcAft>
          <a:spcPct val="0"/>
        </a:spcAft>
        <a:buChar char="»"/>
        <a:defRPr sz="1200">
          <a:solidFill>
            <a:schemeClr val="tx1"/>
          </a:solidFill>
          <a:latin typeface="+mn-lt"/>
        </a:defRPr>
      </a:lvl6pPr>
      <a:lvl7pPr marL="1802318" indent="-129759" algn="l" rtl="0" fontAlgn="base">
        <a:spcBef>
          <a:spcPct val="0"/>
        </a:spcBef>
        <a:spcAft>
          <a:spcPct val="0"/>
        </a:spcAft>
        <a:buChar char="»"/>
        <a:defRPr sz="1200">
          <a:solidFill>
            <a:schemeClr val="tx1"/>
          </a:solidFill>
          <a:latin typeface="+mn-lt"/>
        </a:defRPr>
      </a:lvl7pPr>
      <a:lvl8pPr marL="2145163" indent="-129759" algn="l" rtl="0" fontAlgn="base">
        <a:spcBef>
          <a:spcPct val="0"/>
        </a:spcBef>
        <a:spcAft>
          <a:spcPct val="0"/>
        </a:spcAft>
        <a:buChar char="»"/>
        <a:defRPr sz="1200">
          <a:solidFill>
            <a:schemeClr val="tx1"/>
          </a:solidFill>
          <a:latin typeface="+mn-lt"/>
        </a:defRPr>
      </a:lvl8pPr>
      <a:lvl9pPr marL="2488006" indent="-129759" algn="l" rtl="0" fontAlgn="base">
        <a:spcBef>
          <a:spcPct val="0"/>
        </a:spcBef>
        <a:spcAft>
          <a:spcPct val="0"/>
        </a:spcAft>
        <a:buChar char="»"/>
        <a:defRPr sz="1200">
          <a:solidFill>
            <a:schemeClr val="tx1"/>
          </a:solidFill>
          <a:latin typeface="+mn-lt"/>
        </a:defRPr>
      </a:lvl9pPr>
    </p:bodyStyle>
    <p:otherStyle>
      <a:defPPr>
        <a:defRPr lang="en-US"/>
      </a:defPPr>
      <a:lvl1pPr marL="0" algn="l" defTabSz="685691" rtl="0" eaLnBrk="1" latinLnBrk="0" hangingPunct="1">
        <a:defRPr sz="1300" kern="1200">
          <a:solidFill>
            <a:schemeClr val="tx1"/>
          </a:solidFill>
          <a:latin typeface="+mn-lt"/>
          <a:ea typeface="+mn-ea"/>
          <a:cs typeface="+mn-cs"/>
        </a:defRPr>
      </a:lvl1pPr>
      <a:lvl2pPr marL="342845" algn="l" defTabSz="685691" rtl="0" eaLnBrk="1" latinLnBrk="0" hangingPunct="1">
        <a:defRPr sz="1300" kern="1200">
          <a:solidFill>
            <a:schemeClr val="tx1"/>
          </a:solidFill>
          <a:latin typeface="+mn-lt"/>
          <a:ea typeface="+mn-ea"/>
          <a:cs typeface="+mn-cs"/>
        </a:defRPr>
      </a:lvl2pPr>
      <a:lvl3pPr marL="685691" algn="l" defTabSz="685691" rtl="0" eaLnBrk="1" latinLnBrk="0" hangingPunct="1">
        <a:defRPr sz="1300" kern="1200">
          <a:solidFill>
            <a:schemeClr val="tx1"/>
          </a:solidFill>
          <a:latin typeface="+mn-lt"/>
          <a:ea typeface="+mn-ea"/>
          <a:cs typeface="+mn-cs"/>
        </a:defRPr>
      </a:lvl3pPr>
      <a:lvl4pPr marL="1028536" algn="l" defTabSz="685691" rtl="0" eaLnBrk="1" latinLnBrk="0" hangingPunct="1">
        <a:defRPr sz="1300" kern="1200">
          <a:solidFill>
            <a:schemeClr val="tx1"/>
          </a:solidFill>
          <a:latin typeface="+mn-lt"/>
          <a:ea typeface="+mn-ea"/>
          <a:cs typeface="+mn-cs"/>
        </a:defRPr>
      </a:lvl4pPr>
      <a:lvl5pPr marL="1371380" algn="l" defTabSz="685691" rtl="0" eaLnBrk="1" latinLnBrk="0" hangingPunct="1">
        <a:defRPr sz="1300" kern="1200">
          <a:solidFill>
            <a:schemeClr val="tx1"/>
          </a:solidFill>
          <a:latin typeface="+mn-lt"/>
          <a:ea typeface="+mn-ea"/>
          <a:cs typeface="+mn-cs"/>
        </a:defRPr>
      </a:lvl5pPr>
      <a:lvl6pPr marL="1714225" algn="l" defTabSz="685691" rtl="0" eaLnBrk="1" latinLnBrk="0" hangingPunct="1">
        <a:defRPr sz="1300" kern="1200">
          <a:solidFill>
            <a:schemeClr val="tx1"/>
          </a:solidFill>
          <a:latin typeface="+mn-lt"/>
          <a:ea typeface="+mn-ea"/>
          <a:cs typeface="+mn-cs"/>
        </a:defRPr>
      </a:lvl6pPr>
      <a:lvl7pPr marL="2057072" algn="l" defTabSz="685691" rtl="0" eaLnBrk="1" latinLnBrk="0" hangingPunct="1">
        <a:defRPr sz="1300" kern="1200">
          <a:solidFill>
            <a:schemeClr val="tx1"/>
          </a:solidFill>
          <a:latin typeface="+mn-lt"/>
          <a:ea typeface="+mn-ea"/>
          <a:cs typeface="+mn-cs"/>
        </a:defRPr>
      </a:lvl7pPr>
      <a:lvl8pPr marL="2399916" algn="l" defTabSz="685691" rtl="0" eaLnBrk="1" latinLnBrk="0" hangingPunct="1">
        <a:defRPr sz="1300" kern="1200">
          <a:solidFill>
            <a:schemeClr val="tx1"/>
          </a:solidFill>
          <a:latin typeface="+mn-lt"/>
          <a:ea typeface="+mn-ea"/>
          <a:cs typeface="+mn-cs"/>
        </a:defRPr>
      </a:lvl8pPr>
      <a:lvl9pPr marL="2742760" algn="l" defTabSz="68569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AFE339-852A-F647-AA92-9C097370EE78}"/>
              </a:ext>
            </a:extLst>
          </p:cNvPr>
          <p:cNvSpPr>
            <a:spLocks noGrp="1"/>
          </p:cNvSpPr>
          <p:nvPr>
            <p:ph type="sldNum" sz="quarter" idx="10"/>
          </p:nvPr>
        </p:nvSpPr>
        <p:spPr/>
        <p:txBody>
          <a:bodyPr/>
          <a:lstStyle/>
          <a:p>
            <a:pPr>
              <a:defRPr/>
            </a:pPr>
            <a:fld id="{3C7E7816-A48B-4805-9A47-CE865F4F101F}" type="slidenum">
              <a:rPr lang="en-US" smtClean="0">
                <a:solidFill>
                  <a:srgbClr val="000000"/>
                </a:solidFill>
              </a:rPr>
              <a:pPr>
                <a:defRPr/>
              </a:pPr>
              <a:t>1</a:t>
            </a:fld>
            <a:endParaRPr lang="en-US">
              <a:solidFill>
                <a:srgbClr val="000000"/>
              </a:solidFill>
            </a:endParaRPr>
          </a:p>
        </p:txBody>
      </p:sp>
      <p:sp>
        <p:nvSpPr>
          <p:cNvPr id="8" name="Rectangle 3"/>
          <p:cNvSpPr txBox="1">
            <a:spLocks noChangeArrowheads="1"/>
          </p:cNvSpPr>
          <p:nvPr/>
        </p:nvSpPr>
        <p:spPr bwMode="auto">
          <a:xfrm>
            <a:off x="345812" y="4008498"/>
            <a:ext cx="5445939" cy="452811"/>
          </a:xfrm>
          <a:prstGeom prst="rect">
            <a:avLst/>
          </a:prstGeom>
          <a:noFill/>
          <a:ln w="9525" algn="ctr">
            <a:noFill/>
            <a:miter lim="800000"/>
            <a:headEnd/>
            <a:tailEnd/>
          </a:ln>
        </p:spPr>
        <p:txBody>
          <a:bodyPr vert="horz" wrap="square" lIns="76131" tIns="38062" rIns="76131" bIns="38062" numCol="1" anchor="t" anchorCtr="0" compatLnSpc="1">
            <a:prstTxWarp prst="textNoShape">
              <a:avLst/>
            </a:prstTxWarp>
          </a:bodyPr>
          <a:lstStyle>
            <a:lvl1pPr marL="226832" indent="-226832" algn="l" rtl="0" eaLnBrk="0" fontAlgn="base" hangingPunct="0">
              <a:spcBef>
                <a:spcPts val="800"/>
              </a:spcBef>
              <a:spcAft>
                <a:spcPct val="0"/>
              </a:spcAft>
              <a:buChar char="•"/>
              <a:defRPr sz="2200">
                <a:solidFill>
                  <a:schemeClr val="tx1"/>
                </a:solidFill>
                <a:latin typeface="+mn-lt"/>
                <a:ea typeface="+mn-ea"/>
                <a:cs typeface="+mn-cs"/>
              </a:defRPr>
            </a:lvl1pPr>
            <a:lvl2pPr marL="574219" indent="-233182" algn="l" rtl="0" eaLnBrk="0" fontAlgn="base" hangingPunct="0">
              <a:spcBef>
                <a:spcPct val="20000"/>
              </a:spcBef>
              <a:spcAft>
                <a:spcPct val="0"/>
              </a:spcAft>
              <a:buChar char="–"/>
              <a:defRPr sz="1900">
                <a:solidFill>
                  <a:schemeClr val="tx1"/>
                </a:solidFill>
                <a:latin typeface="+mn-lt"/>
              </a:defRPr>
            </a:lvl2pPr>
            <a:lvl3pPr marL="853394" indent="-164980" algn="l" rtl="0" eaLnBrk="0" fontAlgn="base" hangingPunct="0">
              <a:spcBef>
                <a:spcPct val="15000"/>
              </a:spcBef>
              <a:spcAft>
                <a:spcPct val="0"/>
              </a:spcAft>
              <a:buChar char="•"/>
              <a:defRPr sz="1800">
                <a:solidFill>
                  <a:schemeClr val="tx1"/>
                </a:solidFill>
                <a:latin typeface="+mn-lt"/>
              </a:defRPr>
            </a:lvl3pPr>
            <a:lvl4pPr marL="1200778" indent="-233182" algn="l" rtl="0" eaLnBrk="0" fontAlgn="base" hangingPunct="0">
              <a:spcBef>
                <a:spcPct val="5000"/>
              </a:spcBef>
              <a:spcAft>
                <a:spcPct val="0"/>
              </a:spcAft>
              <a:buChar char="–"/>
              <a:defRPr sz="1800">
                <a:solidFill>
                  <a:schemeClr val="tx1"/>
                </a:solidFill>
                <a:latin typeface="+mn-lt"/>
              </a:defRPr>
            </a:lvl4pPr>
            <a:lvl5pPr marL="1487875" indent="-172918" algn="l" rtl="0" eaLnBrk="0" fontAlgn="base" hangingPunct="0">
              <a:spcBef>
                <a:spcPct val="0"/>
              </a:spcBef>
              <a:spcAft>
                <a:spcPct val="0"/>
              </a:spcAft>
              <a:buChar char="»"/>
              <a:defRPr sz="1800">
                <a:solidFill>
                  <a:schemeClr val="tx1"/>
                </a:solidFill>
                <a:latin typeface="+mn-lt"/>
              </a:defRPr>
            </a:lvl5pPr>
            <a:lvl6pPr marL="1944715" indent="-172918" algn="l" rtl="0" fontAlgn="base">
              <a:spcBef>
                <a:spcPct val="0"/>
              </a:spcBef>
              <a:spcAft>
                <a:spcPct val="0"/>
              </a:spcAft>
              <a:buChar char="»"/>
              <a:defRPr sz="1600">
                <a:solidFill>
                  <a:schemeClr val="tx1"/>
                </a:solidFill>
                <a:latin typeface="+mn-lt"/>
              </a:defRPr>
            </a:lvl6pPr>
            <a:lvl7pPr marL="2401555" indent="-172918" algn="l" rtl="0" fontAlgn="base">
              <a:spcBef>
                <a:spcPct val="0"/>
              </a:spcBef>
              <a:spcAft>
                <a:spcPct val="0"/>
              </a:spcAft>
              <a:buChar char="»"/>
              <a:defRPr sz="1600">
                <a:solidFill>
                  <a:schemeClr val="tx1"/>
                </a:solidFill>
                <a:latin typeface="+mn-lt"/>
              </a:defRPr>
            </a:lvl7pPr>
            <a:lvl8pPr marL="2858394" indent="-172918" algn="l" rtl="0" fontAlgn="base">
              <a:spcBef>
                <a:spcPct val="0"/>
              </a:spcBef>
              <a:spcAft>
                <a:spcPct val="0"/>
              </a:spcAft>
              <a:buChar char="»"/>
              <a:defRPr sz="1600">
                <a:solidFill>
                  <a:schemeClr val="tx1"/>
                </a:solidFill>
                <a:latin typeface="+mn-lt"/>
              </a:defRPr>
            </a:lvl8pPr>
            <a:lvl9pPr marL="3315233" indent="-172918" algn="l" rtl="0" fontAlgn="base">
              <a:spcBef>
                <a:spcPct val="0"/>
              </a:spcBef>
              <a:spcAft>
                <a:spcPct val="0"/>
              </a:spcAft>
              <a:buChar char="»"/>
              <a:defRPr sz="1600">
                <a:solidFill>
                  <a:schemeClr val="tx1"/>
                </a:solidFill>
                <a:latin typeface="+mn-lt"/>
              </a:defRPr>
            </a:lvl9pPr>
          </a:lstStyle>
          <a:p>
            <a:pPr marL="0" indent="0">
              <a:buNone/>
            </a:pPr>
            <a:r>
              <a:rPr lang="en-US" sz="2000" b="1" kern="0" dirty="0">
                <a:solidFill>
                  <a:schemeClr val="accent4">
                    <a:lumMod val="60000"/>
                    <a:lumOff val="40000"/>
                  </a:schemeClr>
                </a:solidFill>
                <a:latin typeface="Helvetica" panose="020B0604020202020204" pitchFamily="34" charset="0"/>
                <a:ea typeface="+mj-ea"/>
                <a:cs typeface="Helvetica" panose="020B0604020202020204" pitchFamily="34" charset="0"/>
              </a:rPr>
              <a:t>June 2020</a:t>
            </a:r>
            <a:r>
              <a:rPr lang="en-US" sz="2000" b="1" kern="0" dirty="0">
                <a:latin typeface="+mj-lt"/>
                <a:ea typeface="+mj-ea"/>
                <a:cs typeface="+mj-cs"/>
              </a:rPr>
              <a:t>		</a:t>
            </a:r>
          </a:p>
          <a:p>
            <a:pPr marL="0" indent="0">
              <a:buNone/>
            </a:pPr>
            <a:r>
              <a:rPr lang="en-US" sz="2000" b="1" kern="0" dirty="0">
                <a:latin typeface="+mj-lt"/>
                <a:ea typeface="+mj-ea"/>
                <a:cs typeface="+mj-cs"/>
              </a:rPr>
              <a:t>							</a:t>
            </a:r>
            <a:endParaRPr lang="en-US" sz="2000" b="1" kern="0" dirty="0">
              <a:solidFill>
                <a:schemeClr val="tx1">
                  <a:lumMod val="50000"/>
                  <a:lumOff val="50000"/>
                </a:schemeClr>
              </a:solidFill>
              <a:latin typeface="+mj-lt"/>
              <a:ea typeface="+mj-ea"/>
              <a:cs typeface="+mj-cs"/>
            </a:endParaRPr>
          </a:p>
        </p:txBody>
      </p:sp>
      <p:grpSp>
        <p:nvGrpSpPr>
          <p:cNvPr id="11" name="Group 8"/>
          <p:cNvGrpSpPr>
            <a:grpSpLocks/>
          </p:cNvGrpSpPr>
          <p:nvPr/>
        </p:nvGrpSpPr>
        <p:grpSpPr bwMode="auto">
          <a:xfrm>
            <a:off x="290260" y="2799689"/>
            <a:ext cx="8440738" cy="851297"/>
            <a:chOff x="476250" y="2285999"/>
            <a:chExt cx="6867525" cy="923925"/>
          </a:xfrm>
          <a:solidFill>
            <a:schemeClr val="accent5">
              <a:lumMod val="50000"/>
            </a:schemeClr>
          </a:solidFill>
        </p:grpSpPr>
        <p:sp>
          <p:nvSpPr>
            <p:cNvPr id="12" name="Rectangle 3"/>
            <p:cNvSpPr/>
            <p:nvPr/>
          </p:nvSpPr>
          <p:spPr>
            <a:xfrm>
              <a:off x="476250" y="2285999"/>
              <a:ext cx="6867525" cy="923925"/>
            </a:xfrm>
            <a:prstGeom prst="rect">
              <a:avLst/>
            </a:prstGeom>
            <a:grpFill/>
            <a:ln w="25400" cap="flat" cmpd="sng" algn="ctr">
              <a:noFill/>
              <a:prstDash val="solid"/>
            </a:ln>
            <a:effectLst/>
          </p:spPr>
          <p:txBody>
            <a:bodyPr anchor="ctr"/>
            <a:lstStyle/>
            <a:p>
              <a:pPr algn="ctr" fontAlgn="auto">
                <a:spcBef>
                  <a:spcPts val="0"/>
                </a:spcBef>
                <a:spcAft>
                  <a:spcPts val="0"/>
                </a:spcAft>
                <a:defRPr/>
              </a:pPr>
              <a:endParaRPr lang="en-US" sz="1600" kern="0">
                <a:solidFill>
                  <a:sysClr val="window" lastClr="FFFFFF"/>
                </a:solidFill>
                <a:latin typeface="Calibri"/>
                <a:cs typeface="+mn-cs"/>
              </a:endParaRPr>
            </a:p>
          </p:txBody>
        </p:sp>
        <p:pic>
          <p:nvPicPr>
            <p:cNvPr id="13" name="Picture 3" descr="C:\TI\Art 5-2007\_Logos\_2010 TI logo\ti_stk_1c_rev_rgb bi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9594" y="2507999"/>
              <a:ext cx="1666601" cy="449521"/>
            </a:xfrm>
            <a:prstGeom prst="rect">
              <a:avLst/>
            </a:prstGeom>
            <a:grpFill/>
            <a:ln w="9525">
              <a:noFill/>
              <a:miter lim="800000"/>
              <a:headEnd/>
              <a:tailEnd/>
            </a:ln>
          </p:spPr>
        </p:pic>
      </p:grpSp>
      <p:sp>
        <p:nvSpPr>
          <p:cNvPr id="14" name="Title 9"/>
          <p:cNvSpPr txBox="1">
            <a:spLocks/>
          </p:cNvSpPr>
          <p:nvPr/>
        </p:nvSpPr>
        <p:spPr bwMode="auto">
          <a:xfrm>
            <a:off x="337744" y="2946638"/>
            <a:ext cx="8153399" cy="529383"/>
          </a:xfrm>
          <a:prstGeom prst="rect">
            <a:avLst/>
          </a:prstGeom>
          <a:noFill/>
          <a:ln w="9525">
            <a:noFill/>
            <a:miter lim="800000"/>
            <a:headEnd/>
            <a:tailEnd/>
          </a:ln>
        </p:spPr>
        <p:txBody>
          <a:bodyPr vert="horz" wrap="square" lIns="76128" tIns="38060" rIns="76128" bIns="38060" numCol="1" anchor="ctr" anchorCtr="0" compatLnSpc="1">
            <a:prstTxWarp prst="textNoShape">
              <a:avLst/>
            </a:prstTxWarp>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pPr lvl="0" eaLnBrk="1" hangingPunct="1"/>
            <a:r>
              <a:rPr lang="en-US" sz="2000" kern="0" dirty="0">
                <a:solidFill>
                  <a:schemeClr val="bg1"/>
                </a:solidFill>
                <a:latin typeface="Helvetica" panose="020B0604020202020204" pitchFamily="34" charset="0"/>
                <a:cs typeface="Helvetica" panose="020B0604020202020204" pitchFamily="34" charset="0"/>
              </a:rPr>
              <a:t>Dynamic Output Voltage Change</a:t>
            </a:r>
          </a:p>
        </p:txBody>
      </p:sp>
      <p:sp>
        <p:nvSpPr>
          <p:cNvPr id="15" name="TextBox 13"/>
          <p:cNvSpPr txBox="1">
            <a:spLocks noChangeArrowheads="1"/>
          </p:cNvSpPr>
          <p:nvPr/>
        </p:nvSpPr>
        <p:spPr bwMode="auto">
          <a:xfrm>
            <a:off x="249526" y="1907137"/>
            <a:ext cx="8440738" cy="892552"/>
          </a:xfrm>
          <a:prstGeom prst="rect">
            <a:avLst/>
          </a:prstGeom>
          <a:noFill/>
          <a:ln w="9525">
            <a:noFill/>
            <a:miter lim="800000"/>
            <a:headEnd/>
            <a:tailEnd/>
          </a:ln>
        </p:spPr>
        <p:txBody>
          <a:bodyPr wrap="square">
            <a:spAutoFit/>
          </a:bodyPr>
          <a:lstStyle/>
          <a:p>
            <a:r>
              <a:rPr lang="en-US" sz="2800" b="1" dirty="0">
                <a:solidFill>
                  <a:schemeClr val="tx2"/>
                </a:solidFill>
                <a:latin typeface="Helvetica" pitchFamily="34" charset="0"/>
              </a:rPr>
              <a:t>Wide V</a:t>
            </a:r>
            <a:r>
              <a:rPr lang="en-US" sz="2800" b="1" baseline="-25000" dirty="0">
                <a:solidFill>
                  <a:schemeClr val="tx2"/>
                </a:solidFill>
                <a:latin typeface="Helvetica" pitchFamily="34" charset="0"/>
              </a:rPr>
              <a:t>IN</a:t>
            </a:r>
            <a:r>
              <a:rPr lang="en-US" sz="2800" b="1" dirty="0">
                <a:solidFill>
                  <a:schemeClr val="tx2"/>
                </a:solidFill>
                <a:latin typeface="Helvetica" pitchFamily="34" charset="0"/>
              </a:rPr>
              <a:t> DC-DC Converters &amp; Controllers</a:t>
            </a:r>
            <a:r>
              <a:rPr lang="en-US" sz="2800" b="1" dirty="0">
                <a:latin typeface="Helvetica" pitchFamily="34" charset="0"/>
              </a:rPr>
              <a:t> </a:t>
            </a:r>
          </a:p>
          <a:p>
            <a:r>
              <a:rPr lang="en-US" sz="2400" dirty="0">
                <a:solidFill>
                  <a:srgbClr val="000000"/>
                </a:solidFill>
                <a:latin typeface="Helvetica" pitchFamily="34" charset="0"/>
              </a:rPr>
              <a:t>Buck Switching Regulators (BSR)  </a:t>
            </a:r>
          </a:p>
        </p:txBody>
      </p:sp>
      <p:grpSp>
        <p:nvGrpSpPr>
          <p:cNvPr id="57" name="Group 56"/>
          <p:cNvGrpSpPr/>
          <p:nvPr/>
        </p:nvGrpSpPr>
        <p:grpSpPr>
          <a:xfrm>
            <a:off x="7444268" y="105966"/>
            <a:ext cx="1581150" cy="2028825"/>
            <a:chOff x="7444268" y="105966"/>
            <a:chExt cx="1581150" cy="2028825"/>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44268" y="105966"/>
              <a:ext cx="15811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23016" y="264252"/>
              <a:ext cx="701435" cy="5338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7574163" y="209688"/>
              <a:ext cx="45720" cy="2824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619883" y="209688"/>
              <a:ext cx="77618" cy="5038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697501" y="551416"/>
              <a:ext cx="70587" cy="1564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566" y="352312"/>
              <a:ext cx="597941" cy="483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Rectangle 52"/>
            <p:cNvSpPr/>
            <p:nvPr/>
          </p:nvSpPr>
          <p:spPr>
            <a:xfrm>
              <a:off x="8123955" y="371631"/>
              <a:ext cx="221775" cy="3696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165467" y="248935"/>
              <a:ext cx="221775" cy="3696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387242" y="260690"/>
              <a:ext cx="221775" cy="1330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503456" y="251364"/>
              <a:ext cx="1294598" cy="369332"/>
            </a:xfrm>
            <a:prstGeom prst="rect">
              <a:avLst/>
            </a:prstGeom>
            <a:noFill/>
          </p:spPr>
          <p:txBody>
            <a:bodyPr wrap="square" rtlCol="0">
              <a:spAutoFit/>
            </a:bodyPr>
            <a:lstStyle/>
            <a:p>
              <a:r>
                <a:rPr lang="en-US" b="1" dirty="0">
                  <a:solidFill>
                    <a:schemeClr val="accent1"/>
                  </a:solidFill>
                </a:rPr>
                <a:t>  WIDE</a:t>
              </a:r>
              <a:r>
                <a:rPr lang="en-US" b="1" dirty="0"/>
                <a:t> </a:t>
              </a:r>
              <a:r>
                <a:rPr lang="en-US" b="1" dirty="0">
                  <a:solidFill>
                    <a:schemeClr val="bg1"/>
                  </a:solidFill>
                </a:rPr>
                <a:t>V</a:t>
              </a:r>
              <a:r>
                <a:rPr lang="en-US" b="1" baseline="-25000" dirty="0">
                  <a:solidFill>
                    <a:schemeClr val="accent4">
                      <a:lumMod val="40000"/>
                      <a:lumOff val="60000"/>
                    </a:schemeClr>
                  </a:solidFill>
                </a:rPr>
                <a:t>IN</a:t>
              </a:r>
            </a:p>
          </p:txBody>
        </p:sp>
        <p:cxnSp>
          <p:nvCxnSpPr>
            <p:cNvPr id="19" name="Straight Connector 18"/>
            <p:cNvCxnSpPr/>
            <p:nvPr/>
          </p:nvCxnSpPr>
          <p:spPr>
            <a:xfrm flipH="1">
              <a:off x="7758563" y="557131"/>
              <a:ext cx="7551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444268" y="824272"/>
            <a:ext cx="1526110" cy="276999"/>
          </a:xfrm>
          <a:prstGeom prst="rect">
            <a:avLst/>
          </a:prstGeom>
          <a:noFill/>
        </p:spPr>
        <p:txBody>
          <a:bodyPr wrap="square" rtlCol="0">
            <a:spAutoFit/>
          </a:bodyPr>
          <a:lstStyle/>
          <a:p>
            <a:pPr algn="ctr"/>
            <a:r>
              <a:rPr lang="en-US" sz="1200" b="1" dirty="0">
                <a:solidFill>
                  <a:schemeClr val="bg1"/>
                </a:solidFill>
              </a:rPr>
              <a:t>LM76005</a:t>
            </a:r>
            <a:endParaRPr lang="en-US" sz="1200" b="1" dirty="0">
              <a:solidFill>
                <a:schemeClr val="accent6">
                  <a:lumMod val="60000"/>
                  <a:lumOff val="40000"/>
                </a:schemeClr>
              </a:solidFill>
            </a:endParaRPr>
          </a:p>
        </p:txBody>
      </p:sp>
    </p:spTree>
    <p:extLst>
      <p:ext uri="{BB962C8B-B14F-4D97-AF65-F5344CB8AC3E}">
        <p14:creationId xmlns:p14="http://schemas.microsoft.com/office/powerpoint/2010/main" val="173260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44" y="0"/>
            <a:ext cx="8852694" cy="610791"/>
          </a:xfrm>
        </p:spPr>
        <p:txBody>
          <a:bodyPr/>
          <a:lstStyle/>
          <a:p>
            <a:r>
              <a:rPr lang="en-US" sz="1800" dirty="0"/>
              <a:t>Dynamic Output Voltage Change : Method 2 (Slew Rate and Final Settled Value)</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314" y="916783"/>
            <a:ext cx="4127500" cy="285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9" y="987029"/>
            <a:ext cx="4348867" cy="270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47333" y="3681415"/>
            <a:ext cx="2967479" cy="230832"/>
          </a:xfrm>
          <a:prstGeom prst="rect">
            <a:avLst/>
          </a:prstGeom>
          <a:noFill/>
        </p:spPr>
        <p:txBody>
          <a:bodyPr wrap="square" rtlCol="0">
            <a:spAutoFit/>
          </a:bodyPr>
          <a:lstStyle/>
          <a:p>
            <a:r>
              <a:rPr lang="en-US" sz="900" b="1" dirty="0"/>
              <a:t>From Highest to Lowest voltage Trim</a:t>
            </a:r>
          </a:p>
        </p:txBody>
      </p:sp>
      <p:sp>
        <p:nvSpPr>
          <p:cNvPr id="11" name="TextBox 10"/>
          <p:cNvSpPr txBox="1"/>
          <p:nvPr/>
        </p:nvSpPr>
        <p:spPr>
          <a:xfrm>
            <a:off x="5583587" y="3681415"/>
            <a:ext cx="2950811" cy="230832"/>
          </a:xfrm>
          <a:prstGeom prst="rect">
            <a:avLst/>
          </a:prstGeom>
          <a:noFill/>
        </p:spPr>
        <p:txBody>
          <a:bodyPr wrap="square" rtlCol="0">
            <a:spAutoFit/>
          </a:bodyPr>
          <a:lstStyle/>
          <a:p>
            <a:r>
              <a:rPr lang="en-US" sz="900" b="1" dirty="0"/>
              <a:t>From Lowest to Highest voltage Trim</a:t>
            </a:r>
          </a:p>
        </p:txBody>
      </p:sp>
      <p:sp>
        <p:nvSpPr>
          <p:cNvPr id="5" name="TextBox 4"/>
          <p:cNvSpPr txBox="1"/>
          <p:nvPr/>
        </p:nvSpPr>
        <p:spPr>
          <a:xfrm>
            <a:off x="872286" y="3951270"/>
            <a:ext cx="3031331" cy="230832"/>
          </a:xfrm>
          <a:prstGeom prst="rect">
            <a:avLst/>
          </a:prstGeom>
          <a:noFill/>
        </p:spPr>
        <p:txBody>
          <a:bodyPr wrap="square" rtlCol="0">
            <a:spAutoFit/>
          </a:bodyPr>
          <a:lstStyle/>
          <a:p>
            <a:r>
              <a:rPr lang="en-US" sz="900" dirty="0"/>
              <a:t>Settled to ~0.1% of programmed voltage in &lt;0.5ms </a:t>
            </a:r>
          </a:p>
        </p:txBody>
      </p:sp>
      <p:sp>
        <p:nvSpPr>
          <p:cNvPr id="13" name="TextBox 12"/>
          <p:cNvSpPr txBox="1"/>
          <p:nvPr/>
        </p:nvSpPr>
        <p:spPr>
          <a:xfrm>
            <a:off x="5277599" y="3951270"/>
            <a:ext cx="3031331" cy="230832"/>
          </a:xfrm>
          <a:prstGeom prst="rect">
            <a:avLst/>
          </a:prstGeom>
          <a:noFill/>
        </p:spPr>
        <p:txBody>
          <a:bodyPr wrap="square" rtlCol="0">
            <a:spAutoFit/>
          </a:bodyPr>
          <a:lstStyle/>
          <a:p>
            <a:r>
              <a:rPr lang="en-US" sz="900" dirty="0"/>
              <a:t>Settled to ~0.1% of programmed voltage in &lt;0.5ms </a:t>
            </a:r>
          </a:p>
        </p:txBody>
      </p:sp>
    </p:spTree>
    <p:extLst>
      <p:ext uri="{BB962C8B-B14F-4D97-AF65-F5344CB8AC3E}">
        <p14:creationId xmlns:p14="http://schemas.microsoft.com/office/powerpoint/2010/main" val="233198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44" y="0"/>
            <a:ext cx="8852694" cy="610791"/>
          </a:xfrm>
        </p:spPr>
        <p:txBody>
          <a:bodyPr/>
          <a:lstStyle/>
          <a:p>
            <a:r>
              <a:rPr lang="en-US" sz="1800" dirty="0"/>
              <a:t>Dynamic Output Voltage Change : Method 2 (Design Steps)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7595" y="728663"/>
            <a:ext cx="2690128" cy="16174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92894" y="588169"/>
            <a:ext cx="5393531" cy="3785652"/>
          </a:xfrm>
          <a:prstGeom prst="rect">
            <a:avLst/>
          </a:prstGeom>
          <a:noFill/>
        </p:spPr>
        <p:txBody>
          <a:bodyPr wrap="square" rtlCol="0">
            <a:spAutoFit/>
          </a:bodyPr>
          <a:lstStyle/>
          <a:p>
            <a:r>
              <a:rPr lang="en-US" sz="1200" b="1" dirty="0"/>
              <a:t>Design Steps:</a:t>
            </a:r>
          </a:p>
          <a:p>
            <a:endParaRPr lang="en-US" sz="1200" dirty="0"/>
          </a:p>
          <a:p>
            <a:pPr marL="228600" indent="-228600">
              <a:buAutoNum type="arabicPeriod"/>
            </a:pPr>
            <a:r>
              <a:rPr lang="en-US" sz="1200" dirty="0"/>
              <a:t>Set feedback network to regulate at highest trimmed voltage</a:t>
            </a:r>
          </a:p>
          <a:p>
            <a:pPr marL="609495" lvl="1" indent="-228600">
              <a:buAutoNum type="alphaLcPeriod"/>
            </a:pPr>
            <a:r>
              <a:rPr lang="en-US" sz="1200" dirty="0"/>
              <a:t>Take R</a:t>
            </a:r>
            <a:r>
              <a:rPr lang="en-US" sz="1200" baseline="-25000" dirty="0"/>
              <a:t>TOP</a:t>
            </a:r>
            <a:r>
              <a:rPr lang="en-US" sz="1200" dirty="0"/>
              <a:t>=100K, and R</a:t>
            </a:r>
            <a:r>
              <a:rPr lang="en-US" sz="1200" baseline="-25000" dirty="0"/>
              <a:t>BOT</a:t>
            </a:r>
            <a:r>
              <a:rPr lang="en-US" sz="1200" dirty="0"/>
              <a:t> &amp; R</a:t>
            </a:r>
            <a:r>
              <a:rPr lang="en-US" sz="1200" baseline="-25000" dirty="0"/>
              <a:t>SET</a:t>
            </a:r>
            <a:r>
              <a:rPr lang="en-US" sz="1200" dirty="0"/>
              <a:t> are in parallel and in combination will form a bottom feedback resistor</a:t>
            </a:r>
          </a:p>
          <a:p>
            <a:pPr marL="609495" lvl="1" indent="-228600">
              <a:buAutoNum type="alphaLcPeriod"/>
            </a:pPr>
            <a:r>
              <a:rPr lang="en-US" sz="1200" dirty="0"/>
              <a:t>This will allow the reduce the output capacitance significantly and reduces the solution size and cost.</a:t>
            </a:r>
          </a:p>
          <a:p>
            <a:pPr marL="228600" indent="-228600">
              <a:buAutoNum type="arabicPeriod"/>
            </a:pPr>
            <a:endParaRPr lang="en-US" sz="1200" dirty="0"/>
          </a:p>
          <a:p>
            <a:pPr marL="228600" indent="-228600">
              <a:buAutoNum type="arabicPeriod"/>
            </a:pPr>
            <a:endParaRPr lang="en-US" sz="1200" dirty="0"/>
          </a:p>
          <a:p>
            <a:pPr marL="228600" indent="-228600">
              <a:buAutoNum type="arabicPeriod"/>
            </a:pPr>
            <a:r>
              <a:rPr lang="en-US" sz="1200" dirty="0"/>
              <a:t>Set V</a:t>
            </a:r>
            <a:r>
              <a:rPr lang="en-US" sz="1200" baseline="-25000" dirty="0"/>
              <a:t>SET</a:t>
            </a:r>
            <a:r>
              <a:rPr lang="en-US" sz="1200" dirty="0"/>
              <a:t> equal to Feedback reference voltage for zero injection current for highest trimmed voltage.</a:t>
            </a:r>
          </a:p>
          <a:p>
            <a:pPr marL="228600" indent="-228600">
              <a:buAutoNum type="arabicPeriod"/>
            </a:pPr>
            <a:endParaRPr lang="en-US" sz="1200" dirty="0"/>
          </a:p>
          <a:p>
            <a:pPr marL="228600" indent="-228600">
              <a:buAutoNum type="arabicPeriod"/>
            </a:pPr>
            <a:r>
              <a:rPr lang="en-US" sz="1200" dirty="0"/>
              <a:t>Calculate the required V</a:t>
            </a:r>
            <a:r>
              <a:rPr lang="en-US" sz="1200" baseline="-25000" dirty="0"/>
              <a:t>SET</a:t>
            </a:r>
            <a:r>
              <a:rPr lang="en-US" sz="1200" dirty="0"/>
              <a:t> for desired output voltage from equation given in slide number 8.</a:t>
            </a:r>
          </a:p>
          <a:p>
            <a:pPr marL="228600" indent="-228600">
              <a:buAutoNum type="arabicPeriod"/>
            </a:pPr>
            <a:endParaRPr lang="en-US" sz="1200" dirty="0"/>
          </a:p>
          <a:p>
            <a:pPr marL="228600" indent="-228600">
              <a:buAutoNum type="arabicPeriod"/>
            </a:pPr>
            <a:r>
              <a:rPr lang="en-US" sz="1200" dirty="0"/>
              <a:t>If PWM signal followed by RC filter is used to produce DC bias voltage, then the recommendation is to have PWM signal frequency greater than device bandwidth and corner frequency of RC filter should at least be twice of PWM signal for 40db attenuation.</a:t>
            </a:r>
          </a:p>
          <a:p>
            <a:pPr lvl="1"/>
            <a:r>
              <a:rPr lang="en-US" sz="1200" dirty="0"/>
              <a:t> </a:t>
            </a:r>
          </a:p>
        </p:txBody>
      </p:sp>
    </p:spTree>
    <p:extLst>
      <p:ext uri="{BB962C8B-B14F-4D97-AF65-F5344CB8AC3E}">
        <p14:creationId xmlns:p14="http://schemas.microsoft.com/office/powerpoint/2010/main" val="2189002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93" y="120650"/>
            <a:ext cx="8458200" cy="610791"/>
          </a:xfrm>
        </p:spPr>
        <p:txBody>
          <a:bodyPr/>
          <a:lstStyle/>
          <a:p>
            <a:r>
              <a:rPr lang="en-US" sz="2800" dirty="0"/>
              <a:t>Thank You</a:t>
            </a:r>
          </a:p>
        </p:txBody>
      </p:sp>
      <p:sp>
        <p:nvSpPr>
          <p:cNvPr id="10" name="AutoShape 2" descr="Image result for i want you uncle sam pos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i want you uncle sam pos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410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Mode Buck Converter (Bode Summary)</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13</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61" y="649314"/>
            <a:ext cx="3075498" cy="2975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1259" y="649314"/>
            <a:ext cx="3039617" cy="2999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0876" y="649314"/>
            <a:ext cx="2898082" cy="296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96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44" y="0"/>
            <a:ext cx="8458200" cy="610791"/>
          </a:xfrm>
        </p:spPr>
        <p:txBody>
          <a:bodyPr/>
          <a:lstStyle/>
          <a:p>
            <a:r>
              <a:rPr lang="en-US" sz="2100" dirty="0"/>
              <a:t>Dynamic Output Voltage Change : Method 1 (Recommendations)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14</a:t>
            </a:fld>
            <a:endParaRPr lang="en-US"/>
          </a:p>
        </p:txBody>
      </p:sp>
      <p:sp>
        <p:nvSpPr>
          <p:cNvPr id="3" name="TextBox 2"/>
          <p:cNvSpPr txBox="1"/>
          <p:nvPr/>
        </p:nvSpPr>
        <p:spPr>
          <a:xfrm>
            <a:off x="278606" y="538163"/>
            <a:ext cx="8636794" cy="307777"/>
          </a:xfrm>
          <a:prstGeom prst="rect">
            <a:avLst/>
          </a:prstGeom>
          <a:noFill/>
        </p:spPr>
        <p:txBody>
          <a:bodyPr wrap="square" rtlCol="0">
            <a:spAutoFit/>
          </a:bodyPr>
          <a:lstStyle/>
          <a:p>
            <a:r>
              <a:rPr lang="en-US" sz="1400" dirty="0"/>
              <a:t>Recommended BOM for the required Application: L</a:t>
            </a:r>
            <a:r>
              <a:rPr lang="en-US" sz="1400" baseline="-25000" dirty="0"/>
              <a:t>OUT</a:t>
            </a:r>
            <a:r>
              <a:rPr lang="en-US" sz="1400" dirty="0"/>
              <a:t>=15uH; C</a:t>
            </a:r>
            <a:r>
              <a:rPr lang="en-US" sz="1400" baseline="-25000" dirty="0"/>
              <a:t>OUT</a:t>
            </a:r>
            <a:r>
              <a:rPr lang="en-US" sz="1400" dirty="0"/>
              <a:t>=100uF; F</a:t>
            </a:r>
            <a:r>
              <a:rPr lang="en-US" sz="1400" baseline="-25000" dirty="0"/>
              <a:t>SW</a:t>
            </a:r>
            <a:r>
              <a:rPr lang="en-US" sz="1400" dirty="0"/>
              <a:t>=500KHz (As per </a:t>
            </a:r>
            <a:r>
              <a:rPr lang="en-US" sz="1400" dirty="0" err="1"/>
              <a:t>webench</a:t>
            </a:r>
            <a:r>
              <a:rPr lang="en-US" sz="1400"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975" y="873918"/>
            <a:ext cx="2566988" cy="18549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893" y="873918"/>
            <a:ext cx="2566988" cy="1773435"/>
          </a:xfrm>
          <a:prstGeom prst="rect">
            <a:avLst/>
          </a:prstGeom>
        </p:spPr>
      </p:pic>
      <p:sp>
        <p:nvSpPr>
          <p:cNvPr id="7" name="TextBox 6"/>
          <p:cNvSpPr txBox="1"/>
          <p:nvPr/>
        </p:nvSpPr>
        <p:spPr>
          <a:xfrm>
            <a:off x="533400" y="1450477"/>
            <a:ext cx="1135855" cy="307777"/>
          </a:xfrm>
          <a:prstGeom prst="rect">
            <a:avLst/>
          </a:prstGeom>
          <a:noFill/>
          <a:ln>
            <a:solidFill>
              <a:schemeClr val="tx1"/>
            </a:solidFill>
          </a:ln>
        </p:spPr>
        <p:txBody>
          <a:bodyPr wrap="square" rtlCol="0">
            <a:spAutoFit/>
          </a:bodyPr>
          <a:lstStyle/>
          <a:p>
            <a:r>
              <a:rPr lang="en-US" sz="1400" dirty="0"/>
              <a:t>V</a:t>
            </a:r>
            <a:r>
              <a:rPr lang="en-US" sz="1400" baseline="-25000" dirty="0"/>
              <a:t>OUT</a:t>
            </a:r>
            <a:r>
              <a:rPr lang="en-US" sz="1400" dirty="0"/>
              <a:t>=15.0V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405" y="2786062"/>
            <a:ext cx="2564608" cy="1804988"/>
          </a:xfrm>
          <a:prstGeom prst="rect">
            <a:avLst/>
          </a:prstGeom>
        </p:spPr>
      </p:pic>
      <p:sp>
        <p:nvSpPr>
          <p:cNvPr id="9" name="TextBox 8"/>
          <p:cNvSpPr txBox="1"/>
          <p:nvPr/>
        </p:nvSpPr>
        <p:spPr>
          <a:xfrm>
            <a:off x="590550" y="3380779"/>
            <a:ext cx="1021557" cy="307777"/>
          </a:xfrm>
          <a:prstGeom prst="rect">
            <a:avLst/>
          </a:prstGeom>
          <a:noFill/>
          <a:ln>
            <a:solidFill>
              <a:schemeClr val="tx1"/>
            </a:solidFill>
          </a:ln>
        </p:spPr>
        <p:txBody>
          <a:bodyPr wrap="square" rtlCol="0">
            <a:spAutoFit/>
          </a:bodyPr>
          <a:lstStyle/>
          <a:p>
            <a:r>
              <a:rPr lang="en-US" sz="1400" dirty="0"/>
              <a:t>V</a:t>
            </a:r>
            <a:r>
              <a:rPr lang="en-US" sz="1400" baseline="-25000" dirty="0"/>
              <a:t>OUT</a:t>
            </a:r>
            <a:r>
              <a:rPr lang="en-US" sz="1400" dirty="0"/>
              <a:t>=4.0V </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5850" y="2667000"/>
            <a:ext cx="2566988" cy="1862138"/>
          </a:xfrm>
          <a:prstGeom prst="rect">
            <a:avLst/>
          </a:prstGeom>
        </p:spPr>
      </p:pic>
    </p:spTree>
    <p:extLst>
      <p:ext uri="{BB962C8B-B14F-4D97-AF65-F5344CB8AC3E}">
        <p14:creationId xmlns:p14="http://schemas.microsoft.com/office/powerpoint/2010/main" val="3127123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Introduction to Dynamic Output Voltage</a:t>
            </a:r>
          </a:p>
          <a:p>
            <a:r>
              <a:rPr lang="en-US" dirty="0"/>
              <a:t>Method 1: Resistor Switch Network</a:t>
            </a:r>
          </a:p>
          <a:p>
            <a:r>
              <a:rPr lang="en-US" dirty="0"/>
              <a:t>Method 2: DC Bias Voltage on FB node</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spTree>
    <p:extLst>
      <p:ext uri="{BB962C8B-B14F-4D97-AF65-F5344CB8AC3E}">
        <p14:creationId xmlns:p14="http://schemas.microsoft.com/office/powerpoint/2010/main" val="224982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44" y="0"/>
            <a:ext cx="8458200" cy="610791"/>
          </a:xfrm>
        </p:spPr>
        <p:txBody>
          <a:bodyPr/>
          <a:lstStyle/>
          <a:p>
            <a:r>
              <a:rPr lang="en-US" sz="2300" dirty="0"/>
              <a:t>Dynamic Output Voltage Change : Basic Concept</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31" y="499269"/>
            <a:ext cx="6809582" cy="34559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793205" y="4061162"/>
            <a:ext cx="3686176" cy="461665"/>
          </a:xfrm>
          <a:prstGeom prst="rect">
            <a:avLst/>
          </a:prstGeom>
          <a:noFill/>
        </p:spPr>
        <p:txBody>
          <a:bodyPr wrap="square" rtlCol="0">
            <a:spAutoFit/>
          </a:bodyPr>
          <a:lstStyle/>
          <a:p>
            <a:r>
              <a:rPr lang="en-US" sz="1200" dirty="0"/>
              <a:t>I</a:t>
            </a:r>
            <a:r>
              <a:rPr lang="en-US" sz="1200" baseline="-25000" dirty="0"/>
              <a:t>INJ        </a:t>
            </a:r>
            <a:r>
              <a:rPr lang="en-US" sz="1200" dirty="0"/>
              <a:t>Increase,  I</a:t>
            </a:r>
            <a:r>
              <a:rPr lang="en-US" sz="1200" baseline="-25000" dirty="0"/>
              <a:t>2</a:t>
            </a:r>
            <a:r>
              <a:rPr lang="en-US" sz="1200" dirty="0"/>
              <a:t>     Constant, I</a:t>
            </a:r>
            <a:r>
              <a:rPr lang="en-US" sz="1200" baseline="-25000" dirty="0"/>
              <a:t>1</a:t>
            </a:r>
            <a:r>
              <a:rPr lang="en-US" sz="1200" dirty="0"/>
              <a:t>     Decreases;</a:t>
            </a:r>
          </a:p>
          <a:p>
            <a:r>
              <a:rPr lang="en-US" sz="1200" dirty="0"/>
              <a:t>Consequently, </a:t>
            </a:r>
            <a:r>
              <a:rPr lang="en-US" sz="1200" dirty="0">
                <a:solidFill>
                  <a:srgbClr val="00B050"/>
                </a:solidFill>
              </a:rPr>
              <a:t>V</a:t>
            </a:r>
            <a:r>
              <a:rPr lang="en-US" sz="1200" baseline="-25000" dirty="0">
                <a:solidFill>
                  <a:srgbClr val="00B050"/>
                </a:solidFill>
              </a:rPr>
              <a:t>OUT</a:t>
            </a:r>
            <a:r>
              <a:rPr lang="en-US" sz="1200" dirty="0">
                <a:solidFill>
                  <a:srgbClr val="00B050"/>
                </a:solidFill>
              </a:rPr>
              <a:t>      Decreases</a:t>
            </a:r>
          </a:p>
        </p:txBody>
      </p:sp>
      <p:cxnSp>
        <p:nvCxnSpPr>
          <p:cNvPr id="10" name="Straight Arrow Connector 9"/>
          <p:cNvCxnSpPr/>
          <p:nvPr/>
        </p:nvCxnSpPr>
        <p:spPr>
          <a:xfrm>
            <a:off x="3112291" y="4211032"/>
            <a:ext cx="171450" cy="23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131069" y="4208651"/>
            <a:ext cx="171450" cy="23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138735" y="4211032"/>
            <a:ext cx="171450" cy="23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57672" y="4396769"/>
            <a:ext cx="171450" cy="238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40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44" y="0"/>
            <a:ext cx="8458200" cy="610791"/>
          </a:xfrm>
        </p:spPr>
        <p:txBody>
          <a:bodyPr/>
          <a:lstStyle/>
          <a:p>
            <a:r>
              <a:rPr lang="en-US" sz="2300" dirty="0"/>
              <a:t>Dynamic Output Voltage Change : Method 1 (Switches)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6" y="509587"/>
            <a:ext cx="6667499" cy="39552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6917531" y="509586"/>
            <a:ext cx="2121694" cy="395525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Drawbacks:</a:t>
            </a:r>
          </a:p>
          <a:p>
            <a:pPr marL="228600" indent="-228600">
              <a:buAutoNum type="arabicPeriod"/>
            </a:pPr>
            <a:endParaRPr lang="en-US" sz="900" b="1" dirty="0">
              <a:solidFill>
                <a:schemeClr val="tx1"/>
              </a:solidFill>
            </a:endParaRPr>
          </a:p>
          <a:p>
            <a:pPr marL="228600" indent="-228600">
              <a:buAutoNum type="arabicPeriod"/>
            </a:pPr>
            <a:r>
              <a:rPr lang="en-US" sz="900" b="1" dirty="0">
                <a:solidFill>
                  <a:schemeClr val="tx1"/>
                </a:solidFill>
              </a:rPr>
              <a:t>Any abrupt resistor switching or V</a:t>
            </a:r>
            <a:r>
              <a:rPr lang="en-US" sz="900" b="1" baseline="-25000" dirty="0">
                <a:solidFill>
                  <a:schemeClr val="tx1"/>
                </a:solidFill>
              </a:rPr>
              <a:t>OUT</a:t>
            </a:r>
            <a:r>
              <a:rPr lang="en-US" sz="900" b="1" dirty="0">
                <a:solidFill>
                  <a:schemeClr val="tx1"/>
                </a:solidFill>
              </a:rPr>
              <a:t> from lowest trim to highest trim can cause FB voltage to jump instantaneously and can cause false OVP or </a:t>
            </a:r>
            <a:r>
              <a:rPr lang="en-US" sz="900" b="1" dirty="0" err="1">
                <a:solidFill>
                  <a:schemeClr val="tx1"/>
                </a:solidFill>
              </a:rPr>
              <a:t>Pgood</a:t>
            </a:r>
            <a:r>
              <a:rPr lang="en-US" sz="900" b="1" dirty="0">
                <a:solidFill>
                  <a:schemeClr val="tx1"/>
                </a:solidFill>
              </a:rPr>
              <a:t> trigger.</a:t>
            </a:r>
          </a:p>
          <a:p>
            <a:pPr marL="228600" indent="-228600">
              <a:buAutoNum type="arabicPeriod"/>
            </a:pPr>
            <a:endParaRPr lang="en-US" sz="900" b="1" dirty="0">
              <a:solidFill>
                <a:schemeClr val="tx1"/>
              </a:solidFill>
            </a:endParaRPr>
          </a:p>
          <a:p>
            <a:pPr marL="228600" indent="-228600">
              <a:buAutoNum type="arabicPeriod"/>
            </a:pPr>
            <a:endParaRPr lang="en-US" sz="900" b="1" dirty="0">
              <a:solidFill>
                <a:schemeClr val="tx1"/>
              </a:solidFill>
            </a:endParaRPr>
          </a:p>
          <a:p>
            <a:pPr marL="228600" indent="-228600">
              <a:buAutoNum type="arabicPeriod"/>
            </a:pPr>
            <a:r>
              <a:rPr lang="en-US" sz="900" b="1" dirty="0">
                <a:solidFill>
                  <a:schemeClr val="tx1"/>
                </a:solidFill>
              </a:rPr>
              <a:t>Bulky overall solution.</a:t>
            </a:r>
          </a:p>
          <a:p>
            <a:pPr marL="228600" indent="-228600">
              <a:buAutoNum type="arabicPeriod"/>
            </a:pPr>
            <a:endParaRPr lang="en-US" sz="900" b="1" dirty="0">
              <a:solidFill>
                <a:schemeClr val="tx1"/>
              </a:solidFill>
            </a:endParaRPr>
          </a:p>
          <a:p>
            <a:pPr marL="228600" indent="-228600">
              <a:buAutoNum type="arabicPeriod"/>
            </a:pPr>
            <a:endParaRPr lang="en-US" sz="900" b="1" dirty="0">
              <a:solidFill>
                <a:schemeClr val="tx1"/>
              </a:solidFill>
            </a:endParaRPr>
          </a:p>
          <a:p>
            <a:pPr marL="228600" indent="-228600">
              <a:buAutoNum type="arabicPeriod"/>
            </a:pPr>
            <a:r>
              <a:rPr lang="en-US" sz="900" b="1" dirty="0">
                <a:solidFill>
                  <a:schemeClr val="tx1"/>
                </a:solidFill>
              </a:rPr>
              <a:t>DC-DC convertor has trans-conductance type error amplifier where attenuation due to FB bottom resistor has direct contribution in DC gain of the control </a:t>
            </a:r>
          </a:p>
        </p:txBody>
      </p:sp>
    </p:spTree>
    <p:extLst>
      <p:ext uri="{BB962C8B-B14F-4D97-AF65-F5344CB8AC3E}">
        <p14:creationId xmlns:p14="http://schemas.microsoft.com/office/powerpoint/2010/main" val="41833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23" y="7338"/>
            <a:ext cx="8458200" cy="610791"/>
          </a:xfrm>
        </p:spPr>
        <p:txBody>
          <a:bodyPr/>
          <a:lstStyle/>
          <a:p>
            <a:r>
              <a:rPr lang="en-US" sz="2300" dirty="0"/>
              <a:t>Dynamic Output Voltage Change : Method 1 (Stability)</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grpSp>
        <p:nvGrpSpPr>
          <p:cNvPr id="6" name="Group 5"/>
          <p:cNvGrpSpPr/>
          <p:nvPr/>
        </p:nvGrpSpPr>
        <p:grpSpPr>
          <a:xfrm>
            <a:off x="3790466" y="482624"/>
            <a:ext cx="5093494" cy="1204912"/>
            <a:chOff x="249027" y="511629"/>
            <a:chExt cx="5093494" cy="1204912"/>
          </a:xfrm>
        </p:grpSpPr>
        <p:grpSp>
          <p:nvGrpSpPr>
            <p:cNvPr id="10" name="Group 9"/>
            <p:cNvGrpSpPr/>
            <p:nvPr/>
          </p:nvGrpSpPr>
          <p:grpSpPr>
            <a:xfrm>
              <a:off x="249027" y="511629"/>
              <a:ext cx="5093494" cy="1204912"/>
              <a:chOff x="4026694" y="581025"/>
              <a:chExt cx="5093494" cy="1354931"/>
            </a:xfrm>
          </p:grpSpPr>
          <p:grpSp>
            <p:nvGrpSpPr>
              <p:cNvPr id="8" name="Group 7"/>
              <p:cNvGrpSpPr/>
              <p:nvPr/>
            </p:nvGrpSpPr>
            <p:grpSpPr>
              <a:xfrm>
                <a:off x="4062412" y="606781"/>
                <a:ext cx="5033963" cy="1310126"/>
                <a:chOff x="4062412" y="606781"/>
                <a:chExt cx="5033963" cy="1310126"/>
              </a:xfrm>
            </p:grpSpPr>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2412" y="606781"/>
                  <a:ext cx="2464594" cy="131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025" y="657492"/>
                  <a:ext cx="2613350" cy="1208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ctangle 8"/>
              <p:cNvSpPr/>
              <p:nvPr/>
            </p:nvSpPr>
            <p:spPr>
              <a:xfrm>
                <a:off x="4026694" y="581025"/>
                <a:ext cx="5093494" cy="135493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249027" y="511629"/>
              <a:ext cx="1474358" cy="276999"/>
            </a:xfrm>
            <a:prstGeom prst="rect">
              <a:avLst/>
            </a:prstGeom>
            <a:noFill/>
          </p:spPr>
          <p:txBody>
            <a:bodyPr wrap="square" rtlCol="0">
              <a:spAutoFit/>
            </a:bodyPr>
            <a:lstStyle/>
            <a:p>
              <a:r>
                <a:rPr lang="en-US" sz="1200" b="1" dirty="0"/>
                <a:t>Mid-Band Gain</a:t>
              </a:r>
            </a:p>
          </p:txBody>
        </p:sp>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537" y="1766280"/>
            <a:ext cx="5995725" cy="2850428"/>
          </a:xfrm>
          <a:prstGeom prst="rect">
            <a:avLst/>
          </a:prstGeom>
          <a:ln>
            <a:solidFill>
              <a:srgbClr val="FF0000"/>
            </a:solidFill>
          </a:ln>
        </p:spPr>
      </p:pic>
      <p:sp>
        <p:nvSpPr>
          <p:cNvPr id="12" name="TextBox 11"/>
          <p:cNvSpPr txBox="1"/>
          <p:nvPr/>
        </p:nvSpPr>
        <p:spPr>
          <a:xfrm>
            <a:off x="479537" y="504091"/>
            <a:ext cx="2918931" cy="1169551"/>
          </a:xfrm>
          <a:prstGeom prst="rect">
            <a:avLst/>
          </a:prstGeom>
          <a:noFill/>
          <a:ln>
            <a:solidFill>
              <a:schemeClr val="tx1"/>
            </a:solidFill>
          </a:ln>
        </p:spPr>
        <p:txBody>
          <a:bodyPr wrap="square" rtlCol="0">
            <a:spAutoFit/>
          </a:bodyPr>
          <a:lstStyle/>
          <a:p>
            <a:r>
              <a:rPr lang="en-US" sz="1400" b="1" dirty="0"/>
              <a:t>DC GAIN = Control Loop Gain</a:t>
            </a:r>
          </a:p>
          <a:p>
            <a:r>
              <a:rPr lang="en-US" sz="1400" b="1" dirty="0"/>
              <a:t>	             +</a:t>
            </a:r>
          </a:p>
          <a:p>
            <a:r>
              <a:rPr lang="en-US" sz="1400" b="1" dirty="0"/>
              <a:t>	 Power Stage Gain</a:t>
            </a:r>
          </a:p>
          <a:p>
            <a:r>
              <a:rPr lang="en-US" sz="1400" b="1" dirty="0"/>
              <a:t>	             +</a:t>
            </a:r>
          </a:p>
          <a:p>
            <a:r>
              <a:rPr lang="en-US" sz="1400" dirty="0"/>
              <a:t>	 </a:t>
            </a:r>
            <a:r>
              <a:rPr lang="en-US" sz="1400" b="1" dirty="0">
                <a:solidFill>
                  <a:srgbClr val="FF0000"/>
                </a:solidFill>
              </a:rPr>
              <a:t>Feedback Network</a:t>
            </a:r>
          </a:p>
        </p:txBody>
      </p:sp>
      <p:grpSp>
        <p:nvGrpSpPr>
          <p:cNvPr id="18" name="Group 17"/>
          <p:cNvGrpSpPr/>
          <p:nvPr/>
        </p:nvGrpSpPr>
        <p:grpSpPr>
          <a:xfrm>
            <a:off x="4091049" y="2559132"/>
            <a:ext cx="2529444" cy="920338"/>
            <a:chOff x="5599216" y="2559132"/>
            <a:chExt cx="2529444" cy="920338"/>
          </a:xfrm>
        </p:grpSpPr>
        <p:sp>
          <p:nvSpPr>
            <p:cNvPr id="7" name="Oval 6"/>
            <p:cNvSpPr/>
            <p:nvPr/>
          </p:nvSpPr>
          <p:spPr>
            <a:xfrm>
              <a:off x="5599216" y="2856016"/>
              <a:ext cx="1288472" cy="6234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12971" y="2559132"/>
              <a:ext cx="920338" cy="225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6733309" y="2671948"/>
              <a:ext cx="13953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87688" y="3167743"/>
              <a:ext cx="1240972" cy="5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6810499" y="1766280"/>
            <a:ext cx="2006930" cy="28504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FF0000"/>
                </a:solidFill>
              </a:rPr>
              <a:t>Bottom FB resistor has direct contribution on Mid-band gain of control loop. Due to which cross-over frequency changes across V</a:t>
            </a:r>
            <a:r>
              <a:rPr lang="en-US" sz="1400" baseline="-25000" dirty="0">
                <a:solidFill>
                  <a:srgbClr val="FF0000"/>
                </a:solidFill>
              </a:rPr>
              <a:t>OUT</a:t>
            </a:r>
            <a:r>
              <a:rPr lang="en-US" sz="1400" dirty="0">
                <a:solidFill>
                  <a:srgbClr val="FF0000"/>
                </a:solidFill>
              </a:rPr>
              <a:t> range, and consequently phase margin. Which is why this system is slightly difficult to compensate</a:t>
            </a:r>
          </a:p>
        </p:txBody>
      </p:sp>
    </p:spTree>
    <p:extLst>
      <p:ext uri="{BB962C8B-B14F-4D97-AF65-F5344CB8AC3E}">
        <p14:creationId xmlns:p14="http://schemas.microsoft.com/office/powerpoint/2010/main" val="266702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44" y="0"/>
            <a:ext cx="8458200" cy="610791"/>
          </a:xfrm>
        </p:spPr>
        <p:txBody>
          <a:bodyPr/>
          <a:lstStyle/>
          <a:p>
            <a:r>
              <a:rPr lang="en-US" sz="2100" dirty="0"/>
              <a:t>Dynamic Output Voltage Change : Method 2 (DC Bias Voltage)</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80" y="493532"/>
            <a:ext cx="5267325" cy="3167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11" name="Rectangle 10"/>
              <p:cNvSpPr/>
              <p:nvPr/>
            </p:nvSpPr>
            <p:spPr>
              <a:xfrm>
                <a:off x="876300" y="3715364"/>
                <a:ext cx="4572000" cy="57637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a:latin typeface="Cambria Math"/>
                            </a:rPr>
                            <m:t>     </m:t>
                          </m:r>
                          <m:r>
                            <m:rPr>
                              <m:sty m:val="p"/>
                            </m:rPr>
                            <a:rPr lang="en-US" sz="1400">
                              <a:latin typeface="Cambria Math"/>
                            </a:rPr>
                            <m:t>V</m:t>
                          </m:r>
                        </m:e>
                        <m:sub>
                          <m:r>
                            <m:rPr>
                              <m:sty m:val="p"/>
                            </m:rPr>
                            <a:rPr lang="en-US" sz="1400">
                              <a:latin typeface="Cambria Math"/>
                            </a:rPr>
                            <m:t>OUT</m:t>
                          </m:r>
                        </m:sub>
                      </m:sSub>
                      <m:r>
                        <a:rPr lang="en-US" sz="1400">
                          <a:latin typeface="Cambria Math"/>
                        </a:rPr>
                        <m:t>=</m:t>
                      </m:r>
                      <m:sSub>
                        <m:sSubPr>
                          <m:ctrlPr>
                            <a:rPr lang="en-US" sz="1400" i="1">
                              <a:latin typeface="Cambria Math" panose="02040503050406030204" pitchFamily="18" charset="0"/>
                            </a:rPr>
                          </m:ctrlPr>
                        </m:sSubPr>
                        <m:e>
                          <m:r>
                            <m:rPr>
                              <m:sty m:val="p"/>
                            </m:rPr>
                            <a:rPr lang="en-US" sz="1400">
                              <a:latin typeface="Cambria Math"/>
                            </a:rPr>
                            <m:t>V</m:t>
                          </m:r>
                        </m:e>
                        <m:sub>
                          <m:r>
                            <m:rPr>
                              <m:sty m:val="p"/>
                            </m:rPr>
                            <a:rPr lang="en-US" sz="1400">
                              <a:latin typeface="Cambria Math"/>
                            </a:rPr>
                            <m:t>FB</m:t>
                          </m:r>
                        </m:sub>
                      </m:sSub>
                      <m:d>
                        <m:dPr>
                          <m:ctrlPr>
                            <a:rPr lang="en-US" sz="1400" i="1">
                              <a:latin typeface="Cambria Math" panose="02040503050406030204" pitchFamily="18" charset="0"/>
                            </a:rPr>
                          </m:ctrlPr>
                        </m:dPr>
                        <m:e>
                          <m:r>
                            <a:rPr lang="en-US" sz="1400">
                              <a:latin typeface="Cambria Math"/>
                            </a:rPr>
                            <m:t>1+ </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m:rPr>
                                      <m:sty m:val="p"/>
                                    </m:rPr>
                                    <a:rPr lang="en-US" sz="1400">
                                      <a:latin typeface="Cambria Math"/>
                                    </a:rPr>
                                    <m:t>R</m:t>
                                  </m:r>
                                </m:e>
                                <m:sub>
                                  <m:r>
                                    <m:rPr>
                                      <m:sty m:val="p"/>
                                    </m:rPr>
                                    <a:rPr lang="en-US" sz="1400">
                                      <a:latin typeface="Cambria Math"/>
                                    </a:rPr>
                                    <m:t>TOP</m:t>
                                  </m:r>
                                </m:sub>
                              </m:sSub>
                            </m:num>
                            <m:den>
                              <m:sSub>
                                <m:sSubPr>
                                  <m:ctrlPr>
                                    <a:rPr lang="en-US" sz="1400" i="1">
                                      <a:latin typeface="Cambria Math" panose="02040503050406030204" pitchFamily="18" charset="0"/>
                                    </a:rPr>
                                  </m:ctrlPr>
                                </m:sSubPr>
                                <m:e>
                                  <m:r>
                                    <m:rPr>
                                      <m:sty m:val="p"/>
                                    </m:rPr>
                                    <a:rPr lang="en-US" sz="1400">
                                      <a:latin typeface="Cambria Math"/>
                                    </a:rPr>
                                    <m:t>R</m:t>
                                  </m:r>
                                </m:e>
                                <m:sub>
                                  <m:r>
                                    <m:rPr>
                                      <m:sty m:val="p"/>
                                    </m:rPr>
                                    <a:rPr lang="en-US" sz="1400">
                                      <a:latin typeface="Cambria Math"/>
                                    </a:rPr>
                                    <m:t>BOT</m:t>
                                  </m:r>
                                </m:sub>
                              </m:sSub>
                            </m:den>
                          </m:f>
                        </m:e>
                      </m:d>
                      <m:r>
                        <a:rPr lang="en-US" sz="1400" i="1">
                          <a:latin typeface="Cambria Math"/>
                        </a:rPr>
                        <m:t>−</m:t>
                      </m:r>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𝑆𝐸𝑇</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𝑅𝐸𝐹</m:t>
                                  </m:r>
                                </m:sub>
                              </m:sSub>
                            </m:num>
                            <m:den>
                              <m:sSub>
                                <m:sSubPr>
                                  <m:ctrlPr>
                                    <a:rPr lang="en-US" sz="1400" i="1">
                                      <a:latin typeface="Cambria Math" panose="02040503050406030204" pitchFamily="18" charset="0"/>
                                    </a:rPr>
                                  </m:ctrlPr>
                                </m:sSubPr>
                                <m:e>
                                  <m:r>
                                    <a:rPr lang="en-US" sz="1400" i="1">
                                      <a:latin typeface="Cambria Math"/>
                                    </a:rPr>
                                    <m:t>𝑅</m:t>
                                  </m:r>
                                </m:e>
                                <m:sub>
                                  <m:r>
                                    <a:rPr lang="en-US" sz="1400" i="1">
                                      <a:latin typeface="Cambria Math"/>
                                    </a:rPr>
                                    <m:t>𝑆𝐸𝑇</m:t>
                                  </m:r>
                                </m:sub>
                              </m:sSub>
                            </m:den>
                          </m:f>
                        </m:e>
                      </m:d>
                      <m:r>
                        <a:rPr lang="en-US" sz="1400">
                          <a:latin typeface="Cambria Math"/>
                        </a:rPr>
                        <m:t>.</m:t>
                      </m:r>
                      <m:sSub>
                        <m:sSubPr>
                          <m:ctrlPr>
                            <a:rPr lang="en-US" sz="1400" i="1">
                              <a:latin typeface="Cambria Math" panose="02040503050406030204" pitchFamily="18" charset="0"/>
                            </a:rPr>
                          </m:ctrlPr>
                        </m:sSubPr>
                        <m:e>
                          <m:r>
                            <m:rPr>
                              <m:sty m:val="p"/>
                            </m:rPr>
                            <a:rPr lang="en-US" sz="1400">
                              <a:latin typeface="Cambria Math"/>
                            </a:rPr>
                            <m:t>R</m:t>
                          </m:r>
                        </m:e>
                        <m:sub>
                          <m:r>
                            <m:rPr>
                              <m:sty m:val="p"/>
                            </m:rPr>
                            <a:rPr lang="en-US" sz="1400">
                              <a:latin typeface="Cambria Math"/>
                            </a:rPr>
                            <m:t>TOP</m:t>
                          </m:r>
                        </m:sub>
                      </m:sSub>
                    </m:oMath>
                  </m:oMathPara>
                </a14:m>
                <a:endParaRPr lang="en-US" sz="1400" dirty="0"/>
              </a:p>
            </p:txBody>
          </p:sp>
        </mc:Choice>
        <mc:Fallback xmlns="">
          <p:sp>
            <p:nvSpPr>
              <p:cNvPr id="11" name="Rectangle 10"/>
              <p:cNvSpPr>
                <a:spLocks noRot="1" noChangeAspect="1" noMove="1" noResize="1" noEditPoints="1" noAdjustHandles="1" noChangeArrowheads="1" noChangeShapeType="1" noTextEdit="1"/>
              </p:cNvSpPr>
              <p:nvPr/>
            </p:nvSpPr>
            <p:spPr>
              <a:xfrm>
                <a:off x="876300" y="3715364"/>
                <a:ext cx="4572000" cy="576376"/>
              </a:xfrm>
              <a:prstGeom prst="rect">
                <a:avLst/>
              </a:prstGeom>
              <a:blipFill rotWithShape="1">
                <a:blip r:embed="rId3"/>
                <a:stretch>
                  <a:fillRect/>
                </a:stretch>
              </a:blipFill>
            </p:spPr>
            <p:txBody>
              <a:bodyPr/>
              <a:lstStyle/>
              <a:p>
                <a:r>
                  <a:rPr lang="en-US">
                    <a:noFill/>
                  </a:rPr>
                  <a:t> </a:t>
                </a:r>
              </a:p>
            </p:txBody>
          </p:sp>
        </mc:Fallback>
      </mc:AlternateContent>
      <p:sp>
        <p:nvSpPr>
          <p:cNvPr id="12" name="Rectangle 11"/>
          <p:cNvSpPr/>
          <p:nvPr/>
        </p:nvSpPr>
        <p:spPr>
          <a:xfrm>
            <a:off x="6762749" y="3689534"/>
            <a:ext cx="1745457" cy="6280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0000"/>
                </a:solidFill>
              </a:rPr>
              <a:t>Increase VSET voltage to increase the injected current on the FB node to decrease the VOUT voltage</a:t>
            </a: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3175" y="493532"/>
            <a:ext cx="2357549" cy="14906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3176" y="2033587"/>
            <a:ext cx="2357548" cy="14498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8462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44" y="0"/>
            <a:ext cx="8458200" cy="610791"/>
          </a:xfrm>
        </p:spPr>
        <p:txBody>
          <a:bodyPr/>
          <a:lstStyle/>
          <a:p>
            <a:r>
              <a:rPr lang="en-US" sz="2100" dirty="0"/>
              <a:t>Dynamic Output Voltage Change : Method 2 (DC Bias Voltage)</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493533"/>
            <a:ext cx="5267325" cy="316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Rectangle 10"/>
              <p:cNvSpPr/>
              <p:nvPr/>
            </p:nvSpPr>
            <p:spPr>
              <a:xfrm>
                <a:off x="2397919" y="3715365"/>
                <a:ext cx="4572000" cy="57637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a:latin typeface="Cambria Math"/>
                            </a:rPr>
                            <m:t>     </m:t>
                          </m:r>
                          <m:r>
                            <m:rPr>
                              <m:sty m:val="p"/>
                            </m:rPr>
                            <a:rPr lang="en-US" sz="1400">
                              <a:latin typeface="Cambria Math"/>
                            </a:rPr>
                            <m:t>V</m:t>
                          </m:r>
                        </m:e>
                        <m:sub>
                          <m:r>
                            <m:rPr>
                              <m:sty m:val="p"/>
                            </m:rPr>
                            <a:rPr lang="en-US" sz="1400">
                              <a:latin typeface="Cambria Math"/>
                            </a:rPr>
                            <m:t>OUT</m:t>
                          </m:r>
                        </m:sub>
                      </m:sSub>
                      <m:r>
                        <a:rPr lang="en-US" sz="1400">
                          <a:latin typeface="Cambria Math"/>
                        </a:rPr>
                        <m:t>=</m:t>
                      </m:r>
                      <m:sSub>
                        <m:sSubPr>
                          <m:ctrlPr>
                            <a:rPr lang="en-US" sz="1400" i="1">
                              <a:latin typeface="Cambria Math" panose="02040503050406030204" pitchFamily="18" charset="0"/>
                            </a:rPr>
                          </m:ctrlPr>
                        </m:sSubPr>
                        <m:e>
                          <m:r>
                            <m:rPr>
                              <m:sty m:val="p"/>
                            </m:rPr>
                            <a:rPr lang="en-US" sz="1400">
                              <a:latin typeface="Cambria Math"/>
                            </a:rPr>
                            <m:t>V</m:t>
                          </m:r>
                        </m:e>
                        <m:sub>
                          <m:r>
                            <m:rPr>
                              <m:sty m:val="p"/>
                            </m:rPr>
                            <a:rPr lang="en-US" sz="1400">
                              <a:latin typeface="Cambria Math"/>
                            </a:rPr>
                            <m:t>FB</m:t>
                          </m:r>
                        </m:sub>
                      </m:sSub>
                      <m:d>
                        <m:dPr>
                          <m:ctrlPr>
                            <a:rPr lang="en-US" sz="1400" i="1">
                              <a:latin typeface="Cambria Math" panose="02040503050406030204" pitchFamily="18" charset="0"/>
                            </a:rPr>
                          </m:ctrlPr>
                        </m:dPr>
                        <m:e>
                          <m:r>
                            <a:rPr lang="en-US" sz="1400">
                              <a:latin typeface="Cambria Math"/>
                            </a:rPr>
                            <m:t>1+ </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m:rPr>
                                      <m:sty m:val="p"/>
                                    </m:rPr>
                                    <a:rPr lang="en-US" sz="1400">
                                      <a:latin typeface="Cambria Math"/>
                                    </a:rPr>
                                    <m:t>R</m:t>
                                  </m:r>
                                </m:e>
                                <m:sub>
                                  <m:r>
                                    <m:rPr>
                                      <m:sty m:val="p"/>
                                    </m:rPr>
                                    <a:rPr lang="en-US" sz="1400">
                                      <a:latin typeface="Cambria Math"/>
                                    </a:rPr>
                                    <m:t>TOP</m:t>
                                  </m:r>
                                </m:sub>
                              </m:sSub>
                            </m:num>
                            <m:den>
                              <m:sSub>
                                <m:sSubPr>
                                  <m:ctrlPr>
                                    <a:rPr lang="en-US" sz="1400" i="1">
                                      <a:latin typeface="Cambria Math" panose="02040503050406030204" pitchFamily="18" charset="0"/>
                                    </a:rPr>
                                  </m:ctrlPr>
                                </m:sSubPr>
                                <m:e>
                                  <m:r>
                                    <m:rPr>
                                      <m:sty m:val="p"/>
                                    </m:rPr>
                                    <a:rPr lang="en-US" sz="1400">
                                      <a:latin typeface="Cambria Math"/>
                                    </a:rPr>
                                    <m:t>R</m:t>
                                  </m:r>
                                </m:e>
                                <m:sub>
                                  <m:r>
                                    <m:rPr>
                                      <m:sty m:val="p"/>
                                    </m:rPr>
                                    <a:rPr lang="en-US" sz="1400">
                                      <a:latin typeface="Cambria Math"/>
                                    </a:rPr>
                                    <m:t>BOT</m:t>
                                  </m:r>
                                </m:sub>
                              </m:sSub>
                            </m:den>
                          </m:f>
                        </m:e>
                      </m:d>
                      <m:r>
                        <a:rPr lang="en-US" sz="1400" i="1">
                          <a:latin typeface="Cambria Math"/>
                        </a:rPr>
                        <m:t>−</m:t>
                      </m:r>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𝑆𝐸𝑇</m:t>
                                  </m:r>
                                </m:sub>
                              </m:sSub>
                              <m:r>
                                <a:rPr lang="en-US" sz="1400" i="1">
                                  <a:latin typeface="Cambria Math"/>
                                </a:rPr>
                                <m:t>−</m:t>
                              </m:r>
                              <m:sSub>
                                <m:sSubPr>
                                  <m:ctrlPr>
                                    <a:rPr lang="en-US" sz="1400" i="1">
                                      <a:latin typeface="Cambria Math" panose="02040503050406030204" pitchFamily="18" charset="0"/>
                                    </a:rPr>
                                  </m:ctrlPr>
                                </m:sSubPr>
                                <m:e>
                                  <m:r>
                                    <a:rPr lang="en-US" sz="1400" i="1">
                                      <a:latin typeface="Cambria Math"/>
                                    </a:rPr>
                                    <m:t>𝑉</m:t>
                                  </m:r>
                                </m:e>
                                <m:sub>
                                  <m:r>
                                    <a:rPr lang="en-US" sz="1400" i="1">
                                      <a:latin typeface="Cambria Math"/>
                                    </a:rPr>
                                    <m:t>𝑅𝐸𝐹</m:t>
                                  </m:r>
                                </m:sub>
                              </m:sSub>
                            </m:num>
                            <m:den>
                              <m:sSub>
                                <m:sSubPr>
                                  <m:ctrlPr>
                                    <a:rPr lang="en-US" sz="1400" i="1">
                                      <a:latin typeface="Cambria Math" panose="02040503050406030204" pitchFamily="18" charset="0"/>
                                    </a:rPr>
                                  </m:ctrlPr>
                                </m:sSubPr>
                                <m:e>
                                  <m:r>
                                    <a:rPr lang="en-US" sz="1400" i="1">
                                      <a:latin typeface="Cambria Math"/>
                                    </a:rPr>
                                    <m:t>𝑅</m:t>
                                  </m:r>
                                </m:e>
                                <m:sub>
                                  <m:r>
                                    <a:rPr lang="en-US" sz="1400" i="1">
                                      <a:latin typeface="Cambria Math"/>
                                    </a:rPr>
                                    <m:t>𝑆𝐸𝑇</m:t>
                                  </m:r>
                                </m:sub>
                              </m:sSub>
                            </m:den>
                          </m:f>
                        </m:e>
                      </m:d>
                      <m:r>
                        <a:rPr lang="en-US" sz="1400">
                          <a:latin typeface="Cambria Math"/>
                        </a:rPr>
                        <m:t>.</m:t>
                      </m:r>
                      <m:sSub>
                        <m:sSubPr>
                          <m:ctrlPr>
                            <a:rPr lang="en-US" sz="1400" i="1">
                              <a:latin typeface="Cambria Math" panose="02040503050406030204" pitchFamily="18" charset="0"/>
                            </a:rPr>
                          </m:ctrlPr>
                        </m:sSubPr>
                        <m:e>
                          <m:r>
                            <m:rPr>
                              <m:sty m:val="p"/>
                            </m:rPr>
                            <a:rPr lang="en-US" sz="1400">
                              <a:latin typeface="Cambria Math"/>
                            </a:rPr>
                            <m:t>R</m:t>
                          </m:r>
                        </m:e>
                        <m:sub>
                          <m:r>
                            <m:rPr>
                              <m:sty m:val="p"/>
                            </m:rPr>
                            <a:rPr lang="en-US" sz="1400">
                              <a:latin typeface="Cambria Math"/>
                            </a:rPr>
                            <m:t>TOP</m:t>
                          </m:r>
                        </m:sub>
                      </m:sSub>
                    </m:oMath>
                  </m:oMathPara>
                </a14:m>
                <a:endParaRPr lang="en-US" sz="1400" dirty="0"/>
              </a:p>
            </p:txBody>
          </p:sp>
        </mc:Choice>
        <mc:Fallback xmlns="">
          <p:sp>
            <p:nvSpPr>
              <p:cNvPr id="11" name="Rectangle 10"/>
              <p:cNvSpPr>
                <a:spLocks noRot="1" noChangeAspect="1" noMove="1" noResize="1" noEditPoints="1" noAdjustHandles="1" noChangeArrowheads="1" noChangeShapeType="1" noTextEdit="1"/>
              </p:cNvSpPr>
              <p:nvPr/>
            </p:nvSpPr>
            <p:spPr>
              <a:xfrm>
                <a:off x="2397919" y="3715365"/>
                <a:ext cx="4572000" cy="576376"/>
              </a:xfrm>
              <a:prstGeom prst="rect">
                <a:avLst/>
              </a:prstGeom>
              <a:blipFill rotWithShape="1">
                <a:blip r:embed="rId3"/>
                <a:stretch>
                  <a:fillRect/>
                </a:stretch>
              </a:blipFill>
            </p:spPr>
            <p:txBody>
              <a:bodyPr/>
              <a:lstStyle/>
              <a:p>
                <a:r>
                  <a:rPr lang="en-US">
                    <a:noFill/>
                  </a:rPr>
                  <a:t> </a:t>
                </a:r>
              </a:p>
            </p:txBody>
          </p:sp>
        </mc:Fallback>
      </mc:AlternateContent>
      <p:cxnSp>
        <p:nvCxnSpPr>
          <p:cNvPr id="5" name="Straight Connector 4"/>
          <p:cNvCxnSpPr/>
          <p:nvPr/>
        </p:nvCxnSpPr>
        <p:spPr>
          <a:xfrm>
            <a:off x="6653213" y="2121693"/>
            <a:ext cx="7143" cy="8810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729413" y="2900363"/>
            <a:ext cx="854868" cy="714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2382" y="2646447"/>
            <a:ext cx="1417376" cy="507831"/>
          </a:xfrm>
          <a:prstGeom prst="rect">
            <a:avLst/>
          </a:prstGeom>
          <a:noFill/>
        </p:spPr>
        <p:txBody>
          <a:bodyPr wrap="none" rtlCol="0">
            <a:spAutoFit/>
          </a:bodyPr>
          <a:lstStyle/>
          <a:p>
            <a:r>
              <a:rPr lang="en-US" sz="900" dirty="0">
                <a:solidFill>
                  <a:srgbClr val="FF0000"/>
                </a:solidFill>
              </a:rPr>
              <a:t>For AC Simulation, </a:t>
            </a:r>
          </a:p>
          <a:p>
            <a:r>
              <a:rPr lang="en-US" sz="900" dirty="0">
                <a:solidFill>
                  <a:srgbClr val="FF0000"/>
                </a:solidFill>
              </a:rPr>
              <a:t>V</a:t>
            </a:r>
            <a:r>
              <a:rPr lang="en-US" sz="900" baseline="-25000" dirty="0">
                <a:solidFill>
                  <a:srgbClr val="FF0000"/>
                </a:solidFill>
              </a:rPr>
              <a:t>SET</a:t>
            </a:r>
            <a:r>
              <a:rPr lang="en-US" sz="900" dirty="0">
                <a:solidFill>
                  <a:srgbClr val="FF0000"/>
                </a:solidFill>
              </a:rPr>
              <a:t> will become virtual </a:t>
            </a:r>
          </a:p>
          <a:p>
            <a:r>
              <a:rPr lang="en-US" sz="900" dirty="0">
                <a:solidFill>
                  <a:srgbClr val="FF0000"/>
                </a:solidFill>
              </a:rPr>
              <a:t>ground.</a:t>
            </a:r>
          </a:p>
        </p:txBody>
      </p:sp>
      <p:sp>
        <p:nvSpPr>
          <p:cNvPr id="12" name="TextBox 11"/>
          <p:cNvSpPr txBox="1"/>
          <p:nvPr/>
        </p:nvSpPr>
        <p:spPr>
          <a:xfrm>
            <a:off x="7622382" y="3204273"/>
            <a:ext cx="941283" cy="369332"/>
          </a:xfrm>
          <a:prstGeom prst="rect">
            <a:avLst/>
          </a:prstGeom>
          <a:noFill/>
        </p:spPr>
        <p:txBody>
          <a:bodyPr wrap="none" rtlCol="0">
            <a:spAutoFit/>
          </a:bodyPr>
          <a:lstStyle/>
          <a:p>
            <a:r>
              <a:rPr lang="en-US" sz="900" dirty="0">
                <a:solidFill>
                  <a:srgbClr val="FF0000"/>
                </a:solidFill>
              </a:rPr>
              <a:t>Irrespective of </a:t>
            </a:r>
          </a:p>
          <a:p>
            <a:r>
              <a:rPr lang="en-US" sz="900" dirty="0">
                <a:solidFill>
                  <a:srgbClr val="FF0000"/>
                </a:solidFill>
              </a:rPr>
              <a:t>Value of V</a:t>
            </a:r>
            <a:r>
              <a:rPr lang="en-US" sz="900" baseline="-25000" dirty="0">
                <a:solidFill>
                  <a:srgbClr val="FF0000"/>
                </a:solidFill>
              </a:rPr>
              <a:t>SET</a:t>
            </a:r>
            <a:endParaRPr lang="en-US" sz="900" dirty="0">
              <a:solidFill>
                <a:srgbClr val="FF0000"/>
              </a:solidFill>
            </a:endParaRPr>
          </a:p>
        </p:txBody>
      </p:sp>
      <p:sp>
        <p:nvSpPr>
          <p:cNvPr id="10" name="Rectangle 9"/>
          <p:cNvSpPr/>
          <p:nvPr/>
        </p:nvSpPr>
        <p:spPr>
          <a:xfrm>
            <a:off x="6793706" y="3733800"/>
            <a:ext cx="2246052" cy="8191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rPr>
              <a:t>This implies DC gain and mid-band gain of the loop will remain constant while dynamically changing the output voltage</a:t>
            </a:r>
          </a:p>
          <a:p>
            <a:pPr algn="ctr"/>
            <a:endParaRPr lang="en-US" sz="900" dirty="0">
              <a:solidFill>
                <a:srgbClr val="FF0000"/>
              </a:solidFill>
            </a:endParaRPr>
          </a:p>
        </p:txBody>
      </p:sp>
    </p:spTree>
    <p:extLst>
      <p:ext uri="{BB962C8B-B14F-4D97-AF65-F5344CB8AC3E}">
        <p14:creationId xmlns:p14="http://schemas.microsoft.com/office/powerpoint/2010/main" val="46179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44" y="0"/>
            <a:ext cx="8458200" cy="610791"/>
          </a:xfrm>
        </p:spPr>
        <p:txBody>
          <a:bodyPr/>
          <a:lstStyle/>
          <a:p>
            <a:r>
              <a:rPr lang="en-US" sz="2100" dirty="0"/>
              <a:t>Dynamic Output Voltage Change : Method 2 (Stability)</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3" name="TextBox 2"/>
          <p:cNvSpPr txBox="1"/>
          <p:nvPr/>
        </p:nvSpPr>
        <p:spPr>
          <a:xfrm>
            <a:off x="587829" y="3935818"/>
            <a:ext cx="7766461" cy="461665"/>
          </a:xfrm>
          <a:prstGeom prst="rect">
            <a:avLst/>
          </a:prstGeom>
          <a:noFill/>
        </p:spPr>
        <p:txBody>
          <a:bodyPr wrap="square" rtlCol="0">
            <a:spAutoFit/>
          </a:bodyPr>
          <a:lstStyle/>
          <a:p>
            <a:r>
              <a:rPr lang="en-US" sz="1200" b="1" dirty="0"/>
              <a:t>No Significant change in Gain and Phase Margin. And constant cross-over frequency across V</a:t>
            </a:r>
            <a:r>
              <a:rPr lang="en-US" sz="1200" b="1" baseline="-25000" dirty="0"/>
              <a:t>OUT</a:t>
            </a:r>
            <a:r>
              <a:rPr lang="en-US" sz="1200" b="1" dirty="0"/>
              <a:t> range.</a:t>
            </a:r>
          </a:p>
          <a:p>
            <a:r>
              <a:rPr lang="en-US" sz="1200" b="1" dirty="0"/>
              <a:t>That’s why this method is considered reliable and easy to compensate.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818" y="606193"/>
            <a:ext cx="5715000" cy="321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520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44" y="0"/>
            <a:ext cx="8852694" cy="610791"/>
          </a:xfrm>
        </p:spPr>
        <p:txBody>
          <a:bodyPr/>
          <a:lstStyle/>
          <a:p>
            <a:r>
              <a:rPr lang="en-US" sz="1800" dirty="0"/>
              <a:t>Dynamic Output Voltage Change : Method 2 (Stability, excluding Power Stage)</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1" y="976421"/>
            <a:ext cx="3580606" cy="36528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571" y="976422"/>
            <a:ext cx="3327398" cy="36528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99119" y="491452"/>
            <a:ext cx="5623142" cy="307777"/>
          </a:xfrm>
          <a:prstGeom prst="rect">
            <a:avLst/>
          </a:prstGeom>
          <a:noFill/>
        </p:spPr>
        <p:txBody>
          <a:bodyPr wrap="none" rtlCol="0">
            <a:spAutoFit/>
          </a:bodyPr>
          <a:lstStyle/>
          <a:p>
            <a:r>
              <a:rPr lang="en-US" sz="1400" dirty="0"/>
              <a:t>Transient Response of ‘Feedback-to-Comp’ (Excluding </a:t>
            </a:r>
            <a:r>
              <a:rPr lang="en-US" sz="1400" dirty="0" err="1"/>
              <a:t>Powerstage</a:t>
            </a:r>
            <a:r>
              <a:rPr lang="en-US" sz="1400" dirty="0"/>
              <a:t>) </a:t>
            </a:r>
          </a:p>
        </p:txBody>
      </p:sp>
      <p:sp>
        <p:nvSpPr>
          <p:cNvPr id="5" name="TextBox 4"/>
          <p:cNvSpPr txBox="1"/>
          <p:nvPr/>
        </p:nvSpPr>
        <p:spPr>
          <a:xfrm>
            <a:off x="1554778" y="1087153"/>
            <a:ext cx="917378" cy="307777"/>
          </a:xfrm>
          <a:prstGeom prst="rect">
            <a:avLst/>
          </a:prstGeom>
          <a:noFill/>
        </p:spPr>
        <p:txBody>
          <a:bodyPr wrap="square" rtlCol="0">
            <a:spAutoFit/>
          </a:bodyPr>
          <a:lstStyle/>
          <a:p>
            <a:r>
              <a:rPr lang="en-US" sz="1400" b="1" dirty="0"/>
              <a:t>15V</a:t>
            </a:r>
            <a:r>
              <a:rPr lang="en-US" sz="1400" b="1" baseline="-25000" dirty="0"/>
              <a:t>VOUT</a:t>
            </a:r>
            <a:endParaRPr lang="en-US" sz="1400" b="1" dirty="0"/>
          </a:p>
        </p:txBody>
      </p:sp>
      <p:sp>
        <p:nvSpPr>
          <p:cNvPr id="8" name="TextBox 7"/>
          <p:cNvSpPr txBox="1"/>
          <p:nvPr/>
        </p:nvSpPr>
        <p:spPr>
          <a:xfrm>
            <a:off x="5272444" y="1087153"/>
            <a:ext cx="917378" cy="307777"/>
          </a:xfrm>
          <a:prstGeom prst="rect">
            <a:avLst/>
          </a:prstGeom>
          <a:noFill/>
        </p:spPr>
        <p:txBody>
          <a:bodyPr wrap="square" rtlCol="0">
            <a:spAutoFit/>
          </a:bodyPr>
          <a:lstStyle/>
          <a:p>
            <a:r>
              <a:rPr lang="en-US" sz="1400" b="1" dirty="0"/>
              <a:t>4V</a:t>
            </a:r>
            <a:r>
              <a:rPr lang="en-US" sz="1400" b="1" baseline="-25000" dirty="0"/>
              <a:t>VOUT</a:t>
            </a:r>
            <a:endParaRPr lang="en-US" sz="1400" b="1" dirty="0"/>
          </a:p>
        </p:txBody>
      </p:sp>
    </p:spTree>
    <p:extLst>
      <p:ext uri="{BB962C8B-B14F-4D97-AF65-F5344CB8AC3E}">
        <p14:creationId xmlns:p14="http://schemas.microsoft.com/office/powerpoint/2010/main" val="4001534413"/>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7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36048</TotalTime>
  <Words>670</Words>
  <Application>Microsoft Office PowerPoint</Application>
  <PresentationFormat>On-screen Show (16:9)</PresentationFormat>
  <Paragraphs>99</Paragraphs>
  <Slides>14</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MS PGothic</vt:lpstr>
      <vt:lpstr>Arial</vt:lpstr>
      <vt:lpstr>Calibri</vt:lpstr>
      <vt:lpstr>Cambria Math</vt:lpstr>
      <vt:lpstr>Helvetica</vt:lpstr>
      <vt:lpstr>FinalPowerpoint</vt:lpstr>
      <vt:lpstr>27_FinalPowerpoint</vt:lpstr>
      <vt:lpstr>18_FinalPowerpoint</vt:lpstr>
      <vt:lpstr>PowerPoint Presentation</vt:lpstr>
      <vt:lpstr>Agenda</vt:lpstr>
      <vt:lpstr>Dynamic Output Voltage Change : Basic Concept</vt:lpstr>
      <vt:lpstr>Dynamic Output Voltage Change : Method 1 (Switches)</vt:lpstr>
      <vt:lpstr>Dynamic Output Voltage Change : Method 1 (Stability)</vt:lpstr>
      <vt:lpstr>Dynamic Output Voltage Change : Method 2 (DC Bias Voltage)</vt:lpstr>
      <vt:lpstr>Dynamic Output Voltage Change : Method 2 (DC Bias Voltage)</vt:lpstr>
      <vt:lpstr>Dynamic Output Voltage Change : Method 2 (Stability)</vt:lpstr>
      <vt:lpstr>Dynamic Output Voltage Change : Method 2 (Stability, excluding Power Stage)</vt:lpstr>
      <vt:lpstr>Dynamic Output Voltage Change : Method 2 (Slew Rate and Final Settled Value)</vt:lpstr>
      <vt:lpstr>Dynamic Output Voltage Change : Method 2 (Design Steps)</vt:lpstr>
      <vt:lpstr>Thank You</vt:lpstr>
      <vt:lpstr>Current Mode Buck Converter (Bode Summary)</vt:lpstr>
      <vt:lpstr>Dynamic Output Voltage Change : Method 1 (Recommendations)</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Haggag "Posten", Teresa</dc:creator>
  <cp:lastModifiedBy>Beck, Marshall</cp:lastModifiedBy>
  <cp:revision>443</cp:revision>
  <cp:lastPrinted>2017-09-14T22:30:43Z</cp:lastPrinted>
  <dcterms:created xsi:type="dcterms:W3CDTF">2007-12-19T20:51:45Z</dcterms:created>
  <dcterms:modified xsi:type="dcterms:W3CDTF">2022-11-23T18:32:38Z</dcterms:modified>
</cp:coreProperties>
</file>