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4"/>
  </p:sldMasterIdLst>
  <p:notesMasterIdLst>
    <p:notesMasterId r:id="rId6"/>
  </p:notesMasterIdLst>
  <p:handoutMasterIdLst>
    <p:handoutMasterId r:id="rId7"/>
  </p:handoutMasterIdLst>
  <p:sldIdLst>
    <p:sldId id="360" r:id="rId5"/>
  </p:sldIdLst>
  <p:sldSz cx="9144000" cy="5143500" type="screen16x9"/>
  <p:notesSz cx="9296400" cy="14770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85362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666253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047146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327"/>
    <a:srgbClr val="AAAAA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65" autoAdjust="0"/>
    <p:restoredTop sz="90130" autoAdjust="0"/>
  </p:normalViewPr>
  <p:slideViewPr>
    <p:cSldViewPr snapToGrid="0">
      <p:cViewPr varScale="1">
        <p:scale>
          <a:sx n="106" d="100"/>
          <a:sy n="106" d="100"/>
        </p:scale>
        <p:origin x="-552" y="-90"/>
      </p:cViewPr>
      <p:guideLst>
        <p:guide orient="horz" pos="1620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180"/>
    </p:cViewPr>
  </p:sorterViewPr>
  <p:notesViewPr>
    <p:cSldViewPr snapToGrid="0">
      <p:cViewPr varScale="1">
        <p:scale>
          <a:sx n="63" d="100"/>
          <a:sy n="63" d="100"/>
        </p:scale>
        <p:origin x="-2886" y="-132"/>
      </p:cViewPr>
      <p:guideLst>
        <p:guide orient="horz" pos="4652"/>
        <p:guide pos="29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r>
              <a:rPr lang="en-US" smtClean="0"/>
              <a:t>TI Information - Selective Disclosure</a:t>
            </a: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8D56EAE8-38CB-4EE5-8A34-F5F49B68F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0793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274638" y="1108075"/>
            <a:ext cx="9845676" cy="5538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854" y="7016308"/>
            <a:ext cx="7436693" cy="664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r>
              <a:rPr lang="en-US" smtClean="0"/>
              <a:t>TI Information - Selective Disclosure</a:t>
            </a:r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BED2394B-E06C-4DC9-BCC2-551C3DED9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3543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362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253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146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33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elected_powerpoint_bg_1_1280x72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4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9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923987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82" y="786358"/>
            <a:ext cx="8467725" cy="3709449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944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3300" b="1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380895" indent="0">
              <a:buNone/>
              <a:defRPr sz="1500"/>
            </a:lvl2pPr>
            <a:lvl3pPr marL="761790" indent="0">
              <a:buNone/>
              <a:defRPr sz="1300"/>
            </a:lvl3pPr>
            <a:lvl4pPr marL="1142683" indent="0">
              <a:buNone/>
              <a:defRPr sz="1200"/>
            </a:lvl4pPr>
            <a:lvl5pPr marL="1523573" indent="0">
              <a:buNone/>
              <a:defRPr sz="1200"/>
            </a:lvl5pPr>
            <a:lvl6pPr marL="1904467" indent="0">
              <a:buNone/>
              <a:defRPr sz="1200"/>
            </a:lvl6pPr>
            <a:lvl7pPr marL="2285362" indent="0">
              <a:buNone/>
              <a:defRPr sz="1200"/>
            </a:lvl7pPr>
            <a:lvl8pPr marL="2666253" indent="0">
              <a:buNone/>
              <a:defRPr sz="1200"/>
            </a:lvl8pPr>
            <a:lvl9pPr marL="304714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38925" y="4537472"/>
            <a:ext cx="2133600" cy="15478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118DC-F0C3-4C61-9EEA-2C495CD045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645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379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0B41-3034-4777-B6DE-71856D9856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25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77743" y="4947901"/>
            <a:ext cx="2133600" cy="15478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A812F-8479-4F37-8662-4BBFDADD9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85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" y="4743450"/>
            <a:ext cx="8804275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8" rIns="76179" bIns="38088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910" y="4743450"/>
            <a:ext cx="874014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8" rIns="76179" bIns="38088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165"/>
            <a:ext cx="84582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82" y="794152"/>
            <a:ext cx="8467725" cy="3701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4946678"/>
            <a:ext cx="2133600" cy="1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27789" y="4536035"/>
            <a:ext cx="3086100" cy="1725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761790">
              <a:spcBef>
                <a:spcPct val="50000"/>
              </a:spcBef>
              <a:defRPr/>
            </a:pPr>
            <a:r>
              <a:rPr lang="en-US" smtClean="0">
                <a:solidFill>
                  <a:srgbClr val="000000"/>
                </a:solidFill>
              </a:rPr>
              <a:t>TI Information - Selective Disclosure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278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7" r:id="rId2"/>
    <p:sldLayoutId id="2147483798" r:id="rId3"/>
    <p:sldLayoutId id="2147483799" r:id="rId4"/>
    <p:sldLayoutId id="2147483800" r:id="rId5"/>
    <p:sldLayoutId id="2147483801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895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790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683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573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9124" indent="-189124" algn="l" rtl="0" eaLnBrk="0" fontAlgn="base" hangingPunct="0">
        <a:spcBef>
          <a:spcPts val="667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763" indent="-194416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530" indent="-137548" algn="l" rtl="0" eaLnBrk="0" fontAlgn="base" hangingPunct="0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1168" indent="-194416" algn="l" rtl="0" eaLnBrk="0" fontAlgn="base" hangingPunct="0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546" indent="-144163" algn="l" rtl="0" eaLnBrk="0" fontAlgn="base" hangingPunct="0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1441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336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230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124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nimation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1390" y="772192"/>
            <a:ext cx="5036005" cy="2670254"/>
          </a:xfrm>
          <a:prstGeom prst="rect">
            <a:avLst/>
          </a:prstGeom>
        </p:spPr>
      </p:pic>
      <p:sp>
        <p:nvSpPr>
          <p:cNvPr id="8" name="Footer Placeholder 3"/>
          <p:cNvSpPr txBox="1">
            <a:spLocks/>
          </p:cNvSpPr>
          <p:nvPr/>
        </p:nvSpPr>
        <p:spPr>
          <a:xfrm>
            <a:off x="327789" y="4838490"/>
            <a:ext cx="3086100" cy="1725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8089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617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4268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235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904467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285362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666253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047146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761790">
              <a:spcBef>
                <a:spcPct val="50000"/>
              </a:spcBef>
              <a:defRPr/>
            </a:pPr>
            <a:r>
              <a:rPr lang="en-US" sz="700" dirty="0" smtClean="0">
                <a:solidFill>
                  <a:srgbClr val="000000"/>
                </a:solidFill>
              </a:rPr>
              <a:t>TI Information – Selective Disclosure</a:t>
            </a:r>
            <a:endParaRPr lang="en-US" sz="700" dirty="0">
              <a:solidFill>
                <a:srgbClr val="000000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Phase Shifted Full Bridge</a:t>
            </a:r>
            <a:endParaRPr lang="en-IE" dirty="0"/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>
          <a:xfrm>
            <a:off x="7010400" y="4946678"/>
            <a:ext cx="2133600" cy="1547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76179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76179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76179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76179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r" eaLnBrk="1" hangingPunct="1">
              <a:defRPr/>
            </a:pPr>
            <a:fld id="{511AA9F3-DB07-4194-B12A-08275D3FA653}" type="slidenum">
              <a:rPr lang="en-US" sz="700" smtClean="0">
                <a:solidFill>
                  <a:srgbClr val="000000"/>
                </a:solidFill>
              </a:rPr>
              <a:pPr algn="r" eaLnBrk="1" hangingPunct="1">
                <a:defRPr/>
              </a:pPr>
              <a:t>1</a:t>
            </a:fld>
            <a:endParaRPr lang="en-US" sz="700" dirty="0" smtClean="0">
              <a:solidFill>
                <a:srgbClr val="000000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00" y="1296000"/>
            <a:ext cx="3710000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 flipV="1">
            <a:off x="4874444" y="2475914"/>
            <a:ext cx="1366169" cy="440086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75257" y="3699856"/>
            <a:ext cx="393466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600" dirty="0" smtClean="0">
                <a:latin typeface="+mn-lt"/>
              </a:rPr>
              <a:t>Buck Derived topology</a:t>
            </a:r>
          </a:p>
          <a:p>
            <a:r>
              <a:rPr lang="en-IE" sz="1600" dirty="0" smtClean="0">
                <a:latin typeface="+mn-lt"/>
              </a:rPr>
              <a:t>OUTA, OUTB – reference pair</a:t>
            </a:r>
          </a:p>
          <a:p>
            <a:r>
              <a:rPr lang="en-IE" sz="1600" dirty="0" smtClean="0">
                <a:latin typeface="+mn-lt"/>
              </a:rPr>
              <a:t>D controlled by phase shifting OUTC &amp; OUTD</a:t>
            </a:r>
          </a:p>
          <a:p>
            <a:r>
              <a:rPr lang="en-IE" sz="1600" dirty="0" smtClean="0">
                <a:latin typeface="+mn-lt"/>
              </a:rPr>
              <a:t>QE, QF are SRs, Diode rectification is possible</a:t>
            </a:r>
            <a:endParaRPr lang="en-IE" sz="16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958284" y="3596428"/>
                <a:ext cx="2198100" cy="593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E" sz="16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IE" sz="1600" b="0" i="1" smtClean="0">
                              <a:latin typeface="Cambria Math"/>
                            </a:rPr>
                            <m:t>𝑂𝑈𝑇</m:t>
                          </m:r>
                        </m:sub>
                      </m:sSub>
                      <m:r>
                        <a:rPr lang="en-IE" sz="1600" b="0" i="1" smtClean="0">
                          <a:latin typeface="Cambria Math"/>
                        </a:rPr>
                        <m:t>=</m:t>
                      </m:r>
                      <m:r>
                        <a:rPr lang="en-IE" sz="1600" b="0" i="1" smtClean="0">
                          <a:latin typeface="Cambria Math"/>
                        </a:rPr>
                        <m:t>𝐷</m:t>
                      </m:r>
                      <m:r>
                        <a:rPr lang="en-IE" sz="16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IE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E" sz="16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IE" sz="1600" b="0" i="1" smtClean="0">
                              <a:latin typeface="Cambria Math"/>
                            </a:rPr>
                            <m:t>𝐼𝑁</m:t>
                          </m:r>
                        </m:sub>
                      </m:sSub>
                      <m:r>
                        <a:rPr lang="en-IE" sz="1600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IE" sz="16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E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IE" sz="16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IE" sz="1600" b="0" i="1" smtClean="0">
                                  <a:latin typeface="Cambria Math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IE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IE" sz="16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IE" sz="1600" b="0" i="1" smtClean="0">
                                  <a:latin typeface="Cambria Math"/>
                                </a:rPr>
                                <m:t>𝑃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E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284" y="3596428"/>
                <a:ext cx="2198100" cy="59362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4896524" y="4448818"/>
            <a:ext cx="3781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dirty="0" smtClean="0">
                <a:solidFill>
                  <a:srgbClr val="FF0000"/>
                </a:solidFill>
                <a:latin typeface="+mn-lt"/>
              </a:rPr>
              <a:t>Mouse over the waveforms to play the animation</a:t>
            </a:r>
            <a:endParaRPr lang="en-IE" sz="14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607024" y="3906974"/>
            <a:ext cx="524796" cy="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371252" y="437529"/>
            <a:ext cx="116891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400" dirty="0" smtClean="0">
                <a:solidFill>
                  <a:srgbClr val="FF0000"/>
                </a:solidFill>
                <a:latin typeface="+mn-lt"/>
              </a:rPr>
              <a:t>PA Leg</a:t>
            </a:r>
          </a:p>
          <a:p>
            <a:r>
              <a:rPr lang="en-IE" sz="1400" dirty="0" smtClean="0">
                <a:solidFill>
                  <a:srgbClr val="FF0000"/>
                </a:solidFill>
                <a:latin typeface="+mn-lt"/>
              </a:rPr>
              <a:t>Left Leg</a:t>
            </a:r>
          </a:p>
          <a:p>
            <a:r>
              <a:rPr lang="en-IE" sz="1400" dirty="0" smtClean="0">
                <a:solidFill>
                  <a:srgbClr val="FF0000"/>
                </a:solidFill>
                <a:latin typeface="+mn-lt"/>
              </a:rPr>
              <a:t>Leading Leg</a:t>
            </a:r>
          </a:p>
          <a:p>
            <a:r>
              <a:rPr lang="en-IE" sz="1400" dirty="0" smtClean="0">
                <a:solidFill>
                  <a:srgbClr val="FF0000"/>
                </a:solidFill>
                <a:latin typeface="+mn-lt"/>
              </a:rPr>
              <a:t>QA, QB</a:t>
            </a:r>
            <a:endParaRPr lang="en-IE" sz="1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79150" y="439773"/>
            <a:ext cx="14476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400" dirty="0" smtClean="0">
                <a:solidFill>
                  <a:srgbClr val="FF0000"/>
                </a:solidFill>
                <a:latin typeface="+mn-lt"/>
              </a:rPr>
              <a:t>AP Leg</a:t>
            </a:r>
          </a:p>
          <a:p>
            <a:r>
              <a:rPr lang="en-IE" sz="1400" dirty="0" smtClean="0">
                <a:solidFill>
                  <a:srgbClr val="FF0000"/>
                </a:solidFill>
                <a:latin typeface="+mn-lt"/>
              </a:rPr>
              <a:t>Right Leg</a:t>
            </a:r>
          </a:p>
          <a:p>
            <a:r>
              <a:rPr lang="en-IE" sz="1400" dirty="0" smtClean="0">
                <a:solidFill>
                  <a:srgbClr val="FF0000"/>
                </a:solidFill>
                <a:latin typeface="+mn-lt"/>
              </a:rPr>
              <a:t>Lagging Leg</a:t>
            </a:r>
          </a:p>
          <a:p>
            <a:r>
              <a:rPr lang="en-IE" sz="1400" dirty="0" smtClean="0">
                <a:solidFill>
                  <a:srgbClr val="FF0000"/>
                </a:solidFill>
                <a:latin typeface="+mn-lt"/>
              </a:rPr>
              <a:t>QC, QD</a:t>
            </a:r>
            <a:endParaRPr lang="en-IE" sz="14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099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9F876E1E1ECC44B7AEB038587DA72F" ma:contentTypeVersion="0" ma:contentTypeDescription="Create a new document." ma:contentTypeScope="" ma:versionID="ec15ac77968d0512ff10bcc44cf97eb4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C1D30B8F-6463-40D8-9E58-620E46AC8BF3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78DB964-7B6C-4FC5-9A21-DE7084205C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B34489-50A0-436D-A053-29DC32B5F6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14850</TotalTime>
  <Words>84</Words>
  <Application>Microsoft Office PowerPoint</Application>
  <PresentationFormat>On-screen Show (16:9)</PresentationFormat>
  <Paragraphs>18</Paragraphs>
  <Slides>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FinalPowerpoint</vt:lpstr>
      <vt:lpstr>Phase Shifted Full Bridge</vt:lpstr>
    </vt:vector>
  </TitlesOfParts>
  <Company>Texas Instruments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suzetteh@ti.com</dc:creator>
  <cp:lastModifiedBy>Windows User</cp:lastModifiedBy>
  <cp:revision>275</cp:revision>
  <dcterms:created xsi:type="dcterms:W3CDTF">2007-12-19T20:51:45Z</dcterms:created>
  <dcterms:modified xsi:type="dcterms:W3CDTF">2019-04-04T14:21:05Z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0x010100A89F876E1E1ECC44B7AEB038587DA72F</vt:lpwstr>
  </property>
</Properties>
</file>