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9" d="100"/>
          <a:sy n="89" d="100"/>
        </p:scale>
        <p:origin x="-389"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4"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2018/4/25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3546213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txBox="1">
            <a:spLocks noGrp="1"/>
          </p:cNvSpPr>
          <p:nvPr>
            <p:ph type="hdr" sz="quarter"/>
          </p:nvPr>
        </p:nvSpPr>
        <p:spPr>
          <a:xfrm>
            <a:off x="3429000" y="0"/>
            <a:ext cx="2803525" cy="460375"/>
          </a:xfrm>
          <a:prstGeom prst="rect">
            <a:avLst/>
          </a:prstGeom>
          <a:noFill/>
          <a:ln w="9525">
            <a:noFill/>
            <a:miter/>
          </a:ln>
        </p:spPr>
        <p:txBody>
          <a:bodyPr lIns="91184" tIns="45592" rIns="91184" bIns="45592"/>
          <a:lstStyle/>
          <a:p>
            <a:pPr lvl="0" algn="r" defTabSz="911225"/>
            <a:r>
              <a:rPr lang="en-US" altLang="zh-CN" sz="1200" dirty="0">
                <a:latin typeface="Times New Roman" pitchFamily="18" charset="0"/>
                <a:ea typeface="Times New Roman" pitchFamily="18" charset="0"/>
              </a:rPr>
              <a:t>Hardware Design Techniques</a:t>
            </a:r>
          </a:p>
        </p:txBody>
      </p:sp>
      <p:sp>
        <p:nvSpPr>
          <p:cNvPr id="124931" name="Rectangle 7"/>
          <p:cNvSpPr txBox="1">
            <a:spLocks noGrp="1"/>
          </p:cNvSpPr>
          <p:nvPr>
            <p:ph type="sldNum" sz="quarter"/>
          </p:nvPr>
        </p:nvSpPr>
        <p:spPr>
          <a:xfrm>
            <a:off x="3162300" y="8926513"/>
            <a:ext cx="533400" cy="273050"/>
          </a:xfrm>
          <a:prstGeom prst="rect">
            <a:avLst/>
          </a:prstGeom>
          <a:noFill/>
          <a:ln w="9525">
            <a:noFill/>
            <a:miter/>
          </a:ln>
        </p:spPr>
        <p:txBody>
          <a:bodyPr lIns="91184" tIns="45592" rIns="91184" bIns="45592" anchor="b"/>
          <a:lstStyle/>
          <a:p>
            <a:pPr lvl="0" algn="ctr" defTabSz="911225"/>
            <a:r>
              <a:rPr lang="en-US" altLang="zh-CN" sz="1200" dirty="0">
                <a:latin typeface="Times New Roman" pitchFamily="18" charset="0"/>
              </a:rPr>
              <a:t>4.</a:t>
            </a:r>
            <a:fld id="{9A0DB2DC-4C9A-4742-B13C-FB6460FD3503}" type="slidenum">
              <a:rPr lang="en-US" altLang="zh-CN" sz="1200" dirty="0">
                <a:latin typeface="Times New Roman" pitchFamily="18" charset="0"/>
              </a:rPr>
              <a:t>1</a:t>
            </a:fld>
            <a:endParaRPr lang="en-US" sz="1200" dirty="0">
              <a:latin typeface="Times New Roman" pitchFamily="18" charset="0"/>
            </a:endParaRPr>
          </a:p>
        </p:txBody>
      </p:sp>
      <p:sp>
        <p:nvSpPr>
          <p:cNvPr id="124932" name="Rectangle 2"/>
          <p:cNvSpPr>
            <a:spLocks noGrp="1" noRot="1" noChangeAspect="1" noTextEdit="1"/>
          </p:cNvSpPr>
          <p:nvPr>
            <p:ph type="sldImg"/>
          </p:nvPr>
        </p:nvSpPr>
        <p:spPr/>
        <p:txBody>
          <a:bodyPr/>
          <a:lstStyle/>
          <a:p>
            <a:endParaRPr lang="zh-CN" altLang="en-US"/>
          </a:p>
        </p:txBody>
      </p:sp>
      <p:sp>
        <p:nvSpPr>
          <p:cNvPr id="124933" name="Rectangle 3"/>
          <p:cNvSpPr>
            <a:spLocks noGrp="1"/>
          </p:cNvSpPr>
          <p:nvPr>
            <p:ph type="body" idx="1"/>
          </p:nvPr>
        </p:nvSpPr>
        <p:spPr/>
        <p:txBody>
          <a:bodyPr wrap="square" lIns="91184" tIns="45592" rIns="91184" bIns="45592" anchor="t"/>
          <a:lstStyle/>
          <a:p>
            <a:pPr lvl="0" eaLnBrk="1" hangingPunct="1"/>
            <a:r>
              <a:rPr lang="en-US" altLang="zh-CN" dirty="0"/>
              <a:t>This is the first order approximation process for finding snubber values for a buck converter.  Proper measurement techniques to reduce parasitics are necessary when measurement switch node resonant frequencies.</a:t>
            </a:r>
          </a:p>
          <a:p>
            <a:pPr lvl="0" eaLnBrk="1" hangingPunct="1"/>
            <a:r>
              <a:rPr lang="en-US" altLang="zh-CN" dirty="0"/>
              <a:t>The first step is to measure the ringing frequency on the switch node, f1. Then add an external capacitor from the switch node to ground, C</a:t>
            </a:r>
            <a:r>
              <a:rPr lang="en-US" altLang="zh-CN" baseline="-25000" dirty="0"/>
              <a:t>P2</a:t>
            </a:r>
            <a:r>
              <a:rPr lang="en-US" altLang="zh-CN" dirty="0"/>
              <a:t>, with a value between C</a:t>
            </a:r>
            <a:r>
              <a:rPr lang="en-US" altLang="zh-CN" baseline="-25000" dirty="0"/>
              <a:t>OSS</a:t>
            </a:r>
            <a:r>
              <a:rPr lang="en-US" altLang="zh-CN" dirty="0"/>
              <a:t> (from the FET data sheet) and 2</a:t>
            </a:r>
            <a:r>
              <a:rPr lang="en-US" altLang="zh-CN" dirty="0">
                <a:sym typeface="Symbol" pitchFamily="18" charset="2"/>
              </a:rPr>
              <a:t></a:t>
            </a:r>
            <a:r>
              <a:rPr lang="en-US" altLang="zh-CN" dirty="0"/>
              <a:t>C</a:t>
            </a:r>
            <a:r>
              <a:rPr lang="en-US" altLang="zh-CN" baseline="-25000" dirty="0"/>
              <a:t>OSS</a:t>
            </a:r>
            <a:r>
              <a:rPr lang="en-US" altLang="zh-CN" dirty="0"/>
              <a:t>. Measure the new resonant frequency, f2.</a:t>
            </a:r>
          </a:p>
          <a:p>
            <a:pPr lvl="0" eaLnBrk="1" hangingPunct="1"/>
            <a:r>
              <a:rPr lang="en-US" altLang="zh-CN" dirty="0"/>
              <a:t>The resulting two equations can then be solved for the two unknowns, L</a:t>
            </a:r>
            <a:r>
              <a:rPr lang="en-US" altLang="zh-CN" baseline="-25000" dirty="0"/>
              <a:t>P</a:t>
            </a:r>
            <a:r>
              <a:rPr lang="en-US" altLang="zh-CN" dirty="0"/>
              <a:t> and C</a:t>
            </a:r>
            <a:r>
              <a:rPr lang="en-US" altLang="zh-CN" baseline="-25000" dirty="0"/>
              <a:t>P1</a:t>
            </a:r>
            <a:r>
              <a:rPr lang="en-US" altLang="zh-CN" dirty="0"/>
              <a:t>. </a:t>
            </a:r>
          </a:p>
          <a:p>
            <a:pPr lvl="0" eaLnBrk="1" hangingPunct="1"/>
            <a:r>
              <a:rPr lang="en-US" altLang="zh-CN" dirty="0"/>
              <a:t>The next step is to determine the approximate value of R</a:t>
            </a:r>
            <a:r>
              <a:rPr lang="en-US" altLang="zh-CN" baseline="-25000" dirty="0"/>
              <a:t>S</a:t>
            </a:r>
            <a:r>
              <a:rPr lang="en-US" altLang="zh-CN" dirty="0"/>
              <a:t> which will slightly over-damp the LRC resonance by setting Q  equal to 0.9. The equation for Q can then be solved for R</a:t>
            </a:r>
            <a:r>
              <a:rPr lang="en-US" altLang="zh-CN" baseline="-25000" dirty="0"/>
              <a:t>S</a:t>
            </a:r>
            <a:r>
              <a:rPr lang="en-US" altLang="zh-CN" dirty="0"/>
              <a:t>. </a:t>
            </a:r>
          </a:p>
          <a:p>
            <a:pPr lvl="0" eaLnBrk="1" hangingPunct="1"/>
            <a:r>
              <a:rPr lang="en-US" altLang="zh-CN" dirty="0"/>
              <a:t>One can see that the added capacitance is the directly proportional to the total loss in the snubber.  There may be an iterative process required to find a value that minimizes losses and provides adequate damping of the ringing on the switch node. </a:t>
            </a:r>
          </a:p>
          <a:p>
            <a:pPr lvl="0" eaLnBrk="1" hangingPunct="1"/>
            <a:r>
              <a:rPr lang="en-US" altLang="zh-CN" dirty="0"/>
              <a:t>R</a:t>
            </a:r>
            <a:r>
              <a:rPr lang="en-US" altLang="zh-CN" baseline="-25000" dirty="0"/>
              <a:t>S</a:t>
            </a:r>
            <a:r>
              <a:rPr lang="en-US" altLang="zh-CN" dirty="0"/>
              <a:t> and C</a:t>
            </a:r>
            <a:r>
              <a:rPr lang="en-US" altLang="zh-CN" baseline="-25000" dirty="0"/>
              <a:t>P2</a:t>
            </a:r>
            <a:r>
              <a:rPr lang="en-US" altLang="zh-CN" dirty="0"/>
              <a:t> can be further optimized by experimentation—increase C</a:t>
            </a:r>
            <a:r>
              <a:rPr lang="en-US" altLang="zh-CN" baseline="-25000" dirty="0"/>
              <a:t>P2</a:t>
            </a:r>
            <a:r>
              <a:rPr lang="en-US" altLang="zh-CN" dirty="0"/>
              <a:t> slightly and decrease R</a:t>
            </a:r>
            <a:r>
              <a:rPr lang="en-US" altLang="zh-CN" baseline="-25000" dirty="0"/>
              <a:t>S</a:t>
            </a:r>
            <a:r>
              <a:rPr lang="en-US" altLang="zh-CN" dirty="0"/>
              <a:t>. </a:t>
            </a:r>
          </a:p>
          <a:p>
            <a:pPr lvl="0" eaLnBrk="1" hangingPunct="1"/>
            <a:r>
              <a:rPr lang="en-US" altLang="zh-CN" dirty="0"/>
              <a:t>Snubbers are more effective the closer you can physically get them to the die voltage which you trying to snub, so the RC should be placed as close to the drain-to-source on the low side FET in a buck as possible. Make sure to adequately size the resistor to handle the power dissipation. The capacitor will not dissipate any notable amount power.</a:t>
            </a:r>
          </a:p>
          <a:p>
            <a:pPr lvl="0" eaLnBrk="1" hangingPunct="1"/>
            <a:r>
              <a:rPr lang="en-US" altLang="zh-CN" dirty="0"/>
              <a:t>The power dissipated in the snubber resistor is approximately</a:t>
            </a:r>
          </a:p>
          <a:p>
            <a:pPr lvl="0" eaLnBrk="1" hangingPunct="1"/>
            <a:r>
              <a:rPr lang="en-US" altLang="zh-CN" dirty="0"/>
              <a:t>		P = C</a:t>
            </a:r>
            <a:r>
              <a:rPr lang="en-US" altLang="zh-CN" baseline="-25000" dirty="0"/>
              <a:t>P2</a:t>
            </a:r>
            <a:r>
              <a:rPr lang="en-US" altLang="zh-CN" dirty="0">
                <a:sym typeface="Symbol" pitchFamily="18" charset="2"/>
              </a:rPr>
              <a:t>V</a:t>
            </a:r>
            <a:r>
              <a:rPr lang="en-US" altLang="zh-CN" baseline="-25000" dirty="0">
                <a:sym typeface="Symbol" pitchFamily="18" charset="2"/>
              </a:rPr>
              <a:t>INPUT</a:t>
            </a:r>
            <a:r>
              <a:rPr lang="en-US" altLang="zh-CN" baseline="30000" dirty="0">
                <a:sym typeface="Symbol" pitchFamily="18" charset="2"/>
              </a:rPr>
              <a:t>2</a:t>
            </a:r>
            <a:r>
              <a:rPr lang="en-US" altLang="zh-CN" dirty="0">
                <a:sym typeface="Symbol" pitchFamily="18" charset="2"/>
              </a:rPr>
              <a:t>F</a:t>
            </a:r>
            <a:r>
              <a:rPr lang="en-US" altLang="zh-CN" baseline="-25000" dirty="0">
                <a:sym typeface="Symbol" pitchFamily="18" charset="2"/>
              </a:rPr>
              <a:t>SWITCHING</a:t>
            </a:r>
            <a:r>
              <a:rPr lang="en-US" altLang="zh-CN" dirty="0">
                <a:sym typeface="Symbol" pitchFamily="18" charset="2"/>
              </a:rPr>
              <a:t>. </a:t>
            </a:r>
          </a:p>
          <a:p>
            <a:pPr lvl="0" eaLnBrk="1" hangingPunct="1"/>
            <a:r>
              <a:rPr lang="en-US" altLang="zh-CN" dirty="0">
                <a:sym typeface="Symbol" pitchFamily="18" charset="2"/>
              </a:rPr>
              <a:t>For an example power calculation, assume C</a:t>
            </a:r>
            <a:r>
              <a:rPr lang="en-US" altLang="zh-CN" baseline="-25000" dirty="0">
                <a:sym typeface="Symbol" pitchFamily="18" charset="2"/>
              </a:rPr>
              <a:t>P2</a:t>
            </a:r>
            <a:r>
              <a:rPr lang="en-US" altLang="zh-CN" dirty="0">
                <a:sym typeface="Symbol" pitchFamily="18" charset="2"/>
              </a:rPr>
              <a:t> = 600 pF, V</a:t>
            </a:r>
            <a:r>
              <a:rPr lang="en-US" altLang="zh-CN" baseline="-25000" dirty="0">
                <a:sym typeface="Symbol" pitchFamily="18" charset="2"/>
              </a:rPr>
              <a:t>INPUT</a:t>
            </a:r>
            <a:r>
              <a:rPr lang="en-US" altLang="zh-CN" dirty="0">
                <a:sym typeface="Symbol" pitchFamily="18" charset="2"/>
              </a:rPr>
              <a:t> = 12 V, F</a:t>
            </a:r>
            <a:r>
              <a:rPr lang="en-US" altLang="zh-CN" baseline="-25000" dirty="0">
                <a:sym typeface="Symbol" pitchFamily="18" charset="2"/>
              </a:rPr>
              <a:t>SWITCHING</a:t>
            </a:r>
            <a:r>
              <a:rPr lang="en-US" altLang="zh-CN" dirty="0">
                <a:sym typeface="Symbol" pitchFamily="18" charset="2"/>
              </a:rPr>
              <a:t> = 1 MHz, then P = 86 mW. </a:t>
            </a:r>
          </a:p>
          <a:p>
            <a:pPr lvl="0" eaLnBrk="1" hangingPunct="1"/>
            <a:endParaRPr lang="en-US" altLang="zh-CN" dirty="0">
              <a:sym typeface="Symbol" pitchFamily="18" charset="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t>2018/4/25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t>2018/4/25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t>2018/4/25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t>2018/4/25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smtClean="0"/>
              <a:t>Click to edit Master title style</a:t>
            </a:r>
            <a:endParaRPr lang="en-US"/>
          </a:p>
        </p:txBody>
      </p:sp>
      <p:sp>
        <p:nvSpPr>
          <p:cNvPr id="3" name="Content Placeholder 2"/>
          <p:cNvSpPr>
            <a:spLocks noGrp="1"/>
          </p:cNvSpPr>
          <p:nvPr>
            <p:ph idx="1" hasCustomPrompt="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页脚占位符 3"/>
          <p:cNvSpPr>
            <a:spLocks noGrp="1"/>
          </p:cNvSpPr>
          <p:nvPr>
            <p:ph type="ftr" sz="quarter" idx="10"/>
          </p:nvPr>
        </p:nvSpPr>
        <p:spPr/>
        <p:txBody>
          <a:bodyPr/>
          <a:lstStyle/>
          <a:p>
            <a:pPr marL="0" marR="0" lvl="0" indent="0" algn="ctr" defTabSz="914400" rtl="0" eaLnBrk="0" fontAlgn="base" latinLnBrk="0" hangingPunct="0">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Narrow" pitchFamily="34" charset="0"/>
              <a:ea typeface="MS PGothic" pitchFamily="34" charset="-128"/>
              <a:cs typeface="+mn-cs"/>
            </a:endParaRPr>
          </a:p>
        </p:txBody>
      </p:sp>
      <p:sp>
        <p:nvSpPr>
          <p:cNvPr id="5" name="灯片编号占位符 4"/>
          <p:cNvSpPr>
            <a:spLocks noGrp="1"/>
          </p:cNvSpPr>
          <p:nvPr>
            <p:ph type="sldNum" sz="quarter" idx="11"/>
          </p:nvPr>
        </p:nvSpPr>
        <p:spPr/>
        <p:txBody>
          <a:bodyPr/>
          <a:lstStyle/>
          <a:p>
            <a:pPr lvl="0"/>
            <a:r>
              <a:rPr lang="en-US" altLang="zh-CN" sz="2400" dirty="0"/>
              <a:t>4.</a:t>
            </a:r>
            <a:fld id="{9A0DB2DC-4C9A-4742-B13C-FB6460FD3503}" type="slidenum">
              <a:rPr lang="en-US" altLang="zh-CN" sz="2400" dirty="0"/>
              <a:t>‹#›</a:t>
            </a:fld>
            <a:endParaRPr lang="en-US" sz="2400" dirty="0"/>
          </a:p>
        </p:txBody>
      </p:sp>
    </p:spTree>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381000"/>
            <a:ext cx="12192000" cy="914400"/>
          </a:xfrm>
        </p:spPr>
        <p:txBody>
          <a:bodyPr/>
          <a:lstStyle/>
          <a:p>
            <a:r>
              <a:rPr lang="en-US" smtClean="0"/>
              <a:t>Click to edit Master title style</a:t>
            </a:r>
            <a:endParaRPr lang="en-US"/>
          </a:p>
        </p:txBody>
      </p:sp>
      <p:sp>
        <p:nvSpPr>
          <p:cNvPr id="3" name="Text Placeholder 2"/>
          <p:cNvSpPr>
            <a:spLocks noGrp="1"/>
          </p:cNvSpPr>
          <p:nvPr>
            <p:ph type="body" sz="half" idx="1" hasCustomPrompt="1"/>
          </p:nvPr>
        </p:nvSpPr>
        <p:spPr>
          <a:xfrm>
            <a:off x="376767" y="1600200"/>
            <a:ext cx="5615517"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hasCustomPrompt="1"/>
          </p:nvPr>
        </p:nvSpPr>
        <p:spPr>
          <a:xfrm>
            <a:off x="6195484" y="1600200"/>
            <a:ext cx="5615516" cy="2324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hasCustomPrompt="1"/>
          </p:nvPr>
        </p:nvSpPr>
        <p:spPr>
          <a:xfrm>
            <a:off x="6195484" y="4076700"/>
            <a:ext cx="5615516" cy="2324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页脚占位符 5"/>
          <p:cNvSpPr>
            <a:spLocks noGrp="1"/>
          </p:cNvSpPr>
          <p:nvPr>
            <p:ph type="ftr" sz="quarter" idx="10"/>
          </p:nvPr>
        </p:nvSpPr>
        <p:spPr/>
        <p:txBody>
          <a:bodyPr/>
          <a:lstStyle/>
          <a:p>
            <a:pPr marL="0" marR="0" lvl="0" indent="0" algn="ctr" defTabSz="914400" rtl="0" eaLnBrk="0" fontAlgn="base" latinLnBrk="0" hangingPunct="0">
              <a:spcBef>
                <a:spcPct val="0"/>
              </a:spcBef>
              <a:spcAft>
                <a:spcPct val="0"/>
              </a:spcAft>
              <a:buClrTx/>
              <a:buSzTx/>
              <a:buFontTx/>
              <a:buNone/>
              <a:defRPr/>
            </a:pPr>
            <a:endParaRPr kumimoji="0" lang="en-US" sz="1400" b="0" i="0" u="none" strike="noStrike" kern="1200" cap="none" spc="0" normalizeH="0" baseline="0" noProof="0" smtClean="0">
              <a:ln>
                <a:noFill/>
              </a:ln>
              <a:solidFill>
                <a:schemeClr val="tx1"/>
              </a:solidFill>
              <a:effectLst/>
              <a:uLnTx/>
              <a:uFillTx/>
              <a:latin typeface="Arial Narrow" pitchFamily="34" charset="0"/>
              <a:ea typeface="MS PGothic" pitchFamily="34" charset="-128"/>
              <a:cs typeface="+mn-cs"/>
            </a:endParaRPr>
          </a:p>
        </p:txBody>
      </p:sp>
      <p:sp>
        <p:nvSpPr>
          <p:cNvPr id="7" name="灯片编号占位符 6"/>
          <p:cNvSpPr>
            <a:spLocks noGrp="1"/>
          </p:cNvSpPr>
          <p:nvPr>
            <p:ph type="sldNum" sz="quarter" idx="11"/>
          </p:nvPr>
        </p:nvSpPr>
        <p:spPr/>
        <p:txBody>
          <a:bodyPr/>
          <a:lstStyle/>
          <a:p>
            <a:pPr lvl="0"/>
            <a:r>
              <a:rPr lang="en-US" altLang="zh-CN" sz="2400" dirty="0"/>
              <a:t>4.</a:t>
            </a:r>
            <a:fld id="{9A0DB2DC-4C9A-4742-B13C-FB6460FD3503}" type="slidenum">
              <a:rPr lang="en-US" altLang="zh-CN" sz="2400" dirty="0"/>
              <a:t>‹#›</a:t>
            </a:fld>
            <a:endParaRPr lang="en-US" sz="2400" dirty="0"/>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t>2018/4/25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82F288E0-7875-42C4-84C8-98DBBD3BF4D2}" type="datetimeFigureOut">
              <a:rPr lang="zh-CN" altLang="en-US" smtClean="0"/>
              <a:t>2018/4/25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t>2018/4/25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t>2018/4/25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t>2018/4/25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t>2018/4/25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82F288E0-7875-42C4-84C8-98DBBD3BF4D2}" type="datetimeFigureOut">
              <a:rPr lang="zh-CN" altLang="en-US" smtClean="0"/>
              <a:t>2018/4/25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82F288E0-7875-42C4-84C8-98DBBD3BF4D2}" type="datetimeFigureOut">
              <a:rPr lang="zh-CN" altLang="en-US" smtClean="0"/>
              <a:t>2018/4/25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t>2018/4/25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1.xml"/><Relationship Id="rId7" Type="http://schemas.openxmlformats.org/officeDocument/2006/relationships/image" Target="../media/image2.wmf"/><Relationship Id="rId2" Type="http://schemas.openxmlformats.org/officeDocument/2006/relationships/slideLayout" Target="../slideLayouts/slideLayout14.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4.wmf"/><Relationship Id="rId5" Type="http://schemas.openxmlformats.org/officeDocument/2006/relationships/image" Target="../media/image1.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0" name="Slide Number Placeholder 6"/>
          <p:cNvSpPr txBox="1">
            <a:spLocks noGrp="1"/>
          </p:cNvSpPr>
          <p:nvPr>
            <p:ph type="sldNum" sz="quarter" idx="11"/>
          </p:nvPr>
        </p:nvSpPr>
        <p:spPr>
          <a:xfrm>
            <a:off x="9829800" y="6400800"/>
            <a:ext cx="631825" cy="457200"/>
          </a:xfrm>
          <a:prstGeom prst="rect">
            <a:avLst/>
          </a:prstGeom>
          <a:noFill/>
          <a:ln w="9525">
            <a:noFill/>
            <a:miter/>
          </a:ln>
        </p:spPr>
        <p:txBody>
          <a:bodyPr wrap="none" lIns="0" anchor="ctr"/>
          <a:lstStyle/>
          <a:p>
            <a:r>
              <a:rPr lang="en-US" altLang="zh-CN" sz="2400" dirty="0"/>
              <a:t>4.</a:t>
            </a:r>
            <a:fld id="{9A0DB2DC-4C9A-4742-B13C-FB6460FD3503}" type="slidenum">
              <a:rPr lang="en-US" altLang="zh-CN" sz="2400" dirty="0"/>
              <a:t>1</a:t>
            </a:fld>
            <a:endParaRPr lang="en-US" sz="2400" dirty="0"/>
          </a:p>
        </p:txBody>
      </p:sp>
      <p:sp>
        <p:nvSpPr>
          <p:cNvPr id="11271" name="Rectangle 2"/>
          <p:cNvSpPr>
            <a:spLocks noGrp="1"/>
          </p:cNvSpPr>
          <p:nvPr>
            <p:ph type="title"/>
          </p:nvPr>
        </p:nvSpPr>
        <p:spPr/>
        <p:txBody>
          <a:bodyPr vert="horz" wrap="square" lIns="91440" tIns="91440" rIns="91440" bIns="45720" anchor="t">
            <a:normAutofit/>
          </a:bodyPr>
          <a:lstStyle/>
          <a:p>
            <a:r>
              <a:rPr lang="en-US" altLang="zh-CN" dirty="0"/>
              <a:t>Snubber Selection for Converters</a:t>
            </a:r>
          </a:p>
        </p:txBody>
      </p:sp>
      <p:sp>
        <p:nvSpPr>
          <p:cNvPr id="11272" name="Rectangle 3"/>
          <p:cNvSpPr>
            <a:spLocks noGrp="1"/>
          </p:cNvSpPr>
          <p:nvPr>
            <p:ph type="body" sz="half" idx="1"/>
          </p:nvPr>
        </p:nvSpPr>
        <p:spPr>
          <a:xfrm>
            <a:off x="1793875" y="1047750"/>
            <a:ext cx="8718550" cy="5492750"/>
          </a:xfrm>
        </p:spPr>
        <p:txBody>
          <a:bodyPr vert="horz" wrap="square" lIns="91440" tIns="91440" rIns="91440" bIns="91440" anchor="t"/>
          <a:lstStyle/>
          <a:p>
            <a:pPr>
              <a:lnSpc>
                <a:spcPct val="90000"/>
              </a:lnSpc>
            </a:pPr>
            <a:r>
              <a:rPr lang="en-US" altLang="zh-CN" sz="1600" kern="1200" dirty="0"/>
              <a:t>Apply Load to a  converter and measure resonant frequency (f1) on switch node transition</a:t>
            </a:r>
          </a:p>
          <a:p>
            <a:pPr lvl="1">
              <a:lnSpc>
                <a:spcPct val="90000"/>
              </a:lnSpc>
            </a:pPr>
            <a:endParaRPr lang="en-US" altLang="zh-CN" sz="1600" kern="1200" dirty="0"/>
          </a:p>
          <a:p>
            <a:pPr lvl="1">
              <a:lnSpc>
                <a:spcPct val="90000"/>
              </a:lnSpc>
            </a:pPr>
            <a:endParaRPr lang="en-US" altLang="zh-CN" sz="1800" b="0" kern="1200" dirty="0"/>
          </a:p>
          <a:p>
            <a:pPr>
              <a:lnSpc>
                <a:spcPct val="90000"/>
              </a:lnSpc>
            </a:pPr>
            <a:r>
              <a:rPr lang="en-US" altLang="zh-CN" sz="1600" kern="1200" dirty="0"/>
              <a:t>Add a reasonable an amount of capacitance (C</a:t>
            </a:r>
            <a:r>
              <a:rPr lang="en-US" altLang="zh-CN" sz="1600" kern="1200" baseline="-25000" dirty="0"/>
              <a:t>P2</a:t>
            </a:r>
            <a:r>
              <a:rPr lang="en-US" altLang="zh-CN" sz="1600" kern="1200" dirty="0"/>
              <a:t>) whose value is somewhere between C</a:t>
            </a:r>
            <a:r>
              <a:rPr lang="en-US" altLang="zh-CN" sz="1600" kern="1200" baseline="-25000" dirty="0"/>
              <a:t>OSS</a:t>
            </a:r>
            <a:r>
              <a:rPr lang="en-US" altLang="zh-CN" sz="1600" kern="1200" dirty="0"/>
              <a:t> of the low side FET and 2</a:t>
            </a:r>
            <a:r>
              <a:rPr lang="en-US" altLang="zh-CN" sz="1600" kern="1200" dirty="0">
                <a:sym typeface="Symbol" pitchFamily="18" charset="2"/>
              </a:rPr>
              <a:t></a:t>
            </a:r>
            <a:r>
              <a:rPr lang="en-US" altLang="zh-CN" sz="1600" kern="1200" dirty="0"/>
              <a:t>C</a:t>
            </a:r>
            <a:r>
              <a:rPr lang="en-US" altLang="zh-CN" sz="1600" kern="1200" baseline="-25000" dirty="0"/>
              <a:t>OSS</a:t>
            </a:r>
            <a:r>
              <a:rPr lang="en-US" altLang="zh-CN" sz="1600" kern="1200" dirty="0"/>
              <a:t> to the switch node to ground and measure the resonant frequency again (f2).</a:t>
            </a:r>
          </a:p>
          <a:p>
            <a:pPr lvl="1">
              <a:lnSpc>
                <a:spcPct val="90000"/>
              </a:lnSpc>
            </a:pPr>
            <a:endParaRPr lang="en-US" altLang="zh-CN" sz="1600" kern="1200" dirty="0"/>
          </a:p>
          <a:p>
            <a:pPr lvl="1">
              <a:lnSpc>
                <a:spcPct val="90000"/>
              </a:lnSpc>
            </a:pPr>
            <a:endParaRPr lang="en-US" altLang="zh-CN" sz="1800" b="0" kern="1200" dirty="0"/>
          </a:p>
          <a:p>
            <a:pPr lvl="1">
              <a:lnSpc>
                <a:spcPct val="90000"/>
              </a:lnSpc>
            </a:pPr>
            <a:endParaRPr lang="en-US" altLang="zh-CN" sz="1800" b="0" kern="1200" dirty="0"/>
          </a:p>
          <a:p>
            <a:pPr>
              <a:lnSpc>
                <a:spcPct val="90000"/>
              </a:lnSpc>
            </a:pPr>
            <a:r>
              <a:rPr lang="en-US" altLang="zh-CN" sz="1600" kern="1200" dirty="0"/>
              <a:t>The result is two equations and two unknowns (C</a:t>
            </a:r>
            <a:r>
              <a:rPr lang="en-US" altLang="zh-CN" sz="1600" kern="1200" baseline="-25000" dirty="0"/>
              <a:t>P1</a:t>
            </a:r>
            <a:r>
              <a:rPr lang="en-US" altLang="zh-CN" sz="1600" kern="1200" dirty="0"/>
              <a:t> and L</a:t>
            </a:r>
            <a:r>
              <a:rPr lang="en-US" altLang="zh-CN" sz="1600" kern="1200" baseline="-25000" dirty="0"/>
              <a:t>P</a:t>
            </a:r>
            <a:r>
              <a:rPr lang="en-US" altLang="zh-CN" sz="1600" kern="1200" dirty="0"/>
              <a:t>)</a:t>
            </a:r>
          </a:p>
          <a:p>
            <a:pPr>
              <a:lnSpc>
                <a:spcPct val="90000"/>
              </a:lnSpc>
            </a:pPr>
            <a:r>
              <a:rPr lang="en-US" altLang="zh-CN" sz="1600" kern="1200" dirty="0"/>
              <a:t>The next step is to find an R</a:t>
            </a:r>
            <a:r>
              <a:rPr lang="en-US" altLang="zh-CN" sz="1600" kern="1200" baseline="-25000" dirty="0"/>
              <a:t>S</a:t>
            </a:r>
            <a:r>
              <a:rPr lang="en-US" altLang="zh-CN" sz="1600" kern="1200" dirty="0"/>
              <a:t> value which will slightly over-damp the LRC resonance by setting Q roughly equal to 0.9</a:t>
            </a:r>
          </a:p>
          <a:p>
            <a:pPr>
              <a:lnSpc>
                <a:spcPct val="90000"/>
              </a:lnSpc>
            </a:pPr>
            <a:endParaRPr lang="en-US" altLang="zh-CN" sz="1600" kern="1200" dirty="0"/>
          </a:p>
          <a:p>
            <a:pPr>
              <a:lnSpc>
                <a:spcPct val="90000"/>
              </a:lnSpc>
            </a:pPr>
            <a:endParaRPr lang="en-US" altLang="zh-CN" sz="1800" b="0" kern="1200" dirty="0"/>
          </a:p>
          <a:p>
            <a:pPr>
              <a:lnSpc>
                <a:spcPct val="90000"/>
              </a:lnSpc>
            </a:pPr>
            <a:r>
              <a:rPr lang="en-US" altLang="zh-CN" sz="1600" kern="1200" dirty="0"/>
              <a:t>The power dissipated in the snubber resistor will be ½ CV</a:t>
            </a:r>
            <a:r>
              <a:rPr lang="en-US" altLang="zh-CN" sz="1600" kern="1200" baseline="30000" dirty="0"/>
              <a:t>2</a:t>
            </a:r>
            <a:r>
              <a:rPr lang="en-US" altLang="zh-CN" sz="1600" kern="1200" dirty="0"/>
              <a:t> for turn on and ½ CV</a:t>
            </a:r>
            <a:r>
              <a:rPr lang="en-US" altLang="zh-CN" sz="1600" kern="1200" baseline="30000" dirty="0"/>
              <a:t>2</a:t>
            </a:r>
            <a:r>
              <a:rPr lang="en-US" altLang="zh-CN" sz="1600" kern="1200" dirty="0"/>
              <a:t> for turn off:</a:t>
            </a:r>
          </a:p>
        </p:txBody>
      </p:sp>
      <p:graphicFrame>
        <p:nvGraphicFramePr>
          <p:cNvPr id="11266" name="Object 4"/>
          <p:cNvGraphicFramePr>
            <a:graphicFrameLocks noGrp="1"/>
          </p:cNvGraphicFramePr>
          <p:nvPr>
            <p:ph sz="quarter" idx="2"/>
          </p:nvPr>
        </p:nvGraphicFramePr>
        <p:xfrm>
          <a:off x="4911725" y="1527175"/>
          <a:ext cx="1903413" cy="652463"/>
        </p:xfrm>
        <a:graphic>
          <a:graphicData uri="http://schemas.openxmlformats.org/presentationml/2006/ole">
            <mc:AlternateContent xmlns:mc="http://schemas.openxmlformats.org/markup-compatibility/2006">
              <mc:Choice xmlns:v="urn:schemas-microsoft-com:vml" Requires="v">
                <p:oleObj spid="_x0000_s3098" r:id="rId4" imgW="1333500" imgH="457200" progId="Equation.3">
                  <p:embed/>
                </p:oleObj>
              </mc:Choice>
              <mc:Fallback>
                <p:oleObj r:id="rId4" imgW="1333500" imgH="457200" progId="Equation.3">
                  <p:embed/>
                  <p:pic>
                    <p:nvPicPr>
                      <p:cNvPr id="0" name="图片 3091"/>
                      <p:cNvPicPr/>
                      <p:nvPr/>
                    </p:nvPicPr>
                    <p:blipFill>
                      <a:blip r:embed="rId5"/>
                      <a:srcRect/>
                      <a:stretch>
                        <a:fillRect/>
                      </a:stretch>
                    </p:blipFill>
                    <p:spPr>
                      <a:xfrm>
                        <a:off x="4911725" y="1527175"/>
                        <a:ext cx="1903413" cy="652463"/>
                      </a:xfrm>
                      <a:prstGeom prst="rect">
                        <a:avLst/>
                      </a:prstGeom>
                      <a:noFill/>
                      <a:ln w="38100"/>
                    </p:spPr>
                  </p:pic>
                </p:oleObj>
              </mc:Fallback>
            </mc:AlternateContent>
          </a:graphicData>
        </a:graphic>
      </p:graphicFrame>
      <p:graphicFrame>
        <p:nvGraphicFramePr>
          <p:cNvPr id="11267" name="Object 5"/>
          <p:cNvGraphicFramePr/>
          <p:nvPr/>
        </p:nvGraphicFramePr>
        <p:xfrm>
          <a:off x="4905375" y="3006725"/>
          <a:ext cx="2752725" cy="669925"/>
        </p:xfrm>
        <a:graphic>
          <a:graphicData uri="http://schemas.openxmlformats.org/presentationml/2006/ole">
            <mc:AlternateContent xmlns:mc="http://schemas.openxmlformats.org/markup-compatibility/2006">
              <mc:Choice xmlns:v="urn:schemas-microsoft-com:vml" Requires="v">
                <p:oleObj spid="_x0000_s3099" r:id="rId6" imgW="1879600" imgH="457200" progId="Equation.3">
                  <p:embed/>
                </p:oleObj>
              </mc:Choice>
              <mc:Fallback>
                <p:oleObj r:id="rId6" imgW="1879600" imgH="457200" progId="Equation.3">
                  <p:embed/>
                  <p:pic>
                    <p:nvPicPr>
                      <p:cNvPr id="0" name="图片 3092"/>
                      <p:cNvPicPr/>
                      <p:nvPr/>
                    </p:nvPicPr>
                    <p:blipFill>
                      <a:blip r:embed="rId7"/>
                      <a:srcRect/>
                      <a:stretch>
                        <a:fillRect/>
                      </a:stretch>
                    </p:blipFill>
                    <p:spPr>
                      <a:xfrm>
                        <a:off x="4905375" y="3006725"/>
                        <a:ext cx="2752725" cy="669925"/>
                      </a:xfrm>
                      <a:prstGeom prst="rect">
                        <a:avLst/>
                      </a:prstGeom>
                      <a:noFill/>
                      <a:ln w="38100">
                        <a:noFill/>
                        <a:miter/>
                      </a:ln>
                    </p:spPr>
                  </p:pic>
                </p:oleObj>
              </mc:Fallback>
            </mc:AlternateContent>
          </a:graphicData>
        </a:graphic>
      </p:graphicFrame>
      <p:graphicFrame>
        <p:nvGraphicFramePr>
          <p:cNvPr id="11268" name="Object 6"/>
          <p:cNvGraphicFramePr>
            <a:graphicFrameLocks noGrp="1"/>
          </p:cNvGraphicFramePr>
          <p:nvPr>
            <p:ph sz="quarter" idx="3"/>
          </p:nvPr>
        </p:nvGraphicFramePr>
        <p:xfrm>
          <a:off x="4813935" y="4803775"/>
          <a:ext cx="2525713" cy="366713"/>
        </p:xfrm>
        <a:graphic>
          <a:graphicData uri="http://schemas.openxmlformats.org/presentationml/2006/ole">
            <mc:AlternateContent xmlns:mc="http://schemas.openxmlformats.org/markup-compatibility/2006">
              <mc:Choice xmlns:v="urn:schemas-microsoft-com:vml" Requires="v">
                <p:oleObj spid="_x0000_s3100" r:id="rId8" imgW="1751330" imgH="254000" progId="Equation.3">
                  <p:embed/>
                </p:oleObj>
              </mc:Choice>
              <mc:Fallback>
                <p:oleObj r:id="rId8" imgW="1751330" imgH="254000" progId="Equation.3">
                  <p:embed/>
                  <p:pic>
                    <p:nvPicPr>
                      <p:cNvPr id="0" name="图片 3093"/>
                      <p:cNvPicPr/>
                      <p:nvPr/>
                    </p:nvPicPr>
                    <p:blipFill>
                      <a:blip r:embed="rId9"/>
                      <a:srcRect/>
                      <a:stretch>
                        <a:fillRect/>
                      </a:stretch>
                    </p:blipFill>
                    <p:spPr>
                      <a:xfrm>
                        <a:off x="4813935" y="4803775"/>
                        <a:ext cx="2525713" cy="366713"/>
                      </a:xfrm>
                      <a:prstGeom prst="rect">
                        <a:avLst/>
                      </a:prstGeom>
                      <a:noFill/>
                      <a:ln w="38100"/>
                    </p:spPr>
                  </p:pic>
                </p:oleObj>
              </mc:Fallback>
            </mc:AlternateContent>
          </a:graphicData>
        </a:graphic>
      </p:graphicFrame>
      <p:graphicFrame>
        <p:nvGraphicFramePr>
          <p:cNvPr id="11269" name="Object 7"/>
          <p:cNvGraphicFramePr/>
          <p:nvPr/>
        </p:nvGraphicFramePr>
        <p:xfrm>
          <a:off x="4867275" y="5838825"/>
          <a:ext cx="2765425" cy="406400"/>
        </p:xfrm>
        <a:graphic>
          <a:graphicData uri="http://schemas.openxmlformats.org/presentationml/2006/ole">
            <mc:AlternateContent xmlns:mc="http://schemas.openxmlformats.org/markup-compatibility/2006">
              <mc:Choice xmlns:v="urn:schemas-microsoft-com:vml" Requires="v">
                <p:oleObj spid="_x0000_s3101" r:id="rId10" imgW="1892300" imgH="279400" progId="Equation.3">
                  <p:embed/>
                </p:oleObj>
              </mc:Choice>
              <mc:Fallback>
                <p:oleObj r:id="rId10" imgW="1892300" imgH="279400" progId="Equation.3">
                  <p:embed/>
                  <p:pic>
                    <p:nvPicPr>
                      <p:cNvPr id="0" name="图片 3094"/>
                      <p:cNvPicPr/>
                      <p:nvPr/>
                    </p:nvPicPr>
                    <p:blipFill>
                      <a:blip r:embed="rId11"/>
                      <a:srcRect/>
                      <a:stretch>
                        <a:fillRect/>
                      </a:stretch>
                    </p:blipFill>
                    <p:spPr>
                      <a:xfrm>
                        <a:off x="4867275" y="5838825"/>
                        <a:ext cx="2765425" cy="406400"/>
                      </a:xfrm>
                      <a:prstGeom prst="rect">
                        <a:avLst/>
                      </a:prstGeom>
                      <a:noFill/>
                      <a:ln w="38100">
                        <a:noFill/>
                        <a:miter/>
                      </a:ln>
                    </p:spPr>
                  </p:pic>
                </p:oleObj>
              </mc:Fallback>
            </mc:AlternateContent>
          </a:graphicData>
        </a:graphic>
      </p:graphicFrame>
    </p:spTree>
  </p:cSld>
  <p:clrMapOvr>
    <a:masterClrMapping/>
  </p:clrMapOvr>
  <p:transition>
    <p:wipe dir="r"/>
  </p:transition>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396</Words>
  <Application>Microsoft Office PowerPoint</Application>
  <PresentationFormat>Custom</PresentationFormat>
  <Paragraphs>26</Paragraphs>
  <Slides>1</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Office 主题</vt:lpstr>
      <vt:lpstr>Equation.3</vt:lpstr>
      <vt:lpstr>Snubber Selection for Converters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Chen, Zhiying</cp:lastModifiedBy>
  <cp:revision>2</cp:revision>
  <dcterms:created xsi:type="dcterms:W3CDTF">2015-12-27T14:39:51Z</dcterms:created>
  <dcterms:modified xsi:type="dcterms:W3CDTF">2018-04-25T12:34:19Z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2052-10.1.0.5399</vt:lpwstr>
  </property>
</Properties>
</file>