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728" r:id="rId2"/>
    <p:sldId id="1732" r:id="rId3"/>
    <p:sldId id="1729" r:id="rId4"/>
    <p:sldId id="1730" r:id="rId5"/>
    <p:sldId id="1731" r:id="rId6"/>
    <p:sldId id="173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706C2"/>
    <a:srgbClr val="008700"/>
    <a:srgbClr val="15DD17"/>
    <a:srgbClr val="ABA806"/>
    <a:srgbClr val="564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32"/>
            <a:ext cx="112776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86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89"/>
            <a:ext cx="2844800" cy="206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AE7985EE-CC81-4AD9-9FD5-46D7FDA8E03F}" type="slidenum">
              <a:rPr lang="en-US" smtClean="0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3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6" y="1048482"/>
            <a:ext cx="11290300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733"/>
            </a:lvl3pPr>
            <a:lvl4pPr>
              <a:defRPr sz="1733"/>
            </a:lvl4pPr>
            <a:lvl5pPr>
              <a:defRPr sz="17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50002"/>
            <a:ext cx="2844800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 smtClean="0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3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50002"/>
            <a:ext cx="2844800" cy="206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00C9E872-E0BB-4469-A3CE-4B2AA192E6E7}" type="slidenum">
              <a:rPr lang="en-US" smtClean="0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9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9" tIns="60707" rIns="121409" bIns="60707" anchor="ctr"/>
          <a:lstStyle/>
          <a:p>
            <a:pPr algn="ctr" defTabSz="9105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33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39" y="6324600"/>
            <a:ext cx="1165436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09" tIns="60707" rIns="121409" bIns="60707" anchor="ctr"/>
          <a:lstStyle/>
          <a:p>
            <a:pPr algn="ctr" defTabSz="91056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33" dirty="0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7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57" tIns="45530" rIns="91057" bIns="455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6" y="1058880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057" tIns="45530" rIns="91057" bIns="45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159273"/>
            <a:ext cx="12293600" cy="472344"/>
            <a:chOff x="-34800" y="4652282"/>
            <a:chExt cx="8874108" cy="3542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" y="4652282"/>
              <a:ext cx="8836528" cy="344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6" name="Picture 15" descr="ti_logo_powerpoint_1_line.png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7143651" y="4742198"/>
              <a:ext cx="1567826" cy="193747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 userDrawn="1"/>
          </p:nvGrpSpPr>
          <p:grpSpPr>
            <a:xfrm>
              <a:off x="-34800" y="4654430"/>
              <a:ext cx="8874108" cy="352110"/>
              <a:chOff x="-7620" y="6323077"/>
              <a:chExt cx="8814816" cy="466344"/>
            </a:xfrm>
          </p:grpSpPr>
          <p:cxnSp>
            <p:nvCxnSpPr>
              <p:cNvPr id="18" name="Straight Connector 17"/>
              <p:cNvCxnSpPr/>
              <p:nvPr userDrawn="1"/>
            </p:nvCxnSpPr>
            <p:spPr>
              <a:xfrm>
                <a:off x="-7620" y="678942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>
                <a:off x="-7620" y="6324600"/>
                <a:ext cx="8814816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>
              <a:xfrm rot="16200000">
                <a:off x="8571262" y="6556249"/>
                <a:ext cx="466344" cy="0"/>
              </a:xfrm>
              <a:prstGeom prst="line">
                <a:avLst/>
              </a:prstGeom>
              <a:ln w="3175" cmpd="sng">
                <a:solidFill>
                  <a:srgbClr val="0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9615" y="6399995"/>
            <a:ext cx="2844800" cy="365125"/>
          </a:xfrm>
          <a:prstGeom prst="rect">
            <a:avLst/>
          </a:prstGeom>
        </p:spPr>
        <p:txBody>
          <a:bodyPr vert="horz" lIns="91057" tIns="45530" rIns="91057" bIns="455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92281B-189C-DD44-8CCD-1176BC153E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9602" y="5934945"/>
            <a:ext cx="3378201" cy="28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403" tIns="60704" rIns="121403" bIns="60704">
            <a:spAutoFit/>
          </a:bodyPr>
          <a:lstStyle/>
          <a:p>
            <a:pPr defTabSz="121402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000000"/>
                </a:solidFill>
                <a:cs typeface="Arial"/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86566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733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5283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056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65847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1124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6057" indent="-226057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2264" indent="-23238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0493" indent="-164401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96693" indent="-232380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2824" indent="-172316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38108" indent="-172316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93391" indent="-172316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48670" indent="-172316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03945" indent="-172316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55283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910567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65847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821124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76406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731689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86966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42249" algn="l" defTabSz="910567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8677-147F-4AB1-8F1F-A607B6F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8"/>
            <a:ext cx="11277600" cy="1007041"/>
          </a:xfrm>
        </p:spPr>
        <p:txBody>
          <a:bodyPr/>
          <a:lstStyle/>
          <a:p>
            <a:r>
              <a:rPr lang="en-US" sz="3200" dirty="0"/>
              <a:t>2 x PMP22477 Power Sharing &amp; Limiting Test - Pictures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0229-60AD-49DD-B9F3-09804388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036487-96E3-4E2E-8836-C26128704D0E}"/>
              </a:ext>
            </a:extLst>
          </p:cNvPr>
          <p:cNvSpPr/>
          <p:nvPr/>
        </p:nvSpPr>
        <p:spPr>
          <a:xfrm>
            <a:off x="644145" y="180285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50 V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38E1F2-3C7B-433B-8A9A-9AC84AD00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"/>
          <a:stretch/>
        </p:blipFill>
        <p:spPr>
          <a:xfrm rot="16200000">
            <a:off x="6469304" y="872737"/>
            <a:ext cx="3653908" cy="48949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B67589-1BAF-4468-AC8C-4AB55D0C2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70" t="8889" b="15231"/>
          <a:stretch/>
        </p:blipFill>
        <p:spPr>
          <a:xfrm rot="10800000">
            <a:off x="1448285" y="1493240"/>
            <a:ext cx="3365433" cy="36539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06A6FD1-4598-478E-8C56-4F2291507581}"/>
              </a:ext>
            </a:extLst>
          </p:cNvPr>
          <p:cNvSpPr/>
          <p:nvPr/>
        </p:nvSpPr>
        <p:spPr>
          <a:xfrm>
            <a:off x="1448284" y="5226259"/>
            <a:ext cx="3567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Franklin Gothic Medium Cond" panose="020B0606030402020204" pitchFamily="34" charset="0"/>
                <a:ea typeface="宋体" panose="02010600030101010101" pitchFamily="2" charset="-122"/>
              </a:rPr>
              <a:t>TPS23881EVM x 1</a:t>
            </a:r>
          </a:p>
          <a:p>
            <a:pPr algn="ctr"/>
            <a:r>
              <a:rPr lang="en-US" altLang="zh-CN" dirty="0">
                <a:latin typeface="Franklin Gothic Medium Cond" panose="020B0606030402020204" pitchFamily="34" charset="0"/>
                <a:ea typeface="宋体" panose="02010600030101010101" pitchFamily="2" charset="-122"/>
              </a:rPr>
              <a:t>Two 2-paris ports (30 W each) were used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C529D8-CEC9-4613-9C4C-6E467FF666AA}"/>
              </a:ext>
            </a:extLst>
          </p:cNvPr>
          <p:cNvSpPr/>
          <p:nvPr/>
        </p:nvSpPr>
        <p:spPr>
          <a:xfrm>
            <a:off x="6021020" y="5226258"/>
            <a:ext cx="4550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Franklin Gothic Medium Cond" panose="020B0606030402020204" pitchFamily="34" charset="0"/>
                <a:ea typeface="宋体" panose="02010600030101010101" pitchFamily="2" charset="-122"/>
              </a:rPr>
              <a:t>PMP22477 x 2</a:t>
            </a:r>
          </a:p>
          <a:p>
            <a:pPr algn="ctr"/>
            <a:r>
              <a:rPr lang="en-US" altLang="zh-CN" dirty="0">
                <a:latin typeface="Franklin Gothic Medium Cond" panose="020B0606030402020204" pitchFamily="34" charset="0"/>
                <a:ea typeface="宋体" panose="02010600030101010101" pitchFamily="2" charset="-122"/>
              </a:rPr>
              <a:t>Shorted the output sides; no dedicated </a:t>
            </a:r>
            <a:r>
              <a:rPr lang="en-US" altLang="zh-CN" dirty="0" err="1">
                <a:latin typeface="Franklin Gothic Medium Cond" panose="020B0606030402020204" pitchFamily="34" charset="0"/>
                <a:ea typeface="宋体" panose="02010600030101010101" pitchFamily="2" charset="-122"/>
              </a:rPr>
              <a:t>oring</a:t>
            </a:r>
            <a:r>
              <a:rPr lang="en-US" altLang="zh-CN" dirty="0">
                <a:latin typeface="Franklin Gothic Medium Cond" panose="020B0606030402020204" pitchFamily="34" charset="0"/>
                <a:ea typeface="宋体" panose="02010600030101010101" pitchFamily="2" charset="-122"/>
              </a:rPr>
              <a:t> circuit 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09AC70-CFB5-4949-88CD-61A0008C4624}"/>
              </a:ext>
            </a:extLst>
          </p:cNvPr>
          <p:cNvSpPr/>
          <p:nvPr/>
        </p:nvSpPr>
        <p:spPr>
          <a:xfrm>
            <a:off x="401652" y="958651"/>
            <a:ext cx="3258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438278">
              <a:defRPr/>
            </a:pPr>
            <a:r>
              <a:rPr lang="en-US" altLang="zh-CN" sz="2400" dirty="0">
                <a:latin typeface="Franklin Gothic Medium Cond" panose="020B0606030402020204" pitchFamily="34" charset="0"/>
                <a:ea typeface="宋体" panose="02010600030101010101" pitchFamily="2" charset="-122"/>
              </a:rPr>
              <a:t>Test Setup:</a:t>
            </a:r>
          </a:p>
        </p:txBody>
      </p:sp>
    </p:spTree>
    <p:extLst>
      <p:ext uri="{BB962C8B-B14F-4D97-AF65-F5344CB8AC3E}">
        <p14:creationId xmlns:p14="http://schemas.microsoft.com/office/powerpoint/2010/main" val="24764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8677-147F-4AB1-8F1F-A607B6F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8"/>
            <a:ext cx="11277600" cy="1007041"/>
          </a:xfrm>
        </p:spPr>
        <p:txBody>
          <a:bodyPr/>
          <a:lstStyle/>
          <a:p>
            <a:r>
              <a:rPr lang="en-US" sz="3200" dirty="0"/>
              <a:t>2 x PMP22477 Power Sharing &amp; Limiting Test - 1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0229-60AD-49DD-B9F3-09804388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869043-0D3E-4859-9933-4DF0C4F2A51B}"/>
              </a:ext>
            </a:extLst>
          </p:cNvPr>
          <p:cNvGrpSpPr/>
          <p:nvPr/>
        </p:nvGrpSpPr>
        <p:grpSpPr>
          <a:xfrm>
            <a:off x="180994" y="1064352"/>
            <a:ext cx="10212966" cy="1461776"/>
            <a:chOff x="357162" y="1207046"/>
            <a:chExt cx="8352386" cy="14617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0654CB-17A9-40AA-93E9-0FF61B57FB5C}"/>
                </a:ext>
              </a:extLst>
            </p:cNvPr>
            <p:cNvSpPr/>
            <p:nvPr/>
          </p:nvSpPr>
          <p:spPr>
            <a:xfrm>
              <a:off x="357162" y="1591604"/>
              <a:ext cx="8352386" cy="1077218"/>
            </a:xfrm>
            <a:prstGeom prst="rect">
              <a:avLst/>
            </a:prstGeom>
          </p:spPr>
          <p:txBody>
            <a:bodyPr wrap="square" numCol="5">
              <a:spAutoFit/>
            </a:bodyPr>
            <a:lstStyle/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DD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- 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SS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50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12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1.8 A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(PD1)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(PD2)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403DC-BF00-4F2D-92A1-70EA07D8E7EF}"/>
                </a:ext>
              </a:extLst>
            </p:cNvPr>
            <p:cNvSpPr/>
            <p:nvPr/>
          </p:nvSpPr>
          <p:spPr>
            <a:xfrm>
              <a:off x="564354" y="1207046"/>
              <a:ext cx="67552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2438278">
                <a:defRPr/>
              </a:pP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Test Condition: Insert PD2 when PD1 is exiting</a:t>
              </a:r>
            </a:p>
            <a:p>
              <a:pPr algn="just" defTabSz="2438278">
                <a:defRPr/>
              </a:pPr>
              <a:endParaRPr lang="en-US" altLang="zh-CN" sz="2400" dirty="0"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0076922-CA04-42E0-B621-D666EDC07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46" y="1987519"/>
            <a:ext cx="7069508" cy="37763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652697-3C1D-4BE8-B261-BFB8C1B6E98D}"/>
              </a:ext>
            </a:extLst>
          </p:cNvPr>
          <p:cNvSpPr/>
          <p:nvPr/>
        </p:nvSpPr>
        <p:spPr>
          <a:xfrm>
            <a:off x="2728296" y="1987519"/>
            <a:ext cx="46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out</a:t>
            </a:r>
            <a:endParaRPr lang="en-US" dirty="0">
              <a:solidFill>
                <a:srgbClr val="ABA80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9ADFC-63F1-4B8E-AEAD-5A44BA7A24FF}"/>
              </a:ext>
            </a:extLst>
          </p:cNvPr>
          <p:cNvSpPr/>
          <p:nvPr/>
        </p:nvSpPr>
        <p:spPr>
          <a:xfrm>
            <a:off x="2728296" y="2775574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460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60CA4-405C-4476-98B8-FA97BE816953}"/>
              </a:ext>
            </a:extLst>
          </p:cNvPr>
          <p:cNvSpPr/>
          <p:nvPr/>
        </p:nvSpPr>
        <p:spPr>
          <a:xfrm>
            <a:off x="6525925" y="314490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260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A69BA-1B39-4DE6-9053-FFC11AD489AD}"/>
              </a:ext>
            </a:extLst>
          </p:cNvPr>
          <p:cNvSpPr/>
          <p:nvPr/>
        </p:nvSpPr>
        <p:spPr>
          <a:xfrm>
            <a:off x="6525925" y="4052847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036487-96E3-4E2E-8836-C26128704D0E}"/>
              </a:ext>
            </a:extLst>
          </p:cNvPr>
          <p:cNvSpPr/>
          <p:nvPr/>
        </p:nvSpPr>
        <p:spPr>
          <a:xfrm>
            <a:off x="644145" y="180285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50 V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4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A9F99-4A73-45F5-8AA8-21558E88A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246" y="1987518"/>
            <a:ext cx="7069507" cy="3776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88677-147F-4AB1-8F1F-A607B6F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8"/>
            <a:ext cx="11277600" cy="1007041"/>
          </a:xfrm>
        </p:spPr>
        <p:txBody>
          <a:bodyPr/>
          <a:lstStyle/>
          <a:p>
            <a:r>
              <a:rPr lang="en-US" sz="3200" dirty="0"/>
              <a:t>2 x PMP22477 Power Sharing &amp; Limiting Test - 2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0229-60AD-49DD-B9F3-09804388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869043-0D3E-4859-9933-4DF0C4F2A51B}"/>
              </a:ext>
            </a:extLst>
          </p:cNvPr>
          <p:cNvGrpSpPr/>
          <p:nvPr/>
        </p:nvGrpSpPr>
        <p:grpSpPr>
          <a:xfrm>
            <a:off x="180994" y="1064352"/>
            <a:ext cx="10212966" cy="1461776"/>
            <a:chOff x="357162" y="1207046"/>
            <a:chExt cx="8352386" cy="14617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0654CB-17A9-40AA-93E9-0FF61B57FB5C}"/>
                </a:ext>
              </a:extLst>
            </p:cNvPr>
            <p:cNvSpPr/>
            <p:nvPr/>
          </p:nvSpPr>
          <p:spPr>
            <a:xfrm>
              <a:off x="357162" y="1591604"/>
              <a:ext cx="8352386" cy="1077218"/>
            </a:xfrm>
            <a:prstGeom prst="rect">
              <a:avLst/>
            </a:prstGeom>
          </p:spPr>
          <p:txBody>
            <a:bodyPr wrap="square" numCol="5">
              <a:spAutoFit/>
            </a:bodyPr>
            <a:lstStyle/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DD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- 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SS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50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12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1.8 A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(PD1)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(PD2)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403DC-BF00-4F2D-92A1-70EA07D8E7EF}"/>
                </a:ext>
              </a:extLst>
            </p:cNvPr>
            <p:cNvSpPr/>
            <p:nvPr/>
          </p:nvSpPr>
          <p:spPr>
            <a:xfrm>
              <a:off x="564354" y="1207046"/>
              <a:ext cx="67552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2438278">
                <a:defRPr/>
              </a:pP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Test Condition: Remove PD2 when PD1 &amp; PD2 are both exiting</a:t>
              </a:r>
            </a:p>
            <a:p>
              <a:pPr algn="just" defTabSz="2438278">
                <a:defRPr/>
              </a:pPr>
              <a:endParaRPr lang="en-US" altLang="zh-CN" sz="2400" dirty="0"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52697-3C1D-4BE8-B261-BFB8C1B6E98D}"/>
              </a:ext>
            </a:extLst>
          </p:cNvPr>
          <p:cNvSpPr/>
          <p:nvPr/>
        </p:nvSpPr>
        <p:spPr>
          <a:xfrm>
            <a:off x="2728296" y="1987519"/>
            <a:ext cx="46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out</a:t>
            </a:r>
            <a:endParaRPr lang="en-US" dirty="0">
              <a:solidFill>
                <a:srgbClr val="ABA80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9ADFC-63F1-4B8E-AEAD-5A44BA7A24FF}"/>
              </a:ext>
            </a:extLst>
          </p:cNvPr>
          <p:cNvSpPr/>
          <p:nvPr/>
        </p:nvSpPr>
        <p:spPr>
          <a:xfrm>
            <a:off x="6241116" y="2730476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460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60CA4-405C-4476-98B8-FA97BE816953}"/>
              </a:ext>
            </a:extLst>
          </p:cNvPr>
          <p:cNvSpPr/>
          <p:nvPr/>
        </p:nvSpPr>
        <p:spPr>
          <a:xfrm>
            <a:off x="2728296" y="3192205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260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A69BA-1B39-4DE6-9053-FFC11AD489AD}"/>
              </a:ext>
            </a:extLst>
          </p:cNvPr>
          <p:cNvSpPr/>
          <p:nvPr/>
        </p:nvSpPr>
        <p:spPr>
          <a:xfrm>
            <a:off x="2728296" y="4034657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036487-96E3-4E2E-8836-C26128704D0E}"/>
              </a:ext>
            </a:extLst>
          </p:cNvPr>
          <p:cNvSpPr/>
          <p:nvPr/>
        </p:nvSpPr>
        <p:spPr>
          <a:xfrm>
            <a:off x="644145" y="180285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50 V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7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8048CA-EA5C-4D6D-BCD8-F5C109393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45" y="1987517"/>
            <a:ext cx="7069507" cy="377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88677-147F-4AB1-8F1F-A607B6F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8"/>
            <a:ext cx="11277600" cy="1007041"/>
          </a:xfrm>
        </p:spPr>
        <p:txBody>
          <a:bodyPr/>
          <a:lstStyle/>
          <a:p>
            <a:r>
              <a:rPr lang="en-US" sz="3200" dirty="0"/>
              <a:t>2 x PMP22477 Power Sharing &amp; Limiting Test - 3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0229-60AD-49DD-B9F3-09804388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869043-0D3E-4859-9933-4DF0C4F2A51B}"/>
              </a:ext>
            </a:extLst>
          </p:cNvPr>
          <p:cNvGrpSpPr/>
          <p:nvPr/>
        </p:nvGrpSpPr>
        <p:grpSpPr>
          <a:xfrm>
            <a:off x="180994" y="1064352"/>
            <a:ext cx="11020406" cy="1461776"/>
            <a:chOff x="357162" y="1207046"/>
            <a:chExt cx="9012728" cy="14617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0654CB-17A9-40AA-93E9-0FF61B57FB5C}"/>
                </a:ext>
              </a:extLst>
            </p:cNvPr>
            <p:cNvSpPr/>
            <p:nvPr/>
          </p:nvSpPr>
          <p:spPr>
            <a:xfrm>
              <a:off x="357162" y="1591604"/>
              <a:ext cx="9012728" cy="1077218"/>
            </a:xfrm>
            <a:prstGeom prst="rect">
              <a:avLst/>
            </a:prstGeom>
          </p:spPr>
          <p:txBody>
            <a:bodyPr wrap="square" numCol="5">
              <a:spAutoFit/>
            </a:bodyPr>
            <a:lstStyle/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DD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- 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SS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50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12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1600" baseline="-250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1.8 A -&gt; 3.6 A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(PD1)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(PD2)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403DC-BF00-4F2D-92A1-70EA07D8E7EF}"/>
                </a:ext>
              </a:extLst>
            </p:cNvPr>
            <p:cNvSpPr/>
            <p:nvPr/>
          </p:nvSpPr>
          <p:spPr>
            <a:xfrm>
              <a:off x="564354" y="1207046"/>
              <a:ext cx="67552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2438278">
                <a:defRPr/>
              </a:pP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Test Condition: Increase </a:t>
              </a:r>
              <a:r>
                <a:rPr lang="en-US" altLang="zh-CN" sz="2400" dirty="0" err="1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2400" baseline="-25000" dirty="0" err="1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when PD1 &amp; PD2 are both exiting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52697-3C1D-4BE8-B261-BFB8C1B6E98D}"/>
              </a:ext>
            </a:extLst>
          </p:cNvPr>
          <p:cNvSpPr/>
          <p:nvPr/>
        </p:nvSpPr>
        <p:spPr>
          <a:xfrm>
            <a:off x="2728296" y="1987519"/>
            <a:ext cx="46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out</a:t>
            </a:r>
            <a:endParaRPr lang="en-US" dirty="0">
              <a:solidFill>
                <a:srgbClr val="ABA80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9ADFC-63F1-4B8E-AEAD-5A44BA7A24FF}"/>
              </a:ext>
            </a:extLst>
          </p:cNvPr>
          <p:cNvSpPr/>
          <p:nvPr/>
        </p:nvSpPr>
        <p:spPr>
          <a:xfrm>
            <a:off x="6284296" y="2816813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450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60CA4-405C-4476-98B8-FA97BE816953}"/>
              </a:ext>
            </a:extLst>
          </p:cNvPr>
          <p:cNvSpPr/>
          <p:nvPr/>
        </p:nvSpPr>
        <p:spPr>
          <a:xfrm>
            <a:off x="2728296" y="3192205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A69BA-1B39-4DE6-9053-FFC11AD489AD}"/>
              </a:ext>
            </a:extLst>
          </p:cNvPr>
          <p:cNvSpPr/>
          <p:nvPr/>
        </p:nvSpPr>
        <p:spPr>
          <a:xfrm>
            <a:off x="2728296" y="4034657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036487-96E3-4E2E-8836-C26128704D0E}"/>
              </a:ext>
            </a:extLst>
          </p:cNvPr>
          <p:cNvSpPr/>
          <p:nvPr/>
        </p:nvSpPr>
        <p:spPr>
          <a:xfrm>
            <a:off x="644145" y="180285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50 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AEAEB-2418-40BF-9074-5D84792AF7FA}"/>
              </a:ext>
            </a:extLst>
          </p:cNvPr>
          <p:cNvSpPr/>
          <p:nvPr/>
        </p:nvSpPr>
        <p:spPr>
          <a:xfrm>
            <a:off x="6284296" y="3591018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460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F1B802-D2E9-4BA2-98C8-397D3EFA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45" y="1987517"/>
            <a:ext cx="7069510" cy="377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88677-147F-4AB1-8F1F-A607B6F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8"/>
            <a:ext cx="11277600" cy="1007041"/>
          </a:xfrm>
        </p:spPr>
        <p:txBody>
          <a:bodyPr/>
          <a:lstStyle/>
          <a:p>
            <a:r>
              <a:rPr lang="en-US" sz="3200" dirty="0"/>
              <a:t>2 x PMP22477 Power Sharing &amp; Limiting Test - 4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0229-60AD-49DD-B9F3-09804388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869043-0D3E-4859-9933-4DF0C4F2A51B}"/>
              </a:ext>
            </a:extLst>
          </p:cNvPr>
          <p:cNvGrpSpPr/>
          <p:nvPr/>
        </p:nvGrpSpPr>
        <p:grpSpPr>
          <a:xfrm>
            <a:off x="180994" y="1064352"/>
            <a:ext cx="11020406" cy="1461776"/>
            <a:chOff x="357162" y="1207046"/>
            <a:chExt cx="9012728" cy="14617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0654CB-17A9-40AA-93E9-0FF61B57FB5C}"/>
                </a:ext>
              </a:extLst>
            </p:cNvPr>
            <p:cNvSpPr/>
            <p:nvPr/>
          </p:nvSpPr>
          <p:spPr>
            <a:xfrm>
              <a:off x="357162" y="1591604"/>
              <a:ext cx="9012728" cy="1077218"/>
            </a:xfrm>
            <a:prstGeom prst="rect">
              <a:avLst/>
            </a:prstGeom>
          </p:spPr>
          <p:txBody>
            <a:bodyPr wrap="square" numCol="5">
              <a:spAutoFit/>
            </a:bodyPr>
            <a:lstStyle/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DD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- 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SS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50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12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1600" baseline="-250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3.6 A -&gt; 1.8 A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C000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C000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C000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(PD1)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(PD2)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403DC-BF00-4F2D-92A1-70EA07D8E7EF}"/>
                </a:ext>
              </a:extLst>
            </p:cNvPr>
            <p:cNvSpPr/>
            <p:nvPr/>
          </p:nvSpPr>
          <p:spPr>
            <a:xfrm>
              <a:off x="564354" y="1207046"/>
              <a:ext cx="675527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2438278">
                <a:defRPr/>
              </a:pP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Test Condition: Reduce </a:t>
              </a:r>
              <a:r>
                <a:rPr lang="en-US" altLang="zh-CN" sz="2400" dirty="0" err="1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2400" baseline="-25000" dirty="0" err="1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when PD1 &amp; PD2 are both exiting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52697-3C1D-4BE8-B261-BFB8C1B6E98D}"/>
              </a:ext>
            </a:extLst>
          </p:cNvPr>
          <p:cNvSpPr/>
          <p:nvPr/>
        </p:nvSpPr>
        <p:spPr>
          <a:xfrm>
            <a:off x="2728296" y="1987519"/>
            <a:ext cx="46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out</a:t>
            </a:r>
            <a:endParaRPr lang="en-US" dirty="0">
              <a:solidFill>
                <a:srgbClr val="ABA80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9ADFC-63F1-4B8E-AEAD-5A44BA7A24FF}"/>
              </a:ext>
            </a:extLst>
          </p:cNvPr>
          <p:cNvSpPr/>
          <p:nvPr/>
        </p:nvSpPr>
        <p:spPr>
          <a:xfrm>
            <a:off x="2728296" y="2770979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440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60CA4-405C-4476-98B8-FA97BE816953}"/>
              </a:ext>
            </a:extLst>
          </p:cNvPr>
          <p:cNvSpPr/>
          <p:nvPr/>
        </p:nvSpPr>
        <p:spPr>
          <a:xfrm>
            <a:off x="6218256" y="317560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A69BA-1B39-4DE6-9053-FFC11AD489AD}"/>
              </a:ext>
            </a:extLst>
          </p:cNvPr>
          <p:cNvSpPr/>
          <p:nvPr/>
        </p:nvSpPr>
        <p:spPr>
          <a:xfrm>
            <a:off x="6218256" y="404895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036487-96E3-4E2E-8836-C26128704D0E}"/>
              </a:ext>
            </a:extLst>
          </p:cNvPr>
          <p:cNvSpPr/>
          <p:nvPr/>
        </p:nvSpPr>
        <p:spPr>
          <a:xfrm>
            <a:off x="644145" y="180285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50 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AEAEB-2418-40BF-9074-5D84792AF7FA}"/>
              </a:ext>
            </a:extLst>
          </p:cNvPr>
          <p:cNvSpPr/>
          <p:nvPr/>
        </p:nvSpPr>
        <p:spPr>
          <a:xfrm>
            <a:off x="2664796" y="3565744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440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0150D-4DB7-4E8B-B82F-02C204D6C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44" y="1987516"/>
            <a:ext cx="7069510" cy="3776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F88677-147F-4AB1-8F1F-A607B6F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33" y="142888"/>
            <a:ext cx="11277600" cy="1007041"/>
          </a:xfrm>
        </p:spPr>
        <p:txBody>
          <a:bodyPr/>
          <a:lstStyle/>
          <a:p>
            <a:r>
              <a:rPr lang="en-US" sz="3200" dirty="0"/>
              <a:t>2 x PMP22477 Power Sharing &amp; Limiting Test - 5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D0229-60AD-49DD-B9F3-0980438814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0567" fontAlgn="base">
              <a:spcBef>
                <a:spcPct val="0"/>
              </a:spcBef>
              <a:spcAft>
                <a:spcPct val="0"/>
              </a:spcAft>
              <a:defRPr/>
            </a:pPr>
            <a:fld id="{128E319A-B9F6-4FB7-9BDD-0D517CA1CB71}" type="slidenum">
              <a:rPr lang="en-US">
                <a:solidFill>
                  <a:srgbClr val="000000"/>
                </a:solidFill>
              </a:rPr>
              <a:pPr defTabSz="910567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869043-0D3E-4859-9933-4DF0C4F2A51B}"/>
              </a:ext>
            </a:extLst>
          </p:cNvPr>
          <p:cNvGrpSpPr/>
          <p:nvPr/>
        </p:nvGrpSpPr>
        <p:grpSpPr>
          <a:xfrm>
            <a:off x="180994" y="1064352"/>
            <a:ext cx="11701973" cy="1461776"/>
            <a:chOff x="357162" y="1207046"/>
            <a:chExt cx="9570128" cy="14617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50654CB-17A9-40AA-93E9-0FF61B57FB5C}"/>
                </a:ext>
              </a:extLst>
            </p:cNvPr>
            <p:cNvSpPr/>
            <p:nvPr/>
          </p:nvSpPr>
          <p:spPr>
            <a:xfrm>
              <a:off x="357162" y="1591604"/>
              <a:ext cx="9012728" cy="1077218"/>
            </a:xfrm>
            <a:prstGeom prst="rect">
              <a:avLst/>
            </a:prstGeom>
          </p:spPr>
          <p:txBody>
            <a:bodyPr wrap="square" numCol="5">
              <a:spAutoFit/>
            </a:bodyPr>
            <a:lstStyle/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DD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- V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SS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50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12 V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1600" baseline="-250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1600" dirty="0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= 1 A -&gt; 2.4 A 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(PD1) </a:t>
              </a:r>
              <a:r>
                <a:rPr lang="en-US" altLang="zh-CN" sz="16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25.5 W</a:t>
              </a: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endParaRPr lang="en-US" altLang="zh-CN" sz="1600" dirty="0">
                <a:solidFill>
                  <a:srgbClr val="0070C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  <a:p>
              <a:pPr marL="742950" lvl="1" indent="-285750" defTabSz="2438278">
                <a:buFont typeface="Wingdings" panose="05000000000000000000" pitchFamily="2" charset="2"/>
                <a:buChar char="§"/>
                <a:defRPr/>
              </a:pPr>
              <a:r>
                <a:rPr lang="en-US" altLang="zh-CN" sz="16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</a:t>
              </a:r>
              <a:r>
                <a:rPr lang="en-US" altLang="zh-CN" sz="1600" baseline="-25000" dirty="0" err="1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lmt</a:t>
              </a:r>
              <a:r>
                <a:rPr lang="en-US" altLang="zh-CN" sz="1600" baseline="-25000" dirty="0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(PD2) </a:t>
              </a:r>
              <a:r>
                <a:rPr lang="en-US" altLang="zh-CN" sz="1600" dirty="0">
                  <a:solidFill>
                    <a:srgbClr val="C0000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= 13 W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8403DC-BF00-4F2D-92A1-70EA07D8E7EF}"/>
                </a:ext>
              </a:extLst>
            </p:cNvPr>
            <p:cNvSpPr/>
            <p:nvPr/>
          </p:nvSpPr>
          <p:spPr>
            <a:xfrm>
              <a:off x="564354" y="1207046"/>
              <a:ext cx="9362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2438278">
                <a:defRPr/>
              </a:pP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Test Condition: Increase </a:t>
              </a:r>
              <a:r>
                <a:rPr lang="en-US" altLang="zh-CN" sz="2400" dirty="0" err="1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I</a:t>
              </a:r>
              <a:r>
                <a:rPr lang="en-US" altLang="zh-CN" sz="2400" baseline="-25000" dirty="0" err="1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out</a:t>
              </a: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when PD1 &amp; PD2 are both exiting;</a:t>
              </a:r>
              <a:r>
                <a:rPr lang="en-US" altLang="zh-CN" sz="2400" dirty="0">
                  <a:solidFill>
                    <a:srgbClr val="0070C0"/>
                  </a:solidFill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PD2</a:t>
              </a:r>
              <a:r>
                <a:rPr lang="en-US" altLang="zh-CN" sz="2400" baseline="-250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 </a:t>
              </a:r>
              <a:r>
                <a:rPr lang="en-US" altLang="zh-CN" sz="2400" dirty="0">
                  <a:latin typeface="Franklin Gothic Medium Cond" panose="020B0606030402020204" pitchFamily="34" charset="0"/>
                  <a:ea typeface="宋体" panose="02010600030101010101" pitchFamily="2" charset="-122"/>
                </a:rPr>
                <a:t>recaches power limitation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652697-3C1D-4BE8-B261-BFB8C1B6E98D}"/>
              </a:ext>
            </a:extLst>
          </p:cNvPr>
          <p:cNvSpPr/>
          <p:nvPr/>
        </p:nvSpPr>
        <p:spPr>
          <a:xfrm>
            <a:off x="2728296" y="1987519"/>
            <a:ext cx="468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baseline="-25000" dirty="0" err="1">
                <a:solidFill>
                  <a:srgbClr val="ABA806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out</a:t>
            </a:r>
            <a:endParaRPr lang="en-US" dirty="0">
              <a:solidFill>
                <a:srgbClr val="ABA80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39ADFC-63F1-4B8E-AEAD-5A44BA7A24FF}"/>
              </a:ext>
            </a:extLst>
          </p:cNvPr>
          <p:cNvSpPr/>
          <p:nvPr/>
        </p:nvSpPr>
        <p:spPr>
          <a:xfrm>
            <a:off x="2728296" y="3336502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120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60CA4-405C-4476-98B8-FA97BE816953}"/>
              </a:ext>
            </a:extLst>
          </p:cNvPr>
          <p:cNvSpPr/>
          <p:nvPr/>
        </p:nvSpPr>
        <p:spPr>
          <a:xfrm>
            <a:off x="6218256" y="2857923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PD1 </a:t>
            </a:r>
            <a:r>
              <a:rPr lang="en-US" altLang="zh-CN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390 mA </a:t>
            </a:r>
            <a:r>
              <a:rPr lang="en-US" altLang="zh-CN" baseline="-25000" dirty="0">
                <a:solidFill>
                  <a:srgbClr val="008700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087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A69BA-1B39-4DE6-9053-FFC11AD489AD}"/>
              </a:ext>
            </a:extLst>
          </p:cNvPr>
          <p:cNvSpPr/>
          <p:nvPr/>
        </p:nvSpPr>
        <p:spPr>
          <a:xfrm>
            <a:off x="6218256" y="4048950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240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036487-96E3-4E2E-8836-C26128704D0E}"/>
              </a:ext>
            </a:extLst>
          </p:cNvPr>
          <p:cNvSpPr/>
          <p:nvPr/>
        </p:nvSpPr>
        <p:spPr>
          <a:xfrm>
            <a:off x="644145" y="1802853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50 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AEAEB-2418-40BF-9074-5D84792AF7FA}"/>
              </a:ext>
            </a:extLst>
          </p:cNvPr>
          <p:cNvSpPr/>
          <p:nvPr/>
        </p:nvSpPr>
        <p:spPr>
          <a:xfrm>
            <a:off x="2664796" y="4182229"/>
            <a:ext cx="141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PD2 </a:t>
            </a:r>
            <a:r>
              <a:rPr lang="en-US" altLang="zh-CN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= 120 mA </a:t>
            </a:r>
            <a:r>
              <a:rPr lang="en-US" altLang="zh-CN" baseline="-25000" dirty="0">
                <a:solidFill>
                  <a:srgbClr val="0706C2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rPr>
              <a:t> </a:t>
            </a:r>
            <a:endParaRPr lang="en-US" dirty="0">
              <a:solidFill>
                <a:srgbClr val="0706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4320"/>
      </p:ext>
    </p:extLst>
  </p:cSld>
  <p:clrMapOvr>
    <a:masterClrMapping/>
  </p:clrMapOvr>
</p:sld>
</file>

<file path=ppt/theme/theme1.xml><?xml version="1.0" encoding="utf-8"?>
<a:theme xmlns:a="http://schemas.openxmlformats.org/drawingml/2006/main" name="18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394</Words>
  <Application>Microsoft Office PowerPoint</Application>
  <PresentationFormat>Widescreen</PresentationFormat>
  <Paragraphs>136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宋体</vt:lpstr>
      <vt:lpstr>Arial</vt:lpstr>
      <vt:lpstr>Franklin Gothic Medium Cond</vt:lpstr>
      <vt:lpstr>Wingdings</vt:lpstr>
      <vt:lpstr>18_FinalPowerpoint</vt:lpstr>
      <vt:lpstr>2 x PMP22477 Power Sharing &amp; Limiting Test - Pictures</vt:lpstr>
      <vt:lpstr>2 x PMP22477 Power Sharing &amp; Limiting Test - 1</vt:lpstr>
      <vt:lpstr>2 x PMP22477 Power Sharing &amp; Limiting Test - 2</vt:lpstr>
      <vt:lpstr>2 x PMP22477 Power Sharing &amp; Limiting Test - 3</vt:lpstr>
      <vt:lpstr>2 x PMP22477 Power Sharing &amp; Limiting Test - 4</vt:lpstr>
      <vt:lpstr>2 x PMP22477 Power Sharing &amp; Limiting Test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Monitoring and Power Sharing Applications Example</dc:title>
  <dc:creator>Xing, Diang</dc:creator>
  <cp:lastModifiedBy>Xing, Diang</cp:lastModifiedBy>
  <cp:revision>9</cp:revision>
  <dcterms:created xsi:type="dcterms:W3CDTF">2023-04-03T22:40:48Z</dcterms:created>
  <dcterms:modified xsi:type="dcterms:W3CDTF">2023-04-19T22:37:41Z</dcterms:modified>
</cp:coreProperties>
</file>