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934" y="7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D4A276-3690-4276-BDD9-005A6ED9861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83D6172-746A-4BD0-9BA7-7830D4648E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42B24FA-3681-4B10-907E-A9C4410EFA02}"/>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5" name="フッター プレースホルダー 4">
            <a:extLst>
              <a:ext uri="{FF2B5EF4-FFF2-40B4-BE49-F238E27FC236}">
                <a16:creationId xmlns:a16="http://schemas.microsoft.com/office/drawing/2014/main" id="{51B4C031-2AA6-40E1-828E-0EFBA704F71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4BD628-6513-4004-AF66-072FCB23B9EF}"/>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135525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E2C139-A45D-434B-9294-C063BA65F8D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1E5C65-09BB-4D38-B2C0-8A54028E23A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89133F-9C48-4EAD-8C77-CA9B2D76D346}"/>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5" name="フッター プレースホルダー 4">
            <a:extLst>
              <a:ext uri="{FF2B5EF4-FFF2-40B4-BE49-F238E27FC236}">
                <a16:creationId xmlns:a16="http://schemas.microsoft.com/office/drawing/2014/main" id="{10FAA3B7-70BE-4032-9F5E-E86869104FD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D4E72C-4D36-44BA-BBB7-950C96F7D2A3}"/>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382945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A2042F7-A59B-4FA9-A855-5C95216C463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471EA61-4275-4478-967F-001A540F5E5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9A83B5A-AEF2-4B61-943B-EC827B2074E8}"/>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5" name="フッター プレースホルダー 4">
            <a:extLst>
              <a:ext uri="{FF2B5EF4-FFF2-40B4-BE49-F238E27FC236}">
                <a16:creationId xmlns:a16="http://schemas.microsoft.com/office/drawing/2014/main" id="{3C89B96F-E0B6-4805-9854-4F2FCA22523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F6B06E3-6824-418B-93BC-57FB13805568}"/>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371680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884282-0632-42E5-8A7A-7E93BFD81A4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0D6D280-5F06-4102-A5BB-3C5AAC5B8F1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156C65-D36C-4818-B577-7826E34DAE4D}"/>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5" name="フッター プレースホルダー 4">
            <a:extLst>
              <a:ext uri="{FF2B5EF4-FFF2-40B4-BE49-F238E27FC236}">
                <a16:creationId xmlns:a16="http://schemas.microsoft.com/office/drawing/2014/main" id="{A31EC3C5-C794-4389-997B-5D09A57E80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339438-0481-4ACC-83A5-B7D1E9AFC587}"/>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78784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805C4D-F71D-41D9-A1D3-F1E9C0C351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6E220FB-1500-420B-BFD7-466A2E6E45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634AE36-901F-4286-BB4A-3917A0D306A5}"/>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5" name="フッター プレースホルダー 4">
            <a:extLst>
              <a:ext uri="{FF2B5EF4-FFF2-40B4-BE49-F238E27FC236}">
                <a16:creationId xmlns:a16="http://schemas.microsoft.com/office/drawing/2014/main" id="{F5B215A1-46B2-4B1D-9BA0-1BEFFDEE46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12D350-D3D1-4B72-98F2-B835C7DB7F3A}"/>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4286011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88E43-3149-496E-91A7-7544D88A5E4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FC659F2-23C9-4A0E-B735-488ADF9336C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B1C51B2-20AE-43A5-936D-11577FD296D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1A1F09D-3C9B-493E-984B-BEDCD492BDFD}"/>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6" name="フッター プレースホルダー 5">
            <a:extLst>
              <a:ext uri="{FF2B5EF4-FFF2-40B4-BE49-F238E27FC236}">
                <a16:creationId xmlns:a16="http://schemas.microsoft.com/office/drawing/2014/main" id="{F0D8BE8C-F67B-4112-9E95-05DED033CE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F0D075-6244-42EE-B31C-C8A3334753EA}"/>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61876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CCD1EF-E7F1-4315-BF40-FF326BA15D3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92C154D-D67D-4206-9D63-9C89F327CF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A9FA6D4-22AC-41CC-A669-AD6DE29ED73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B07D559-C592-4115-B97B-D3CECAE5BE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DA971B3-60A8-4130-B748-AD07D4FE306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6AED44F-C870-40F7-82FC-1E76F34A18A4}"/>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8" name="フッター プレースホルダー 7">
            <a:extLst>
              <a:ext uri="{FF2B5EF4-FFF2-40B4-BE49-F238E27FC236}">
                <a16:creationId xmlns:a16="http://schemas.microsoft.com/office/drawing/2014/main" id="{C79BE2A5-4915-4F54-B17E-DEFA386D38D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03BCF1-F5FB-48B3-B9D7-0DDF39C3C140}"/>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304916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F714D2-68A8-4ABA-B4BE-184FEB1B046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F150DD7-BCC0-44F0-89A7-0231923F55F5}"/>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4" name="フッター プレースホルダー 3">
            <a:extLst>
              <a:ext uri="{FF2B5EF4-FFF2-40B4-BE49-F238E27FC236}">
                <a16:creationId xmlns:a16="http://schemas.microsoft.com/office/drawing/2014/main" id="{0810A488-27F4-4580-A738-C52192FB0BF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AE42A3B-3523-407B-B612-9AB4A07E2963}"/>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3671361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2883C87-9B9C-4E38-9E70-97DF878C4167}"/>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3" name="フッター プレースホルダー 2">
            <a:extLst>
              <a:ext uri="{FF2B5EF4-FFF2-40B4-BE49-F238E27FC236}">
                <a16:creationId xmlns:a16="http://schemas.microsoft.com/office/drawing/2014/main" id="{F46ACE8B-C32D-4992-857D-840F3D423EB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FDD52A6-40E9-4FA0-AFCF-71C0E335EDC7}"/>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716362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B0C851-59AF-49CC-A3F4-F53C46B9581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7D3A4C-09FF-4E96-869F-4D4A692D69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28C5C13-8878-4F9D-B2CE-E5600926BE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E64F35D-849F-49CF-BBAE-4E84D062AF90}"/>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6" name="フッター プレースホルダー 5">
            <a:extLst>
              <a:ext uri="{FF2B5EF4-FFF2-40B4-BE49-F238E27FC236}">
                <a16:creationId xmlns:a16="http://schemas.microsoft.com/office/drawing/2014/main" id="{A5775E69-2BF2-40AE-A01B-CAF1B3C520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6104EAD-3DB5-4B9C-BC6C-D74C4F3629D6}"/>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195743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FFE34A-9846-40F8-909F-77BF0008F34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1946FB-0FEB-4595-89AE-D9F7674EE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F2BCE47-59F5-4D5D-81E2-1205AF52F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3B814B7-7E2B-4828-AB38-54BC952D956F}"/>
              </a:ext>
            </a:extLst>
          </p:cNvPr>
          <p:cNvSpPr>
            <a:spLocks noGrp="1"/>
          </p:cNvSpPr>
          <p:nvPr>
            <p:ph type="dt" sz="half" idx="10"/>
          </p:nvPr>
        </p:nvSpPr>
        <p:spPr/>
        <p:txBody>
          <a:bodyPr/>
          <a:lstStyle/>
          <a:p>
            <a:fld id="{5277643E-135D-4550-B409-2478A126230A}" type="datetimeFigureOut">
              <a:rPr kumimoji="1" lang="ja-JP" altLang="en-US" smtClean="0"/>
              <a:t>2021/6/25</a:t>
            </a:fld>
            <a:endParaRPr kumimoji="1" lang="ja-JP" altLang="en-US"/>
          </a:p>
        </p:txBody>
      </p:sp>
      <p:sp>
        <p:nvSpPr>
          <p:cNvPr id="6" name="フッター プレースホルダー 5">
            <a:extLst>
              <a:ext uri="{FF2B5EF4-FFF2-40B4-BE49-F238E27FC236}">
                <a16:creationId xmlns:a16="http://schemas.microsoft.com/office/drawing/2014/main" id="{8AA96AA0-B76A-4169-82FB-0EC5FA683C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2D23530-642E-4CD6-A4E3-7D3CC7931DE8}"/>
              </a:ext>
            </a:extLst>
          </p:cNvPr>
          <p:cNvSpPr>
            <a:spLocks noGrp="1"/>
          </p:cNvSpPr>
          <p:nvPr>
            <p:ph type="sldNum" sz="quarter" idx="12"/>
          </p:nvPr>
        </p:nvSpPr>
        <p:spPr/>
        <p:txBody>
          <a:body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3805405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E2186E9-89AE-4BA7-A561-98B049800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D58E0A-E906-4E15-BD06-B4CAA1F7AE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3DE9D9C-037E-4BC3-A027-75474273D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7643E-135D-4550-B409-2478A126230A}" type="datetimeFigureOut">
              <a:rPr kumimoji="1" lang="ja-JP" altLang="en-US" smtClean="0"/>
              <a:t>2021/6/25</a:t>
            </a:fld>
            <a:endParaRPr kumimoji="1" lang="ja-JP" altLang="en-US"/>
          </a:p>
        </p:txBody>
      </p:sp>
      <p:sp>
        <p:nvSpPr>
          <p:cNvPr id="5" name="フッター プレースホルダー 4">
            <a:extLst>
              <a:ext uri="{FF2B5EF4-FFF2-40B4-BE49-F238E27FC236}">
                <a16:creationId xmlns:a16="http://schemas.microsoft.com/office/drawing/2014/main" id="{4F29CFE7-9E84-4216-8DD6-41A79511B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DC90054-D42E-4940-9557-379B5ABD4D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12221-FF6E-483F-AD66-E278EB8C50E2}" type="slidenum">
              <a:rPr kumimoji="1" lang="ja-JP" altLang="en-US" smtClean="0"/>
              <a:t>‹#›</a:t>
            </a:fld>
            <a:endParaRPr kumimoji="1" lang="ja-JP" altLang="en-US"/>
          </a:p>
        </p:txBody>
      </p:sp>
    </p:spTree>
    <p:extLst>
      <p:ext uri="{BB962C8B-B14F-4D97-AF65-F5344CB8AC3E}">
        <p14:creationId xmlns:p14="http://schemas.microsoft.com/office/powerpoint/2010/main" val="885749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ti.com/product/BQ2410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94707F4-AAD2-4C7A-A8E8-513CBDB0AAD4}"/>
              </a:ext>
            </a:extLst>
          </p:cNvPr>
          <p:cNvPicPr>
            <a:picLocks noChangeAspect="1"/>
          </p:cNvPicPr>
          <p:nvPr/>
        </p:nvPicPr>
        <p:blipFill>
          <a:blip r:embed="rId2"/>
          <a:stretch>
            <a:fillRect/>
          </a:stretch>
        </p:blipFill>
        <p:spPr>
          <a:xfrm>
            <a:off x="411544" y="866775"/>
            <a:ext cx="8448675" cy="5991225"/>
          </a:xfrm>
          <a:prstGeom prst="rect">
            <a:avLst/>
          </a:prstGeom>
        </p:spPr>
      </p:pic>
      <p:cxnSp>
        <p:nvCxnSpPr>
          <p:cNvPr id="6" name="直線矢印コネクタ 5">
            <a:extLst>
              <a:ext uri="{FF2B5EF4-FFF2-40B4-BE49-F238E27FC236}">
                <a16:creationId xmlns:a16="http://schemas.microsoft.com/office/drawing/2014/main" id="{2FA1BD4E-FEC6-4469-9B2A-DED3F151C875}"/>
              </a:ext>
            </a:extLst>
          </p:cNvPr>
          <p:cNvCxnSpPr>
            <a:cxnSpLocks/>
          </p:cNvCxnSpPr>
          <p:nvPr/>
        </p:nvCxnSpPr>
        <p:spPr>
          <a:xfrm flipH="1">
            <a:off x="7291211" y="2383486"/>
            <a:ext cx="168884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四角形: 角を丸くする 10">
            <a:extLst>
              <a:ext uri="{FF2B5EF4-FFF2-40B4-BE49-F238E27FC236}">
                <a16:creationId xmlns:a16="http://schemas.microsoft.com/office/drawing/2014/main" id="{F1CA357B-83DE-4AD5-99EA-1F46E4CEC9BE}"/>
              </a:ext>
            </a:extLst>
          </p:cNvPr>
          <p:cNvSpPr/>
          <p:nvPr/>
        </p:nvSpPr>
        <p:spPr>
          <a:xfrm>
            <a:off x="5229145" y="1991600"/>
            <a:ext cx="2099388" cy="65314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四角形: 角を丸くする 11">
            <a:extLst>
              <a:ext uri="{FF2B5EF4-FFF2-40B4-BE49-F238E27FC236}">
                <a16:creationId xmlns:a16="http://schemas.microsoft.com/office/drawing/2014/main" id="{73132445-4A93-453B-A2C6-BE2A9726A425}"/>
              </a:ext>
            </a:extLst>
          </p:cNvPr>
          <p:cNvSpPr/>
          <p:nvPr/>
        </p:nvSpPr>
        <p:spPr>
          <a:xfrm>
            <a:off x="3409675" y="2710057"/>
            <a:ext cx="3918858" cy="46653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3" name="直線矢印コネクタ 12">
            <a:extLst>
              <a:ext uri="{FF2B5EF4-FFF2-40B4-BE49-F238E27FC236}">
                <a16:creationId xmlns:a16="http://schemas.microsoft.com/office/drawing/2014/main" id="{36492727-7C92-41F6-A195-E711370F04D9}"/>
              </a:ext>
            </a:extLst>
          </p:cNvPr>
          <p:cNvCxnSpPr>
            <a:cxnSpLocks/>
          </p:cNvCxnSpPr>
          <p:nvPr/>
        </p:nvCxnSpPr>
        <p:spPr>
          <a:xfrm flipH="1" flipV="1">
            <a:off x="7291211" y="2971315"/>
            <a:ext cx="1987419" cy="106368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5" name="図 14">
            <a:extLst>
              <a:ext uri="{FF2B5EF4-FFF2-40B4-BE49-F238E27FC236}">
                <a16:creationId xmlns:a16="http://schemas.microsoft.com/office/drawing/2014/main" id="{4389C063-AE0E-4E70-B39F-F8D537549A9C}"/>
              </a:ext>
            </a:extLst>
          </p:cNvPr>
          <p:cNvPicPr>
            <a:picLocks noChangeAspect="1"/>
          </p:cNvPicPr>
          <p:nvPr/>
        </p:nvPicPr>
        <p:blipFill>
          <a:blip r:embed="rId3"/>
          <a:stretch>
            <a:fillRect/>
          </a:stretch>
        </p:blipFill>
        <p:spPr>
          <a:xfrm>
            <a:off x="8831441" y="-474676"/>
            <a:ext cx="3360559" cy="2135640"/>
          </a:xfrm>
          <a:prstGeom prst="rect">
            <a:avLst/>
          </a:prstGeom>
        </p:spPr>
      </p:pic>
      <p:sp>
        <p:nvSpPr>
          <p:cNvPr id="16" name="テキスト ボックス 15">
            <a:extLst>
              <a:ext uri="{FF2B5EF4-FFF2-40B4-BE49-F238E27FC236}">
                <a16:creationId xmlns:a16="http://schemas.microsoft.com/office/drawing/2014/main" id="{1852A8BB-AB1C-4F2A-BE0F-10F8A49B61BF}"/>
              </a:ext>
            </a:extLst>
          </p:cNvPr>
          <p:cNvSpPr txBox="1"/>
          <p:nvPr/>
        </p:nvSpPr>
        <p:spPr>
          <a:xfrm>
            <a:off x="8980052" y="3369009"/>
            <a:ext cx="1913456" cy="1754326"/>
          </a:xfrm>
          <a:prstGeom prst="rect">
            <a:avLst/>
          </a:prstGeom>
          <a:solidFill>
            <a:schemeClr val="accent4">
              <a:lumMod val="20000"/>
              <a:lumOff val="80000"/>
            </a:schemeClr>
          </a:solidFill>
        </p:spPr>
        <p:txBody>
          <a:bodyPr wrap="square" rtlCol="0">
            <a:spAutoFit/>
          </a:bodyPr>
          <a:lstStyle/>
          <a:p>
            <a:r>
              <a:rPr lang="en-US" altLang="ja-JP" sz="1200" dirty="0"/>
              <a:t>2)</a:t>
            </a:r>
            <a:r>
              <a:rPr kumimoji="1" lang="en-US" altLang="ja-JP" sz="1200" dirty="0"/>
              <a:t>Who is check ?</a:t>
            </a:r>
          </a:p>
          <a:p>
            <a:r>
              <a:rPr lang="en-US" altLang="ja-JP" sz="1200" dirty="0">
                <a:hlinkClick r:id="rId4" tooltip="Link to Product Folder"/>
              </a:rPr>
              <a:t>BQ24105</a:t>
            </a:r>
            <a:r>
              <a:rPr lang="en-US" altLang="ja-JP" sz="1200" dirty="0"/>
              <a:t> or MCU?</a:t>
            </a:r>
          </a:p>
          <a:p>
            <a:endParaRPr lang="en-US" altLang="ja-JP" sz="1200" dirty="0"/>
          </a:p>
          <a:p>
            <a:r>
              <a:rPr lang="en-US" altLang="ja-JP" sz="1200" dirty="0"/>
              <a:t>How to check ?</a:t>
            </a:r>
          </a:p>
          <a:p>
            <a:r>
              <a:rPr lang="en-US" altLang="ja-JP" sz="1200" dirty="0"/>
              <a:t>1: STAT1 and STAT2 </a:t>
            </a:r>
          </a:p>
          <a:p>
            <a:r>
              <a:rPr lang="en-US" altLang="ja-JP" sz="1200" dirty="0"/>
              <a:t>or </a:t>
            </a:r>
          </a:p>
          <a:p>
            <a:r>
              <a:rPr lang="en-US" altLang="ja-JP" sz="1200" dirty="0"/>
              <a:t>2:ADC</a:t>
            </a:r>
          </a:p>
          <a:p>
            <a:endParaRPr lang="en-US" altLang="ja-JP" sz="1200" dirty="0">
              <a:solidFill>
                <a:srgbClr val="FF0000"/>
              </a:solidFill>
            </a:endParaRPr>
          </a:p>
          <a:p>
            <a:r>
              <a:rPr lang="en-US" altLang="ja-JP" sz="1200" dirty="0">
                <a:solidFill>
                  <a:srgbClr val="FF0000"/>
                </a:solidFill>
              </a:rPr>
              <a:t>-</a:t>
            </a:r>
            <a:r>
              <a:rPr lang="en-US" altLang="ja-JP" sz="1200" dirty="0">
                <a:solidFill>
                  <a:srgbClr val="FF0000"/>
                </a:solidFill>
                <a:sym typeface="Wingdings" panose="05000000000000000000" pitchFamily="2" charset="2"/>
              </a:rPr>
              <a:t>  check ADC</a:t>
            </a:r>
            <a:endParaRPr lang="en-US" altLang="ja-JP" sz="1200" dirty="0">
              <a:solidFill>
                <a:srgbClr val="FF0000"/>
              </a:solidFill>
            </a:endParaRPr>
          </a:p>
        </p:txBody>
      </p:sp>
      <p:sp>
        <p:nvSpPr>
          <p:cNvPr id="17" name="四角形: 角を丸くする 16">
            <a:extLst>
              <a:ext uri="{FF2B5EF4-FFF2-40B4-BE49-F238E27FC236}">
                <a16:creationId xmlns:a16="http://schemas.microsoft.com/office/drawing/2014/main" id="{C40DE455-2367-4E1F-8D0C-90C579A24497}"/>
              </a:ext>
            </a:extLst>
          </p:cNvPr>
          <p:cNvSpPr/>
          <p:nvPr/>
        </p:nvSpPr>
        <p:spPr>
          <a:xfrm>
            <a:off x="3872204" y="2127379"/>
            <a:ext cx="1108141" cy="51736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8" name="直線矢印コネクタ 17">
            <a:extLst>
              <a:ext uri="{FF2B5EF4-FFF2-40B4-BE49-F238E27FC236}">
                <a16:creationId xmlns:a16="http://schemas.microsoft.com/office/drawing/2014/main" id="{19546492-46B8-4EBE-9DF4-222ECBE08DD9}"/>
              </a:ext>
            </a:extLst>
          </p:cNvPr>
          <p:cNvCxnSpPr>
            <a:cxnSpLocks/>
          </p:cNvCxnSpPr>
          <p:nvPr/>
        </p:nvCxnSpPr>
        <p:spPr>
          <a:xfrm>
            <a:off x="3383570" y="452535"/>
            <a:ext cx="1184989" cy="163285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6BC78CA1-F074-459D-A79C-13C6694FEB1A}"/>
              </a:ext>
            </a:extLst>
          </p:cNvPr>
          <p:cNvSpPr txBox="1"/>
          <p:nvPr/>
        </p:nvSpPr>
        <p:spPr>
          <a:xfrm>
            <a:off x="2140712" y="45539"/>
            <a:ext cx="2705877" cy="830997"/>
          </a:xfrm>
          <a:prstGeom prst="rect">
            <a:avLst/>
          </a:prstGeom>
          <a:solidFill>
            <a:schemeClr val="accent4">
              <a:lumMod val="20000"/>
              <a:lumOff val="80000"/>
            </a:schemeClr>
          </a:solidFill>
        </p:spPr>
        <p:txBody>
          <a:bodyPr wrap="square" rtlCol="0">
            <a:spAutoFit/>
          </a:bodyPr>
          <a:lstStyle/>
          <a:p>
            <a:r>
              <a:rPr lang="en-US" altLang="ja-JP" sz="1200" dirty="0"/>
              <a:t>3)</a:t>
            </a:r>
            <a:r>
              <a:rPr kumimoji="1" lang="en-US" altLang="ja-JP" sz="1200" dirty="0"/>
              <a:t>Who is checking time?</a:t>
            </a:r>
          </a:p>
          <a:p>
            <a:r>
              <a:rPr lang="en-US" altLang="ja-JP" sz="1200" dirty="0">
                <a:hlinkClick r:id="rId4" tooltip="Link to Product Folder"/>
              </a:rPr>
              <a:t>BQ24105</a:t>
            </a:r>
            <a:r>
              <a:rPr lang="en-US" altLang="ja-JP" sz="1200" dirty="0"/>
              <a:t> or MCU?</a:t>
            </a:r>
          </a:p>
          <a:p>
            <a:endParaRPr lang="en-US" altLang="ja-JP" sz="1200" dirty="0"/>
          </a:p>
          <a:p>
            <a:r>
              <a:rPr lang="en-US" altLang="ja-JP" sz="1200" dirty="0">
                <a:solidFill>
                  <a:srgbClr val="FF0000"/>
                </a:solidFill>
              </a:rPr>
              <a:t>-</a:t>
            </a:r>
            <a:r>
              <a:rPr lang="en-US" altLang="ja-JP" sz="1200" dirty="0">
                <a:solidFill>
                  <a:srgbClr val="FF0000"/>
                </a:solidFill>
                <a:sym typeface="Wingdings" panose="05000000000000000000" pitchFamily="2" charset="2"/>
              </a:rPr>
              <a:t></a:t>
            </a:r>
            <a:r>
              <a:rPr lang="en-US" altLang="ja-JP" sz="1200" dirty="0">
                <a:solidFill>
                  <a:srgbClr val="FF0000"/>
                </a:solidFill>
              </a:rPr>
              <a:t>MCU</a:t>
            </a:r>
          </a:p>
        </p:txBody>
      </p:sp>
      <p:sp>
        <p:nvSpPr>
          <p:cNvPr id="23" name="四角形: 角を丸くする 22">
            <a:extLst>
              <a:ext uri="{FF2B5EF4-FFF2-40B4-BE49-F238E27FC236}">
                <a16:creationId xmlns:a16="http://schemas.microsoft.com/office/drawing/2014/main" id="{B46716FA-DB5D-4711-9C71-06ADF2E88C9E}"/>
              </a:ext>
            </a:extLst>
          </p:cNvPr>
          <p:cNvSpPr/>
          <p:nvPr/>
        </p:nvSpPr>
        <p:spPr>
          <a:xfrm>
            <a:off x="1216982" y="3883251"/>
            <a:ext cx="1036922" cy="36635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4" name="直線矢印コネクタ 23">
            <a:extLst>
              <a:ext uri="{FF2B5EF4-FFF2-40B4-BE49-F238E27FC236}">
                <a16:creationId xmlns:a16="http://schemas.microsoft.com/office/drawing/2014/main" id="{230B3FFE-CB9B-445D-A7B3-885821AFDBD9}"/>
              </a:ext>
            </a:extLst>
          </p:cNvPr>
          <p:cNvCxnSpPr>
            <a:cxnSpLocks/>
          </p:cNvCxnSpPr>
          <p:nvPr/>
        </p:nvCxnSpPr>
        <p:spPr>
          <a:xfrm>
            <a:off x="0" y="3725720"/>
            <a:ext cx="1160318" cy="30928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9263F6CE-1B45-438D-82CF-832970A85FA0}"/>
              </a:ext>
            </a:extLst>
          </p:cNvPr>
          <p:cNvSpPr txBox="1"/>
          <p:nvPr/>
        </p:nvSpPr>
        <p:spPr>
          <a:xfrm>
            <a:off x="-1118783" y="2710057"/>
            <a:ext cx="2130491" cy="1015663"/>
          </a:xfrm>
          <a:prstGeom prst="rect">
            <a:avLst/>
          </a:prstGeom>
          <a:solidFill>
            <a:schemeClr val="accent4">
              <a:lumMod val="20000"/>
              <a:lumOff val="80000"/>
            </a:schemeClr>
          </a:solidFill>
        </p:spPr>
        <p:txBody>
          <a:bodyPr wrap="square" rtlCol="0">
            <a:spAutoFit/>
          </a:bodyPr>
          <a:lstStyle/>
          <a:p>
            <a:r>
              <a:rPr lang="en-US" altLang="ja-JP" sz="1200" dirty="0"/>
              <a:t>3)</a:t>
            </a:r>
            <a:r>
              <a:rPr kumimoji="1" lang="en-US" altLang="ja-JP" sz="1200" dirty="0"/>
              <a:t>Who is checking time?</a:t>
            </a:r>
          </a:p>
          <a:p>
            <a:r>
              <a:rPr lang="en-US" altLang="ja-JP" sz="1200" dirty="0">
                <a:hlinkClick r:id="rId4" tooltip="Link to Product Folder"/>
              </a:rPr>
              <a:t>BQ24105</a:t>
            </a:r>
            <a:r>
              <a:rPr lang="en-US" altLang="ja-JP" sz="1200" dirty="0"/>
              <a:t> or MCU?</a:t>
            </a:r>
          </a:p>
          <a:p>
            <a:endParaRPr lang="en-US" altLang="ja-JP" sz="1200" dirty="0"/>
          </a:p>
          <a:p>
            <a:endParaRPr lang="en-US" altLang="ja-JP" sz="1200" dirty="0"/>
          </a:p>
          <a:p>
            <a:r>
              <a:rPr lang="en-US" altLang="ja-JP" sz="1200" dirty="0">
                <a:solidFill>
                  <a:srgbClr val="FF0000"/>
                </a:solidFill>
              </a:rPr>
              <a:t>-</a:t>
            </a:r>
            <a:r>
              <a:rPr lang="en-US" altLang="ja-JP" sz="1200" dirty="0">
                <a:solidFill>
                  <a:srgbClr val="FF0000"/>
                </a:solidFill>
                <a:sym typeface="Wingdings" panose="05000000000000000000" pitchFamily="2" charset="2"/>
              </a:rPr>
              <a:t> MCU</a:t>
            </a:r>
            <a:endParaRPr lang="en-US" altLang="ja-JP" sz="1200" dirty="0">
              <a:solidFill>
                <a:srgbClr val="FF0000"/>
              </a:solidFill>
            </a:endParaRPr>
          </a:p>
        </p:txBody>
      </p:sp>
      <p:sp>
        <p:nvSpPr>
          <p:cNvPr id="26" name="四角形: 角を丸くする 25">
            <a:extLst>
              <a:ext uri="{FF2B5EF4-FFF2-40B4-BE49-F238E27FC236}">
                <a16:creationId xmlns:a16="http://schemas.microsoft.com/office/drawing/2014/main" id="{7008E494-A0E1-4512-AF49-67AF2138A22B}"/>
              </a:ext>
            </a:extLst>
          </p:cNvPr>
          <p:cNvSpPr/>
          <p:nvPr/>
        </p:nvSpPr>
        <p:spPr>
          <a:xfrm>
            <a:off x="6468892" y="4140330"/>
            <a:ext cx="1074245" cy="37771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a:extLst>
              <a:ext uri="{FF2B5EF4-FFF2-40B4-BE49-F238E27FC236}">
                <a16:creationId xmlns:a16="http://schemas.microsoft.com/office/drawing/2014/main" id="{396F7657-EB87-42B6-973A-790BD4F82207}"/>
              </a:ext>
            </a:extLst>
          </p:cNvPr>
          <p:cNvSpPr txBox="1"/>
          <p:nvPr/>
        </p:nvSpPr>
        <p:spPr>
          <a:xfrm>
            <a:off x="9006503" y="5242718"/>
            <a:ext cx="2130491" cy="830997"/>
          </a:xfrm>
          <a:prstGeom prst="rect">
            <a:avLst/>
          </a:prstGeom>
          <a:solidFill>
            <a:schemeClr val="accent4">
              <a:lumMod val="20000"/>
              <a:lumOff val="80000"/>
            </a:schemeClr>
          </a:solidFill>
        </p:spPr>
        <p:txBody>
          <a:bodyPr wrap="square" rtlCol="0">
            <a:spAutoFit/>
          </a:bodyPr>
          <a:lstStyle/>
          <a:p>
            <a:r>
              <a:rPr lang="en-US" altLang="ja-JP" sz="1200" dirty="0"/>
              <a:t>3)</a:t>
            </a:r>
            <a:r>
              <a:rPr kumimoji="1" lang="en-US" altLang="ja-JP" sz="1200" dirty="0"/>
              <a:t>Who is checking time?</a:t>
            </a:r>
          </a:p>
          <a:p>
            <a:r>
              <a:rPr lang="en-US" altLang="ja-JP" sz="1200" dirty="0">
                <a:hlinkClick r:id="rId4" tooltip="Link to Product Folder"/>
              </a:rPr>
              <a:t>BQ24105</a:t>
            </a:r>
            <a:r>
              <a:rPr lang="en-US" altLang="ja-JP" sz="1200" dirty="0"/>
              <a:t> or MCU?</a:t>
            </a:r>
          </a:p>
          <a:p>
            <a:endParaRPr lang="en-US" altLang="ja-JP" sz="1200" dirty="0">
              <a:solidFill>
                <a:srgbClr val="FF0000"/>
              </a:solidFill>
            </a:endParaRPr>
          </a:p>
          <a:p>
            <a:r>
              <a:rPr lang="en-US" altLang="ja-JP" sz="1200" dirty="0">
                <a:solidFill>
                  <a:srgbClr val="FF0000"/>
                </a:solidFill>
              </a:rPr>
              <a:t>--- &gt;MCU</a:t>
            </a:r>
          </a:p>
        </p:txBody>
      </p:sp>
      <p:cxnSp>
        <p:nvCxnSpPr>
          <p:cNvPr id="28" name="直線矢印コネクタ 27">
            <a:extLst>
              <a:ext uri="{FF2B5EF4-FFF2-40B4-BE49-F238E27FC236}">
                <a16:creationId xmlns:a16="http://schemas.microsoft.com/office/drawing/2014/main" id="{F3360BDF-8D8E-4B6A-875B-97655D46CC5E}"/>
              </a:ext>
            </a:extLst>
          </p:cNvPr>
          <p:cNvCxnSpPr>
            <a:cxnSpLocks/>
            <a:stCxn id="27" idx="1"/>
            <a:endCxn id="26" idx="3"/>
          </p:cNvCxnSpPr>
          <p:nvPr/>
        </p:nvCxnSpPr>
        <p:spPr>
          <a:xfrm flipH="1" flipV="1">
            <a:off x="7543137" y="4329185"/>
            <a:ext cx="1463366" cy="132903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四角形: 角を丸くする 34">
            <a:extLst>
              <a:ext uri="{FF2B5EF4-FFF2-40B4-BE49-F238E27FC236}">
                <a16:creationId xmlns:a16="http://schemas.microsoft.com/office/drawing/2014/main" id="{768AD25E-777A-4D3D-BEFE-0D638D7F1864}"/>
              </a:ext>
            </a:extLst>
          </p:cNvPr>
          <p:cNvSpPr/>
          <p:nvPr/>
        </p:nvSpPr>
        <p:spPr>
          <a:xfrm>
            <a:off x="3532858" y="4622832"/>
            <a:ext cx="4010279" cy="46776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38" name="直線矢印コネクタ 37">
            <a:extLst>
              <a:ext uri="{FF2B5EF4-FFF2-40B4-BE49-F238E27FC236}">
                <a16:creationId xmlns:a16="http://schemas.microsoft.com/office/drawing/2014/main" id="{9E525C6D-2C3B-457E-880D-6EDA68B8EAE5}"/>
              </a:ext>
            </a:extLst>
          </p:cNvPr>
          <p:cNvCxnSpPr>
            <a:cxnSpLocks/>
          </p:cNvCxnSpPr>
          <p:nvPr/>
        </p:nvCxnSpPr>
        <p:spPr>
          <a:xfrm flipH="1" flipV="1">
            <a:off x="7364204" y="5098239"/>
            <a:ext cx="1646170" cy="130299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94B1A8E2-5B88-462B-8D26-95DD2BEACD15}"/>
              </a:ext>
            </a:extLst>
          </p:cNvPr>
          <p:cNvSpPr txBox="1"/>
          <p:nvPr/>
        </p:nvSpPr>
        <p:spPr>
          <a:xfrm>
            <a:off x="8980051" y="6204007"/>
            <a:ext cx="2705877" cy="1754326"/>
          </a:xfrm>
          <a:prstGeom prst="rect">
            <a:avLst/>
          </a:prstGeom>
          <a:solidFill>
            <a:schemeClr val="accent4">
              <a:lumMod val="20000"/>
              <a:lumOff val="80000"/>
            </a:schemeClr>
          </a:solidFill>
        </p:spPr>
        <p:txBody>
          <a:bodyPr wrap="square" rtlCol="0">
            <a:spAutoFit/>
          </a:bodyPr>
          <a:lstStyle/>
          <a:p>
            <a:r>
              <a:rPr lang="en-US" altLang="ja-JP" sz="1200" dirty="0"/>
              <a:t>1)</a:t>
            </a:r>
            <a:r>
              <a:rPr kumimoji="1" lang="en-US" altLang="ja-JP" sz="1200" dirty="0"/>
              <a:t>Who is check ?</a:t>
            </a:r>
          </a:p>
          <a:p>
            <a:r>
              <a:rPr lang="en-US" altLang="ja-JP" sz="1200" dirty="0">
                <a:hlinkClick r:id="rId4" tooltip="Link to Product Folder"/>
              </a:rPr>
              <a:t>BQ24105</a:t>
            </a:r>
            <a:r>
              <a:rPr lang="en-US" altLang="ja-JP" sz="1200" dirty="0"/>
              <a:t> or MCU?</a:t>
            </a:r>
          </a:p>
          <a:p>
            <a:endParaRPr lang="en-US" altLang="ja-JP" sz="1200" dirty="0"/>
          </a:p>
          <a:p>
            <a:r>
              <a:rPr lang="en-US" altLang="ja-JP" sz="1200" dirty="0"/>
              <a:t>I think check by MCU. </a:t>
            </a:r>
          </a:p>
          <a:p>
            <a:r>
              <a:rPr lang="en-US" altLang="ja-JP" sz="1200" dirty="0"/>
              <a:t>But your sample circuits </a:t>
            </a:r>
          </a:p>
          <a:p>
            <a:r>
              <a:rPr lang="en-US" altLang="ja-JP" sz="1200" dirty="0"/>
              <a:t>Don’t connect TS line</a:t>
            </a:r>
          </a:p>
          <a:p>
            <a:r>
              <a:rPr lang="en-US" altLang="ja-JP" sz="1200" dirty="0"/>
              <a:t>Need to connect to MCU?</a:t>
            </a:r>
          </a:p>
          <a:p>
            <a:endParaRPr lang="en-US" altLang="ja-JP" sz="1200" dirty="0"/>
          </a:p>
          <a:p>
            <a:r>
              <a:rPr lang="en-US" altLang="ja-JP" sz="1200" dirty="0">
                <a:solidFill>
                  <a:srgbClr val="FF0000"/>
                </a:solidFill>
              </a:rPr>
              <a:t>-</a:t>
            </a:r>
            <a:r>
              <a:rPr lang="en-US" altLang="ja-JP" sz="1200" dirty="0">
                <a:solidFill>
                  <a:srgbClr val="FF0000"/>
                </a:solidFill>
                <a:sym typeface="Wingdings" panose="05000000000000000000" pitchFamily="2" charset="2"/>
              </a:rPr>
              <a:t></a:t>
            </a:r>
            <a:r>
              <a:rPr lang="en-US" altLang="ja-JP" sz="1200" dirty="0">
                <a:solidFill>
                  <a:srgbClr val="FF0000"/>
                </a:solidFill>
              </a:rPr>
              <a:t>MCU</a:t>
            </a:r>
          </a:p>
        </p:txBody>
      </p:sp>
      <p:sp>
        <p:nvSpPr>
          <p:cNvPr id="41" name="四角形: 角を丸くする 40">
            <a:extLst>
              <a:ext uri="{FF2B5EF4-FFF2-40B4-BE49-F238E27FC236}">
                <a16:creationId xmlns:a16="http://schemas.microsoft.com/office/drawing/2014/main" id="{81C238AB-DEE9-4FBB-B25B-3397361011C5}"/>
              </a:ext>
            </a:extLst>
          </p:cNvPr>
          <p:cNvSpPr/>
          <p:nvPr/>
        </p:nvSpPr>
        <p:spPr>
          <a:xfrm>
            <a:off x="3532858" y="3901871"/>
            <a:ext cx="1696287" cy="541176"/>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2" name="直線矢印コネクタ 41">
            <a:extLst>
              <a:ext uri="{FF2B5EF4-FFF2-40B4-BE49-F238E27FC236}">
                <a16:creationId xmlns:a16="http://schemas.microsoft.com/office/drawing/2014/main" id="{77C153DB-EBCE-4DB1-8513-3FD37B956653}"/>
              </a:ext>
            </a:extLst>
          </p:cNvPr>
          <p:cNvCxnSpPr>
            <a:cxnSpLocks/>
          </p:cNvCxnSpPr>
          <p:nvPr/>
        </p:nvCxnSpPr>
        <p:spPr>
          <a:xfrm flipV="1">
            <a:off x="2717800" y="4329185"/>
            <a:ext cx="815058" cy="2722295"/>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7B665FB1-21B6-4598-8151-F5D1C2A54FFA}"/>
              </a:ext>
            </a:extLst>
          </p:cNvPr>
          <p:cNvSpPr txBox="1"/>
          <p:nvPr/>
        </p:nvSpPr>
        <p:spPr>
          <a:xfrm>
            <a:off x="1364861" y="6821011"/>
            <a:ext cx="2705877" cy="830997"/>
          </a:xfrm>
          <a:prstGeom prst="rect">
            <a:avLst/>
          </a:prstGeom>
          <a:solidFill>
            <a:schemeClr val="accent4">
              <a:lumMod val="20000"/>
              <a:lumOff val="80000"/>
            </a:schemeClr>
          </a:solidFill>
        </p:spPr>
        <p:txBody>
          <a:bodyPr wrap="square" rtlCol="0">
            <a:spAutoFit/>
          </a:bodyPr>
          <a:lstStyle/>
          <a:p>
            <a:r>
              <a:rPr lang="en-US" altLang="ja-JP" sz="1200" dirty="0"/>
              <a:t>4)</a:t>
            </a:r>
            <a:r>
              <a:rPr kumimoji="1" lang="en-US" altLang="ja-JP" sz="1200" dirty="0"/>
              <a:t>Who is counting?</a:t>
            </a:r>
          </a:p>
          <a:p>
            <a:r>
              <a:rPr lang="en-US" altLang="ja-JP" sz="1200" dirty="0">
                <a:hlinkClick r:id="rId4" tooltip="Link to Product Folder"/>
              </a:rPr>
              <a:t>BQ24105</a:t>
            </a:r>
            <a:r>
              <a:rPr lang="en-US" altLang="ja-JP" sz="1200" dirty="0"/>
              <a:t> or MCU?</a:t>
            </a:r>
          </a:p>
          <a:p>
            <a:endParaRPr lang="en-US" altLang="ja-JP" sz="1200" dirty="0"/>
          </a:p>
          <a:p>
            <a:r>
              <a:rPr lang="en-US" altLang="ja-JP" sz="1200" dirty="0">
                <a:solidFill>
                  <a:srgbClr val="FF0000"/>
                </a:solidFill>
              </a:rPr>
              <a:t>-</a:t>
            </a:r>
            <a:r>
              <a:rPr lang="en-US" altLang="ja-JP" sz="1200" dirty="0">
                <a:solidFill>
                  <a:srgbClr val="FF0000"/>
                </a:solidFill>
                <a:sym typeface="Wingdings" panose="05000000000000000000" pitchFamily="2" charset="2"/>
              </a:rPr>
              <a:t> BQ24105</a:t>
            </a:r>
            <a:endParaRPr lang="en-US" altLang="ja-JP" sz="1200" dirty="0">
              <a:solidFill>
                <a:srgbClr val="FF0000"/>
              </a:solidFill>
            </a:endParaRPr>
          </a:p>
        </p:txBody>
      </p:sp>
      <p:cxnSp>
        <p:nvCxnSpPr>
          <p:cNvPr id="46" name="直線矢印コネクタ 45">
            <a:extLst>
              <a:ext uri="{FF2B5EF4-FFF2-40B4-BE49-F238E27FC236}">
                <a16:creationId xmlns:a16="http://schemas.microsoft.com/office/drawing/2014/main" id="{0AD513BE-9D50-4C9E-A87E-3524BB62F5BF}"/>
              </a:ext>
            </a:extLst>
          </p:cNvPr>
          <p:cNvCxnSpPr>
            <a:cxnSpLocks/>
          </p:cNvCxnSpPr>
          <p:nvPr/>
        </p:nvCxnSpPr>
        <p:spPr>
          <a:xfrm flipV="1">
            <a:off x="2134786" y="5435562"/>
            <a:ext cx="137859" cy="1316648"/>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9" name="四角形: 角を丸くする 48">
            <a:extLst>
              <a:ext uri="{FF2B5EF4-FFF2-40B4-BE49-F238E27FC236}">
                <a16:creationId xmlns:a16="http://schemas.microsoft.com/office/drawing/2014/main" id="{A4F11A89-B16C-4016-B3FC-AC70EE2F9FBC}"/>
              </a:ext>
            </a:extLst>
          </p:cNvPr>
          <p:cNvSpPr/>
          <p:nvPr/>
        </p:nvSpPr>
        <p:spPr>
          <a:xfrm>
            <a:off x="1657638" y="4861029"/>
            <a:ext cx="1696287" cy="541176"/>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矢印: 右 1">
            <a:extLst>
              <a:ext uri="{FF2B5EF4-FFF2-40B4-BE49-F238E27FC236}">
                <a16:creationId xmlns:a16="http://schemas.microsoft.com/office/drawing/2014/main" id="{970475B3-53FC-405B-87FA-0A16D8F114C9}"/>
              </a:ext>
            </a:extLst>
          </p:cNvPr>
          <p:cNvSpPr/>
          <p:nvPr/>
        </p:nvSpPr>
        <p:spPr>
          <a:xfrm>
            <a:off x="11110543" y="3901871"/>
            <a:ext cx="442873" cy="7209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BE8174BF-ACF1-4C43-9F3B-C56D219ECD47}"/>
              </a:ext>
            </a:extLst>
          </p:cNvPr>
          <p:cNvSpPr txBox="1"/>
          <p:nvPr/>
        </p:nvSpPr>
        <p:spPr>
          <a:xfrm>
            <a:off x="11553416" y="3582955"/>
            <a:ext cx="1735493" cy="1200329"/>
          </a:xfrm>
          <a:prstGeom prst="rect">
            <a:avLst/>
          </a:prstGeom>
          <a:solidFill>
            <a:schemeClr val="accent6">
              <a:lumMod val="40000"/>
              <a:lumOff val="60000"/>
            </a:schemeClr>
          </a:solidFill>
        </p:spPr>
        <p:txBody>
          <a:bodyPr wrap="square" rtlCol="0">
            <a:spAutoFit/>
          </a:bodyPr>
          <a:lstStyle/>
          <a:p>
            <a:r>
              <a:rPr kumimoji="1" lang="en-US" altLang="ja-JP" dirty="0"/>
              <a:t>No change </a:t>
            </a:r>
          </a:p>
          <a:p>
            <a:r>
              <a:rPr lang="en-US" altLang="ja-JP" dirty="0"/>
              <a:t>Status</a:t>
            </a:r>
          </a:p>
          <a:p>
            <a:r>
              <a:rPr lang="en-US" altLang="ja-JP" dirty="0"/>
              <a:t>STAT1:OFF</a:t>
            </a:r>
          </a:p>
          <a:p>
            <a:r>
              <a:rPr lang="en-US" altLang="ja-JP" dirty="0"/>
              <a:t>STAT2:ON</a:t>
            </a:r>
          </a:p>
        </p:txBody>
      </p:sp>
      <p:cxnSp>
        <p:nvCxnSpPr>
          <p:cNvPr id="7" name="直線コネクタ 6">
            <a:extLst>
              <a:ext uri="{FF2B5EF4-FFF2-40B4-BE49-F238E27FC236}">
                <a16:creationId xmlns:a16="http://schemas.microsoft.com/office/drawing/2014/main" id="{E649A3DF-5B09-4386-9FA5-9999A409A396}"/>
              </a:ext>
            </a:extLst>
          </p:cNvPr>
          <p:cNvCxnSpPr>
            <a:cxnSpLocks/>
          </p:cNvCxnSpPr>
          <p:nvPr/>
        </p:nvCxnSpPr>
        <p:spPr>
          <a:xfrm>
            <a:off x="11424673" y="3503159"/>
            <a:ext cx="1864236" cy="1294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コネクタ: カギ線 13">
            <a:extLst>
              <a:ext uri="{FF2B5EF4-FFF2-40B4-BE49-F238E27FC236}">
                <a16:creationId xmlns:a16="http://schemas.microsoft.com/office/drawing/2014/main" id="{32F097C2-DF56-419A-8ED0-F2E0748C7B45}"/>
              </a:ext>
            </a:extLst>
          </p:cNvPr>
          <p:cNvCxnSpPr/>
          <p:nvPr/>
        </p:nvCxnSpPr>
        <p:spPr>
          <a:xfrm rot="5400000" flipH="1" flipV="1">
            <a:off x="10004653" y="1335024"/>
            <a:ext cx="2024621" cy="1501023"/>
          </a:xfrm>
          <a:prstGeom prst="bentConnector3">
            <a:avLst>
              <a:gd name="adj1" fmla="val 890"/>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5F533C0D-3274-4B5A-B9D8-DB9E0AA40C76}"/>
              </a:ext>
            </a:extLst>
          </p:cNvPr>
          <p:cNvSpPr txBox="1"/>
          <p:nvPr/>
        </p:nvSpPr>
        <p:spPr>
          <a:xfrm>
            <a:off x="11809234" y="1991600"/>
            <a:ext cx="1864235" cy="430887"/>
          </a:xfrm>
          <a:prstGeom prst="rect">
            <a:avLst/>
          </a:prstGeom>
          <a:noFill/>
        </p:spPr>
        <p:txBody>
          <a:bodyPr wrap="square" rtlCol="0">
            <a:spAutoFit/>
          </a:bodyPr>
          <a:lstStyle/>
          <a:p>
            <a:r>
              <a:rPr kumimoji="1" lang="en-US" altLang="ja-JP" sz="1100" dirty="0">
                <a:solidFill>
                  <a:srgbClr val="FF0000"/>
                </a:solidFill>
              </a:rPr>
              <a:t>SO need to check TS line</a:t>
            </a:r>
          </a:p>
          <a:p>
            <a:r>
              <a:rPr lang="en-US" altLang="ja-JP" sz="1100" dirty="0">
                <a:solidFill>
                  <a:srgbClr val="FF0000"/>
                </a:solidFill>
              </a:rPr>
              <a:t>By MCU</a:t>
            </a:r>
            <a:endParaRPr kumimoji="1" lang="ja-JP" altLang="en-US" sz="1100" dirty="0">
              <a:solidFill>
                <a:srgbClr val="FF0000"/>
              </a:solidFill>
            </a:endParaRPr>
          </a:p>
        </p:txBody>
      </p:sp>
      <p:sp>
        <p:nvSpPr>
          <p:cNvPr id="22" name="テキスト ボックス 21">
            <a:extLst>
              <a:ext uri="{FF2B5EF4-FFF2-40B4-BE49-F238E27FC236}">
                <a16:creationId xmlns:a16="http://schemas.microsoft.com/office/drawing/2014/main" id="{CC1FC978-A733-488D-A57C-613A659D80FF}"/>
              </a:ext>
            </a:extLst>
          </p:cNvPr>
          <p:cNvSpPr txBox="1"/>
          <p:nvPr/>
        </p:nvSpPr>
        <p:spPr>
          <a:xfrm>
            <a:off x="4710186" y="41268"/>
            <a:ext cx="4208786" cy="830997"/>
          </a:xfrm>
          <a:prstGeom prst="rect">
            <a:avLst/>
          </a:prstGeom>
          <a:solidFill>
            <a:srgbClr val="FFFF00"/>
          </a:solidFill>
          <a:ln>
            <a:solidFill>
              <a:schemeClr val="tx1"/>
            </a:solidFill>
          </a:ln>
        </p:spPr>
        <p:txBody>
          <a:bodyPr wrap="square" rtlCol="0">
            <a:spAutoFit/>
          </a:bodyPr>
          <a:lstStyle/>
          <a:p>
            <a:r>
              <a:rPr lang="en-US" altLang="ja-JP" sz="1200" dirty="0">
                <a:latin typeface="Arial" panose="020B0604020202020204" pitchFamily="34" charset="0"/>
                <a:cs typeface="Arial" panose="020B0604020202020204" pitchFamily="34" charset="0"/>
              </a:rPr>
              <a:t>1. You setup your TS pin and thermistor so that the specified temperature range is followed. The charger will suspend charge when the TS pin is outside of the set temperature range. See Section 8.3.2 of the datasheet.</a:t>
            </a:r>
            <a:endParaRPr kumimoji="1" lang="ja-JP" altLang="en-US" sz="1200" dirty="0">
              <a:latin typeface="Arial" panose="020B0604020202020204" pitchFamily="34" charset="0"/>
              <a:cs typeface="Arial" panose="020B0604020202020204" pitchFamily="34" charset="0"/>
            </a:endParaRPr>
          </a:p>
        </p:txBody>
      </p:sp>
      <p:sp>
        <p:nvSpPr>
          <p:cNvPr id="29" name="正方形/長方形 28">
            <a:extLst>
              <a:ext uri="{FF2B5EF4-FFF2-40B4-BE49-F238E27FC236}">
                <a16:creationId xmlns:a16="http://schemas.microsoft.com/office/drawing/2014/main" id="{FBC51D1D-AF29-4081-88ED-24DF9C3741CD}"/>
              </a:ext>
            </a:extLst>
          </p:cNvPr>
          <p:cNvSpPr/>
          <p:nvPr/>
        </p:nvSpPr>
        <p:spPr>
          <a:xfrm>
            <a:off x="-1015675" y="1367648"/>
            <a:ext cx="6096000" cy="646331"/>
          </a:xfrm>
          <a:prstGeom prst="rect">
            <a:avLst/>
          </a:prstGeom>
        </p:spPr>
        <p:txBody>
          <a:bodyPr>
            <a:spAutoFit/>
          </a:bodyPr>
          <a:lstStyle/>
          <a:p>
            <a:r>
              <a:rPr lang="en-US" altLang="ja-JP" dirty="0">
                <a:solidFill>
                  <a:srgbClr val="000000"/>
                </a:solidFill>
                <a:latin typeface="Arial" panose="020B0604020202020204" pitchFamily="34" charset="0"/>
              </a:rPr>
              <a:t>MCU must check temp by </a:t>
            </a:r>
            <a:r>
              <a:rPr lang="en-US" altLang="ja-JP" dirty="0" err="1">
                <a:solidFill>
                  <a:srgbClr val="000000"/>
                </a:solidFill>
                <a:latin typeface="Arial" panose="020B0604020202020204" pitchFamily="34" charset="0"/>
              </a:rPr>
              <a:t>mcu</a:t>
            </a:r>
            <a:br>
              <a:rPr lang="en-US" altLang="ja-JP" dirty="0"/>
            </a:br>
            <a:endParaRPr lang="ja-JP" altLang="en-US" dirty="0"/>
          </a:p>
        </p:txBody>
      </p:sp>
      <p:sp>
        <p:nvSpPr>
          <p:cNvPr id="8" name="テキスト ボックス 7">
            <a:extLst>
              <a:ext uri="{FF2B5EF4-FFF2-40B4-BE49-F238E27FC236}">
                <a16:creationId xmlns:a16="http://schemas.microsoft.com/office/drawing/2014/main" id="{9B60C804-13FD-42C3-90FD-52D6B9A302B6}"/>
              </a:ext>
            </a:extLst>
          </p:cNvPr>
          <p:cNvSpPr txBox="1"/>
          <p:nvPr/>
        </p:nvSpPr>
        <p:spPr>
          <a:xfrm>
            <a:off x="8980051" y="1495300"/>
            <a:ext cx="2705877" cy="1754326"/>
          </a:xfrm>
          <a:prstGeom prst="rect">
            <a:avLst/>
          </a:prstGeom>
          <a:solidFill>
            <a:schemeClr val="accent4">
              <a:lumMod val="20000"/>
              <a:lumOff val="80000"/>
            </a:schemeClr>
          </a:solidFill>
        </p:spPr>
        <p:txBody>
          <a:bodyPr wrap="square" rtlCol="0">
            <a:spAutoFit/>
          </a:bodyPr>
          <a:lstStyle/>
          <a:p>
            <a:r>
              <a:rPr lang="en-US" altLang="ja-JP" sz="1200" dirty="0"/>
              <a:t>1)Who is check ?</a:t>
            </a:r>
          </a:p>
          <a:p>
            <a:r>
              <a:rPr lang="en-US" altLang="ja-JP" sz="1200" dirty="0">
                <a:hlinkClick r:id="rId4" tooltip="Link to Product Folder"/>
              </a:rPr>
              <a:t>BQ24105</a:t>
            </a:r>
            <a:r>
              <a:rPr lang="en-US" altLang="ja-JP" sz="1200" dirty="0"/>
              <a:t> or MCU?</a:t>
            </a:r>
          </a:p>
          <a:p>
            <a:endParaRPr lang="en-US" altLang="ja-JP" sz="1200" dirty="0"/>
          </a:p>
          <a:p>
            <a:r>
              <a:rPr lang="en-US" altLang="ja-JP" sz="1200" dirty="0"/>
              <a:t>I think check by MCU. </a:t>
            </a:r>
          </a:p>
          <a:p>
            <a:r>
              <a:rPr lang="en-US" altLang="ja-JP" sz="1200" dirty="0"/>
              <a:t>But your sample circuits </a:t>
            </a:r>
          </a:p>
          <a:p>
            <a:r>
              <a:rPr lang="en-US" altLang="ja-JP" sz="1200" dirty="0"/>
              <a:t>Don’t connect TS line</a:t>
            </a:r>
          </a:p>
          <a:p>
            <a:r>
              <a:rPr lang="en-US" altLang="ja-JP" sz="1200" dirty="0"/>
              <a:t>Need to connect to MCU?</a:t>
            </a:r>
          </a:p>
          <a:p>
            <a:endParaRPr lang="en-US" altLang="ja-JP" sz="1200" dirty="0"/>
          </a:p>
          <a:p>
            <a:r>
              <a:rPr lang="en-US" altLang="ja-JP" sz="1200" dirty="0">
                <a:solidFill>
                  <a:srgbClr val="FF0000"/>
                </a:solidFill>
              </a:rPr>
              <a:t>-</a:t>
            </a:r>
            <a:r>
              <a:rPr lang="en-US" altLang="ja-JP" sz="1200" dirty="0">
                <a:solidFill>
                  <a:srgbClr val="FF0000"/>
                </a:solidFill>
                <a:sym typeface="Wingdings" panose="05000000000000000000" pitchFamily="2" charset="2"/>
              </a:rPr>
              <a:t></a:t>
            </a:r>
            <a:r>
              <a:rPr lang="en-US" altLang="ja-JP" sz="1200" dirty="0">
                <a:solidFill>
                  <a:srgbClr val="FF0000"/>
                </a:solidFill>
              </a:rPr>
              <a:t>MCU</a:t>
            </a:r>
          </a:p>
        </p:txBody>
      </p:sp>
      <p:sp>
        <p:nvSpPr>
          <p:cNvPr id="39" name="テキスト ボックス 38">
            <a:extLst>
              <a:ext uri="{FF2B5EF4-FFF2-40B4-BE49-F238E27FC236}">
                <a16:creationId xmlns:a16="http://schemas.microsoft.com/office/drawing/2014/main" id="{E6DD9E0B-9B02-4F21-A1DA-4FEDCDABD7B7}"/>
              </a:ext>
            </a:extLst>
          </p:cNvPr>
          <p:cNvSpPr txBox="1"/>
          <p:nvPr/>
        </p:nvSpPr>
        <p:spPr>
          <a:xfrm>
            <a:off x="-1132316" y="223924"/>
            <a:ext cx="2292634" cy="1446550"/>
          </a:xfrm>
          <a:prstGeom prst="rect">
            <a:avLst/>
          </a:prstGeom>
          <a:solidFill>
            <a:schemeClr val="accent2">
              <a:lumMod val="20000"/>
              <a:lumOff val="80000"/>
            </a:schemeClr>
          </a:solidFill>
        </p:spPr>
        <p:txBody>
          <a:bodyPr wrap="square" rtlCol="0">
            <a:spAutoFit/>
          </a:bodyPr>
          <a:lstStyle/>
          <a:p>
            <a:r>
              <a:rPr kumimoji="1" lang="en-US" altLang="ja-JP" sz="1100" dirty="0">
                <a:solidFill>
                  <a:srgbClr val="FF0000"/>
                </a:solidFill>
                <a:latin typeface="Arial" panose="020B0604020202020204" pitchFamily="34" charset="0"/>
                <a:cs typeface="Arial" panose="020B0604020202020204" pitchFamily="34" charset="0"/>
              </a:rPr>
              <a:t>5)</a:t>
            </a:r>
          </a:p>
          <a:p>
            <a:r>
              <a:rPr lang="en-US" altLang="ja-JP" sz="1100" dirty="0">
                <a:solidFill>
                  <a:srgbClr val="FF0000"/>
                </a:solidFill>
                <a:latin typeface="Arial" panose="020B0604020202020204" pitchFamily="34" charset="0"/>
                <a:cs typeface="Arial" panose="020B0604020202020204" pitchFamily="34" charset="0"/>
              </a:rPr>
              <a:t>MCU check temp right?</a:t>
            </a:r>
          </a:p>
          <a:p>
            <a:r>
              <a:rPr lang="en-US" altLang="ja-JP" sz="1100" dirty="0">
                <a:solidFill>
                  <a:srgbClr val="FF0000"/>
                </a:solidFill>
                <a:latin typeface="Arial" panose="020B0604020202020204" pitchFamily="34" charset="0"/>
                <a:cs typeface="Arial" panose="020B0604020202020204" pitchFamily="34" charset="0"/>
              </a:rPr>
              <a:t>Because </a:t>
            </a:r>
          </a:p>
          <a:p>
            <a:r>
              <a:rPr lang="en-US" altLang="ja-JP" sz="1100" dirty="0">
                <a:solidFill>
                  <a:srgbClr val="FF0000"/>
                </a:solidFill>
                <a:latin typeface="Arial" panose="020B0604020202020204" pitchFamily="34" charset="0"/>
                <a:cs typeface="Arial" panose="020B0604020202020204" pitchFamily="34" charset="0"/>
              </a:rPr>
              <a:t> (1)need to support</a:t>
            </a:r>
          </a:p>
          <a:p>
            <a:r>
              <a:rPr lang="en-US" altLang="ja-JP" sz="1100" dirty="0">
                <a:solidFill>
                  <a:srgbClr val="FF0000"/>
                </a:solidFill>
                <a:latin typeface="Arial" panose="020B0604020202020204" pitchFamily="34" charset="0"/>
                <a:cs typeface="Arial" panose="020B0604020202020204" pitchFamily="34" charset="0"/>
              </a:rPr>
              <a:t>“wait timer” before check temp</a:t>
            </a:r>
          </a:p>
          <a:p>
            <a:r>
              <a:rPr lang="en-US" altLang="ja-JP" sz="1100" dirty="0">
                <a:solidFill>
                  <a:srgbClr val="FF0000"/>
                </a:solidFill>
                <a:latin typeface="Arial" panose="020B0604020202020204" pitchFamily="34" charset="0"/>
                <a:cs typeface="Arial" panose="020B0604020202020204" pitchFamily="34" charset="0"/>
              </a:rPr>
              <a:t>(2)Temp is difference(60 or 50)</a:t>
            </a:r>
          </a:p>
          <a:p>
            <a:endParaRPr lang="en-US" altLang="ja-JP" sz="1100" dirty="0">
              <a:solidFill>
                <a:srgbClr val="FF0000"/>
              </a:solidFill>
              <a:latin typeface="Arial" panose="020B0604020202020204" pitchFamily="34" charset="0"/>
              <a:cs typeface="Arial" panose="020B0604020202020204" pitchFamily="34" charset="0"/>
            </a:endParaRPr>
          </a:p>
          <a:p>
            <a:endParaRPr lang="en-US" altLang="ja-JP" sz="1100" dirty="0">
              <a:solidFill>
                <a:srgbClr val="FF0000"/>
              </a:solidFill>
              <a:latin typeface="Arial" panose="020B0604020202020204" pitchFamily="34" charset="0"/>
              <a:cs typeface="Arial" panose="020B0604020202020204" pitchFamily="34" charset="0"/>
            </a:endParaRPr>
          </a:p>
        </p:txBody>
      </p:sp>
      <p:sp>
        <p:nvSpPr>
          <p:cNvPr id="43" name="四角形: 角を丸くする 42">
            <a:extLst>
              <a:ext uri="{FF2B5EF4-FFF2-40B4-BE49-F238E27FC236}">
                <a16:creationId xmlns:a16="http://schemas.microsoft.com/office/drawing/2014/main" id="{A5ED73CE-C0AA-4503-897F-44DA527D436A}"/>
              </a:ext>
            </a:extLst>
          </p:cNvPr>
          <p:cNvSpPr/>
          <p:nvPr/>
        </p:nvSpPr>
        <p:spPr>
          <a:xfrm>
            <a:off x="3507402" y="1849395"/>
            <a:ext cx="4208786" cy="860662"/>
          </a:xfrm>
          <a:prstGeom prst="roundRect">
            <a:avLst>
              <a:gd name="adj" fmla="val 0"/>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4" name="直線矢印コネクタ 43">
            <a:extLst>
              <a:ext uri="{FF2B5EF4-FFF2-40B4-BE49-F238E27FC236}">
                <a16:creationId xmlns:a16="http://schemas.microsoft.com/office/drawing/2014/main" id="{1A2DBA91-DE13-47B6-B898-6C75402F328A}"/>
              </a:ext>
            </a:extLst>
          </p:cNvPr>
          <p:cNvCxnSpPr>
            <a:cxnSpLocks/>
          </p:cNvCxnSpPr>
          <p:nvPr/>
        </p:nvCxnSpPr>
        <p:spPr>
          <a:xfrm>
            <a:off x="1202077" y="947199"/>
            <a:ext cx="2330781" cy="106678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47" name="四角形: 角を丸くする 46">
            <a:extLst>
              <a:ext uri="{FF2B5EF4-FFF2-40B4-BE49-F238E27FC236}">
                <a16:creationId xmlns:a16="http://schemas.microsoft.com/office/drawing/2014/main" id="{33D70F23-CADE-4191-AFE4-59FF036102FA}"/>
              </a:ext>
            </a:extLst>
          </p:cNvPr>
          <p:cNvSpPr/>
          <p:nvPr/>
        </p:nvSpPr>
        <p:spPr>
          <a:xfrm>
            <a:off x="5519180" y="4110287"/>
            <a:ext cx="2197008" cy="1063689"/>
          </a:xfrm>
          <a:prstGeom prst="roundRect">
            <a:avLst>
              <a:gd name="adj" fmla="val 0"/>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48" name="直線矢印コネクタ 47">
            <a:extLst>
              <a:ext uri="{FF2B5EF4-FFF2-40B4-BE49-F238E27FC236}">
                <a16:creationId xmlns:a16="http://schemas.microsoft.com/office/drawing/2014/main" id="{F0C02268-9203-4912-85BC-11DE4A864DFC}"/>
              </a:ext>
            </a:extLst>
          </p:cNvPr>
          <p:cNvCxnSpPr>
            <a:cxnSpLocks/>
            <a:stCxn id="39" idx="3"/>
          </p:cNvCxnSpPr>
          <p:nvPr/>
        </p:nvCxnSpPr>
        <p:spPr>
          <a:xfrm>
            <a:off x="1160318" y="947199"/>
            <a:ext cx="4395400" cy="3492738"/>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8989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248</Words>
  <Application>Microsoft Office PowerPoint</Application>
  <PresentationFormat>ワイド画面</PresentationFormat>
  <Paragraphs>58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Arial</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Miyamoto,Masato_宮本 真人</dc:creator>
  <cp:lastModifiedBy>Miyamoto,Masato_宮本 真人</cp:lastModifiedBy>
  <cp:revision>8</cp:revision>
  <dcterms:created xsi:type="dcterms:W3CDTF">2021-06-21T20:30:34Z</dcterms:created>
  <dcterms:modified xsi:type="dcterms:W3CDTF">2021-06-25T06:20:56Z</dcterms:modified>
</cp:coreProperties>
</file>