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7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FF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179B03-D590-BFA8-29A1-62104B13C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A82AB4-4380-C97E-3430-98184930F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6F535E-A257-E2DA-210A-B7F1DB4A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04C568-5740-9A0E-7F37-50CD1F83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B787B4-4FA6-932D-A9E6-C031652C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53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96787-1DB0-EEEB-ACFF-90073ACC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BF509A-6375-0651-A8A2-EEA03FF07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98F336-202F-CEAB-3840-798796C8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DAB07A-38EF-C7E1-6AEA-2DC50666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E921A3-9597-4F58-B367-366068AB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8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9CAC86-D3F6-BD04-6110-7C04D1A53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2EB5BB-13A9-2C3B-18BA-9DD6E9C2A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01763D-622B-56E7-B521-94F5C193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428ACA-8F26-53E7-F8FB-38706830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C75844-83EE-11E6-9B1B-24252B31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3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D81AB6-76B3-4EB2-D92D-044CACDB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4AFD4B-1883-F5C6-271D-0FE53E16F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B83E2E-B843-14D0-3D50-E940009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228E97-495C-ABF0-769C-0C649274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77E339-A419-EB41-455B-81926F45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23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FDCB02-0B2B-0FFA-4D0F-F8CB092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7B8AA8-E3F4-3773-BFD9-7841339D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810EBB-7F9B-ACB4-4E2F-36EA88F7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416920-6149-524E-5FF5-0C16CC4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803840-9881-1C0E-52A2-1682DEE6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17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C5EC99-3F76-DE0D-C9E5-3BF01D91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340F1D-5785-2738-54BA-0A3A3CBD3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77A16A-846F-6AE3-A55E-4C2C9E06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6619CA-B522-D5AA-37E0-0E78E90A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3AE293-E9F9-9E50-5E40-C6F36719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AF31C6-574C-0E09-9355-9ADE11E0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69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64BEE-5EDC-F40B-6002-9BFEA503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B945CC-15A5-8D62-EB70-4F885D33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7700FB-0BC7-D601-CDC8-9F47A4E3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9ED0C66-B57F-20E5-4822-1CE1018EC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06906BB-A5D6-5974-B7D3-23064CDE4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309F1B-E298-A564-42EE-F6444CC8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B7AB0C-A75F-01F7-A662-D6825548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AABF8CD-D5C5-B4CB-AF86-7BEB01B8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46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1C7E8E-C255-9C53-4DE2-D0D46811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B494C92-D4FD-0E48-F72F-DFDE620A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0C18F10-52D7-F9B0-6929-9BD39A9D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E6595D5-4114-5E81-11AA-E3874F48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2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A5E0C58-A734-7B21-8FC5-4D68A9AA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2E63314-2DD9-12CE-65ED-C22A1027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2DBAFF-A74A-28A1-FECF-DF613775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6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1B57E8-8F4D-0E6B-1012-49842D16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2D75C3-C0F5-B66F-BF33-DA15EAF8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81D81B-4534-4469-AC2B-F02804B91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C6E52A-9ED7-8146-88DC-9C847A0E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682E7C-D7F0-5C5C-E34C-6A33935A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B9D30D-5BB9-32B1-A7B3-4C6B1FD4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24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BEC7C-7C0A-F071-5666-ADACF29A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7BB29E2-DD59-20A8-E750-908922A30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266D2E-386B-1610-48AC-35FDC6A1A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F23818-3B1C-97A5-3F01-F3D5D26A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865468-733F-CD22-4397-951FA43E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5ACD3D-FC69-8725-97A1-20663958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5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86A2A3-02E7-E83E-C2EA-89A47AE5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10D54C-C9DD-59EF-F2D6-FD5E7DD11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5EDCB5-EE6D-EDF9-759E-51BA2E7FC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458E-7F43-46A8-A72D-AC3B40F592FA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F43C61-DEC0-23C9-8935-28E51C041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5C0FC2-AE27-713D-48B2-BE844D750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FDBD6-466B-4AEC-A428-1A84121F5D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63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bmp"/><Relationship Id="rId4" Type="http://schemas.openxmlformats.org/officeDocument/2006/relationships/image" Target="../media/image3.b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7" Type="http://schemas.openxmlformats.org/officeDocument/2006/relationships/image" Target="../media/image10.bmp"/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bmp"/><Relationship Id="rId5" Type="http://schemas.openxmlformats.org/officeDocument/2006/relationships/image" Target="../media/image8.bmp"/><Relationship Id="rId4" Type="http://schemas.openxmlformats.org/officeDocument/2006/relationships/image" Target="../media/image7.b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C8985-7233-83E0-5B9D-43CF050ACBFA}"/>
              </a:ext>
            </a:extLst>
          </p:cNvPr>
          <p:cNvSpPr txBox="1"/>
          <p:nvPr/>
        </p:nvSpPr>
        <p:spPr>
          <a:xfrm>
            <a:off x="10192394" y="409914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CH1: VSYS I</a:t>
            </a:r>
          </a:p>
          <a:p>
            <a:r>
              <a:rPr lang="en-US" altLang="ko-KR" sz="1000"/>
              <a:t>CH2: VSYS V</a:t>
            </a:r>
          </a:p>
          <a:p>
            <a:endParaRPr lang="en-US" altLang="ko-KR" sz="1000"/>
          </a:p>
          <a:p>
            <a:r>
              <a:rPr lang="ko-KR" altLang="en-US" sz="1000"/>
              <a:t>주기</a:t>
            </a:r>
            <a:r>
              <a:rPr lang="en-US" altLang="ko-KR" sz="1000"/>
              <a:t>: 417kHz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695A07-21D1-2490-B953-7A22DFCD5FB0}"/>
              </a:ext>
            </a:extLst>
          </p:cNvPr>
          <p:cNvSpPr txBox="1"/>
          <p:nvPr/>
        </p:nvSpPr>
        <p:spPr>
          <a:xfrm>
            <a:off x="3680813" y="5298046"/>
            <a:ext cx="2515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CH1: Current	1.97A max, -800mA min</a:t>
            </a:r>
          </a:p>
          <a:p>
            <a:endParaRPr lang="en-US" altLang="ko-KR" sz="1000"/>
          </a:p>
          <a:p>
            <a:r>
              <a:rPr lang="en-US" altLang="ko-KR" sz="1000"/>
              <a:t>CH2: VSYS	14.6V rms</a:t>
            </a:r>
          </a:p>
          <a:p>
            <a:r>
              <a:rPr lang="en-US" altLang="ko-KR" sz="1000"/>
              <a:t>	13.5V min</a:t>
            </a:r>
          </a:p>
          <a:p>
            <a:r>
              <a:rPr lang="en-US" altLang="ko-KR" sz="100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BC265-8D5E-0CE6-820D-33E7F6E627C4}"/>
              </a:ext>
            </a:extLst>
          </p:cNvPr>
          <p:cNvSpPr txBox="1"/>
          <p:nvPr/>
        </p:nvSpPr>
        <p:spPr>
          <a:xfrm>
            <a:off x="3619643" y="3117365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CH1: Peak Current period: 15.5mS</a:t>
            </a:r>
          </a:p>
          <a:p>
            <a:r>
              <a:rPr lang="en-US" altLang="ko-KR" sz="1000"/>
              <a:t>       duty ratio : around under 1%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CB0BC33-60D7-588F-BC07-2EEA81804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5" y="2479964"/>
            <a:ext cx="2908628" cy="18288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C7D767C-804C-8A8D-86D3-CC9826957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5" y="460656"/>
            <a:ext cx="2908628" cy="18288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5B5F21F-BEFA-A820-671D-7E9869A00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5" y="4564746"/>
            <a:ext cx="2908628" cy="18288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77A45C5-0F03-7D00-4B7B-182A4A4DE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8" y="4021162"/>
            <a:ext cx="2908628" cy="1828800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EF08F420-99AB-A967-CEB0-E1364CE7A197}"/>
              </a:ext>
            </a:extLst>
          </p:cNvPr>
          <p:cNvSpPr/>
          <p:nvPr/>
        </p:nvSpPr>
        <p:spPr>
          <a:xfrm>
            <a:off x="1716113" y="939019"/>
            <a:ext cx="428546" cy="7540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57DD6AD3-C2C8-F5F1-EEC3-C91D96FDA35D}"/>
              </a:ext>
            </a:extLst>
          </p:cNvPr>
          <p:cNvSpPr/>
          <p:nvPr/>
        </p:nvSpPr>
        <p:spPr>
          <a:xfrm>
            <a:off x="1856165" y="1688459"/>
            <a:ext cx="148442" cy="6056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C32CCA24-0358-5745-720D-13B24374D992}"/>
              </a:ext>
            </a:extLst>
          </p:cNvPr>
          <p:cNvSpPr/>
          <p:nvPr/>
        </p:nvSpPr>
        <p:spPr>
          <a:xfrm>
            <a:off x="1501840" y="2879469"/>
            <a:ext cx="428546" cy="7540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37B38EE7-05BC-9513-6897-FA291420CDBD}"/>
              </a:ext>
            </a:extLst>
          </p:cNvPr>
          <p:cNvSpPr/>
          <p:nvPr/>
        </p:nvSpPr>
        <p:spPr>
          <a:xfrm>
            <a:off x="1653461" y="3796329"/>
            <a:ext cx="148442" cy="6056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228FEB9-5F0C-4B7C-F8E8-C2FF07792669}"/>
              </a:ext>
            </a:extLst>
          </p:cNvPr>
          <p:cNvSpPr/>
          <p:nvPr/>
        </p:nvSpPr>
        <p:spPr>
          <a:xfrm>
            <a:off x="1641892" y="5017027"/>
            <a:ext cx="428546" cy="7540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D770C6A8-68C4-83B6-956D-6F052A0C0DE3}"/>
              </a:ext>
            </a:extLst>
          </p:cNvPr>
          <p:cNvSpPr/>
          <p:nvPr/>
        </p:nvSpPr>
        <p:spPr>
          <a:xfrm rot="16200000" flipH="1">
            <a:off x="4563471" y="2649092"/>
            <a:ext cx="154171" cy="48900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0CAA4-49BD-71EA-415F-E2FC74C8EF98}"/>
              </a:ext>
            </a:extLst>
          </p:cNvPr>
          <p:cNvSpPr txBox="1"/>
          <p:nvPr/>
        </p:nvSpPr>
        <p:spPr>
          <a:xfrm>
            <a:off x="217742" y="36809"/>
            <a:ext cx="19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□ </a:t>
            </a:r>
            <a:r>
              <a:rPr lang="en-US" altLang="ko-KR"/>
              <a:t>Input Current</a:t>
            </a: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5A66B-BCDF-3BEF-0AF9-49C46EAFA17D}"/>
              </a:ext>
            </a:extLst>
          </p:cNvPr>
          <p:cNvSpPr txBox="1"/>
          <p:nvPr/>
        </p:nvSpPr>
        <p:spPr>
          <a:xfrm>
            <a:off x="3739025" y="997984"/>
            <a:ext cx="2611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CH1 Yellow : Input Current</a:t>
            </a:r>
          </a:p>
          <a:p>
            <a:r>
              <a:rPr lang="en-US" altLang="ko-KR" sz="1000"/>
              <a:t>                  1.97A peak, -800mA min</a:t>
            </a:r>
          </a:p>
          <a:p>
            <a:endParaRPr lang="en-US" altLang="ko-KR" sz="1000"/>
          </a:p>
          <a:p>
            <a:r>
              <a:rPr lang="en-US" altLang="ko-KR" sz="1000"/>
              <a:t>CH2 Green :  Input Voltage	14.6V rms</a:t>
            </a:r>
          </a:p>
          <a:p>
            <a:r>
              <a:rPr lang="en-US" altLang="ko-KR" sz="1000"/>
              <a:t>CH4 Red    :  Output Voltage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26D79-11DA-B24F-E6AC-978DBA75AB21}"/>
              </a:ext>
            </a:extLst>
          </p:cNvPr>
          <p:cNvSpPr txBox="1"/>
          <p:nvPr/>
        </p:nvSpPr>
        <p:spPr>
          <a:xfrm>
            <a:off x="7240385" y="716708"/>
            <a:ext cx="4641873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100"/>
              <a:t>Q1 : Is narrow-band high current normal operation? </a:t>
            </a:r>
          </a:p>
          <a:p>
            <a:r>
              <a:rPr lang="en-US" altLang="ko-KR" sz="1100"/>
              <a:t>      </a:t>
            </a:r>
            <a:r>
              <a:rPr lang="en-US" altLang="ko-KR" sz="1100" u="sng"/>
              <a:t>Is there a way to reduce narrow-band impulse current?</a:t>
            </a:r>
          </a:p>
          <a:p>
            <a:endParaRPr lang="en-US" altLang="ko-KR" sz="1100"/>
          </a:p>
          <a:p>
            <a:r>
              <a:rPr lang="en-US" altLang="ko-KR" sz="1100"/>
              <a:t>   When I changed R_sens from 0.5 ohm to 2 ohm, average </a:t>
            </a:r>
          </a:p>
          <a:p>
            <a:r>
              <a:rPr lang="en-US" altLang="ko-KR" sz="1100"/>
              <a:t>  current was reduced, but peak current was not reduced at on time.</a:t>
            </a:r>
          </a:p>
          <a:p>
            <a:endParaRPr lang="en-US" altLang="ko-KR" sz="1100"/>
          </a:p>
          <a:p>
            <a:r>
              <a:rPr lang="en-US" altLang="ko-KR" sz="1100"/>
              <a:t>    (※ Due to the narrow-range shock current, it is affecting the adjacent power and ground. In the next step PCB, the input power and ground will be separated, but if there is a way to improve the components around the TPS923652, please let me know.)</a:t>
            </a:r>
          </a:p>
          <a:p>
            <a:endParaRPr lang="en-US" altLang="ko-KR" sz="1100"/>
          </a:p>
          <a:p>
            <a:endParaRPr lang="en-US" altLang="ko-KR" sz="1100"/>
          </a:p>
          <a:p>
            <a:r>
              <a:rPr lang="en-US" altLang="ko-KR" sz="1100"/>
              <a:t>Q2 :  If the input current in the form of a sine wave is wrong, </a:t>
            </a:r>
          </a:p>
          <a:p>
            <a:r>
              <a:rPr lang="en-US" altLang="ko-KR" sz="1100"/>
              <a:t>       please tell me how to improve it.</a:t>
            </a:r>
            <a:endParaRPr lang="ko-KR" altLang="en-US" sz="110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2B4B84F-87E0-9940-BD62-7CE331E21316}"/>
              </a:ext>
            </a:extLst>
          </p:cNvPr>
          <p:cNvCxnSpPr>
            <a:cxnSpLocks/>
          </p:cNvCxnSpPr>
          <p:nvPr/>
        </p:nvCxnSpPr>
        <p:spPr>
          <a:xfrm flipV="1">
            <a:off x="5681749" y="884900"/>
            <a:ext cx="1620004" cy="215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969C5E1-7387-F77A-4D4C-CDC94826F41C}"/>
              </a:ext>
            </a:extLst>
          </p:cNvPr>
          <p:cNvCxnSpPr>
            <a:cxnSpLocks/>
          </p:cNvCxnSpPr>
          <p:nvPr/>
        </p:nvCxnSpPr>
        <p:spPr>
          <a:xfrm flipH="1" flipV="1">
            <a:off x="7488278" y="2993059"/>
            <a:ext cx="418447" cy="1942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59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65674D3F-CE56-78D3-2627-758717C44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1" y="4137421"/>
            <a:ext cx="2181471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F3B31-0D48-8A98-09A4-5C52761522EE}"/>
              </a:ext>
            </a:extLst>
          </p:cNvPr>
          <p:cNvSpPr txBox="1"/>
          <p:nvPr/>
        </p:nvSpPr>
        <p:spPr>
          <a:xfrm>
            <a:off x="314325" y="180579"/>
            <a:ext cx="584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□ </a:t>
            </a:r>
            <a:r>
              <a:rPr lang="en-US" altLang="ko-KR"/>
              <a:t>PWM Duty ratio and start-Up current for reference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79FD96-E839-59F1-5658-AB6C1BBA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667544"/>
            <a:ext cx="2181471" cy="1371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47D5F6A-F4B0-092B-03A4-74631E16D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5" y="2372671"/>
            <a:ext cx="2181471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0C319-E708-9BB6-FD59-B68BF4119B50}"/>
              </a:ext>
            </a:extLst>
          </p:cNvPr>
          <p:cNvSpPr txBox="1"/>
          <p:nvPr/>
        </p:nvSpPr>
        <p:spPr>
          <a:xfrm>
            <a:off x="557214" y="2156777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/>
              <a:t>□ </a:t>
            </a:r>
            <a:r>
              <a:rPr lang="en-US" altLang="ko-KR" sz="1100"/>
              <a:t>PWM Start</a:t>
            </a:r>
            <a:endParaRPr lang="ko-KR" altLang="en-US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6A93-D6D3-016A-C5B9-04F0198343CD}"/>
              </a:ext>
            </a:extLst>
          </p:cNvPr>
          <p:cNvSpPr txBox="1"/>
          <p:nvPr/>
        </p:nvSpPr>
        <p:spPr>
          <a:xfrm>
            <a:off x="3000693" y="2685891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. PWM High : 110uSec,</a:t>
            </a:r>
          </a:p>
          <a:p>
            <a:r>
              <a:rPr lang="en-US" altLang="ko-KR" sz="1000"/>
              <a:t>  (PWM High width : 110uS ~ 192uS) </a:t>
            </a:r>
          </a:p>
          <a:p>
            <a:r>
              <a:rPr lang="en-US" altLang="ko-KR" sz="1100"/>
              <a:t>. Period : 15.5mSec</a:t>
            </a:r>
            <a:endParaRPr lang="ko-KR" altLang="en-US" sz="1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E4533-9C59-B45E-7E4B-9F4F2BF0765A}"/>
              </a:ext>
            </a:extLst>
          </p:cNvPr>
          <p:cNvSpPr txBox="1"/>
          <p:nvPr/>
        </p:nvSpPr>
        <p:spPr>
          <a:xfrm>
            <a:off x="1136332" y="81479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solidFill>
                  <a:schemeClr val="bg1">
                    <a:lumMod val="95000"/>
                  </a:schemeClr>
                </a:solidFill>
              </a:rPr>
              <a:t>ⓒ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CB707-DE09-776A-6C4A-9AA3E37F6640}"/>
              </a:ext>
            </a:extLst>
          </p:cNvPr>
          <p:cNvSpPr txBox="1"/>
          <p:nvPr/>
        </p:nvSpPr>
        <p:spPr>
          <a:xfrm>
            <a:off x="846773" y="82043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solidFill>
                  <a:schemeClr val="bg1">
                    <a:lumMod val="95000"/>
                  </a:schemeClr>
                </a:solidFill>
              </a:rPr>
              <a:t>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38814-B0FE-C4DC-180E-D4CAEA95BD5F}"/>
              </a:ext>
            </a:extLst>
          </p:cNvPr>
          <p:cNvSpPr txBox="1"/>
          <p:nvPr/>
        </p:nvSpPr>
        <p:spPr>
          <a:xfrm>
            <a:off x="1979613" y="242428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solidFill>
                  <a:schemeClr val="bg1">
                    <a:lumMod val="95000"/>
                  </a:schemeClr>
                </a:solidFill>
              </a:rPr>
              <a:t>ⓐ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B81F7CD-39A9-5108-84C5-EBFB4F63F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1" y="663180"/>
            <a:ext cx="2181471" cy="13716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DD2695-2245-D231-9E60-492BE007E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1" y="2369589"/>
            <a:ext cx="2181471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F09900-01F0-AD3E-4AA6-DC1257D01613}"/>
              </a:ext>
            </a:extLst>
          </p:cNvPr>
          <p:cNvSpPr txBox="1"/>
          <p:nvPr/>
        </p:nvSpPr>
        <p:spPr>
          <a:xfrm>
            <a:off x="6355081" y="18057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/>
              <a:t>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9990A-CE85-D3BF-FDB2-D84085643726}"/>
              </a:ext>
            </a:extLst>
          </p:cNvPr>
          <p:cNvSpPr txBox="1"/>
          <p:nvPr/>
        </p:nvSpPr>
        <p:spPr>
          <a:xfrm>
            <a:off x="6355081" y="207137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/>
              <a:t>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4078D-EFD5-CADC-5E44-2003685D5915}"/>
              </a:ext>
            </a:extLst>
          </p:cNvPr>
          <p:cNvSpPr txBox="1"/>
          <p:nvPr/>
        </p:nvSpPr>
        <p:spPr>
          <a:xfrm>
            <a:off x="8802053" y="4052411"/>
            <a:ext cx="2662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Yellow: Input current (R_sens_0.5 ohm)</a:t>
            </a:r>
          </a:p>
          <a:p>
            <a:r>
              <a:rPr lang="en-US" altLang="ko-KR" sz="1100"/>
              <a:t>period : 2.4uSec(417kHz)</a:t>
            </a:r>
            <a:endParaRPr lang="ko-KR" altLang="en-US" sz="110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BD5FF25C-74F0-3742-47C8-8E9EA91D28F9}"/>
              </a:ext>
            </a:extLst>
          </p:cNvPr>
          <p:cNvCxnSpPr/>
          <p:nvPr/>
        </p:nvCxnSpPr>
        <p:spPr>
          <a:xfrm flipH="1">
            <a:off x="7866380" y="4238971"/>
            <a:ext cx="1395413" cy="30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57C9B9C0-8271-9B2B-ECEE-78EB6ACB5E76}"/>
              </a:ext>
            </a:extLst>
          </p:cNvPr>
          <p:cNvCxnSpPr/>
          <p:nvPr/>
        </p:nvCxnSpPr>
        <p:spPr>
          <a:xfrm>
            <a:off x="6951980" y="4390221"/>
            <a:ext cx="914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EECFE38-C8C5-AC06-3AF9-2F452CD1E3B8}"/>
              </a:ext>
            </a:extLst>
          </p:cNvPr>
          <p:cNvSpPr txBox="1"/>
          <p:nvPr/>
        </p:nvSpPr>
        <p:spPr>
          <a:xfrm>
            <a:off x="7109514" y="4213993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solidFill>
                  <a:schemeClr val="bg1">
                    <a:lumMod val="95000"/>
                  </a:schemeClr>
                </a:solidFill>
              </a:rPr>
              <a:t>105uS</a:t>
            </a:r>
            <a:endParaRPr lang="ko-KR" altLang="en-US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846DE-DC4D-B960-9D06-99CA8E0C5E22}"/>
              </a:ext>
            </a:extLst>
          </p:cNvPr>
          <p:cNvSpPr txBox="1"/>
          <p:nvPr/>
        </p:nvSpPr>
        <p:spPr>
          <a:xfrm>
            <a:off x="6390641" y="387098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/>
              <a:t>ⓒ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420ECB-FDBC-9295-B6AB-6B783648EF9A}"/>
              </a:ext>
            </a:extLst>
          </p:cNvPr>
          <p:cNvSpPr txBox="1"/>
          <p:nvPr/>
        </p:nvSpPr>
        <p:spPr>
          <a:xfrm>
            <a:off x="770573" y="139812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solidFill>
                  <a:schemeClr val="bg1">
                    <a:lumMod val="95000"/>
                  </a:schemeClr>
                </a:solidFill>
              </a:rPr>
              <a:t>ⓐ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20CD8CF-9B07-0697-3CF7-7ABFD0EFBDDB}"/>
              </a:ext>
            </a:extLst>
          </p:cNvPr>
          <p:cNvCxnSpPr/>
          <p:nvPr/>
        </p:nvCxnSpPr>
        <p:spPr>
          <a:xfrm flipV="1">
            <a:off x="933438" y="721360"/>
            <a:ext cx="0" cy="1092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370B0FB8-A81E-424F-4E60-272ECD97A121}"/>
              </a:ext>
            </a:extLst>
          </p:cNvPr>
          <p:cNvCxnSpPr/>
          <p:nvPr/>
        </p:nvCxnSpPr>
        <p:spPr>
          <a:xfrm flipV="1">
            <a:off x="1004558" y="706120"/>
            <a:ext cx="0" cy="1092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965B993B-74CF-D1AF-0F13-74A40523634D}"/>
              </a:ext>
            </a:extLst>
          </p:cNvPr>
          <p:cNvCxnSpPr/>
          <p:nvPr/>
        </p:nvCxnSpPr>
        <p:spPr>
          <a:xfrm flipV="1">
            <a:off x="1294118" y="782320"/>
            <a:ext cx="0" cy="1092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DD4CA602-F347-022A-AA43-78678A49A75F}"/>
              </a:ext>
            </a:extLst>
          </p:cNvPr>
          <p:cNvCxnSpPr/>
          <p:nvPr/>
        </p:nvCxnSpPr>
        <p:spPr>
          <a:xfrm>
            <a:off x="6488430" y="4872821"/>
            <a:ext cx="1371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BF76F70-0CAC-4F69-B06E-52D6DF77EA9A}"/>
              </a:ext>
            </a:extLst>
          </p:cNvPr>
          <p:cNvSpPr txBox="1"/>
          <p:nvPr/>
        </p:nvSpPr>
        <p:spPr>
          <a:xfrm>
            <a:off x="6747564" y="4715643"/>
            <a:ext cx="9252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solidFill>
                  <a:schemeClr val="bg1">
                    <a:lumMod val="95000"/>
                  </a:schemeClr>
                </a:solidFill>
              </a:rPr>
              <a:t>122~158.4~192uS</a:t>
            </a:r>
            <a:endParaRPr lang="ko-KR" altLang="en-US" sz="7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6BCEE4F-B5F1-D0AD-91BE-8B8DCBD78874}"/>
              </a:ext>
            </a:extLst>
          </p:cNvPr>
          <p:cNvCxnSpPr>
            <a:cxnSpLocks/>
          </p:cNvCxnSpPr>
          <p:nvPr/>
        </p:nvCxnSpPr>
        <p:spPr>
          <a:xfrm flipH="1" flipV="1">
            <a:off x="778007" y="3063831"/>
            <a:ext cx="68766" cy="1175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17B92AA-9CBE-AB8A-FDB0-AD840C22DF71}"/>
              </a:ext>
            </a:extLst>
          </p:cNvPr>
          <p:cNvSpPr txBox="1"/>
          <p:nvPr/>
        </p:nvSpPr>
        <p:spPr>
          <a:xfrm>
            <a:off x="365230" y="4213993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1</a:t>
            </a:r>
            <a:r>
              <a:rPr lang="en-US" altLang="ko-KR" sz="1100" baseline="30000"/>
              <a:t>st</a:t>
            </a:r>
            <a:r>
              <a:rPr lang="en-US" altLang="ko-KR" sz="1100"/>
              <a:t> PWM Pulse</a:t>
            </a:r>
            <a:endParaRPr lang="ko-KR" altLang="en-US" sz="11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DB53A0-D68B-EF08-48ED-433D91030148}"/>
              </a:ext>
            </a:extLst>
          </p:cNvPr>
          <p:cNvSpPr txBox="1"/>
          <p:nvPr/>
        </p:nvSpPr>
        <p:spPr>
          <a:xfrm>
            <a:off x="2086145" y="4190786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2</a:t>
            </a:r>
            <a:r>
              <a:rPr lang="en-US" altLang="ko-KR" sz="1100" baseline="30000"/>
              <a:t>nd</a:t>
            </a:r>
            <a:r>
              <a:rPr lang="en-US" altLang="ko-KR" sz="1100"/>
              <a:t> PWM Pulse</a:t>
            </a:r>
            <a:endParaRPr lang="ko-KR" altLang="en-US" sz="110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AB919596-8372-C9B2-F29D-2C05D8353F51}"/>
              </a:ext>
            </a:extLst>
          </p:cNvPr>
          <p:cNvCxnSpPr>
            <a:cxnSpLocks/>
          </p:cNvCxnSpPr>
          <p:nvPr/>
        </p:nvCxnSpPr>
        <p:spPr>
          <a:xfrm flipH="1" flipV="1">
            <a:off x="2150468" y="3098321"/>
            <a:ext cx="294109" cy="105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FA4FCCA-163E-25C2-84FD-87B0206020A0}"/>
              </a:ext>
            </a:extLst>
          </p:cNvPr>
          <p:cNvSpPr txBox="1"/>
          <p:nvPr/>
        </p:nvSpPr>
        <p:spPr>
          <a:xfrm>
            <a:off x="2992523" y="976876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2-Sec On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FED08AA-72A3-E27D-CFC0-FCEAEAB5E9E9}"/>
              </a:ext>
            </a:extLst>
          </p:cNvPr>
          <p:cNvCxnSpPr>
            <a:cxnSpLocks/>
          </p:cNvCxnSpPr>
          <p:nvPr/>
        </p:nvCxnSpPr>
        <p:spPr>
          <a:xfrm flipH="1">
            <a:off x="1878676" y="1506225"/>
            <a:ext cx="1117371" cy="10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F52AF2C-C0B6-8EA9-39BB-C3DE923D9BC0}"/>
              </a:ext>
            </a:extLst>
          </p:cNvPr>
          <p:cNvCxnSpPr>
            <a:cxnSpLocks/>
          </p:cNvCxnSpPr>
          <p:nvPr/>
        </p:nvCxnSpPr>
        <p:spPr>
          <a:xfrm flipH="1" flipV="1">
            <a:off x="2150468" y="2990374"/>
            <a:ext cx="989940" cy="4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6BD146-C765-49F9-193D-32548C75BC0F}"/>
              </a:ext>
            </a:extLst>
          </p:cNvPr>
          <p:cNvSpPr txBox="1"/>
          <p:nvPr/>
        </p:nvSpPr>
        <p:spPr>
          <a:xfrm>
            <a:off x="3000693" y="1327549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2-Sec</a:t>
            </a:r>
            <a:r>
              <a:rPr lang="ko-KR" altLang="en-US" sz="1100"/>
              <a:t> </a:t>
            </a:r>
            <a:r>
              <a:rPr lang="en-US" altLang="ko-KR" sz="1100"/>
              <a:t>Off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8477D014-C465-2D77-ED5A-224AD20ABE60}"/>
              </a:ext>
            </a:extLst>
          </p:cNvPr>
          <p:cNvCxnSpPr>
            <a:cxnSpLocks/>
          </p:cNvCxnSpPr>
          <p:nvPr/>
        </p:nvCxnSpPr>
        <p:spPr>
          <a:xfrm flipH="1">
            <a:off x="1213211" y="1081063"/>
            <a:ext cx="1817947" cy="33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464C8B8-3ADA-9930-299B-384CD8627891}"/>
              </a:ext>
            </a:extLst>
          </p:cNvPr>
          <p:cNvSpPr txBox="1"/>
          <p:nvPr/>
        </p:nvSpPr>
        <p:spPr>
          <a:xfrm>
            <a:off x="3140408" y="782320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Vout (Desired Output )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2ACF438-E56A-9C02-B515-F0EF2BB25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3" y="5630043"/>
            <a:ext cx="1454314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626F67-BB09-1C44-C0EA-7ECC17C1E428}"/>
              </a:ext>
            </a:extLst>
          </p:cNvPr>
          <p:cNvSpPr txBox="1"/>
          <p:nvPr/>
        </p:nvSpPr>
        <p:spPr>
          <a:xfrm>
            <a:off x="8686364" y="5871799"/>
            <a:ext cx="2555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Yellow: Input current (R_sens_2 ohm)</a:t>
            </a:r>
          </a:p>
        </p:txBody>
      </p:sp>
    </p:spTree>
    <p:extLst>
      <p:ext uri="{BB962C8B-B14F-4D97-AF65-F5344CB8AC3E}">
        <p14:creationId xmlns:p14="http://schemas.microsoft.com/office/powerpoint/2010/main" val="28592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1394DEB-B5B0-C96E-2FEF-02BE713ACDE0}"/>
              </a:ext>
            </a:extLst>
          </p:cNvPr>
          <p:cNvSpPr txBox="1"/>
          <p:nvPr/>
        </p:nvSpPr>
        <p:spPr>
          <a:xfrm>
            <a:off x="284480" y="325120"/>
            <a:ext cx="348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□ </a:t>
            </a:r>
            <a:r>
              <a:rPr lang="en-US" altLang="ko-KR"/>
              <a:t>TPS923652 schematic (After)</a:t>
            </a:r>
            <a:endParaRPr lang="ko-KR" altLang="en-US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AD22E80A-81FB-D12E-66E5-EC98DDD40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023544"/>
            <a:ext cx="6478249" cy="28468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E7AE4BB-9554-EA91-EDA0-F8D3DABF6E9A}"/>
              </a:ext>
            </a:extLst>
          </p:cNvPr>
          <p:cNvSpPr txBox="1"/>
          <p:nvPr/>
        </p:nvSpPr>
        <p:spPr>
          <a:xfrm>
            <a:off x="739459" y="958608"/>
            <a:ext cx="6158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/>
              <a:t>12V~ 16.8V</a:t>
            </a:r>
            <a:endParaRPr lang="ko-KR" altLang="en-US" sz="6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FB9CB-BBAB-9A8E-8B48-E478F701DD74}"/>
              </a:ext>
            </a:extLst>
          </p:cNvPr>
          <p:cNvSpPr txBox="1"/>
          <p:nvPr/>
        </p:nvSpPr>
        <p:spPr>
          <a:xfrm>
            <a:off x="3035380" y="820108"/>
            <a:ext cx="1544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600" b="1"/>
              <a:t>L13</a:t>
            </a:r>
          </a:p>
          <a:p>
            <a:r>
              <a:rPr lang="en-US" altLang="ko-KR" sz="600" b="1"/>
              <a:t>MSS6132-223MLC</a:t>
            </a:r>
          </a:p>
          <a:p>
            <a:r>
              <a:rPr lang="en-US" altLang="ko-KR" sz="600" b="1"/>
              <a:t>22uH shield 20% 1.9A (from 110mA)</a:t>
            </a:r>
          </a:p>
          <a:p>
            <a:r>
              <a:rPr lang="en-US" altLang="ko-KR" sz="600" b="1"/>
              <a:t>DCR 158mΩ</a:t>
            </a:r>
            <a:endParaRPr lang="ko-KR" altLang="en-US" sz="6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BCAD8-D5F6-BB8A-2281-CD4346FC258B}"/>
              </a:ext>
            </a:extLst>
          </p:cNvPr>
          <p:cNvSpPr txBox="1"/>
          <p:nvPr/>
        </p:nvSpPr>
        <p:spPr>
          <a:xfrm>
            <a:off x="4564723" y="1041248"/>
            <a:ext cx="623889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600" b="1"/>
              <a:t>R246</a:t>
            </a:r>
          </a:p>
          <a:p>
            <a:r>
              <a:rPr lang="en-US" altLang="ko-KR" sz="600" b="1"/>
              <a:t>0.5 Ω /1608</a:t>
            </a:r>
            <a:endParaRPr lang="ko-KR" altLang="en-US" sz="600" b="1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02FA8F4-4E6B-9016-B23D-E1088EFE02D5}"/>
              </a:ext>
            </a:extLst>
          </p:cNvPr>
          <p:cNvSpPr/>
          <p:nvPr/>
        </p:nvSpPr>
        <p:spPr>
          <a:xfrm>
            <a:off x="5236633" y="1413933"/>
            <a:ext cx="190500" cy="838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54CC607-74C4-7AC0-FF26-FEB9B825F749}"/>
              </a:ext>
            </a:extLst>
          </p:cNvPr>
          <p:cNvSpPr/>
          <p:nvPr/>
        </p:nvSpPr>
        <p:spPr>
          <a:xfrm>
            <a:off x="6995160" y="1143274"/>
            <a:ext cx="792480" cy="20557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>
                <a:solidFill>
                  <a:schemeClr val="tx1"/>
                </a:solidFill>
              </a:rPr>
              <a:t>DRV8871</a:t>
            </a:r>
            <a:endParaRPr lang="ko-KR" altLang="en-US" sz="1050" b="1">
              <a:solidFill>
                <a:schemeClr val="tx1"/>
              </a:solidFill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D70462F-6861-0C02-4C81-EC2DC38E98D1}"/>
              </a:ext>
            </a:extLst>
          </p:cNvPr>
          <p:cNvCxnSpPr/>
          <p:nvPr/>
        </p:nvCxnSpPr>
        <p:spPr>
          <a:xfrm>
            <a:off x="7787640" y="161036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19008793-4427-51E9-16DC-CF38F3821F5D}"/>
              </a:ext>
            </a:extLst>
          </p:cNvPr>
          <p:cNvCxnSpPr/>
          <p:nvPr/>
        </p:nvCxnSpPr>
        <p:spPr>
          <a:xfrm>
            <a:off x="7787640" y="2555240"/>
            <a:ext cx="56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3932B51-B36E-3F1D-CAF1-7E7BB5693D47}"/>
              </a:ext>
            </a:extLst>
          </p:cNvPr>
          <p:cNvSpPr/>
          <p:nvPr/>
        </p:nvSpPr>
        <p:spPr>
          <a:xfrm>
            <a:off x="8331200" y="1439253"/>
            <a:ext cx="635000" cy="13445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</a:rPr>
              <a:t>LOAD</a:t>
            </a:r>
          </a:p>
          <a:p>
            <a:pPr algn="ctr"/>
            <a:r>
              <a:rPr lang="en-US" altLang="ko-KR" sz="1000">
                <a:solidFill>
                  <a:schemeClr val="tx1"/>
                </a:solidFill>
              </a:rPr>
              <a:t>560kΩ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9D9F24E-DE97-71F0-EB0C-4FDE2E3FE0F6}"/>
              </a:ext>
            </a:extLst>
          </p:cNvPr>
          <p:cNvCxnSpPr>
            <a:cxnSpLocks/>
          </p:cNvCxnSpPr>
          <p:nvPr/>
        </p:nvCxnSpPr>
        <p:spPr>
          <a:xfrm flipH="1">
            <a:off x="6527800" y="1325880"/>
            <a:ext cx="467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0A8C7D4-54BF-B9BB-03A5-AE68743EE084}"/>
              </a:ext>
            </a:extLst>
          </p:cNvPr>
          <p:cNvSpPr txBox="1"/>
          <p:nvPr/>
        </p:nvSpPr>
        <p:spPr>
          <a:xfrm>
            <a:off x="6987810" y="1233547"/>
            <a:ext cx="3097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/>
              <a:t>VM</a:t>
            </a:r>
            <a:endParaRPr lang="ko-KR" altLang="en-US" sz="6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A1117-EE3C-B4F6-66A2-6397255203E6}"/>
              </a:ext>
            </a:extLst>
          </p:cNvPr>
          <p:cNvSpPr txBox="1"/>
          <p:nvPr/>
        </p:nvSpPr>
        <p:spPr>
          <a:xfrm>
            <a:off x="7477940" y="1518027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/>
              <a:t>OUT1</a:t>
            </a:r>
            <a:endParaRPr lang="ko-KR" altLang="en-US" sz="600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B65B1B-633B-5DDE-296F-D193550FF5BF}"/>
              </a:ext>
            </a:extLst>
          </p:cNvPr>
          <p:cNvSpPr txBox="1"/>
          <p:nvPr/>
        </p:nvSpPr>
        <p:spPr>
          <a:xfrm>
            <a:off x="7437865" y="2446950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/>
              <a:t>OUT2</a:t>
            </a:r>
            <a:endParaRPr lang="ko-KR" altLang="en-US" sz="600" b="1"/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5B61591B-6687-F602-89D3-E1B53387A829}"/>
              </a:ext>
            </a:extLst>
          </p:cNvPr>
          <p:cNvGrpSpPr/>
          <p:nvPr/>
        </p:nvGrpSpPr>
        <p:grpSpPr>
          <a:xfrm>
            <a:off x="5952955" y="509786"/>
            <a:ext cx="1679835" cy="536822"/>
            <a:chOff x="6051925" y="4207898"/>
            <a:chExt cx="1679835" cy="536822"/>
          </a:xfrm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1896A121-F8C5-E372-2150-18EAA8F4F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9180" y="4406900"/>
              <a:ext cx="241300" cy="236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B5ECF149-73ED-7ED2-194D-DFE02D9067D3}"/>
                </a:ext>
              </a:extLst>
            </p:cNvPr>
            <p:cNvCxnSpPr>
              <a:cxnSpLocks/>
            </p:cNvCxnSpPr>
            <p:nvPr/>
          </p:nvCxnSpPr>
          <p:spPr>
            <a:xfrm>
              <a:off x="6380480" y="4406900"/>
              <a:ext cx="259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7186DD1F-7DF9-DCB0-703F-6402ADACAFBB}"/>
                </a:ext>
              </a:extLst>
            </p:cNvPr>
            <p:cNvCxnSpPr>
              <a:cxnSpLocks/>
            </p:cNvCxnSpPr>
            <p:nvPr/>
          </p:nvCxnSpPr>
          <p:spPr>
            <a:xfrm>
              <a:off x="6631940" y="4406900"/>
              <a:ext cx="0" cy="236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3269C11D-03DD-970B-9125-60E93355353F}"/>
                </a:ext>
              </a:extLst>
            </p:cNvPr>
            <p:cNvCxnSpPr>
              <a:cxnSpLocks/>
            </p:cNvCxnSpPr>
            <p:nvPr/>
          </p:nvCxnSpPr>
          <p:spPr>
            <a:xfrm>
              <a:off x="6139180" y="4406900"/>
              <a:ext cx="0" cy="337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F817EE3C-49C5-BA0B-7B18-83C1E9FBE775}"/>
                </a:ext>
              </a:extLst>
            </p:cNvPr>
            <p:cNvCxnSpPr>
              <a:cxnSpLocks/>
            </p:cNvCxnSpPr>
            <p:nvPr/>
          </p:nvCxnSpPr>
          <p:spPr>
            <a:xfrm>
              <a:off x="6146800" y="4744720"/>
              <a:ext cx="1584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D19C01DA-3A0F-B30F-75F5-BC00C46A3DD0}"/>
                </a:ext>
              </a:extLst>
            </p:cNvPr>
            <p:cNvCxnSpPr>
              <a:cxnSpLocks/>
            </p:cNvCxnSpPr>
            <p:nvPr/>
          </p:nvCxnSpPr>
          <p:spPr>
            <a:xfrm>
              <a:off x="6631940" y="4643120"/>
              <a:ext cx="5107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32757AEA-2F36-8A8E-0AD3-9594F35DD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9780" y="4396740"/>
              <a:ext cx="241300" cy="236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57FC0ECA-F2B9-B956-9AD0-3BD6EDB9598B}"/>
                </a:ext>
              </a:extLst>
            </p:cNvPr>
            <p:cNvCxnSpPr>
              <a:cxnSpLocks/>
            </p:cNvCxnSpPr>
            <p:nvPr/>
          </p:nvCxnSpPr>
          <p:spPr>
            <a:xfrm>
              <a:off x="7371080" y="4396740"/>
              <a:ext cx="259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37779C-C4B1-EE8B-8342-B931CCD03079}"/>
                </a:ext>
              </a:extLst>
            </p:cNvPr>
            <p:cNvSpPr txBox="1"/>
            <p:nvPr/>
          </p:nvSpPr>
          <p:spPr>
            <a:xfrm>
              <a:off x="6682104" y="4478398"/>
              <a:ext cx="4058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/>
                <a:t>2S off</a:t>
              </a:r>
              <a:endParaRPr lang="ko-KR" altLang="en-US" sz="600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880F5F0-872D-187B-0ACB-6DC668EE552D}"/>
                </a:ext>
              </a:extLst>
            </p:cNvPr>
            <p:cNvSpPr txBox="1"/>
            <p:nvPr/>
          </p:nvSpPr>
          <p:spPr>
            <a:xfrm>
              <a:off x="6051925" y="4225151"/>
              <a:ext cx="59503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/>
                <a:t>1S rampUp</a:t>
              </a:r>
              <a:endParaRPr lang="ko-KR" altLang="en-US" sz="600" b="1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A9B43DC-DE22-4737-C14D-79D6356DB6EE}"/>
                </a:ext>
              </a:extLst>
            </p:cNvPr>
            <p:cNvSpPr txBox="1"/>
            <p:nvPr/>
          </p:nvSpPr>
          <p:spPr>
            <a:xfrm>
              <a:off x="6389288" y="4377175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/>
                <a:t>1s </a:t>
              </a:r>
              <a:endParaRPr lang="ko-KR" altLang="en-US" sz="600" b="1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0E7AE7-44AB-26FF-0B7E-AA9DFF1BCA9A}"/>
                </a:ext>
              </a:extLst>
            </p:cNvPr>
            <p:cNvSpPr txBox="1"/>
            <p:nvPr/>
          </p:nvSpPr>
          <p:spPr>
            <a:xfrm>
              <a:off x="6961748" y="4207898"/>
              <a:ext cx="59503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/>
                <a:t>1S rampUp</a:t>
              </a:r>
              <a:endParaRPr lang="ko-KR" altLang="en-US" sz="600" b="1"/>
            </a:p>
          </p:txBody>
        </p:sp>
      </p:grpSp>
      <p:sp>
        <p:nvSpPr>
          <p:cNvPr id="63" name="타원 62">
            <a:extLst>
              <a:ext uri="{FF2B5EF4-FFF2-40B4-BE49-F238E27FC236}">
                <a16:creationId xmlns:a16="http://schemas.microsoft.com/office/drawing/2014/main" id="{69AA0CFC-B56B-6D25-E95E-26FC82CF4144}"/>
              </a:ext>
            </a:extLst>
          </p:cNvPr>
          <p:cNvSpPr/>
          <p:nvPr/>
        </p:nvSpPr>
        <p:spPr>
          <a:xfrm>
            <a:off x="1898893" y="1143274"/>
            <a:ext cx="356739" cy="3854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/>
              <a:t>A</a:t>
            </a:r>
            <a:endParaRPr lang="ko-KR" altLang="en-US" b="1"/>
          </a:p>
        </p:txBody>
      </p: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962FEC15-CA20-70F8-ED40-B1A8F2E575D2}"/>
              </a:ext>
            </a:extLst>
          </p:cNvPr>
          <p:cNvCxnSpPr>
            <a:endCxn id="63" idx="0"/>
          </p:cNvCxnSpPr>
          <p:nvPr/>
        </p:nvCxnSpPr>
        <p:spPr>
          <a:xfrm flipH="1">
            <a:off x="2077263" y="863729"/>
            <a:ext cx="87774" cy="279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69A20F6-0EE2-4990-6436-E9FE07C2123F}"/>
              </a:ext>
            </a:extLst>
          </p:cNvPr>
          <p:cNvSpPr txBox="1"/>
          <p:nvPr/>
        </p:nvSpPr>
        <p:spPr>
          <a:xfrm>
            <a:off x="1845417" y="754240"/>
            <a:ext cx="702436" cy="1846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600" b="1"/>
              <a:t>Current Probe</a:t>
            </a:r>
            <a:endParaRPr lang="ko-KR" altLang="en-US" sz="600" b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1FE463-332A-63A3-EBDB-811CFF786C6A}"/>
              </a:ext>
            </a:extLst>
          </p:cNvPr>
          <p:cNvSpPr txBox="1"/>
          <p:nvPr/>
        </p:nvSpPr>
        <p:spPr>
          <a:xfrm>
            <a:off x="4620525" y="1530495"/>
            <a:ext cx="365485" cy="9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600" b="1"/>
              <a:t>4.7uF 25V</a:t>
            </a:r>
            <a:endParaRPr lang="ko-KR" altLang="en-US" sz="600" b="1"/>
          </a:p>
        </p:txBody>
      </p:sp>
    </p:spTree>
    <p:extLst>
      <p:ext uri="{BB962C8B-B14F-4D97-AF65-F5344CB8AC3E}">
        <p14:creationId xmlns:p14="http://schemas.microsoft.com/office/powerpoint/2010/main" val="12244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88B7A751-AEB4-9122-9FAA-56AD7CFE943A}"/>
              </a:ext>
            </a:extLst>
          </p:cNvPr>
          <p:cNvGrpSpPr/>
          <p:nvPr/>
        </p:nvGrpSpPr>
        <p:grpSpPr>
          <a:xfrm>
            <a:off x="688604" y="1302401"/>
            <a:ext cx="3745970" cy="4253198"/>
            <a:chOff x="1760484" y="1302401"/>
            <a:chExt cx="3745970" cy="425319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AD33F70-FA7B-293D-69C9-228EF096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0484" y="1302401"/>
              <a:ext cx="3745970" cy="4253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F62731-44F5-3911-9205-55D35180CE06}"/>
                </a:ext>
              </a:extLst>
            </p:cNvPr>
            <p:cNvSpPr txBox="1"/>
            <p:nvPr/>
          </p:nvSpPr>
          <p:spPr>
            <a:xfrm rot="5400000">
              <a:off x="1925010" y="1704340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C171</a:t>
              </a:r>
              <a:endParaRPr lang="ko-KR" altLang="en-US" sz="5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9833C-C2DE-E91F-2D09-F1C5894D99F5}"/>
                </a:ext>
              </a:extLst>
            </p:cNvPr>
            <p:cNvSpPr txBox="1"/>
            <p:nvPr/>
          </p:nvSpPr>
          <p:spPr>
            <a:xfrm rot="5400000">
              <a:off x="2276195" y="1675627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C180</a:t>
              </a:r>
              <a:endParaRPr lang="ko-KR" altLang="en-US" sz="5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8D2EF0-998A-09F6-68D7-0F670D4CABDD}"/>
                </a:ext>
              </a:extLst>
            </p:cNvPr>
            <p:cNvSpPr txBox="1"/>
            <p:nvPr/>
          </p:nvSpPr>
          <p:spPr>
            <a:xfrm rot="5400000">
              <a:off x="4049772" y="2200136"/>
              <a:ext cx="15228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C169</a:t>
              </a:r>
              <a:endParaRPr lang="ko-KR" altLang="en-US" sz="5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C11D32-E37E-85A3-0B16-020888DD88B8}"/>
                </a:ext>
              </a:extLst>
            </p:cNvPr>
            <p:cNvSpPr txBox="1"/>
            <p:nvPr/>
          </p:nvSpPr>
          <p:spPr>
            <a:xfrm rot="5400000">
              <a:off x="4529064" y="2200136"/>
              <a:ext cx="15228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R246</a:t>
              </a:r>
              <a:endParaRPr lang="ko-KR" altLang="en-US" sz="500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F824DE-A560-F451-A3C1-9D5A9A109AF1}"/>
                </a:ext>
              </a:extLst>
            </p:cNvPr>
            <p:cNvSpPr txBox="1"/>
            <p:nvPr/>
          </p:nvSpPr>
          <p:spPr>
            <a:xfrm>
              <a:off x="4322732" y="2555635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R276</a:t>
              </a:r>
              <a:endParaRPr lang="ko-KR" altLang="en-US" sz="5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34EEF5-E680-F338-E206-8A88C33356E8}"/>
                </a:ext>
              </a:extLst>
            </p:cNvPr>
            <p:cNvSpPr txBox="1"/>
            <p:nvPr/>
          </p:nvSpPr>
          <p:spPr>
            <a:xfrm>
              <a:off x="2237723" y="2200136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C189</a:t>
              </a:r>
              <a:endParaRPr lang="ko-KR" altLang="en-US" sz="500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E84928-1D6B-5131-3C5A-016F9EAA60E2}"/>
                </a:ext>
              </a:extLst>
            </p:cNvPr>
            <p:cNvSpPr txBox="1"/>
            <p:nvPr/>
          </p:nvSpPr>
          <p:spPr>
            <a:xfrm>
              <a:off x="2204589" y="2414379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C172</a:t>
              </a:r>
              <a:endParaRPr lang="ko-KR" altLang="en-US" sz="5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E6B19-2E00-8598-B4C1-19C2A96C9D56}"/>
                </a:ext>
              </a:extLst>
            </p:cNvPr>
            <p:cNvSpPr txBox="1"/>
            <p:nvPr/>
          </p:nvSpPr>
          <p:spPr>
            <a:xfrm rot="5400000">
              <a:off x="4786735" y="2200136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C170</a:t>
              </a:r>
              <a:endParaRPr lang="ko-KR" altLang="en-US" sz="5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04998-5E18-77F9-3999-65231DD575FF}"/>
                </a:ext>
              </a:extLst>
            </p:cNvPr>
            <p:cNvSpPr txBox="1"/>
            <p:nvPr/>
          </p:nvSpPr>
          <p:spPr>
            <a:xfrm rot="5400000">
              <a:off x="4275366" y="3024207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R248</a:t>
              </a:r>
              <a:endParaRPr lang="ko-KR" altLang="en-US" sz="5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2EE04B-FEA5-73DC-0460-CE65330ECA4B}"/>
                </a:ext>
              </a:extLst>
            </p:cNvPr>
            <p:cNvSpPr txBox="1"/>
            <p:nvPr/>
          </p:nvSpPr>
          <p:spPr>
            <a:xfrm rot="5400000">
              <a:off x="4049773" y="3104767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R247</a:t>
              </a:r>
              <a:endParaRPr lang="ko-KR" altLang="en-US" sz="5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8DAE42-008C-B07D-3229-5D9C3D44CC71}"/>
                </a:ext>
              </a:extLst>
            </p:cNvPr>
            <p:cNvSpPr txBox="1"/>
            <p:nvPr/>
          </p:nvSpPr>
          <p:spPr>
            <a:xfrm rot="5400000">
              <a:off x="4433242" y="2871921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C173</a:t>
              </a:r>
              <a:endParaRPr lang="ko-KR" altLang="en-US" sz="500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AA537-4006-07A8-71A9-A4586AC73859}"/>
                </a:ext>
              </a:extLst>
            </p:cNvPr>
            <p:cNvSpPr txBox="1"/>
            <p:nvPr/>
          </p:nvSpPr>
          <p:spPr>
            <a:xfrm rot="5400000">
              <a:off x="5145213" y="2413578"/>
              <a:ext cx="15228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C165</a:t>
              </a:r>
            </a:p>
            <a:p>
              <a:r>
                <a:rPr lang="en-US" altLang="ko-KR" sz="500" b="1"/>
                <a:t>C164</a:t>
              </a:r>
            </a:p>
            <a:p>
              <a:r>
                <a:rPr lang="en-US" altLang="ko-KR" sz="500" b="1"/>
                <a:t>C166</a:t>
              </a:r>
              <a:endParaRPr lang="ko-KR" altLang="en-US" sz="500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ADCF6E-FC58-140D-1C08-1476B666B9B4}"/>
                </a:ext>
              </a:extLst>
            </p:cNvPr>
            <p:cNvSpPr txBox="1"/>
            <p:nvPr/>
          </p:nvSpPr>
          <p:spPr>
            <a:xfrm rot="5400000">
              <a:off x="4722373" y="2943722"/>
              <a:ext cx="160971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500" b="1"/>
                <a:t>R249</a:t>
              </a:r>
              <a:endParaRPr lang="ko-KR" altLang="en-US" sz="5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82C29D-84FB-1C0D-0F00-16AD5359CE4F}"/>
                </a:ext>
              </a:extLst>
            </p:cNvPr>
            <p:cNvSpPr txBox="1"/>
            <p:nvPr/>
          </p:nvSpPr>
          <p:spPr>
            <a:xfrm>
              <a:off x="4797603" y="3322051"/>
              <a:ext cx="15228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R257</a:t>
              </a:r>
              <a:endParaRPr lang="ko-KR" altLang="en-US" sz="500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C01910-4CF4-3CA6-B560-420BDE343FF9}"/>
                </a:ext>
              </a:extLst>
            </p:cNvPr>
            <p:cNvSpPr txBox="1"/>
            <p:nvPr/>
          </p:nvSpPr>
          <p:spPr>
            <a:xfrm>
              <a:off x="3498889" y="1457914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L13</a:t>
              </a:r>
              <a:endParaRPr lang="ko-KR" altLang="en-US" sz="500" b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CED5BE-D041-56D9-9BC0-267FBBC768E2}"/>
                </a:ext>
              </a:extLst>
            </p:cNvPr>
            <p:cNvSpPr txBox="1"/>
            <p:nvPr/>
          </p:nvSpPr>
          <p:spPr>
            <a:xfrm>
              <a:off x="3925165" y="1451286"/>
              <a:ext cx="12182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500" b="1"/>
                <a:t>D12</a:t>
              </a:r>
              <a:endParaRPr lang="ko-KR" altLang="en-US" sz="500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1394DEB-B5B0-C96E-2FEF-02BE713ACDE0}"/>
              </a:ext>
            </a:extLst>
          </p:cNvPr>
          <p:cNvSpPr txBox="1"/>
          <p:nvPr/>
        </p:nvSpPr>
        <p:spPr>
          <a:xfrm>
            <a:off x="284480" y="325120"/>
            <a:ext cx="343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□ </a:t>
            </a:r>
            <a:r>
              <a:rPr lang="en-US" altLang="ko-KR"/>
              <a:t>TPS923652 PCB DG (Before)</a:t>
            </a:r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11905B5-4ED7-F1B1-64E5-5AD6CFDD59BA}"/>
              </a:ext>
            </a:extLst>
          </p:cNvPr>
          <p:cNvGrpSpPr/>
          <p:nvPr/>
        </p:nvGrpSpPr>
        <p:grpSpPr>
          <a:xfrm>
            <a:off x="5164847" y="2901708"/>
            <a:ext cx="6478249" cy="2911749"/>
            <a:chOff x="5025147" y="1574336"/>
            <a:chExt cx="6478249" cy="2911749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AD22E80A-81FB-D12E-66E5-EC98DDD40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5147" y="1639272"/>
              <a:ext cx="6478249" cy="284681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7AE4BB-9554-EA91-EDA0-F8D3DABF6E9A}"/>
                </a:ext>
              </a:extLst>
            </p:cNvPr>
            <p:cNvSpPr txBox="1"/>
            <p:nvPr/>
          </p:nvSpPr>
          <p:spPr>
            <a:xfrm>
              <a:off x="5480126" y="1574336"/>
              <a:ext cx="6158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/>
                <a:t>12V~ 16.8V</a:t>
              </a:r>
              <a:endParaRPr lang="ko-KR" altLang="en-US" sz="600" b="1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7FA229C-2A2F-8F1F-7B10-99DB7E73F340}"/>
              </a:ext>
            </a:extLst>
          </p:cNvPr>
          <p:cNvSpPr txBox="1"/>
          <p:nvPr/>
        </p:nvSpPr>
        <p:spPr>
          <a:xfrm>
            <a:off x="5176662" y="29673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/>
              <a:t>Issue : </a:t>
            </a:r>
            <a:r>
              <a:rPr lang="ko-KR" altLang="en-US" sz="1000"/>
              <a:t>The switching noise generated in the currently designed PCB is affecting other logic, so I would like to modify it with Ti's guide in the next </a:t>
            </a:r>
            <a:r>
              <a:rPr lang="en-US" altLang="ko-KR" sz="1000"/>
              <a:t>step </a:t>
            </a:r>
            <a:r>
              <a:rPr lang="ko-KR" altLang="en-US" sz="1000"/>
              <a:t>PCB version.</a:t>
            </a:r>
            <a:endParaRPr lang="en-US" altLang="ko-KR" sz="1000"/>
          </a:p>
          <a:p>
            <a:pPr marL="228600" indent="-228600">
              <a:buAutoNum type="arabicPeriod"/>
            </a:pPr>
            <a:endParaRPr lang="en-US" altLang="ko-KR" sz="1000"/>
          </a:p>
          <a:p>
            <a:pPr marL="228600" indent="-228600">
              <a:buAutoNum type="arabicPeriod"/>
            </a:pPr>
            <a:r>
              <a:rPr lang="ko-KR" altLang="en-US" sz="1000"/>
              <a:t>Requests</a:t>
            </a:r>
            <a:r>
              <a:rPr lang="en-US" altLang="ko-KR" sz="1000"/>
              <a:t>: May I have your </a:t>
            </a:r>
            <a:r>
              <a:rPr lang="ko-KR" altLang="en-US" sz="1000"/>
              <a:t>recommended values ​​for</a:t>
            </a:r>
            <a:endParaRPr lang="en-US" altLang="ko-KR" sz="1000"/>
          </a:p>
          <a:p>
            <a:r>
              <a:rPr lang="en-US" altLang="ko-KR" sz="1000"/>
              <a:t>     -</a:t>
            </a:r>
            <a:r>
              <a:rPr lang="ko-KR" altLang="en-US" sz="1000"/>
              <a:t> R_COMP, C_COMP, C_D</a:t>
            </a:r>
            <a:r>
              <a:rPr lang="en-US" altLang="ko-KR" sz="1000"/>
              <a:t>A</a:t>
            </a:r>
            <a:r>
              <a:rPr lang="ko-KR" altLang="en-US" sz="1000"/>
              <a:t>MP</a:t>
            </a:r>
            <a:endParaRPr lang="en-US" altLang="ko-KR" sz="1000"/>
          </a:p>
          <a:p>
            <a:r>
              <a:rPr lang="ko-KR" altLang="en-US" sz="1000"/>
              <a:t>     </a:t>
            </a:r>
            <a:r>
              <a:rPr lang="en-US" altLang="ko-KR" sz="1000"/>
              <a:t>- </a:t>
            </a:r>
            <a:r>
              <a:rPr lang="ko-KR" altLang="en-US" sz="1000"/>
              <a:t>R_SENS, C_SENS.2. </a:t>
            </a:r>
            <a:endParaRPr lang="en-US" altLang="ko-KR" sz="1000"/>
          </a:p>
          <a:p>
            <a:endParaRPr lang="en-US" altLang="ko-KR" sz="1000"/>
          </a:p>
          <a:p>
            <a:r>
              <a:rPr lang="en-US" altLang="ko-KR" sz="1000"/>
              <a:t>3. Our design spec</a:t>
            </a:r>
          </a:p>
          <a:p>
            <a:r>
              <a:rPr lang="en-US" altLang="ko-KR" sz="1000"/>
              <a:t>   - </a:t>
            </a:r>
            <a:r>
              <a:rPr lang="ko-KR" altLang="en-US" sz="1000"/>
              <a:t>Vin: 12~16.8V. </a:t>
            </a:r>
            <a:endParaRPr lang="en-US" altLang="ko-KR" sz="1000"/>
          </a:p>
          <a:p>
            <a:r>
              <a:rPr lang="en-US" altLang="ko-KR" sz="1000"/>
              <a:t>   - </a:t>
            </a:r>
            <a:r>
              <a:rPr lang="ko-KR" altLang="en-US" sz="1000"/>
              <a:t>Vout: 40V. </a:t>
            </a:r>
            <a:endParaRPr lang="en-US" altLang="ko-KR" sz="1000"/>
          </a:p>
          <a:p>
            <a:r>
              <a:rPr lang="en-US" altLang="ko-KR" sz="1000"/>
              <a:t>   - </a:t>
            </a:r>
            <a:r>
              <a:rPr lang="ko-KR" altLang="en-US" sz="1000"/>
              <a:t>The output current is </a:t>
            </a:r>
            <a:r>
              <a:rPr lang="en-US" altLang="ko-KR" sz="1000"/>
              <a:t>under</a:t>
            </a:r>
            <a:r>
              <a:rPr lang="ko-KR" altLang="en-US" sz="1000"/>
              <a:t> 100mA excluding the output capacitor charging current, </a:t>
            </a:r>
            <a:endParaRPr lang="en-US" altLang="ko-KR" sz="1000"/>
          </a:p>
          <a:p>
            <a:r>
              <a:rPr lang="en-US" altLang="ko-KR" sz="1000"/>
              <a:t>      </a:t>
            </a:r>
            <a:r>
              <a:rPr lang="ko-KR" altLang="en-US" sz="1000"/>
              <a:t>and there is no need for current limit.</a:t>
            </a:r>
          </a:p>
        </p:txBody>
      </p:sp>
    </p:spTree>
    <p:extLst>
      <p:ext uri="{BB962C8B-B14F-4D97-AF65-F5344CB8AC3E}">
        <p14:creationId xmlns:p14="http://schemas.microsoft.com/office/powerpoint/2010/main" val="98792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472</Words>
  <Application>Microsoft Office PowerPoint</Application>
  <PresentationFormat>와이드스크린</PresentationFormat>
  <Paragraphs>102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LG</dc:creator>
  <cp:lastModifiedBy>LG</cp:lastModifiedBy>
  <cp:revision>18</cp:revision>
  <dcterms:created xsi:type="dcterms:W3CDTF">2024-07-25T10:31:40Z</dcterms:created>
  <dcterms:modified xsi:type="dcterms:W3CDTF">2024-07-30T04:37:44Z</dcterms:modified>
</cp:coreProperties>
</file>