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7" r:id="rId3"/>
    <p:sldMasterId id="2147483712" r:id="rId4"/>
  </p:sldMasterIdLst>
  <p:notesMasterIdLst>
    <p:notesMasterId r:id="rId49"/>
  </p:notesMasterIdLst>
  <p:sldIdLst>
    <p:sldId id="282" r:id="rId5"/>
    <p:sldId id="322" r:id="rId6"/>
    <p:sldId id="321" r:id="rId7"/>
    <p:sldId id="283" r:id="rId8"/>
    <p:sldId id="324" r:id="rId9"/>
    <p:sldId id="328" r:id="rId10"/>
    <p:sldId id="284" r:id="rId11"/>
    <p:sldId id="285" r:id="rId12"/>
    <p:sldId id="286" r:id="rId13"/>
    <p:sldId id="305" r:id="rId14"/>
    <p:sldId id="287" r:id="rId15"/>
    <p:sldId id="288" r:id="rId16"/>
    <p:sldId id="289" r:id="rId17"/>
    <p:sldId id="290" r:id="rId18"/>
    <p:sldId id="327" r:id="rId19"/>
    <p:sldId id="326" r:id="rId20"/>
    <p:sldId id="291" r:id="rId21"/>
    <p:sldId id="292" r:id="rId22"/>
    <p:sldId id="293" r:id="rId23"/>
    <p:sldId id="294" r:id="rId24"/>
    <p:sldId id="295" r:id="rId25"/>
    <p:sldId id="296" r:id="rId26"/>
    <p:sldId id="297" r:id="rId27"/>
    <p:sldId id="298" r:id="rId28"/>
    <p:sldId id="306" r:id="rId29"/>
    <p:sldId id="299" r:id="rId30"/>
    <p:sldId id="300" r:id="rId31"/>
    <p:sldId id="325" r:id="rId32"/>
    <p:sldId id="329" r:id="rId33"/>
    <p:sldId id="301" r:id="rId34"/>
    <p:sldId id="302" r:id="rId35"/>
    <p:sldId id="307" r:id="rId36"/>
    <p:sldId id="308" r:id="rId37"/>
    <p:sldId id="309" r:id="rId38"/>
    <p:sldId id="310" r:id="rId39"/>
    <p:sldId id="311" r:id="rId40"/>
    <p:sldId id="312" r:id="rId41"/>
    <p:sldId id="313" r:id="rId42"/>
    <p:sldId id="314" r:id="rId43"/>
    <p:sldId id="315" r:id="rId44"/>
    <p:sldId id="318" r:id="rId45"/>
    <p:sldId id="316" r:id="rId46"/>
    <p:sldId id="317" r:id="rId47"/>
    <p:sldId id="3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Yihe" initials="" lastIdx="0" clrIdx="0"/>
  <p:cmAuthor id="1" name="Hu, Yihe" initials="HY"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331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54FB5-00E9-4E0D-9BDB-ECDA41177EAE}" type="datetimeFigureOut">
              <a:rPr lang="en-US" smtClean="0"/>
              <a:t>3/10/2021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B8553-79D1-4095-AB4C-B7BDFD7B91B5}" type="slidenum">
              <a:rPr lang="en-US" smtClean="0"/>
              <a:t>‹#›</a:t>
            </a:fld>
            <a:endParaRPr lang="en-US" dirty="0"/>
          </a:p>
        </p:txBody>
      </p:sp>
    </p:spTree>
    <p:extLst>
      <p:ext uri="{BB962C8B-B14F-4D97-AF65-F5344CB8AC3E}">
        <p14:creationId xmlns:p14="http://schemas.microsoft.com/office/powerpoint/2010/main" val="11303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91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964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32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777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643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113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11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0" y="914400"/>
            <a:ext cx="9144000" cy="814388"/>
          </a:xfrm>
        </p:spPr>
        <p:txBody>
          <a:bodyPr/>
          <a:lstStyle/>
          <a:p>
            <a:r>
              <a:rPr lang="en-US" dirty="0"/>
              <a:t>Click to edit Master title style</a:t>
            </a:r>
          </a:p>
        </p:txBody>
      </p:sp>
      <p:sp>
        <p:nvSpPr>
          <p:cNvPr id="3" name="Rectangle 4"/>
          <p:cNvSpPr>
            <a:spLocks noGrp="1" noChangeArrowheads="1"/>
          </p:cNvSpPr>
          <p:nvPr>
            <p:ph type="dt" sz="half" idx="10"/>
          </p:nvPr>
        </p:nvSpPr>
        <p:spPr>
          <a:xfrm>
            <a:off x="355600" y="6078538"/>
            <a:ext cx="2133600" cy="206375"/>
          </a:xfrm>
          <a:prstGeom prst="rect">
            <a:avLst/>
          </a:prstGeom>
          <a:ln/>
        </p:spPr>
        <p:txBody>
          <a:bodyPr lIns="91397" tIns="45698" rIns="91397" bIns="45698"/>
          <a:lstStyle>
            <a:lvl1pPr>
              <a:defRPr/>
            </a:lvl1pPr>
          </a:lstStyle>
          <a:p>
            <a:pPr fontAlgn="base">
              <a:spcBef>
                <a:spcPct val="0"/>
              </a:spcBef>
              <a:spcAft>
                <a:spcPct val="0"/>
              </a:spcAft>
              <a:defRPr/>
            </a:pPr>
            <a:endParaRPr lang="en-US" dirty="0">
              <a:solidFill>
                <a:srgbClr val="000000"/>
              </a:solidFill>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3024A67B-4926-4315-9475-5B586486559C}" type="slidenum">
              <a:rPr lang="en-US">
                <a:solidFill>
                  <a:srgbClr val="000000"/>
                </a:solidFill>
              </a:rPr>
              <a:pPr>
                <a:defRPr/>
              </a:pPr>
              <a:t>‹#›</a:t>
            </a:fld>
            <a:endParaRPr lang="en-US" dirty="0">
              <a:solidFill>
                <a:srgbClr val="000000"/>
              </a:solidFill>
            </a:endParaRPr>
          </a:p>
        </p:txBody>
      </p:sp>
      <p:sp>
        <p:nvSpPr>
          <p:cNvPr id="6" name="Rectangle 5"/>
          <p:cNvSpPr/>
          <p:nvPr userDrawn="1"/>
        </p:nvSpPr>
        <p:spPr>
          <a:xfrm>
            <a:off x="2"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7" name="Rectangle 6"/>
          <p:cNvSpPr/>
          <p:nvPr userDrawn="1"/>
        </p:nvSpPr>
        <p:spPr>
          <a:xfrm>
            <a:off x="41279"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8" name="Rectangle 7"/>
          <p:cNvSpPr/>
          <p:nvPr userDrawn="1"/>
        </p:nvSpPr>
        <p:spPr>
          <a:xfrm>
            <a:off x="0" y="6321429"/>
            <a:ext cx="8810625" cy="466725"/>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9" name="Picture 8" descr="ti_logo_powerpoint_1_lin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5442"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256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83"/>
            <a:ext cx="2133600" cy="206375"/>
          </a:xfrm>
          <a:prstGeom prst="rect">
            <a:avLst/>
          </a:prstGeom>
        </p:spPr>
        <p:txBody>
          <a:bodyPr/>
          <a:lstStyle>
            <a:lvl1pPr>
              <a:defRPr/>
            </a:lvl1pPr>
          </a:lstStyle>
          <a:p>
            <a:pPr defTabSz="685800" fontAlgn="base">
              <a:spcBef>
                <a:spcPct val="0"/>
              </a:spcBef>
              <a:spcAft>
                <a:spcPct val="0"/>
              </a:spcAft>
              <a:defRPr/>
            </a:pPr>
            <a:fld id="{AE7985EE-CC81-4AD9-9FD5-46D7FDA8E03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7846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pic>
        <p:nvPicPr>
          <p:cNvPr id="15" name="Picture 14" descr="LeadCoachWin.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070" y="397513"/>
            <a:ext cx="2392471" cy="1349537"/>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7537173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5431395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1" y="3034359"/>
            <a:ext cx="4793544" cy="1470026"/>
          </a:xfrm>
        </p:spPr>
        <p:txBody>
          <a:bodyPr anchor="t"/>
          <a:lstStyle>
            <a:lvl1pPr>
              <a:defRPr sz="45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1" y="4545545"/>
            <a:ext cx="5484989" cy="684978"/>
          </a:xfrm>
          <a:ln/>
        </p:spPr>
        <p:txBody>
          <a:bodyPr/>
          <a:lstStyle>
            <a:lvl1pPr marL="0" indent="0">
              <a:buFontTx/>
              <a:buNone/>
              <a:defRPr sz="22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92148903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0452" y="264075"/>
            <a:ext cx="1913548" cy="1079388"/>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93381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425" y="1048470"/>
            <a:ext cx="8467725" cy="4945932"/>
          </a:xfrm>
        </p:spPr>
        <p:txBody>
          <a:bodyPr/>
          <a:lstStyle>
            <a:lvl1pPr>
              <a:spcBef>
                <a:spcPts val="600"/>
              </a:spcBef>
              <a:defRPr/>
            </a:lvl1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3488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00C9E872-E0BB-4469-A3CE-4B2AA192E6E7}"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04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DC0F6681-0B9D-4147-BD5D-B07A4CAAC7B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3715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CD2C12A-B7BA-47FA-AFD0-772A2617E8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198777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9873" y="171398"/>
            <a:ext cx="7001294" cy="1370887"/>
          </a:xfrm>
        </p:spPr>
        <p:txBody>
          <a:bodyPr/>
          <a:lstStyle/>
          <a:p>
            <a:r>
              <a:rPr lang="en-US"/>
              <a:t>Click to edit Master title style</a:t>
            </a:r>
          </a:p>
        </p:txBody>
      </p:sp>
      <p:sp>
        <p:nvSpPr>
          <p:cNvPr id="3" name="Content Placeholder 2"/>
          <p:cNvSpPr>
            <a:spLocks noGrp="1"/>
          </p:cNvSpPr>
          <p:nvPr>
            <p:ph sz="half" idx="1"/>
          </p:nvPr>
        </p:nvSpPr>
        <p:spPr>
          <a:xfrm>
            <a:off x="428541" y="1590444"/>
            <a:ext cx="4106854" cy="432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6812" y="1590445"/>
            <a:ext cx="4108640" cy="2074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6812" y="3835983"/>
            <a:ext cx="4108640" cy="2075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13912" y="6247527"/>
            <a:ext cx="1885582"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
        <p:nvSpPr>
          <p:cNvPr id="7" name="Slide Number Placeholder 6"/>
          <p:cNvSpPr>
            <a:spLocks noGrp="1"/>
          </p:cNvSpPr>
          <p:nvPr>
            <p:ph type="sldNum" sz="quarter" idx="11"/>
          </p:nvPr>
        </p:nvSpPr>
        <p:spPr>
          <a:xfrm>
            <a:off x="7285202" y="6247527"/>
            <a:ext cx="1173132" cy="458748"/>
          </a:xfrm>
        </p:spPr>
        <p:txBody>
          <a:bodyPr/>
          <a:lstStyle>
            <a:lvl1pPr>
              <a:defRPr/>
            </a:lvl1pPr>
          </a:lstStyle>
          <a:p>
            <a:fld id="{BEFD782F-FC7B-44AE-A832-2E4E48C9ED1B}" type="slidenum">
              <a:rPr lang="en-US" altLang="en-US">
                <a:solidFill>
                  <a:srgbClr val="000000"/>
                </a:solidFill>
              </a:rPr>
              <a:pPr/>
              <a:t>‹#›</a:t>
            </a:fld>
            <a:endParaRPr lang="en-US" altLang="en-US" dirty="0">
              <a:solidFill>
                <a:srgbClr val="000000"/>
              </a:solidFill>
            </a:endParaRPr>
          </a:p>
        </p:txBody>
      </p:sp>
      <p:sp>
        <p:nvSpPr>
          <p:cNvPr id="8" name="Footer Placeholder 7"/>
          <p:cNvSpPr>
            <a:spLocks noGrp="1"/>
          </p:cNvSpPr>
          <p:nvPr>
            <p:ph type="ftr" sz="quarter" idx="12"/>
          </p:nvPr>
        </p:nvSpPr>
        <p:spPr>
          <a:xfrm>
            <a:off x="2485542" y="6247527"/>
            <a:ext cx="2723023"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Tree>
    <p:extLst>
      <p:ext uri="{BB962C8B-B14F-4D97-AF65-F5344CB8AC3E}">
        <p14:creationId xmlns:p14="http://schemas.microsoft.com/office/powerpoint/2010/main" val="4123707219"/>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5CD113A6-8D48-4596-9A51-C2F7F2015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58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8"/>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4CA0FF20-E0A0-4CB0-8878-CAD55C75F2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17707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9BB1810A-2AB2-4741-BF79-EB62948C84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611256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NDA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6EB7A183-E435-4B95-AF08-7F18158789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486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011" y="2545169"/>
            <a:ext cx="4920544" cy="1970387"/>
          </a:xfrm>
        </p:spPr>
        <p:txBody>
          <a:bodyPr anchor="t"/>
          <a:lstStyle>
            <a:lvl1pPr>
              <a:defRPr sz="50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010" y="4432641"/>
            <a:ext cx="8458200" cy="1485900"/>
          </a:xfrm>
          <a:ln/>
        </p:spPr>
        <p:txBody>
          <a:bodyPr/>
          <a:lstStyle>
            <a:lvl1pPr marL="0" indent="0">
              <a:buFontTx/>
              <a:buNone/>
              <a:defRPr sz="30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42587967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463" y="1048470"/>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CB71D86-21F1-4942-B093-BFB48AE3AE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954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50021"/>
            <a:ext cx="2133600" cy="206375"/>
          </a:xfrm>
        </p:spPr>
        <p:txBody>
          <a:bodyPr/>
          <a:lstStyle>
            <a:lvl1pPr>
              <a:defRPr/>
            </a:lvl1pPr>
          </a:lstStyle>
          <a:p>
            <a:pPr>
              <a:defRPr/>
            </a:pPr>
            <a:fld id="{3E7B02BE-E367-4980-A551-A90222558D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89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3A2B14F-DF7A-46AB-A19D-7C0ADD853F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5635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F7AC003-1841-4162-8342-FB80EA759B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55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80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C2A8BF-38A9-43F7-95C0-9526B3E250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6984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CDCBB8-466A-41E2-A151-A2C5D56EAE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8659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dirty="0"/>
          </a:p>
        </p:txBody>
      </p:sp>
      <p:sp>
        <p:nvSpPr>
          <p:cNvPr id="4" name="Text Placeholder 3"/>
          <p:cNvSpPr>
            <a:spLocks noGrp="1"/>
          </p:cNvSpPr>
          <p:nvPr>
            <p:ph type="body" sz="half" idx="2"/>
          </p:nvPr>
        </p:nvSpPr>
        <p:spPr>
          <a:xfrm>
            <a:off x="1792288" y="5367394"/>
            <a:ext cx="5486400" cy="8048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A4B3F3-919D-4C54-A6AD-7626F30E8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432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D7B3C19-C74D-42C7-991D-0B7AFF4308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4652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8" y="142931"/>
            <a:ext cx="2141537" cy="5735639"/>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42931"/>
            <a:ext cx="6275388" cy="57356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179B2DF-0029-495A-B6B3-B6DE339E8A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7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627785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Tree>
    <p:extLst>
      <p:ext uri="{BB962C8B-B14F-4D97-AF65-F5344CB8AC3E}">
        <p14:creationId xmlns:p14="http://schemas.microsoft.com/office/powerpoint/2010/main" val="38660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16" name="Group 15"/>
          <p:cNvGrpSpPr/>
          <p:nvPr userDrawn="1"/>
        </p:nvGrpSpPr>
        <p:grpSpPr>
          <a:xfrm>
            <a:off x="0" y="6275917"/>
            <a:ext cx="8826500"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27929257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17212565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3731"/>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501103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477" y="1048479"/>
            <a:ext cx="8467725" cy="4945932"/>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886686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773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3466385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
        <p:nvSpPr>
          <p:cNvPr id="3"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63022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6977743" y="6597265"/>
            <a:ext cx="2133600" cy="206375"/>
          </a:xfrm>
          <a:ln/>
        </p:spPr>
        <p:txBody>
          <a:bodyPr/>
          <a:lstStyle>
            <a:lvl1pPr>
              <a:defRPr/>
            </a:lvl1pPr>
          </a:lstStyle>
          <a:p>
            <a:pPr>
              <a:defRPr/>
            </a:pPr>
            <a:fld id="{BFDA812F-8479-4F37-8662-4BBFDADD9649}"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965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pic>
        <p:nvPicPr>
          <p:cNvPr id="6" name="Picture 27" descr="ti_logo_powerpoint_1_line.png"/>
          <p:cNvPicPr>
            <a:picLocks noChangeAspect="1"/>
          </p:cNvPicPr>
          <p:nvPr userDrawn="1"/>
        </p:nvPicPr>
        <p:blipFill>
          <a:blip r:embed="rId2" cstate="print"/>
          <a:srcRect/>
          <a:stretch>
            <a:fillRect/>
          </a:stretch>
        </p:blipFill>
        <p:spPr bwMode="auto">
          <a:xfrm>
            <a:off x="7160949" y="6408209"/>
            <a:ext cx="1562364" cy="257528"/>
          </a:xfrm>
          <a:prstGeom prst="rect">
            <a:avLst/>
          </a:prstGeom>
          <a:noFill/>
          <a:ln w="9525">
            <a:noFill/>
            <a:miter lim="800000"/>
            <a:headEnd/>
            <a:tailEnd/>
          </a:ln>
        </p:spPr>
      </p:pic>
      <p:grpSp>
        <p:nvGrpSpPr>
          <p:cNvPr id="7" name="Group 6"/>
          <p:cNvGrpSpPr/>
          <p:nvPr userDrawn="1"/>
        </p:nvGrpSpPr>
        <p:grpSpPr>
          <a:xfrm>
            <a:off x="0" y="6275917"/>
            <a:ext cx="8826500" cy="518160"/>
            <a:chOff x="0" y="6321425"/>
            <a:chExt cx="10591800" cy="466344"/>
          </a:xfrm>
        </p:grpSpPr>
        <p:sp>
          <p:nvSpPr>
            <p:cNvPr id="8" name="Rectangle 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9"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47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27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1185864"/>
            <a:ext cx="4157663"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1185864"/>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26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84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76"/>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6"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710584" y="6025063"/>
            <a:ext cx="2133600" cy="206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defRPr/>
            </a:pPr>
            <a:fld id="{B6C70261-DCF8-4A97-9502-E8EEF2364CDE}"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3" name="Text Box 31"/>
          <p:cNvSpPr txBox="1">
            <a:spLocks noChangeArrowheads="1"/>
          </p:cNvSpPr>
          <p:nvPr/>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8"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14436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9" name="Rectangle 18"/>
          <p:cNvSpPr/>
          <p:nvPr/>
        </p:nvSpPr>
        <p:spPr>
          <a:xfrm>
            <a:off x="4132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425" y="1058897"/>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p:nvGrpSpPr>
        <p:grpSpPr>
          <a:xfrm>
            <a:off x="-34800" y="6203043"/>
            <a:ext cx="8874108" cy="472344"/>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6" name="Picture 15" descr="ti_logo_powerpoint_1_lin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639999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fld id="{0892281B-189C-DD44-8CCD-1176BC153EB5}" type="slidenum">
              <a:rPr lang="en-US" smtClean="0">
                <a:solidFill>
                  <a:srgbClr val="000000">
                    <a:tint val="75000"/>
                  </a:srgbClr>
                </a:solidFill>
              </a:rPr>
              <a:pPr defTabSz="457200"/>
              <a:t>‹#›</a:t>
            </a:fld>
            <a:endParaRPr lang="en-US" dirty="0">
              <a:solidFill>
                <a:srgbClr val="000000">
                  <a:tint val="75000"/>
                </a:srgbClr>
              </a:solidFill>
            </a:endParaRPr>
          </a:p>
        </p:txBody>
      </p:sp>
      <p:sp>
        <p:nvSpPr>
          <p:cNvPr id="24" name="Text Box 31"/>
          <p:cNvSpPr txBox="1">
            <a:spLocks noChangeArrowheads="1"/>
          </p:cNvSpPr>
          <p:nvPr/>
        </p:nvSpPr>
        <p:spPr bwMode="auto">
          <a:xfrm>
            <a:off x="457200" y="5934944"/>
            <a:ext cx="2533650" cy="215440"/>
          </a:xfrm>
          <a:prstGeom prst="rect">
            <a:avLst/>
          </a:prstGeom>
          <a:noFill/>
          <a:ln w="9525">
            <a:noFill/>
            <a:miter lim="800000"/>
            <a:headEnd/>
            <a:tailEnd/>
          </a:ln>
          <a:effectLst/>
        </p:spPr>
        <p:txBody>
          <a:bodyPr lIns="91435" tIns="45718" rIns="91435" bIns="45718">
            <a:spAutoFit/>
          </a:bodyPr>
          <a:lstStyle/>
          <a:p>
            <a:pPr defTabSz="914354" fontAlgn="base">
              <a:spcBef>
                <a:spcPct val="50000"/>
              </a:spcBef>
              <a:spcAft>
                <a:spcPct val="0"/>
              </a:spcAft>
              <a:defRPr/>
            </a:pPr>
            <a:r>
              <a:rPr lang="en-US" sz="800" dirty="0">
                <a:solidFill>
                  <a:srgbClr val="000000"/>
                </a:solidFill>
                <a:cs typeface="Arial"/>
              </a:rPr>
              <a:t>TI Information – Selective Disclosure</a:t>
            </a:r>
          </a:p>
        </p:txBody>
      </p:sp>
    </p:spTree>
    <p:extLst>
      <p:ext uri="{BB962C8B-B14F-4D97-AF65-F5344CB8AC3E}">
        <p14:creationId xmlns:p14="http://schemas.microsoft.com/office/powerpoint/2010/main" val="1415342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hdr="0" ftr="0" dt="0"/>
  <p:txStyles>
    <p:titleStyle>
      <a:lvl1pPr algn="l" rtl="0" eaLnBrk="0" fontAlgn="base" hangingPunct="0">
        <a:lnSpc>
          <a:spcPct val="85000"/>
        </a:lnSpc>
        <a:spcBef>
          <a:spcPct val="0"/>
        </a:spcBef>
        <a:spcAft>
          <a:spcPct val="0"/>
        </a:spcAft>
        <a:defRPr sz="24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900" algn="l" rtl="0" fontAlgn="base">
        <a:lnSpc>
          <a:spcPct val="85000"/>
        </a:lnSpc>
        <a:spcBef>
          <a:spcPct val="0"/>
        </a:spcBef>
        <a:spcAft>
          <a:spcPct val="0"/>
        </a:spcAft>
        <a:defRPr sz="2400" b="1">
          <a:solidFill>
            <a:srgbClr val="FF0000"/>
          </a:solidFill>
          <a:latin typeface="Arial" charset="0"/>
        </a:defRPr>
      </a:lvl6pPr>
      <a:lvl7pPr marL="685800" algn="l" rtl="0" fontAlgn="base">
        <a:lnSpc>
          <a:spcPct val="85000"/>
        </a:lnSpc>
        <a:spcBef>
          <a:spcPct val="0"/>
        </a:spcBef>
        <a:spcAft>
          <a:spcPct val="0"/>
        </a:spcAft>
        <a:defRPr sz="2400" b="1">
          <a:solidFill>
            <a:srgbClr val="FF0000"/>
          </a:solidFill>
          <a:latin typeface="Arial" charset="0"/>
        </a:defRPr>
      </a:lvl7pPr>
      <a:lvl8pPr marL="1028700" algn="l" rtl="0" fontAlgn="base">
        <a:lnSpc>
          <a:spcPct val="85000"/>
        </a:lnSpc>
        <a:spcBef>
          <a:spcPct val="0"/>
        </a:spcBef>
        <a:spcAft>
          <a:spcPct val="0"/>
        </a:spcAft>
        <a:defRPr sz="2400" b="1">
          <a:solidFill>
            <a:srgbClr val="FF0000"/>
          </a:solidFill>
          <a:latin typeface="Arial" charset="0"/>
        </a:defRPr>
      </a:lvl8pPr>
      <a:lvl9pPr marL="1371600" algn="l" rtl="0" fontAlgn="base">
        <a:lnSpc>
          <a:spcPct val="85000"/>
        </a:lnSpc>
        <a:spcBef>
          <a:spcPct val="0"/>
        </a:spcBef>
        <a:spcAft>
          <a:spcPct val="0"/>
        </a:spcAft>
        <a:defRPr sz="2400" b="1">
          <a:solidFill>
            <a:srgbClr val="FF0000"/>
          </a:solidFill>
          <a:latin typeface="Arial" charset="0"/>
        </a:defRPr>
      </a:lvl9pPr>
    </p:titleStyle>
    <p:bodyStyle>
      <a:lvl1pPr marL="170260" indent="-170260" algn="l" rtl="0" eaLnBrk="0" fontAlgn="base" hangingPunct="0">
        <a:spcBef>
          <a:spcPts val="600"/>
        </a:spcBef>
        <a:spcAft>
          <a:spcPct val="0"/>
        </a:spcAft>
        <a:buChar char="•"/>
        <a:defRPr sz="1500">
          <a:solidFill>
            <a:schemeClr val="tx1"/>
          </a:solidFill>
          <a:latin typeface="+mn-lt"/>
          <a:ea typeface="+mn-ea"/>
          <a:cs typeface="+mn-cs"/>
        </a:defRPr>
      </a:lvl1pPr>
      <a:lvl2pPr marL="431006" indent="-175022" algn="l" rtl="0" eaLnBrk="0" fontAlgn="base" hangingPunct="0">
        <a:spcBef>
          <a:spcPct val="20000"/>
        </a:spcBef>
        <a:spcAft>
          <a:spcPct val="0"/>
        </a:spcAft>
        <a:buChar char="–"/>
        <a:defRPr>
          <a:solidFill>
            <a:schemeClr val="tx1"/>
          </a:solidFill>
          <a:latin typeface="+mn-lt"/>
        </a:defRPr>
      </a:lvl2pPr>
      <a:lvl3pPr marL="640556" indent="-123825" algn="l" rtl="0" eaLnBrk="0" fontAlgn="base" hangingPunct="0">
        <a:spcBef>
          <a:spcPct val="15000"/>
        </a:spcBef>
        <a:spcAft>
          <a:spcPct val="0"/>
        </a:spcAft>
        <a:buChar char="•"/>
        <a:defRPr>
          <a:solidFill>
            <a:schemeClr val="tx1"/>
          </a:solidFill>
          <a:latin typeface="+mn-lt"/>
        </a:defRPr>
      </a:lvl3pPr>
      <a:lvl4pPr marL="901304" indent="-175022" algn="l" rtl="0" eaLnBrk="0" fontAlgn="base" hangingPunct="0">
        <a:spcBef>
          <a:spcPct val="5000"/>
        </a:spcBef>
        <a:spcAft>
          <a:spcPct val="0"/>
        </a:spcAft>
        <a:buChar char="–"/>
        <a:defRPr>
          <a:solidFill>
            <a:schemeClr val="tx1"/>
          </a:solidFill>
          <a:latin typeface="+mn-lt"/>
        </a:defRPr>
      </a:lvl4pPr>
      <a:lvl5pPr marL="1116806" indent="-129779" algn="l" rtl="0" eaLnBrk="0" fontAlgn="base" hangingPunct="0">
        <a:spcBef>
          <a:spcPct val="0"/>
        </a:spcBef>
        <a:spcAft>
          <a:spcPct val="0"/>
        </a:spcAft>
        <a:buChar char="»"/>
        <a:defRPr>
          <a:solidFill>
            <a:schemeClr val="tx1"/>
          </a:solidFill>
          <a:latin typeface="+mn-lt"/>
        </a:defRPr>
      </a:lvl5pPr>
      <a:lvl6pPr marL="1459706" indent="-129779" algn="l" rtl="0" fontAlgn="base">
        <a:spcBef>
          <a:spcPct val="0"/>
        </a:spcBef>
        <a:spcAft>
          <a:spcPct val="0"/>
        </a:spcAft>
        <a:buChar char="»"/>
        <a:defRPr sz="1200">
          <a:solidFill>
            <a:schemeClr val="tx1"/>
          </a:solidFill>
          <a:latin typeface="+mn-lt"/>
        </a:defRPr>
      </a:lvl6pPr>
      <a:lvl7pPr marL="1802606" indent="-129779" algn="l" rtl="0" fontAlgn="base">
        <a:spcBef>
          <a:spcPct val="0"/>
        </a:spcBef>
        <a:spcAft>
          <a:spcPct val="0"/>
        </a:spcAft>
        <a:buChar char="»"/>
        <a:defRPr sz="1200">
          <a:solidFill>
            <a:schemeClr val="tx1"/>
          </a:solidFill>
          <a:latin typeface="+mn-lt"/>
        </a:defRPr>
      </a:lvl7pPr>
      <a:lvl8pPr marL="2145506" indent="-129779" algn="l" rtl="0" fontAlgn="base">
        <a:spcBef>
          <a:spcPct val="0"/>
        </a:spcBef>
        <a:spcAft>
          <a:spcPct val="0"/>
        </a:spcAft>
        <a:buChar char="»"/>
        <a:defRPr sz="1200">
          <a:solidFill>
            <a:schemeClr val="tx1"/>
          </a:solidFill>
          <a:latin typeface="+mn-lt"/>
        </a:defRPr>
      </a:lvl8pPr>
      <a:lvl9pPr marL="2488406" indent="-129779" algn="l" rtl="0" fontAlgn="base">
        <a:spcBef>
          <a:spcPct val="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19" name="Rectangle 18"/>
          <p:cNvSpPr/>
          <p:nvPr/>
        </p:nvSpPr>
        <p:spPr>
          <a:xfrm>
            <a:off x="4136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1028" name="Picture 8" descr="ti_logo_powerpoint_1_line.png"/>
          <p:cNvPicPr>
            <a:picLocks noChangeAspect="1"/>
          </p:cNvPicPr>
          <p:nvPr/>
        </p:nvPicPr>
        <p:blipFill>
          <a:blip r:embed="rId16" cstate="print"/>
          <a:srcRect/>
          <a:stretch>
            <a:fillRect/>
          </a:stretch>
        </p:blipFill>
        <p:spPr bwMode="auto">
          <a:xfrm>
            <a:off x="6675448" y="6440546"/>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463" y="1058911"/>
            <a:ext cx="8467725" cy="4935537"/>
          </a:xfrm>
          <a:prstGeom prst="rect">
            <a:avLst/>
          </a:prstGeom>
          <a:noFill/>
          <a:ln w="9525" algn="ctr">
            <a:noFill/>
            <a:miter lim="800000"/>
            <a:headEnd/>
            <a:tailEnd/>
          </a:ln>
        </p:spPr>
        <p:txBody>
          <a:bodyPr vert="horz" wrap="square" lIns="91397" tIns="45698" rIns="91397" bIns="456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6"/>
          <p:cNvSpPr>
            <a:spLocks noGrp="1" noChangeArrowheads="1"/>
          </p:cNvSpPr>
          <p:nvPr>
            <p:ph type="sldNum" sz="quarter" idx="4"/>
          </p:nvPr>
        </p:nvSpPr>
        <p:spPr bwMode="auto">
          <a:xfrm>
            <a:off x="6642100" y="6050021"/>
            <a:ext cx="2133600" cy="20637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800">
                <a:cs typeface="+mn-cs"/>
              </a:defRPr>
            </a:lvl1pPr>
          </a:lstStyle>
          <a:p>
            <a:pPr fontAlgn="base">
              <a:spcBef>
                <a:spcPct val="0"/>
              </a:spcBef>
              <a:spcAft>
                <a:spcPct val="0"/>
              </a:spcAft>
              <a:defRPr/>
            </a:pPr>
            <a:fld id="{53A93ACC-D0CF-497F-B3DA-0BDC976F5E00}"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32" name="Group 16"/>
          <p:cNvGrpSpPr>
            <a:grpSpLocks/>
          </p:cNvGrpSpPr>
          <p:nvPr/>
        </p:nvGrpSpPr>
        <p:grpSpPr bwMode="auto">
          <a:xfrm>
            <a:off x="-7938" y="6323020"/>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3"/>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38243692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86" algn="l" rtl="0" fontAlgn="base">
        <a:lnSpc>
          <a:spcPct val="85000"/>
        </a:lnSpc>
        <a:spcBef>
          <a:spcPct val="0"/>
        </a:spcBef>
        <a:spcAft>
          <a:spcPct val="0"/>
        </a:spcAft>
        <a:defRPr sz="3200" b="1">
          <a:solidFill>
            <a:srgbClr val="FF0000"/>
          </a:solidFill>
          <a:latin typeface="Arial" charset="0"/>
        </a:defRPr>
      </a:lvl6pPr>
      <a:lvl7pPr marL="913972" algn="l" rtl="0" fontAlgn="base">
        <a:lnSpc>
          <a:spcPct val="85000"/>
        </a:lnSpc>
        <a:spcBef>
          <a:spcPct val="0"/>
        </a:spcBef>
        <a:spcAft>
          <a:spcPct val="0"/>
        </a:spcAft>
        <a:defRPr sz="3200" b="1">
          <a:solidFill>
            <a:srgbClr val="FF0000"/>
          </a:solidFill>
          <a:latin typeface="Arial" charset="0"/>
        </a:defRPr>
      </a:lvl7pPr>
      <a:lvl8pPr marL="1370959" algn="l" rtl="0" fontAlgn="base">
        <a:lnSpc>
          <a:spcPct val="85000"/>
        </a:lnSpc>
        <a:spcBef>
          <a:spcPct val="0"/>
        </a:spcBef>
        <a:spcAft>
          <a:spcPct val="0"/>
        </a:spcAft>
        <a:defRPr sz="3200" b="1">
          <a:solidFill>
            <a:srgbClr val="FF0000"/>
          </a:solidFill>
          <a:latin typeface="Arial" charset="0"/>
        </a:defRPr>
      </a:lvl8pPr>
      <a:lvl9pPr marL="1827945" algn="l" rtl="0" fontAlgn="base">
        <a:lnSpc>
          <a:spcPct val="85000"/>
        </a:lnSpc>
        <a:spcBef>
          <a:spcPct val="0"/>
        </a:spcBef>
        <a:spcAft>
          <a:spcPct val="0"/>
        </a:spcAft>
        <a:defRPr sz="3200" b="1">
          <a:solidFill>
            <a:srgbClr val="FF0000"/>
          </a:solidFill>
          <a:latin typeface="Arial" charset="0"/>
        </a:defRPr>
      </a:lvl9pPr>
    </p:titleStyle>
    <p:bodyStyle>
      <a:lvl1pPr marL="226908" indent="-226908" algn="l" rtl="0" eaLnBrk="0" fontAlgn="base" hangingPunct="0">
        <a:spcBef>
          <a:spcPts val="800"/>
        </a:spcBef>
        <a:spcAft>
          <a:spcPct val="0"/>
        </a:spcAft>
        <a:buChar char="•"/>
        <a:defRPr sz="2000">
          <a:solidFill>
            <a:schemeClr val="tx1"/>
          </a:solidFill>
          <a:latin typeface="+mn-lt"/>
          <a:ea typeface="+mn-ea"/>
          <a:cs typeface="+mn-cs"/>
        </a:defRPr>
      </a:lvl1pPr>
      <a:lvl2pPr marL="574407" indent="-233255" algn="l" rtl="0" eaLnBrk="0" fontAlgn="base" hangingPunct="0">
        <a:spcBef>
          <a:spcPct val="20000"/>
        </a:spcBef>
        <a:spcAft>
          <a:spcPct val="0"/>
        </a:spcAft>
        <a:buChar char="–"/>
        <a:defRPr>
          <a:solidFill>
            <a:schemeClr val="tx1"/>
          </a:solidFill>
          <a:latin typeface="+mn-lt"/>
        </a:defRPr>
      </a:lvl2pPr>
      <a:lvl3pPr marL="853676" indent="-165023" algn="l" rtl="0" eaLnBrk="0" fontAlgn="base" hangingPunct="0">
        <a:spcBef>
          <a:spcPct val="15000"/>
        </a:spcBef>
        <a:spcAft>
          <a:spcPct val="0"/>
        </a:spcAft>
        <a:buChar char="•"/>
        <a:defRPr>
          <a:solidFill>
            <a:schemeClr val="tx1"/>
          </a:solidFill>
          <a:latin typeface="+mn-lt"/>
        </a:defRPr>
      </a:lvl3pPr>
      <a:lvl4pPr marL="1201174" indent="-233255" algn="l" rtl="0" eaLnBrk="0" fontAlgn="base" hangingPunct="0">
        <a:spcBef>
          <a:spcPct val="5000"/>
        </a:spcBef>
        <a:spcAft>
          <a:spcPct val="0"/>
        </a:spcAft>
        <a:buChar char="–"/>
        <a:defRPr>
          <a:solidFill>
            <a:schemeClr val="tx1"/>
          </a:solidFill>
          <a:latin typeface="+mn-lt"/>
        </a:defRPr>
      </a:lvl4pPr>
      <a:lvl5pPr marL="1488378" indent="-172957" algn="l" rtl="0" eaLnBrk="0" fontAlgn="base" hangingPunct="0">
        <a:spcBef>
          <a:spcPct val="0"/>
        </a:spcBef>
        <a:spcAft>
          <a:spcPct val="0"/>
        </a:spcAft>
        <a:buChar char="»"/>
        <a:defRPr>
          <a:solidFill>
            <a:schemeClr val="tx1"/>
          </a:solidFill>
          <a:latin typeface="+mn-lt"/>
        </a:defRPr>
      </a:lvl5pPr>
      <a:lvl6pPr marL="1945367" indent="-172957" algn="l" rtl="0" fontAlgn="base">
        <a:spcBef>
          <a:spcPct val="0"/>
        </a:spcBef>
        <a:spcAft>
          <a:spcPct val="0"/>
        </a:spcAft>
        <a:buChar char="»"/>
        <a:defRPr sz="1600">
          <a:solidFill>
            <a:schemeClr val="tx1"/>
          </a:solidFill>
          <a:latin typeface="+mn-lt"/>
        </a:defRPr>
      </a:lvl6pPr>
      <a:lvl7pPr marL="2402351" indent="-172957" algn="l" rtl="0" fontAlgn="base">
        <a:spcBef>
          <a:spcPct val="0"/>
        </a:spcBef>
        <a:spcAft>
          <a:spcPct val="0"/>
        </a:spcAft>
        <a:buChar char="»"/>
        <a:defRPr sz="1600">
          <a:solidFill>
            <a:schemeClr val="tx1"/>
          </a:solidFill>
          <a:latin typeface="+mn-lt"/>
        </a:defRPr>
      </a:lvl7pPr>
      <a:lvl8pPr marL="2859338" indent="-172957" algn="l" rtl="0" fontAlgn="base">
        <a:spcBef>
          <a:spcPct val="0"/>
        </a:spcBef>
        <a:spcAft>
          <a:spcPct val="0"/>
        </a:spcAft>
        <a:buChar char="»"/>
        <a:defRPr sz="1600">
          <a:solidFill>
            <a:schemeClr val="tx1"/>
          </a:solidFill>
          <a:latin typeface="+mn-lt"/>
        </a:defRPr>
      </a:lvl8pPr>
      <a:lvl9pPr marL="3316323" indent="-172957" algn="l" rtl="0" fontAlgn="base">
        <a:spcBef>
          <a:spcPct val="0"/>
        </a:spcBef>
        <a:spcAft>
          <a:spcPct val="0"/>
        </a:spcAft>
        <a:buChar char="»"/>
        <a:defRPr sz="1600">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9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87"/>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477" y="1058911"/>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010400" y="6595571"/>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base">
              <a:spcBef>
                <a:spcPct val="0"/>
              </a:spcBef>
              <a:spcAft>
                <a:spcPct val="0"/>
              </a:spcAft>
              <a:defRPr/>
            </a:pPr>
            <a:fld id="{B6C70261-DCF8-4A97-9502-E8EEF2364CD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1"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fontAlgn="base">
              <a:spcBef>
                <a:spcPct val="50000"/>
              </a:spcBef>
              <a:spcAft>
                <a:spcPct val="0"/>
              </a:spcAft>
              <a:defRPr/>
            </a:pPr>
            <a:r>
              <a:rPr lang="en-US" dirty="0">
                <a:solidFill>
                  <a:srgbClr val="000000"/>
                </a:solidFill>
              </a:rPr>
              <a:t>TI Information – Selective Disclosure</a:t>
            </a:r>
          </a:p>
        </p:txBody>
      </p:sp>
    </p:spTree>
    <p:extLst>
      <p:ext uri="{BB962C8B-B14F-4D97-AF65-F5344CB8AC3E}">
        <p14:creationId xmlns:p14="http://schemas.microsoft.com/office/powerpoint/2010/main" val="17808671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raining.ti.com/fusion-power-designer-pin-selected-rail-states?context=1136655-1139495-1136557"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www.ti.com/lit/an/slva845a/slva845a.pdf" TargetMode="External"/><Relationship Id="rId2" Type="http://schemas.openxmlformats.org/officeDocument/2006/relationships/image" Target="../media/image49.png"/><Relationship Id="rId1" Type="http://schemas.openxmlformats.org/officeDocument/2006/relationships/slideLayout" Target="../slideLayouts/slideLayout16.xml"/><Relationship Id="rId4" Type="http://schemas.openxmlformats.org/officeDocument/2006/relationships/hyperlink" Target="http://www.ti.com/lit/zip/slvc67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www.ti.com/lit/pdf/slva902" TargetMode="External"/><Relationship Id="rId3" Type="http://schemas.openxmlformats.org/officeDocument/2006/relationships/hyperlink" Target="http://www.ti.com/lit/pdf/slvub50" TargetMode="External"/><Relationship Id="rId7" Type="http://schemas.openxmlformats.org/officeDocument/2006/relationships/hyperlink" Target="http://www.ti.com/lit/zip/slvc676" TargetMode="External"/><Relationship Id="rId2" Type="http://schemas.openxmlformats.org/officeDocument/2006/relationships/hyperlink" Target="http://www.ti.com/lit/pdf/slua815" TargetMode="External"/><Relationship Id="rId1" Type="http://schemas.openxmlformats.org/officeDocument/2006/relationships/slideLayout" Target="../slideLayouts/slideLayout21.xml"/><Relationship Id="rId6" Type="http://schemas.openxmlformats.org/officeDocument/2006/relationships/hyperlink" Target="http://www.ti.com/lit/pdf/slva845" TargetMode="External"/><Relationship Id="rId5" Type="http://schemas.openxmlformats.org/officeDocument/2006/relationships/hyperlink" Target="http://www.ti.com/lit/pdf/slva908" TargetMode="External"/><Relationship Id="rId4" Type="http://schemas.openxmlformats.org/officeDocument/2006/relationships/hyperlink" Target="http://www.ti.com/lit/pdf/slvub51" TargetMode="External"/><Relationship Id="rId9" Type="http://schemas.openxmlformats.org/officeDocument/2006/relationships/hyperlink" Target="https://training.ti.com/fusion-digital-power-design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2209800"/>
            <a:ext cx="5905499" cy="1470026"/>
          </a:xfrm>
        </p:spPr>
        <p:txBody>
          <a:bodyPr/>
          <a:lstStyle/>
          <a:p>
            <a:r>
              <a:rPr lang="en-US" sz="3600" dirty="0">
                <a:solidFill>
                  <a:srgbClr val="FF0000"/>
                </a:solidFill>
              </a:rPr>
              <a:t>UCD90xxx </a:t>
            </a:r>
            <a:r>
              <a:rPr lang="en-US" altLang="zh-CN" sz="3600" dirty="0">
                <a:solidFill>
                  <a:srgbClr val="FF0000"/>
                </a:solidFill>
              </a:rPr>
              <a:t>Quick Guide</a:t>
            </a:r>
            <a:endParaRPr lang="en-US" sz="3600" dirty="0">
              <a:solidFill>
                <a:srgbClr val="FF0000"/>
              </a:solidFill>
            </a:endParaRPr>
          </a:p>
        </p:txBody>
      </p:sp>
      <p:sp>
        <p:nvSpPr>
          <p:cNvPr id="8195" name="Rectangle 3"/>
          <p:cNvSpPr>
            <a:spLocks noGrp="1" noChangeArrowheads="1"/>
          </p:cNvSpPr>
          <p:nvPr>
            <p:ph type="subTitle" idx="1"/>
          </p:nvPr>
        </p:nvSpPr>
        <p:spPr>
          <a:xfrm>
            <a:off x="342901" y="4545544"/>
            <a:ext cx="5484989" cy="864655"/>
          </a:xfrm>
        </p:spPr>
        <p:txBody>
          <a:bodyPr/>
          <a:lstStyle/>
          <a:p>
            <a:r>
              <a:rPr lang="en-US" altLang="zh-CN" dirty="0"/>
              <a:t>Yihe Hu</a:t>
            </a:r>
            <a:endParaRPr lang="en-US" dirty="0"/>
          </a:p>
          <a:p>
            <a:r>
              <a:rPr lang="en-US" dirty="0"/>
              <a:t>October 201</a:t>
            </a:r>
            <a:r>
              <a:rPr lang="en-US" altLang="zh-CN" dirty="0"/>
              <a:t>9</a:t>
            </a:r>
            <a:endParaRPr lang="en-US" dirty="0"/>
          </a:p>
        </p:txBody>
      </p:sp>
    </p:spTree>
    <p:extLst>
      <p:ext uri="{BB962C8B-B14F-4D97-AF65-F5344CB8AC3E}">
        <p14:creationId xmlns:p14="http://schemas.microsoft.com/office/powerpoint/2010/main" val="233723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0437" y="-18535"/>
            <a:ext cx="8229600" cy="780535"/>
          </a:xfrm>
        </p:spPr>
        <p:txBody>
          <a:bodyPr/>
          <a:lstStyle/>
          <a:p>
            <a:pPr algn="l"/>
            <a:r>
              <a:rPr lang="en-US" altLang="zh-TW" dirty="0"/>
              <a:t>UCD90xxx Configuration</a:t>
            </a:r>
            <a:endParaRPr lang="en-US" dirty="0"/>
          </a:p>
        </p:txBody>
      </p:sp>
      <p:sp>
        <p:nvSpPr>
          <p:cNvPr id="5" name="Content Placeholder 2"/>
          <p:cNvSpPr txBox="1">
            <a:spLocks/>
          </p:cNvSpPr>
          <p:nvPr/>
        </p:nvSpPr>
        <p:spPr>
          <a:xfrm>
            <a:off x="583011" y="1993899"/>
            <a:ext cx="4800600" cy="1511302"/>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a:t>Voltage Monitor type</a:t>
            </a:r>
            <a:r>
              <a:rPr lang="zh-CN" altLang="en-US" kern="0" dirty="0"/>
              <a:t>：</a:t>
            </a:r>
            <a:endParaRPr lang="en-US" altLang="zh-CN" kern="0" dirty="0"/>
          </a:p>
          <a:p>
            <a:pPr marL="857250" lvl="1" indent="-457200">
              <a:buFont typeface="+mj-lt"/>
              <a:buAutoNum type="arabicPeriod"/>
            </a:pPr>
            <a:r>
              <a:rPr lang="en-US" altLang="zh-CN" sz="1400" kern="0" dirty="0"/>
              <a:t>Standard(slow response)</a:t>
            </a:r>
          </a:p>
          <a:p>
            <a:pPr marL="857250" lvl="1" indent="-457200">
              <a:buFont typeface="+mj-lt"/>
              <a:buAutoNum type="arabicPeriod"/>
            </a:pPr>
            <a:r>
              <a:rPr lang="en-US" altLang="zh-CN" sz="1400" kern="0" dirty="0"/>
              <a:t>Hardware comparator(fast response)</a:t>
            </a:r>
          </a:p>
          <a:p>
            <a:r>
              <a:rPr lang="en-US" altLang="zh-CN" kern="0" dirty="0"/>
              <a:t>Polarity of the ENABLE pin</a:t>
            </a:r>
            <a:endParaRPr lang="en-US" kern="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7" y="6858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17389" y="17526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17589" y="9144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84089" y="9144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460789" y="9207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889789" y="10350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22" y="1676400"/>
            <a:ext cx="2471167" cy="47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486399" y="2895600"/>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3962400" y="3124200"/>
            <a:ext cx="15865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55692" y="1991839"/>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a:off x="4038600" y="2431534"/>
            <a:ext cx="15103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1333500"/>
            <a:ext cx="576114" cy="6583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3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sp>
        <p:nvSpPr>
          <p:cNvPr id="19" name="TextBox 18"/>
          <p:cNvSpPr txBox="1"/>
          <p:nvPr/>
        </p:nvSpPr>
        <p:spPr>
          <a:xfrm>
            <a:off x="1242439" y="838200"/>
            <a:ext cx="6160661" cy="646331"/>
          </a:xfrm>
          <a:prstGeom prst="rect">
            <a:avLst/>
          </a:prstGeom>
          <a:noFill/>
        </p:spPr>
        <p:txBody>
          <a:bodyPr wrap="none" rtlCol="0">
            <a:spAutoFit/>
          </a:bodyPr>
          <a:lstStyle/>
          <a:p>
            <a:r>
              <a:rPr lang="en-US" altLang="zh-TW" dirty="0"/>
              <a:t>The icon ”U” indicate that the changes has been not save. </a:t>
            </a:r>
          </a:p>
          <a:p>
            <a:r>
              <a:rPr lang="en-US" dirty="0"/>
              <a:t>Clicking the “U” icon will </a:t>
            </a:r>
            <a:r>
              <a:rPr lang="en-US" altLang="zh-TW" dirty="0"/>
              <a:t>Undo the changes</a:t>
            </a:r>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7185"/>
            <a:ext cx="568870" cy="7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752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686800" y="1739902"/>
            <a:ext cx="304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a:stCxn id="22" idx="1"/>
          </p:cNvCxnSpPr>
          <p:nvPr/>
        </p:nvCxnSpPr>
        <p:spPr>
          <a:xfrm flipH="1" flipV="1">
            <a:off x="1026070" y="1587502"/>
            <a:ext cx="7660730" cy="342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 y="4052822"/>
            <a:ext cx="855837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140208" y="3962400"/>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4191000" y="3974592"/>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6225" y="3105543"/>
            <a:ext cx="9153975" cy="923330"/>
          </a:xfrm>
          <a:prstGeom prst="rect">
            <a:avLst/>
          </a:prstGeom>
          <a:noFill/>
        </p:spPr>
        <p:txBody>
          <a:bodyPr wrap="square" rtlCol="0">
            <a:spAutoFit/>
          </a:bodyPr>
          <a:lstStyle/>
          <a:p>
            <a:r>
              <a:rPr lang="en-US" altLang="zh-TW" dirty="0"/>
              <a:t>After the changes are done, click “Write to Hardware” </a:t>
            </a:r>
            <a:r>
              <a:rPr lang="en-US" altLang="zh-CN" dirty="0"/>
              <a:t>to save the new setting, </a:t>
            </a:r>
            <a:r>
              <a:rPr lang="zh-TW" altLang="en-US" dirty="0"/>
              <a:t> </a:t>
            </a:r>
            <a:endParaRPr lang="en-US" altLang="zh-TW" dirty="0"/>
          </a:p>
          <a:p>
            <a:r>
              <a:rPr lang="en-US" altLang="zh-TW" dirty="0">
                <a:sym typeface="Wingdings" panose="05000000000000000000" pitchFamily="2" charset="2"/>
              </a:rPr>
              <a:t>Click “Store RAM to Flash” to store the new settings into Flash permanently(not available under offline mode)</a:t>
            </a:r>
            <a:endParaRPr lang="en-US" dirty="0"/>
          </a:p>
        </p:txBody>
      </p:sp>
      <p:sp>
        <p:nvSpPr>
          <p:cNvPr id="28" name="TextBox 27"/>
          <p:cNvSpPr txBox="1"/>
          <p:nvPr/>
        </p:nvSpPr>
        <p:spPr>
          <a:xfrm>
            <a:off x="0" y="4750290"/>
            <a:ext cx="9153975" cy="646331"/>
          </a:xfrm>
          <a:prstGeom prst="rect">
            <a:avLst/>
          </a:prstGeom>
          <a:noFill/>
        </p:spPr>
        <p:txBody>
          <a:bodyPr wrap="square" rtlCol="0">
            <a:spAutoFit/>
          </a:bodyPr>
          <a:lstStyle/>
          <a:p>
            <a:r>
              <a:rPr lang="en-US" altLang="zh-TW" dirty="0"/>
              <a:t>Ps: If “Store RAM to Flash” is not clicked,  after </a:t>
            </a:r>
            <a:r>
              <a:rPr lang="en-US" altLang="zh-TW" dirty="0">
                <a:sym typeface="Wingdings" panose="05000000000000000000" pitchFamily="2" charset="2"/>
              </a:rPr>
              <a:t>power cycle or </a:t>
            </a:r>
            <a:r>
              <a:rPr lang="en-US" altLang="zh-CN" dirty="0">
                <a:sym typeface="Wingdings" panose="05000000000000000000" pitchFamily="2" charset="2"/>
              </a:rPr>
              <a:t>reset</a:t>
            </a:r>
            <a:r>
              <a:rPr lang="zh-TW" altLang="en-US" dirty="0">
                <a:sym typeface="Wingdings" panose="05000000000000000000" pitchFamily="2" charset="2"/>
              </a:rPr>
              <a:t>，</a:t>
            </a:r>
            <a:r>
              <a:rPr lang="en-US" altLang="zh-TW" dirty="0">
                <a:sym typeface="Wingdings" panose="05000000000000000000" pitchFamily="2" charset="2"/>
              </a:rPr>
              <a:t>the new settings are gone and the old settings are restored.</a:t>
            </a:r>
            <a:endParaRPr lang="en-US" dirty="0"/>
          </a:p>
        </p:txBody>
      </p:sp>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5385590"/>
            <a:ext cx="9065673" cy="2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0" y="5675565"/>
            <a:ext cx="9153975" cy="369332"/>
          </a:xfrm>
          <a:prstGeom prst="rect">
            <a:avLst/>
          </a:prstGeom>
          <a:noFill/>
        </p:spPr>
        <p:txBody>
          <a:bodyPr wrap="square" rtlCol="0">
            <a:spAutoFit/>
          </a:bodyPr>
          <a:lstStyle/>
          <a:p>
            <a:r>
              <a:rPr lang="en-US" altLang="zh-TW" dirty="0"/>
              <a:t>Ps: NVM has 20K cycles</a:t>
            </a:r>
            <a:endParaRPr lang="en-US" dirty="0"/>
          </a:p>
        </p:txBody>
      </p:sp>
    </p:spTree>
    <p:extLst>
      <p:ext uri="{BB962C8B-B14F-4D97-AF65-F5344CB8AC3E}">
        <p14:creationId xmlns:p14="http://schemas.microsoft.com/office/powerpoint/2010/main" val="322599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sp>
        <p:nvSpPr>
          <p:cNvPr id="18" name="TextBox 17"/>
          <p:cNvSpPr txBox="1"/>
          <p:nvPr/>
        </p:nvSpPr>
        <p:spPr>
          <a:xfrm>
            <a:off x="199140" y="914400"/>
            <a:ext cx="8674169" cy="646331"/>
          </a:xfrm>
          <a:prstGeom prst="rect">
            <a:avLst/>
          </a:prstGeom>
          <a:noFill/>
        </p:spPr>
        <p:txBody>
          <a:bodyPr wrap="square" rtlCol="0">
            <a:spAutoFit/>
          </a:bodyPr>
          <a:lstStyle/>
          <a:p>
            <a:r>
              <a:rPr lang="en-US" altLang="zh-TW" dirty="0"/>
              <a:t>Configuring GPIs, Logic GPO (LGPOs), Command GPOs, and PWMs</a:t>
            </a:r>
          </a:p>
          <a:p>
            <a:r>
              <a:rPr lang="en-US" dirty="0"/>
              <a:t>are very similar like configuring rails.</a:t>
            </a:r>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2049076"/>
            <a:ext cx="9048067" cy="306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2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Voltage settings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05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2758281"/>
            <a:ext cx="82375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Voltage Settings</a:t>
            </a:r>
            <a:endParaRPr lang="en-US" dirty="0"/>
          </a:p>
        </p:txBody>
      </p:sp>
      <p:sp>
        <p:nvSpPr>
          <p:cNvPr id="6" name="TextBox 5"/>
          <p:cNvSpPr txBox="1"/>
          <p:nvPr/>
        </p:nvSpPr>
        <p:spPr>
          <a:xfrm>
            <a:off x="83020" y="762000"/>
            <a:ext cx="6904454" cy="1754326"/>
          </a:xfrm>
          <a:prstGeom prst="rect">
            <a:avLst/>
          </a:prstGeom>
          <a:noFill/>
        </p:spPr>
        <p:txBody>
          <a:bodyPr wrap="none" rtlCol="0">
            <a:spAutoFit/>
          </a:bodyPr>
          <a:lstStyle/>
          <a:p>
            <a:pPr marL="342900" indent="-342900">
              <a:buAutoNum type="arabicParenBoth"/>
            </a:pPr>
            <a:r>
              <a:rPr lang="en-US" altLang="zh-CN" dirty="0"/>
              <a:t>Input the target voltage</a:t>
            </a:r>
            <a:endParaRPr lang="en-US" altLang="zh-TW" dirty="0"/>
          </a:p>
          <a:p>
            <a:pPr marL="342900" indent="-342900">
              <a:buAutoNum type="arabicParenBoth"/>
            </a:pPr>
            <a:r>
              <a:rPr lang="en-US" altLang="zh-CN" dirty="0"/>
              <a:t>Input the fault/warning/PG thresholds</a:t>
            </a:r>
            <a:endParaRPr lang="en-US" altLang="zh-TW" dirty="0"/>
          </a:p>
          <a:p>
            <a:pPr marL="342900" indent="-342900">
              <a:buAutoNum type="arabicParenBoth"/>
            </a:pPr>
            <a:r>
              <a:rPr lang="en-US" altLang="zh-TW" dirty="0"/>
              <a:t>Click the drop down menu at the top right corner to switch rails</a:t>
            </a:r>
          </a:p>
          <a:p>
            <a:pPr marL="342900" indent="-342900">
              <a:buAutoNum type="arabicParenBoth"/>
            </a:pPr>
            <a:r>
              <a:rPr lang="en-US" altLang="zh-TW" dirty="0"/>
              <a:t>If the input voltage is bigger than the ADC Reference, </a:t>
            </a:r>
          </a:p>
          <a:p>
            <a:r>
              <a:rPr lang="en-US" altLang="zh-TW" dirty="0"/>
              <a:t>a external voltage divider is required, the ratio </a:t>
            </a:r>
            <a:r>
              <a:rPr lang="en-US" altLang="zh-TW"/>
              <a:t>[R2/(</a:t>
            </a:r>
            <a:r>
              <a:rPr lang="en-US" altLang="zh-TW" dirty="0"/>
              <a:t>R1+R2)]</a:t>
            </a:r>
          </a:p>
          <a:p>
            <a:r>
              <a:rPr lang="en-US" dirty="0"/>
              <a:t>Is required to input</a:t>
            </a:r>
          </a:p>
        </p:txBody>
      </p:sp>
      <p:sp>
        <p:nvSpPr>
          <p:cNvPr id="7" name="Rounded Rectangle 6"/>
          <p:cNvSpPr/>
          <p:nvPr/>
        </p:nvSpPr>
        <p:spPr>
          <a:xfrm>
            <a:off x="466724" y="3743737"/>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575940" y="2986881"/>
            <a:ext cx="781622" cy="2362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955508" y="2950305"/>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28800"/>
            <a:ext cx="27051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423660" y="1828800"/>
            <a:ext cx="272034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14870" y="374373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3" name="Oval 12"/>
          <p:cNvSpPr/>
          <p:nvPr/>
        </p:nvSpPr>
        <p:spPr>
          <a:xfrm>
            <a:off x="2814351" y="268208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4" name="Oval 13"/>
          <p:cNvSpPr/>
          <p:nvPr/>
        </p:nvSpPr>
        <p:spPr>
          <a:xfrm>
            <a:off x="6324600" y="15563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5" name="Oval 14"/>
          <p:cNvSpPr/>
          <p:nvPr/>
        </p:nvSpPr>
        <p:spPr>
          <a:xfrm>
            <a:off x="5619750" y="295030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95180"/>
            <a:ext cx="1719719" cy="96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5562600" cy="814388"/>
          </a:xfrm>
        </p:spPr>
        <p:txBody>
          <a:bodyPr/>
          <a:lstStyle/>
          <a:p>
            <a:r>
              <a:rPr lang="en-US" dirty="0"/>
              <a:t>Sequencing Configuration</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404552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a:t>
            </a:r>
            <a:r>
              <a:rPr lang="en-US" altLang="zh-CN" dirty="0"/>
              <a:t>Sequencing Control</a:t>
            </a:r>
            <a:endParaRPr lang="en-US" dirty="0"/>
          </a:p>
        </p:txBody>
      </p:sp>
      <p:sp>
        <p:nvSpPr>
          <p:cNvPr id="6" name="TextBox 5"/>
          <p:cNvSpPr txBox="1"/>
          <p:nvPr/>
        </p:nvSpPr>
        <p:spPr>
          <a:xfrm>
            <a:off x="152400" y="839779"/>
            <a:ext cx="6096000" cy="5262979"/>
          </a:xfrm>
          <a:prstGeom prst="rect">
            <a:avLst/>
          </a:prstGeom>
          <a:noFill/>
        </p:spPr>
        <p:txBody>
          <a:bodyPr wrap="square" rtlCol="0">
            <a:spAutoFit/>
          </a:bodyPr>
          <a:lstStyle/>
          <a:p>
            <a:r>
              <a:rPr lang="en-US" altLang="zh-CN" sz="1200" dirty="0">
                <a:solidFill>
                  <a:srgbClr val="000000"/>
                </a:solidFill>
                <a:sym typeface="Wingdings" panose="05000000000000000000" pitchFamily="2" charset="2"/>
              </a:rPr>
              <a:t>Sequencing State machine is controlled by the condition of the ON/OFF_CONFIG from each rail. When the condition of the ON/OFF_CONFIG is met to turn on, the state machine starts otherwise it stops state machine</a:t>
            </a:r>
          </a:p>
          <a:p>
            <a:endParaRPr lang="en-US" altLang="zh-CN" sz="1200" dirty="0">
              <a:solidFill>
                <a:srgbClr val="000000"/>
              </a:solidFill>
              <a:sym typeface="Wingdings" panose="05000000000000000000" pitchFamily="2" charset="2"/>
            </a:endParaRPr>
          </a:p>
          <a:p>
            <a:r>
              <a:rPr lang="en-US" altLang="zh-CN" sz="1200" dirty="0">
                <a:solidFill>
                  <a:srgbClr val="000000"/>
                </a:solidFill>
                <a:sym typeface="Wingdings" panose="05000000000000000000" pitchFamily="2" charset="2"/>
              </a:rPr>
              <a:t>Select: Rail Configuration-&gt;Sequencing-&gt; ON/OFF </a:t>
            </a:r>
            <a:r>
              <a:rPr lang="en-US" altLang="zh-CN" sz="1200" dirty="0" err="1">
                <a:solidFill>
                  <a:srgbClr val="000000"/>
                </a:solidFill>
                <a:sym typeface="Wingdings" panose="05000000000000000000" pitchFamily="2" charset="2"/>
              </a:rPr>
              <a:t>Config</a:t>
            </a:r>
            <a:endParaRPr lang="en-US" altLang="zh-CN" sz="1200" dirty="0">
              <a:solidFill>
                <a:srgbClr val="000000"/>
              </a:solidFill>
              <a:sym typeface="Wingdings" panose="05000000000000000000" pitchFamily="2" charset="2"/>
            </a:endParaRPr>
          </a:p>
          <a:p>
            <a:r>
              <a:rPr lang="en-US" altLang="zh-CN" sz="1200" dirty="0">
                <a:solidFill>
                  <a:srgbClr val="000000"/>
                </a:solidFill>
                <a:sym typeface="Wingdings" panose="05000000000000000000" pitchFamily="2" charset="2"/>
              </a:rPr>
              <a:t>There are four options to choose:</a:t>
            </a:r>
          </a:p>
          <a:p>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None</a:t>
            </a:r>
          </a:p>
          <a:p>
            <a:r>
              <a:rPr lang="en-US" sz="1200" dirty="0">
                <a:solidFill>
                  <a:srgbClr val="000000"/>
                </a:solidFill>
                <a:sym typeface="Wingdings" panose="05000000000000000000" pitchFamily="2" charset="2"/>
              </a:rPr>
              <a:t>It means that state machine start as soon as device finishes its initialization. Under this mode, the only way to turn of the rails is via fault responses of the rails.</a:t>
            </a:r>
          </a:p>
          <a:p>
            <a:endParaRPr lang="en-US" altLang="zh-CN"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altLang="zh-CN" sz="1200" dirty="0">
                <a:solidFill>
                  <a:srgbClr val="000000"/>
                </a:solidFill>
                <a:sym typeface="Wingdings" panose="05000000000000000000" pitchFamily="2" charset="2"/>
              </a:rPr>
              <a:t>Control Pin Only</a:t>
            </a:r>
          </a:p>
          <a:p>
            <a:r>
              <a:rPr lang="en-US" altLang="zh-CN" sz="1200" dirty="0">
                <a:solidFill>
                  <a:srgbClr val="000000"/>
                </a:solidFill>
                <a:sym typeface="Wingdings" panose="05000000000000000000" pitchFamily="2" charset="2"/>
              </a:rPr>
              <a:t>The state machine is up to the PMBUS_CTRL signal. When the signal is ASSERTED, the state machine starts to turn on the rails otherwise turns off the rail. This signal is a level triggered.</a:t>
            </a:r>
          </a:p>
          <a:p>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OPERATION Only</a:t>
            </a:r>
          </a:p>
          <a:p>
            <a:pPr marL="800100" lvl="1" indent="-342900">
              <a:buFontTx/>
              <a:buAutoNum type="arabicPeriod"/>
            </a:pPr>
            <a:r>
              <a:rPr lang="en-US" altLang="zh-CN" sz="1200" dirty="0">
                <a:solidFill>
                  <a:srgbClr val="000000"/>
                </a:solidFill>
                <a:sym typeface="Wingdings" panose="05000000000000000000" pitchFamily="2" charset="2"/>
              </a:rPr>
              <a:t>Application issues  OPERATION command to start or stop the state machine. </a:t>
            </a:r>
          </a:p>
          <a:p>
            <a:pPr marL="800100" lvl="1" indent="-342900">
              <a:buFontTx/>
              <a:buAutoNum type="arabicPeriod"/>
            </a:pPr>
            <a:r>
              <a:rPr lang="en-US" altLang="zh-CN" sz="1200" dirty="0">
                <a:solidFill>
                  <a:srgbClr val="000000"/>
                </a:solidFill>
                <a:sym typeface="Wingdings" panose="05000000000000000000" pitchFamily="2" charset="2"/>
              </a:rPr>
              <a:t>If  PIN SLECTED RAIL STATE feature is enabled, the state machine is up to the states of the assigned GPIs. Please refer</a:t>
            </a:r>
            <a:r>
              <a:rPr lang="zh-CN" altLang="en-US" sz="1200" dirty="0">
                <a:solidFill>
                  <a:srgbClr val="000000"/>
                </a:solidFill>
                <a:sym typeface="Wingdings" panose="05000000000000000000" pitchFamily="2" charset="2"/>
              </a:rPr>
              <a:t> </a:t>
            </a:r>
            <a:r>
              <a:rPr lang="en-US" altLang="zh-CN" sz="1200" dirty="0">
                <a:solidFill>
                  <a:srgbClr val="000000"/>
                </a:solidFill>
                <a:sym typeface="Wingdings" panose="05000000000000000000" pitchFamily="2" charset="2"/>
                <a:hlinkClick r:id="rId2"/>
              </a:rPr>
              <a:t>https://training.ti.com/fusion-power-designer-pin-selected-rail-states?context=1136655-1139495-1136557</a:t>
            </a:r>
            <a:r>
              <a:rPr lang="en-US" altLang="zh-CN" sz="1200" dirty="0">
                <a:solidFill>
                  <a:srgbClr val="000000"/>
                </a:solidFill>
                <a:sym typeface="Wingdings" panose="05000000000000000000" pitchFamily="2" charset="2"/>
              </a:rPr>
              <a:t> </a:t>
            </a:r>
          </a:p>
          <a:p>
            <a:pPr lvl="1"/>
            <a:r>
              <a:rPr lang="en-US" altLang="zh-CN" sz="1200" dirty="0">
                <a:solidFill>
                  <a:srgbClr val="000000"/>
                </a:solidFill>
                <a:sym typeface="Wingdings" panose="05000000000000000000" pitchFamily="2" charset="2"/>
              </a:rPr>
              <a:t>Either condition works.</a:t>
            </a:r>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BOTH CONTROL &amp; OPERATION    </a:t>
            </a:r>
          </a:p>
          <a:p>
            <a:r>
              <a:rPr lang="en-US" altLang="zh-CN" sz="1200" dirty="0">
                <a:solidFill>
                  <a:srgbClr val="000000"/>
                </a:solidFill>
                <a:sym typeface="Wingdings" panose="05000000000000000000" pitchFamily="2" charset="2"/>
              </a:rPr>
              <a:t>When both conditions are met, the state machine starts to turn on rails. Otherwise the state machine </a:t>
            </a:r>
            <a:r>
              <a:rPr lang="en-US" altLang="zh-CN" sz="1200">
                <a:solidFill>
                  <a:srgbClr val="000000"/>
                </a:solidFill>
                <a:sym typeface="Wingdings" panose="05000000000000000000" pitchFamily="2" charset="2"/>
              </a:rPr>
              <a:t>starts to turn </a:t>
            </a:r>
            <a:r>
              <a:rPr lang="en-US" altLang="zh-CN" sz="1200" dirty="0">
                <a:solidFill>
                  <a:srgbClr val="000000"/>
                </a:solidFill>
                <a:sym typeface="Wingdings" panose="05000000000000000000" pitchFamily="2" charset="2"/>
              </a:rPr>
              <a:t>off rails.</a:t>
            </a:r>
            <a:r>
              <a:rPr lang="en-US" sz="1200" dirty="0">
                <a:solidFill>
                  <a:srgbClr val="000000"/>
                </a:solidFill>
                <a:sym typeface="Wingdings" panose="05000000000000000000" pitchFamily="2" charset="2"/>
              </a:rPr>
              <a:t>                  </a:t>
            </a:r>
            <a:endParaRPr lang="en-US" sz="12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243205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3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858000" cy="43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914400"/>
            <a:ext cx="6644768" cy="1477328"/>
          </a:xfrm>
          <a:prstGeom prst="rect">
            <a:avLst/>
          </a:prstGeom>
          <a:noFill/>
        </p:spPr>
        <p:txBody>
          <a:bodyPr wrap="none" rtlCol="0">
            <a:spAutoFit/>
          </a:bodyPr>
          <a:lstStyle/>
          <a:p>
            <a:r>
              <a:rPr lang="en-US" altLang="zh-TW" dirty="0"/>
              <a:t>The following slides demonstrate how to configure to </a:t>
            </a:r>
          </a:p>
          <a:p>
            <a:r>
              <a:rPr lang="en-US" altLang="zh-TW" dirty="0"/>
              <a:t>achieve below sequencing requirements:</a:t>
            </a:r>
          </a:p>
          <a:p>
            <a:pPr marL="742950" lvl="1" indent="-285750">
              <a:buFont typeface="Arial" panose="020B0604020202020204" pitchFamily="34" charset="0"/>
              <a:buChar char="•"/>
            </a:pPr>
            <a:r>
              <a:rPr lang="en-US" altLang="zh-TW" dirty="0"/>
              <a:t>The power on sequencing:     Rail#1 </a:t>
            </a:r>
            <a:r>
              <a:rPr lang="en-US" altLang="zh-TW" dirty="0">
                <a:sym typeface="Wingdings" panose="05000000000000000000" pitchFamily="2" charset="2"/>
              </a:rPr>
              <a:t> Rail#2  Rail#3</a:t>
            </a:r>
          </a:p>
          <a:p>
            <a:pPr marL="742950" lvl="1" indent="-285750">
              <a:buFont typeface="Arial" panose="020B0604020202020204" pitchFamily="34" charset="0"/>
              <a:buChar char="•"/>
            </a:pPr>
            <a:r>
              <a:rPr lang="en-US" altLang="zh-TW" dirty="0">
                <a:sym typeface="Wingdings" panose="05000000000000000000" pitchFamily="2" charset="2"/>
              </a:rPr>
              <a:t>The power down sequencing: </a:t>
            </a:r>
            <a:r>
              <a:rPr lang="en-US" altLang="zh-CN" dirty="0">
                <a:sym typeface="Wingdings" panose="05000000000000000000" pitchFamily="2" charset="2"/>
              </a:rPr>
              <a:t>Rail#3</a:t>
            </a:r>
            <a:r>
              <a:rPr lang="en-US" altLang="zh-TW" dirty="0">
                <a:sym typeface="Wingdings" panose="05000000000000000000" pitchFamily="2" charset="2"/>
              </a:rPr>
              <a:t>  </a:t>
            </a:r>
            <a:r>
              <a:rPr lang="en-US" altLang="zh-CN" dirty="0">
                <a:sym typeface="Wingdings" panose="05000000000000000000" pitchFamily="2" charset="2"/>
              </a:rPr>
              <a:t>Rail#2</a:t>
            </a:r>
            <a:r>
              <a:rPr lang="en-US" altLang="zh-TW" dirty="0">
                <a:sym typeface="Wingdings" panose="05000000000000000000" pitchFamily="2" charset="2"/>
              </a:rPr>
              <a:t>  </a:t>
            </a:r>
            <a:r>
              <a:rPr lang="en-US" altLang="zh-CN" dirty="0">
                <a:sym typeface="Wingdings" panose="05000000000000000000" pitchFamily="2" charset="2"/>
              </a:rPr>
              <a:t>Rail#1</a:t>
            </a:r>
            <a:endParaRPr lang="en-US" altLang="zh-TW" dirty="0">
              <a:sym typeface="Wingdings" panose="05000000000000000000" pitchFamily="2" charset="2"/>
            </a:endParaRPr>
          </a:p>
          <a:p>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227484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r>
              <a:rPr lang="en-US" altLang="zh-TW" dirty="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4817344"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“Sequencing”</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95400" y="350520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54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Power On Sequencing</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83" y="1143000"/>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914399" y="4909298"/>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19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137" y="6330951"/>
            <a:ext cx="8463280" cy="462280"/>
          </a:xfrm>
          <a:custGeom>
            <a:avLst/>
            <a:gdLst/>
            <a:ahLst/>
            <a:cxnLst/>
            <a:rect l="l" t="t" r="r" b="b"/>
            <a:pathLst>
              <a:path w="8463280" h="462279">
                <a:moveTo>
                  <a:pt x="0" y="461962"/>
                </a:moveTo>
                <a:lnTo>
                  <a:pt x="8462899" y="461962"/>
                </a:lnTo>
                <a:lnTo>
                  <a:pt x="8462899" y="0"/>
                </a:lnTo>
                <a:lnTo>
                  <a:pt x="0" y="0"/>
                </a:lnTo>
                <a:lnTo>
                  <a:pt x="0" y="461962"/>
                </a:lnTo>
                <a:close/>
              </a:path>
            </a:pathLst>
          </a:custGeom>
          <a:ln w="9525">
            <a:solidFill>
              <a:srgbClr val="000000"/>
            </a:solidFill>
          </a:ln>
        </p:spPr>
        <p:txBody>
          <a:bodyPr wrap="square" lIns="0" tIns="0" rIns="0" bIns="0" rtlCol="0"/>
          <a:lstStyle/>
          <a:p>
            <a:endParaRPr dirty="0">
              <a:solidFill>
                <a:srgbClr val="000000"/>
              </a:solidFill>
            </a:endParaRPr>
          </a:p>
        </p:txBody>
      </p:sp>
      <p:sp>
        <p:nvSpPr>
          <p:cNvPr id="3" name="object 3"/>
          <p:cNvSpPr/>
          <p:nvPr/>
        </p:nvSpPr>
        <p:spPr>
          <a:xfrm>
            <a:off x="6629400" y="6418265"/>
            <a:ext cx="1136650" cy="280987"/>
          </a:xfrm>
          <a:prstGeom prst="rect">
            <a:avLst/>
          </a:prstGeom>
          <a:blipFill>
            <a:blip r:embed="rId2" cstate="print"/>
            <a:stretch>
              <a:fillRect/>
            </a:stretch>
          </a:blipFill>
        </p:spPr>
        <p:txBody>
          <a:bodyPr wrap="square" lIns="0" tIns="0" rIns="0" bIns="0" rtlCol="0"/>
          <a:lstStyle/>
          <a:p>
            <a:endParaRPr dirty="0">
              <a:solidFill>
                <a:srgbClr val="000000"/>
              </a:solidFill>
            </a:endParaRPr>
          </a:p>
        </p:txBody>
      </p:sp>
      <p:sp>
        <p:nvSpPr>
          <p:cNvPr id="4" name="object 4"/>
          <p:cNvSpPr txBox="1">
            <a:spLocks noGrp="1"/>
          </p:cNvSpPr>
          <p:nvPr>
            <p:ph type="title"/>
          </p:nvPr>
        </p:nvSpPr>
        <p:spPr>
          <a:xfrm>
            <a:off x="310401" y="89279"/>
            <a:ext cx="8523223" cy="624786"/>
          </a:xfrm>
          <a:prstGeom prst="rect">
            <a:avLst/>
          </a:prstGeom>
        </p:spPr>
        <p:txBody>
          <a:bodyPr vert="horz" wrap="square" lIns="0" tIns="207264" rIns="0" bIns="0" rtlCol="0">
            <a:spAutoFit/>
          </a:bodyPr>
          <a:lstStyle/>
          <a:p>
            <a:pPr marL="12700">
              <a:lnSpc>
                <a:spcPct val="100000"/>
              </a:lnSpc>
            </a:pPr>
            <a:r>
              <a:rPr lang="en-US" altLang="zh-CN" dirty="0">
                <a:solidFill>
                  <a:srgbClr val="FF0000"/>
                </a:solidFill>
              </a:rPr>
              <a:t>UCD90XXX’s Advantages</a:t>
            </a:r>
            <a:endParaRPr dirty="0">
              <a:solidFill>
                <a:srgbClr val="FF0000"/>
              </a:solidFill>
            </a:endParaRPr>
          </a:p>
        </p:txBody>
      </p:sp>
      <p:sp>
        <p:nvSpPr>
          <p:cNvPr id="5" name="object 5"/>
          <p:cNvSpPr txBox="1"/>
          <p:nvPr/>
        </p:nvSpPr>
        <p:spPr>
          <a:xfrm>
            <a:off x="412285" y="982727"/>
            <a:ext cx="8005445" cy="794064"/>
          </a:xfrm>
          <a:prstGeom prst="rect">
            <a:avLst/>
          </a:prstGeom>
        </p:spPr>
        <p:txBody>
          <a:bodyPr vert="horz" wrap="square" lIns="0" tIns="0" rIns="0" bIns="0" rtlCol="0">
            <a:spAutoFit/>
          </a:bodyPr>
          <a:lstStyle/>
          <a:p>
            <a:pPr marL="239395" indent="-226695">
              <a:buFontTx/>
              <a:buChar char="•"/>
              <a:tabLst>
                <a:tab pos="239395" algn="l"/>
                <a:tab pos="240029" algn="l"/>
              </a:tabLst>
            </a:pPr>
            <a:r>
              <a:rPr sz="1600" spc="-5" dirty="0">
                <a:solidFill>
                  <a:srgbClr val="000000"/>
                </a:solidFill>
                <a:cs typeface="Arial"/>
              </a:rPr>
              <a:t>There are many solutions for sequencing based on the # of rails and flexibility</a:t>
            </a:r>
            <a:r>
              <a:rPr sz="1600" spc="195" dirty="0">
                <a:solidFill>
                  <a:srgbClr val="000000"/>
                </a:solidFill>
                <a:cs typeface="Arial"/>
              </a:rPr>
              <a:t> </a:t>
            </a:r>
            <a:r>
              <a:rPr sz="1600" spc="-5" dirty="0">
                <a:solidFill>
                  <a:srgbClr val="000000"/>
                </a:solidFill>
                <a:cs typeface="Arial"/>
              </a:rPr>
              <a:t>required</a:t>
            </a:r>
            <a:endParaRPr sz="1600" dirty="0">
              <a:solidFill>
                <a:srgbClr val="000000"/>
              </a:solidFill>
              <a:cs typeface="Arial"/>
            </a:endParaRPr>
          </a:p>
          <a:p>
            <a:pPr marL="239395" marR="48895" indent="-226695">
              <a:lnSpc>
                <a:spcPct val="80000"/>
              </a:lnSpc>
              <a:spcBef>
                <a:spcPts val="1245"/>
              </a:spcBef>
              <a:buFontTx/>
              <a:buChar char="•"/>
              <a:tabLst>
                <a:tab pos="239395" algn="l"/>
                <a:tab pos="240029" algn="l"/>
              </a:tabLst>
            </a:pPr>
            <a:r>
              <a:rPr sz="1600" spc="-5" dirty="0">
                <a:solidFill>
                  <a:srgbClr val="000000"/>
                </a:solidFill>
                <a:cs typeface="Arial"/>
              </a:rPr>
              <a:t>The goal of our sequencer portfolio is to make them as flexible as possible without the  complexity of having to build a custom software</a:t>
            </a:r>
            <a:r>
              <a:rPr sz="1600" spc="85" dirty="0">
                <a:solidFill>
                  <a:srgbClr val="000000"/>
                </a:solidFill>
                <a:cs typeface="Arial"/>
              </a:rPr>
              <a:t> </a:t>
            </a:r>
            <a:r>
              <a:rPr sz="1600" spc="-5" dirty="0">
                <a:solidFill>
                  <a:srgbClr val="000000"/>
                </a:solidFill>
                <a:cs typeface="Arial"/>
              </a:rPr>
              <a:t>solution</a:t>
            </a:r>
            <a:endParaRPr sz="1600" dirty="0">
              <a:solidFill>
                <a:srgbClr val="000000"/>
              </a:solidFill>
              <a:cs typeface="Arial"/>
            </a:endParaRPr>
          </a:p>
        </p:txBody>
      </p:sp>
      <p:sp>
        <p:nvSpPr>
          <p:cNvPr id="6" name="object 6"/>
          <p:cNvSpPr/>
          <p:nvPr/>
        </p:nvSpPr>
        <p:spPr>
          <a:xfrm>
            <a:off x="1325625" y="2209862"/>
            <a:ext cx="127000" cy="3705225"/>
          </a:xfrm>
          <a:custGeom>
            <a:avLst/>
            <a:gdLst/>
            <a:ahLst/>
            <a:cxnLst/>
            <a:rect l="l" t="t" r="r" b="b"/>
            <a:pathLst>
              <a:path w="127000" h="3705225">
                <a:moveTo>
                  <a:pt x="76200" y="114300"/>
                </a:moveTo>
                <a:lnTo>
                  <a:pt x="50800" y="114300"/>
                </a:lnTo>
                <a:lnTo>
                  <a:pt x="52324" y="3705225"/>
                </a:lnTo>
                <a:lnTo>
                  <a:pt x="77724" y="3705225"/>
                </a:lnTo>
                <a:lnTo>
                  <a:pt x="76200" y="114300"/>
                </a:lnTo>
                <a:close/>
              </a:path>
              <a:path w="127000" h="3705225">
                <a:moveTo>
                  <a:pt x="63500" y="0"/>
                </a:moveTo>
                <a:lnTo>
                  <a:pt x="0" y="127000"/>
                </a:lnTo>
                <a:lnTo>
                  <a:pt x="50805" y="127000"/>
                </a:lnTo>
                <a:lnTo>
                  <a:pt x="50800" y="114300"/>
                </a:lnTo>
                <a:lnTo>
                  <a:pt x="120650" y="114300"/>
                </a:lnTo>
                <a:lnTo>
                  <a:pt x="63500" y="0"/>
                </a:lnTo>
                <a:close/>
              </a:path>
              <a:path w="127000" h="3705225">
                <a:moveTo>
                  <a:pt x="120650" y="114300"/>
                </a:moveTo>
                <a:lnTo>
                  <a:pt x="76200" y="114300"/>
                </a:lnTo>
                <a:lnTo>
                  <a:pt x="76205" y="127000"/>
                </a:lnTo>
                <a:lnTo>
                  <a:pt x="127000" y="127000"/>
                </a:lnTo>
                <a:lnTo>
                  <a:pt x="120650" y="114300"/>
                </a:lnTo>
                <a:close/>
              </a:path>
            </a:pathLst>
          </a:custGeom>
          <a:solidFill>
            <a:srgbClr val="000000"/>
          </a:solidFill>
        </p:spPr>
        <p:txBody>
          <a:bodyPr wrap="square" lIns="0" tIns="0" rIns="0" bIns="0" rtlCol="0"/>
          <a:lstStyle/>
          <a:p>
            <a:endParaRPr dirty="0">
              <a:solidFill>
                <a:srgbClr val="000000"/>
              </a:solidFill>
            </a:endParaRPr>
          </a:p>
        </p:txBody>
      </p:sp>
      <p:sp>
        <p:nvSpPr>
          <p:cNvPr id="7" name="object 7"/>
          <p:cNvSpPr/>
          <p:nvPr/>
        </p:nvSpPr>
        <p:spPr>
          <a:xfrm>
            <a:off x="1389126" y="5851525"/>
            <a:ext cx="6423025" cy="127000"/>
          </a:xfrm>
          <a:custGeom>
            <a:avLst/>
            <a:gdLst/>
            <a:ahLst/>
            <a:cxnLst/>
            <a:rect l="l" t="t" r="r" b="b"/>
            <a:pathLst>
              <a:path w="6423025" h="127000">
                <a:moveTo>
                  <a:pt x="6295898" y="0"/>
                </a:moveTo>
                <a:lnTo>
                  <a:pt x="6295898" y="127000"/>
                </a:lnTo>
                <a:lnTo>
                  <a:pt x="6397498" y="76200"/>
                </a:lnTo>
                <a:lnTo>
                  <a:pt x="6308725" y="76200"/>
                </a:lnTo>
                <a:lnTo>
                  <a:pt x="6308725" y="50800"/>
                </a:lnTo>
                <a:lnTo>
                  <a:pt x="6397498" y="50800"/>
                </a:lnTo>
                <a:lnTo>
                  <a:pt x="6295898" y="0"/>
                </a:lnTo>
                <a:close/>
              </a:path>
              <a:path w="6423025" h="127000">
                <a:moveTo>
                  <a:pt x="6295898" y="50800"/>
                </a:moveTo>
                <a:lnTo>
                  <a:pt x="0" y="50800"/>
                </a:lnTo>
                <a:lnTo>
                  <a:pt x="0" y="76200"/>
                </a:lnTo>
                <a:lnTo>
                  <a:pt x="6295898" y="76200"/>
                </a:lnTo>
                <a:lnTo>
                  <a:pt x="6295898" y="50800"/>
                </a:lnTo>
                <a:close/>
              </a:path>
              <a:path w="6423025" h="127000">
                <a:moveTo>
                  <a:pt x="6397498" y="50800"/>
                </a:moveTo>
                <a:lnTo>
                  <a:pt x="6308725" y="50800"/>
                </a:lnTo>
                <a:lnTo>
                  <a:pt x="6308725" y="76200"/>
                </a:lnTo>
                <a:lnTo>
                  <a:pt x="6397498" y="76200"/>
                </a:lnTo>
                <a:lnTo>
                  <a:pt x="6422898" y="63500"/>
                </a:lnTo>
                <a:lnTo>
                  <a:pt x="6397498" y="50800"/>
                </a:lnTo>
                <a:close/>
              </a:path>
            </a:pathLst>
          </a:custGeom>
          <a:solidFill>
            <a:srgbClr val="000000"/>
          </a:solidFill>
        </p:spPr>
        <p:txBody>
          <a:bodyPr wrap="square" lIns="0" tIns="0" rIns="0" bIns="0" rtlCol="0"/>
          <a:lstStyle/>
          <a:p>
            <a:endParaRPr dirty="0">
              <a:solidFill>
                <a:srgbClr val="000000"/>
              </a:solidFill>
            </a:endParaRPr>
          </a:p>
        </p:txBody>
      </p:sp>
      <p:sp>
        <p:nvSpPr>
          <p:cNvPr id="8" name="object 8"/>
          <p:cNvSpPr txBox="1"/>
          <p:nvPr/>
        </p:nvSpPr>
        <p:spPr>
          <a:xfrm>
            <a:off x="3965669" y="6010617"/>
            <a:ext cx="1083945" cy="307777"/>
          </a:xfrm>
          <a:prstGeom prst="rect">
            <a:avLst/>
          </a:prstGeom>
        </p:spPr>
        <p:txBody>
          <a:bodyPr vert="horz" wrap="square" lIns="0" tIns="0" rIns="0" bIns="0" rtlCol="0">
            <a:spAutoFit/>
          </a:bodyPr>
          <a:lstStyle/>
          <a:p>
            <a:pPr marL="12700"/>
            <a:r>
              <a:rPr sz="2000" dirty="0">
                <a:solidFill>
                  <a:srgbClr val="000000"/>
                </a:solidFill>
                <a:cs typeface="Arial"/>
              </a:rPr>
              <a:t># of</a:t>
            </a:r>
            <a:r>
              <a:rPr sz="2000" spc="-114" dirty="0">
                <a:solidFill>
                  <a:srgbClr val="000000"/>
                </a:solidFill>
                <a:cs typeface="Arial"/>
              </a:rPr>
              <a:t> </a:t>
            </a:r>
            <a:r>
              <a:rPr sz="2000" dirty="0">
                <a:solidFill>
                  <a:srgbClr val="000000"/>
                </a:solidFill>
                <a:cs typeface="Arial"/>
              </a:rPr>
              <a:t>Rails</a:t>
            </a:r>
          </a:p>
        </p:txBody>
      </p:sp>
      <p:sp>
        <p:nvSpPr>
          <p:cNvPr id="9" name="object 9"/>
          <p:cNvSpPr txBox="1"/>
          <p:nvPr/>
        </p:nvSpPr>
        <p:spPr>
          <a:xfrm>
            <a:off x="804996" y="2458760"/>
            <a:ext cx="269304" cy="3118485"/>
          </a:xfrm>
          <a:prstGeom prst="rect">
            <a:avLst/>
          </a:prstGeom>
        </p:spPr>
        <p:txBody>
          <a:bodyPr vert="vert270" wrap="square" lIns="0" tIns="0" rIns="0" bIns="0" rtlCol="0">
            <a:spAutoFit/>
          </a:bodyPr>
          <a:lstStyle/>
          <a:p>
            <a:pPr marL="12700">
              <a:lnSpc>
                <a:spcPts val="2125"/>
              </a:lnSpc>
            </a:pPr>
            <a:r>
              <a:rPr sz="2000" dirty="0">
                <a:solidFill>
                  <a:srgbClr val="000000"/>
                </a:solidFill>
                <a:cs typeface="Arial"/>
              </a:rPr>
              <a:t>HW/</a:t>
            </a:r>
            <a:r>
              <a:rPr sz="2000" spc="-10" dirty="0">
                <a:solidFill>
                  <a:srgbClr val="000000"/>
                </a:solidFill>
                <a:cs typeface="Arial"/>
              </a:rPr>
              <a:t>S</a:t>
            </a:r>
            <a:r>
              <a:rPr sz="2000" dirty="0">
                <a:solidFill>
                  <a:srgbClr val="000000"/>
                </a:solidFill>
                <a:cs typeface="Arial"/>
              </a:rPr>
              <a:t>W</a:t>
            </a:r>
            <a:r>
              <a:rPr sz="2000" spc="-15" dirty="0">
                <a:solidFill>
                  <a:srgbClr val="000000"/>
                </a:solidFill>
                <a:cs typeface="Arial"/>
              </a:rPr>
              <a:t> </a:t>
            </a:r>
            <a:r>
              <a:rPr sz="2000" dirty="0">
                <a:solidFill>
                  <a:srgbClr val="000000"/>
                </a:solidFill>
                <a:cs typeface="Arial"/>
              </a:rPr>
              <a:t>De</a:t>
            </a:r>
            <a:r>
              <a:rPr sz="2000" spc="5" dirty="0">
                <a:solidFill>
                  <a:srgbClr val="000000"/>
                </a:solidFill>
                <a:cs typeface="Arial"/>
              </a:rPr>
              <a:t>s</a:t>
            </a:r>
            <a:r>
              <a:rPr sz="2000" dirty="0">
                <a:solidFill>
                  <a:srgbClr val="000000"/>
                </a:solidFill>
                <a:cs typeface="Arial"/>
              </a:rPr>
              <a:t>ign</a:t>
            </a:r>
            <a:r>
              <a:rPr sz="2000" spc="-30" dirty="0">
                <a:solidFill>
                  <a:srgbClr val="000000"/>
                </a:solidFill>
                <a:cs typeface="Arial"/>
              </a:rPr>
              <a:t> </a:t>
            </a:r>
            <a:r>
              <a:rPr sz="2000" dirty="0">
                <a:solidFill>
                  <a:srgbClr val="000000"/>
                </a:solidFill>
                <a:cs typeface="Arial"/>
              </a:rPr>
              <a:t>Comple</a:t>
            </a:r>
            <a:r>
              <a:rPr sz="2000" spc="-10" dirty="0">
                <a:solidFill>
                  <a:srgbClr val="000000"/>
                </a:solidFill>
                <a:cs typeface="Arial"/>
              </a:rPr>
              <a:t>x</a:t>
            </a:r>
            <a:r>
              <a:rPr sz="2000" dirty="0">
                <a:solidFill>
                  <a:srgbClr val="000000"/>
                </a:solidFill>
                <a:cs typeface="Arial"/>
              </a:rPr>
              <a:t>i</a:t>
            </a:r>
            <a:r>
              <a:rPr sz="2000" spc="-10" dirty="0">
                <a:solidFill>
                  <a:srgbClr val="000000"/>
                </a:solidFill>
                <a:cs typeface="Arial"/>
              </a:rPr>
              <a:t>t</a:t>
            </a:r>
            <a:r>
              <a:rPr sz="2000" dirty="0">
                <a:solidFill>
                  <a:srgbClr val="000000"/>
                </a:solidFill>
                <a:cs typeface="Arial"/>
              </a:rPr>
              <a:t>y</a:t>
            </a:r>
          </a:p>
        </p:txBody>
      </p:sp>
      <p:sp>
        <p:nvSpPr>
          <p:cNvPr id="10" name="object 10"/>
          <p:cNvSpPr txBox="1"/>
          <p:nvPr/>
        </p:nvSpPr>
        <p:spPr>
          <a:xfrm>
            <a:off x="3048000" y="3989451"/>
            <a:ext cx="1143000" cy="552972"/>
          </a:xfrm>
          <a:prstGeom prst="rect">
            <a:avLst/>
          </a:prstGeom>
          <a:ln w="9525">
            <a:solidFill>
              <a:srgbClr val="000000"/>
            </a:solidFill>
          </a:ln>
        </p:spPr>
        <p:txBody>
          <a:bodyPr vert="horz" wrap="square" lIns="0" tIns="35560" rIns="0" bIns="0" rtlCol="0">
            <a:spAutoFit/>
          </a:bodyPr>
          <a:lstStyle/>
          <a:p>
            <a:pPr marL="175895" marR="140335" indent="1270" algn="just">
              <a:lnSpc>
                <a:spcPct val="80100"/>
              </a:lnSpc>
              <a:spcBef>
                <a:spcPts val="280"/>
              </a:spcBef>
            </a:pPr>
            <a:r>
              <a:rPr sz="1400" spc="-10" dirty="0">
                <a:solidFill>
                  <a:srgbClr val="000000"/>
                </a:solidFill>
                <a:cs typeface="Arial"/>
              </a:rPr>
              <a:t>C</a:t>
            </a:r>
            <a:r>
              <a:rPr sz="1400" dirty="0">
                <a:solidFill>
                  <a:srgbClr val="000000"/>
                </a:solidFill>
                <a:cs typeface="Arial"/>
              </a:rPr>
              <a:t>ascaded  PGoods</a:t>
            </a:r>
            <a:r>
              <a:rPr sz="1400" spc="-100" dirty="0">
                <a:solidFill>
                  <a:srgbClr val="000000"/>
                </a:solidFill>
                <a:cs typeface="Arial"/>
              </a:rPr>
              <a:t> </a:t>
            </a:r>
            <a:r>
              <a:rPr sz="1400" dirty="0">
                <a:solidFill>
                  <a:srgbClr val="000000"/>
                </a:solidFill>
                <a:cs typeface="Arial"/>
              </a:rPr>
              <a:t>&amp;  </a:t>
            </a:r>
            <a:r>
              <a:rPr sz="1400" spc="-5" dirty="0">
                <a:solidFill>
                  <a:srgbClr val="000000"/>
                </a:solidFill>
                <a:cs typeface="Arial"/>
              </a:rPr>
              <a:t>enables</a:t>
            </a:r>
            <a:endParaRPr sz="1400" dirty="0">
              <a:solidFill>
                <a:srgbClr val="000000"/>
              </a:solidFill>
              <a:cs typeface="Arial"/>
            </a:endParaRPr>
          </a:p>
        </p:txBody>
      </p:sp>
      <p:sp>
        <p:nvSpPr>
          <p:cNvPr id="11" name="object 11"/>
          <p:cNvSpPr txBox="1"/>
          <p:nvPr/>
        </p:nvSpPr>
        <p:spPr>
          <a:xfrm>
            <a:off x="3810000" y="2441961"/>
            <a:ext cx="1447800" cy="682238"/>
          </a:xfrm>
          <a:prstGeom prst="rect">
            <a:avLst/>
          </a:prstGeom>
          <a:ln w="9525">
            <a:solidFill>
              <a:srgbClr val="000000"/>
            </a:solidFill>
          </a:ln>
        </p:spPr>
        <p:txBody>
          <a:bodyPr vert="horz" wrap="square" lIns="0" tIns="35560" rIns="0" bIns="0" rtlCol="0">
            <a:spAutoFit/>
          </a:bodyPr>
          <a:lstStyle/>
          <a:p>
            <a:pPr marL="149860" marR="116205" algn="ctr">
              <a:spcBef>
                <a:spcPts val="280"/>
              </a:spcBef>
            </a:pPr>
            <a:r>
              <a:rPr sz="1400" dirty="0">
                <a:solidFill>
                  <a:srgbClr val="000000"/>
                </a:solidFill>
                <a:cs typeface="Arial"/>
              </a:rPr>
              <a:t>“Home</a:t>
            </a:r>
            <a:r>
              <a:rPr sz="1400" spc="-85" dirty="0">
                <a:solidFill>
                  <a:srgbClr val="000000"/>
                </a:solidFill>
                <a:cs typeface="Arial"/>
              </a:rPr>
              <a:t> </a:t>
            </a:r>
            <a:r>
              <a:rPr sz="1400" spc="-5" dirty="0">
                <a:solidFill>
                  <a:srgbClr val="000000"/>
                </a:solidFill>
                <a:cs typeface="Arial"/>
              </a:rPr>
              <a:t>Grown”  </a:t>
            </a:r>
            <a:r>
              <a:rPr sz="1400" dirty="0">
                <a:solidFill>
                  <a:srgbClr val="000000"/>
                </a:solidFill>
                <a:cs typeface="Arial"/>
              </a:rPr>
              <a:t>MCU,</a:t>
            </a:r>
            <a:r>
              <a:rPr sz="1400" spc="-100" dirty="0">
                <a:solidFill>
                  <a:srgbClr val="000000"/>
                </a:solidFill>
                <a:cs typeface="Arial"/>
              </a:rPr>
              <a:t> </a:t>
            </a:r>
            <a:r>
              <a:rPr sz="1400" dirty="0">
                <a:solidFill>
                  <a:srgbClr val="000000"/>
                </a:solidFill>
                <a:cs typeface="Arial"/>
              </a:rPr>
              <a:t>FPGA,</a:t>
            </a:r>
          </a:p>
          <a:p>
            <a:pPr marL="30480" algn="ctr"/>
            <a:r>
              <a:rPr sz="1400" dirty="0">
                <a:solidFill>
                  <a:srgbClr val="000000"/>
                </a:solidFill>
                <a:cs typeface="Arial"/>
              </a:rPr>
              <a:t>or</a:t>
            </a:r>
            <a:r>
              <a:rPr sz="1400" spc="-114" dirty="0">
                <a:solidFill>
                  <a:srgbClr val="000000"/>
                </a:solidFill>
                <a:cs typeface="Arial"/>
              </a:rPr>
              <a:t> </a:t>
            </a:r>
            <a:r>
              <a:rPr sz="1400" dirty="0">
                <a:solidFill>
                  <a:srgbClr val="000000"/>
                </a:solidFill>
                <a:cs typeface="Arial"/>
              </a:rPr>
              <a:t>CPLD</a:t>
            </a:r>
          </a:p>
        </p:txBody>
      </p:sp>
      <p:sp>
        <p:nvSpPr>
          <p:cNvPr id="12" name="object 12"/>
          <p:cNvSpPr txBox="1"/>
          <p:nvPr/>
        </p:nvSpPr>
        <p:spPr>
          <a:xfrm>
            <a:off x="1600200" y="5187955"/>
            <a:ext cx="1295400" cy="553613"/>
          </a:xfrm>
          <a:prstGeom prst="rect">
            <a:avLst/>
          </a:prstGeom>
          <a:ln w="9525">
            <a:solidFill>
              <a:srgbClr val="000000"/>
            </a:solidFill>
          </a:ln>
        </p:spPr>
        <p:txBody>
          <a:bodyPr vert="horz" wrap="square" lIns="0" tIns="36195" rIns="0" bIns="0" rtlCol="0">
            <a:spAutoFit/>
          </a:bodyPr>
          <a:lstStyle/>
          <a:p>
            <a:pPr marL="120650" marR="91440" algn="ctr">
              <a:lnSpc>
                <a:spcPct val="80000"/>
              </a:lnSpc>
              <a:spcBef>
                <a:spcPts val="285"/>
              </a:spcBef>
            </a:pPr>
            <a:r>
              <a:rPr sz="1400" dirty="0">
                <a:solidFill>
                  <a:srgbClr val="000000"/>
                </a:solidFill>
                <a:cs typeface="Arial"/>
              </a:rPr>
              <a:t>Discrete</a:t>
            </a:r>
            <a:r>
              <a:rPr sz="1400" spc="-114" dirty="0">
                <a:solidFill>
                  <a:srgbClr val="000000"/>
                </a:solidFill>
                <a:cs typeface="Arial"/>
              </a:rPr>
              <a:t> </a:t>
            </a:r>
            <a:r>
              <a:rPr sz="1400" dirty="0">
                <a:solidFill>
                  <a:srgbClr val="000000"/>
                </a:solidFill>
                <a:cs typeface="Arial"/>
              </a:rPr>
              <a:t>logic  and delay  circuits</a:t>
            </a:r>
          </a:p>
        </p:txBody>
      </p:sp>
      <p:sp>
        <p:nvSpPr>
          <p:cNvPr id="14" name="object 14"/>
          <p:cNvSpPr txBox="1"/>
          <p:nvPr/>
        </p:nvSpPr>
        <p:spPr>
          <a:xfrm>
            <a:off x="2438400" y="4675249"/>
            <a:ext cx="1219200" cy="368691"/>
          </a:xfrm>
          <a:prstGeom prst="rect">
            <a:avLst/>
          </a:prstGeom>
          <a:ln w="9525">
            <a:solidFill>
              <a:srgbClr val="000000"/>
            </a:solidFill>
          </a:ln>
        </p:spPr>
        <p:txBody>
          <a:bodyPr vert="horz" wrap="square" lIns="0" tIns="34925" rIns="0" bIns="0" rtlCol="0">
            <a:spAutoFit/>
          </a:bodyPr>
          <a:lstStyle/>
          <a:p>
            <a:pPr marL="146685" marR="115570" indent="172085">
              <a:lnSpc>
                <a:spcPts val="1340"/>
              </a:lnSpc>
              <a:spcBef>
                <a:spcPts val="275"/>
              </a:spcBef>
            </a:pPr>
            <a:r>
              <a:rPr sz="1400" spc="-10" dirty="0">
                <a:solidFill>
                  <a:srgbClr val="000000"/>
                </a:solidFill>
                <a:cs typeface="Arial"/>
              </a:rPr>
              <a:t>Voltage  </a:t>
            </a:r>
            <a:r>
              <a:rPr sz="1400" dirty="0">
                <a:solidFill>
                  <a:srgbClr val="000000"/>
                </a:solidFill>
                <a:cs typeface="Arial"/>
              </a:rPr>
              <a:t>Super</a:t>
            </a:r>
            <a:r>
              <a:rPr sz="1400" spc="-20" dirty="0">
                <a:solidFill>
                  <a:srgbClr val="000000"/>
                </a:solidFill>
                <a:cs typeface="Arial"/>
              </a:rPr>
              <a:t>v</a:t>
            </a:r>
            <a:r>
              <a:rPr sz="1400" dirty="0">
                <a:solidFill>
                  <a:srgbClr val="000000"/>
                </a:solidFill>
                <a:cs typeface="Arial"/>
              </a:rPr>
              <a:t>isors</a:t>
            </a:r>
          </a:p>
        </p:txBody>
      </p:sp>
      <p:sp>
        <p:nvSpPr>
          <p:cNvPr id="15" name="object 15"/>
          <p:cNvSpPr/>
          <p:nvPr/>
        </p:nvSpPr>
        <p:spPr>
          <a:xfrm>
            <a:off x="7076059" y="2265933"/>
            <a:ext cx="914400" cy="609600"/>
          </a:xfrm>
          <a:custGeom>
            <a:avLst/>
            <a:gdLst/>
            <a:ahLst/>
            <a:cxnLst/>
            <a:rect l="l" t="t" r="r" b="b"/>
            <a:pathLst>
              <a:path w="914400" h="609600">
                <a:moveTo>
                  <a:pt x="436877" y="441070"/>
                </a:moveTo>
                <a:lnTo>
                  <a:pt x="326644" y="441070"/>
                </a:lnTo>
                <a:lnTo>
                  <a:pt x="359155" y="609600"/>
                </a:lnTo>
                <a:lnTo>
                  <a:pt x="436877" y="441070"/>
                </a:lnTo>
                <a:close/>
              </a:path>
              <a:path w="914400" h="609600">
                <a:moveTo>
                  <a:pt x="590521" y="421513"/>
                </a:moveTo>
                <a:lnTo>
                  <a:pt x="445897" y="421513"/>
                </a:lnTo>
                <a:lnTo>
                  <a:pt x="560831" y="557021"/>
                </a:lnTo>
                <a:lnTo>
                  <a:pt x="590521" y="421513"/>
                </a:lnTo>
                <a:close/>
              </a:path>
              <a:path w="914400" h="609600">
                <a:moveTo>
                  <a:pt x="729021" y="408050"/>
                </a:moveTo>
                <a:lnTo>
                  <a:pt x="593471" y="408050"/>
                </a:lnTo>
                <a:lnTo>
                  <a:pt x="768096" y="510666"/>
                </a:lnTo>
                <a:lnTo>
                  <a:pt x="729021" y="408050"/>
                </a:lnTo>
                <a:close/>
              </a:path>
              <a:path w="914400" h="609600">
                <a:moveTo>
                  <a:pt x="723411" y="393318"/>
                </a:moveTo>
                <a:lnTo>
                  <a:pt x="239902" y="393318"/>
                </a:lnTo>
                <a:lnTo>
                  <a:pt x="201549" y="497204"/>
                </a:lnTo>
                <a:lnTo>
                  <a:pt x="326644" y="441070"/>
                </a:lnTo>
                <a:lnTo>
                  <a:pt x="436877" y="441070"/>
                </a:lnTo>
                <a:lnTo>
                  <a:pt x="445897" y="421513"/>
                </a:lnTo>
                <a:lnTo>
                  <a:pt x="590521" y="421513"/>
                </a:lnTo>
                <a:lnTo>
                  <a:pt x="593471" y="408050"/>
                </a:lnTo>
                <a:lnTo>
                  <a:pt x="729021" y="408050"/>
                </a:lnTo>
                <a:lnTo>
                  <a:pt x="723411" y="393318"/>
                </a:lnTo>
                <a:close/>
              </a:path>
              <a:path w="914400" h="609600">
                <a:moveTo>
                  <a:pt x="15621" y="64769"/>
                </a:moveTo>
                <a:lnTo>
                  <a:pt x="195833" y="215011"/>
                </a:lnTo>
                <a:lnTo>
                  <a:pt x="0" y="243077"/>
                </a:lnTo>
                <a:lnTo>
                  <a:pt x="157606" y="332358"/>
                </a:lnTo>
                <a:lnTo>
                  <a:pt x="5715" y="411733"/>
                </a:lnTo>
                <a:lnTo>
                  <a:pt x="239902" y="393318"/>
                </a:lnTo>
                <a:lnTo>
                  <a:pt x="723411" y="393318"/>
                </a:lnTo>
                <a:lnTo>
                  <a:pt x="712724" y="365251"/>
                </a:lnTo>
                <a:lnTo>
                  <a:pt x="893574" y="365251"/>
                </a:lnTo>
                <a:lnTo>
                  <a:pt x="745363" y="295655"/>
                </a:lnTo>
                <a:lnTo>
                  <a:pt x="893064" y="229615"/>
                </a:lnTo>
                <a:lnTo>
                  <a:pt x="707008" y="206501"/>
                </a:lnTo>
                <a:lnTo>
                  <a:pt x="731833" y="178307"/>
                </a:lnTo>
                <a:lnTo>
                  <a:pt x="309499" y="178307"/>
                </a:lnTo>
                <a:lnTo>
                  <a:pt x="15621" y="64769"/>
                </a:lnTo>
                <a:close/>
              </a:path>
              <a:path w="914400" h="609600">
                <a:moveTo>
                  <a:pt x="893574" y="365251"/>
                </a:moveTo>
                <a:lnTo>
                  <a:pt x="712724" y="365251"/>
                </a:lnTo>
                <a:lnTo>
                  <a:pt x="914400" y="375030"/>
                </a:lnTo>
                <a:lnTo>
                  <a:pt x="893574" y="365251"/>
                </a:lnTo>
                <a:close/>
              </a:path>
              <a:path w="914400" h="609600">
                <a:moveTo>
                  <a:pt x="353568" y="64769"/>
                </a:moveTo>
                <a:lnTo>
                  <a:pt x="309499" y="178307"/>
                </a:lnTo>
                <a:lnTo>
                  <a:pt x="731833" y="178307"/>
                </a:lnTo>
                <a:lnTo>
                  <a:pt x="744693" y="163702"/>
                </a:lnTo>
                <a:lnTo>
                  <a:pt x="457200" y="163702"/>
                </a:lnTo>
                <a:lnTo>
                  <a:pt x="353568" y="64769"/>
                </a:lnTo>
                <a:close/>
              </a:path>
              <a:path w="914400" h="609600">
                <a:moveTo>
                  <a:pt x="614806" y="0"/>
                </a:moveTo>
                <a:lnTo>
                  <a:pt x="457200" y="163702"/>
                </a:lnTo>
                <a:lnTo>
                  <a:pt x="744693" y="163702"/>
                </a:lnTo>
                <a:lnTo>
                  <a:pt x="756546" y="150240"/>
                </a:lnTo>
                <a:lnTo>
                  <a:pt x="599186" y="150240"/>
                </a:lnTo>
                <a:lnTo>
                  <a:pt x="614806" y="0"/>
                </a:lnTo>
                <a:close/>
              </a:path>
              <a:path w="914400" h="609600">
                <a:moveTo>
                  <a:pt x="778128" y="125729"/>
                </a:moveTo>
                <a:lnTo>
                  <a:pt x="599186" y="150240"/>
                </a:lnTo>
                <a:lnTo>
                  <a:pt x="756546" y="150240"/>
                </a:lnTo>
                <a:lnTo>
                  <a:pt x="778128" y="125729"/>
                </a:lnTo>
                <a:close/>
              </a:path>
            </a:pathLst>
          </a:custGeom>
          <a:solidFill>
            <a:srgbClr val="FFFF00"/>
          </a:solidFill>
        </p:spPr>
        <p:txBody>
          <a:bodyPr wrap="square" lIns="0" tIns="0" rIns="0" bIns="0" rtlCol="0"/>
          <a:lstStyle/>
          <a:p>
            <a:endParaRPr dirty="0">
              <a:solidFill>
                <a:srgbClr val="000000"/>
              </a:solidFill>
            </a:endParaRPr>
          </a:p>
        </p:txBody>
      </p:sp>
      <p:sp>
        <p:nvSpPr>
          <p:cNvPr id="17" name="object 17"/>
          <p:cNvSpPr txBox="1"/>
          <p:nvPr/>
        </p:nvSpPr>
        <p:spPr>
          <a:xfrm>
            <a:off x="7343521" y="2440177"/>
            <a:ext cx="372110" cy="215444"/>
          </a:xfrm>
          <a:prstGeom prst="rect">
            <a:avLst/>
          </a:prstGeom>
        </p:spPr>
        <p:txBody>
          <a:bodyPr vert="horz" wrap="square" lIns="0" tIns="0" rIns="0" bIns="0" rtlCol="0">
            <a:spAutoFit/>
          </a:bodyPr>
          <a:lstStyle/>
          <a:p>
            <a:pPr marL="12700"/>
            <a:r>
              <a:rPr sz="1400" spc="-5" dirty="0">
                <a:solidFill>
                  <a:srgbClr val="000000"/>
                </a:solidFill>
                <a:cs typeface="Arial"/>
              </a:rPr>
              <a:t>Plus</a:t>
            </a:r>
            <a:endParaRPr sz="1400" dirty="0">
              <a:solidFill>
                <a:srgbClr val="000000"/>
              </a:solidFill>
              <a:cs typeface="Arial"/>
            </a:endParaRPr>
          </a:p>
        </p:txBody>
      </p:sp>
      <p:sp>
        <p:nvSpPr>
          <p:cNvPr id="18" name="object 18"/>
          <p:cNvSpPr/>
          <p:nvPr/>
        </p:nvSpPr>
        <p:spPr>
          <a:xfrm>
            <a:off x="5729097" y="273107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19" name="object 19"/>
          <p:cNvSpPr/>
          <p:nvPr/>
        </p:nvSpPr>
        <p:spPr>
          <a:xfrm>
            <a:off x="6579616" y="2743200"/>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ln w="25400">
            <a:solidFill>
              <a:srgbClr val="FFFFFF"/>
            </a:solidFill>
          </a:ln>
        </p:spPr>
        <p:txBody>
          <a:bodyPr wrap="square" lIns="0" tIns="0" rIns="0" bIns="0" rtlCol="0"/>
          <a:lstStyle/>
          <a:p>
            <a:endParaRPr dirty="0">
              <a:solidFill>
                <a:srgbClr val="000000"/>
              </a:solidFill>
            </a:endParaRPr>
          </a:p>
        </p:txBody>
      </p:sp>
      <p:sp>
        <p:nvSpPr>
          <p:cNvPr id="20" name="object 20"/>
          <p:cNvSpPr txBox="1"/>
          <p:nvPr/>
        </p:nvSpPr>
        <p:spPr>
          <a:xfrm>
            <a:off x="5808882" y="2773299"/>
            <a:ext cx="2496918" cy="1184940"/>
          </a:xfrm>
          <a:prstGeom prst="rect">
            <a:avLst/>
          </a:prstGeom>
        </p:spPr>
        <p:txBody>
          <a:bodyPr vert="horz" wrap="square" lIns="0" tIns="0" rIns="0" bIns="0" rtlCol="0">
            <a:spAutoFit/>
          </a:bodyPr>
          <a:lstStyle/>
          <a:p>
            <a:pPr marL="96520" indent="-83820">
              <a:buFontTx/>
              <a:buChar char="-"/>
              <a:tabLst>
                <a:tab pos="96520" algn="l"/>
              </a:tabLst>
            </a:pPr>
            <a:r>
              <a:rPr sz="1100" spc="-5" dirty="0">
                <a:solidFill>
                  <a:srgbClr val="000000"/>
                </a:solidFill>
                <a:cs typeface="Arial"/>
              </a:rPr>
              <a:t>No S/W </a:t>
            </a:r>
            <a:r>
              <a:rPr sz="1100" dirty="0">
                <a:solidFill>
                  <a:srgbClr val="000000"/>
                </a:solidFill>
                <a:cs typeface="Arial"/>
              </a:rPr>
              <a:t>to</a:t>
            </a:r>
            <a:r>
              <a:rPr sz="1100" spc="-90" dirty="0">
                <a:solidFill>
                  <a:srgbClr val="000000"/>
                </a:solidFill>
                <a:cs typeface="Arial"/>
              </a:rPr>
              <a:t> </a:t>
            </a:r>
            <a:r>
              <a:rPr sz="1100" dirty="0">
                <a:solidFill>
                  <a:srgbClr val="000000"/>
                </a:solidFill>
                <a:cs typeface="Arial"/>
              </a:rPr>
              <a:t>manage</a:t>
            </a:r>
          </a:p>
          <a:p>
            <a:pPr marL="96520" indent="-83820">
              <a:buFontTx/>
              <a:buChar char="-"/>
              <a:tabLst>
                <a:tab pos="96520" algn="l"/>
              </a:tabLst>
            </a:pPr>
            <a:r>
              <a:rPr lang="en-US" sz="1100" dirty="0">
                <a:solidFill>
                  <a:srgbClr val="000000"/>
                </a:solidFill>
                <a:cs typeface="Arial"/>
              </a:rPr>
              <a:t>I</a:t>
            </a:r>
            <a:r>
              <a:rPr lang="en-US" sz="1100" spc="-5" dirty="0">
                <a:solidFill>
                  <a:srgbClr val="000000"/>
                </a:solidFill>
                <a:cs typeface="Arial"/>
              </a:rPr>
              <a:t>NV </a:t>
            </a:r>
            <a:r>
              <a:rPr sz="1100" spc="-5" dirty="0">
                <a:solidFill>
                  <a:srgbClr val="000000"/>
                </a:solidFill>
                <a:cs typeface="Arial"/>
              </a:rPr>
              <a:t>Fault</a:t>
            </a:r>
            <a:r>
              <a:rPr sz="1100" spc="-85" dirty="0">
                <a:solidFill>
                  <a:srgbClr val="000000"/>
                </a:solidFill>
                <a:cs typeface="Arial"/>
              </a:rPr>
              <a:t> </a:t>
            </a:r>
            <a:r>
              <a:rPr sz="1100" dirty="0">
                <a:solidFill>
                  <a:srgbClr val="000000"/>
                </a:solidFill>
                <a:cs typeface="Arial"/>
              </a:rPr>
              <a:t>logging</a:t>
            </a:r>
          </a:p>
          <a:p>
            <a:pPr marL="96520" indent="-83820">
              <a:buFontTx/>
              <a:buChar char="-"/>
              <a:tabLst>
                <a:tab pos="96520" algn="l"/>
              </a:tabLst>
            </a:pPr>
            <a:r>
              <a:rPr lang="en-US" sz="1100" spc="-5" dirty="0">
                <a:solidFill>
                  <a:srgbClr val="000000"/>
                </a:solidFill>
                <a:cs typeface="Arial"/>
              </a:rPr>
              <a:t>E-scope for easy monitor and debug</a:t>
            </a:r>
          </a:p>
          <a:p>
            <a:pPr marL="96520" indent="-83820">
              <a:buFontTx/>
              <a:buChar char="-"/>
              <a:tabLst>
                <a:tab pos="96520" algn="l"/>
              </a:tabLst>
            </a:pPr>
            <a:r>
              <a:rPr lang="en-US" sz="1100" dirty="0">
                <a:solidFill>
                  <a:srgbClr val="000000"/>
                </a:solidFill>
                <a:cs typeface="Arial"/>
              </a:rPr>
              <a:t>improved Rower Reliability</a:t>
            </a:r>
          </a:p>
          <a:p>
            <a:pPr marL="96520" indent="-83820">
              <a:buFontTx/>
              <a:buChar char="-"/>
              <a:tabLst>
                <a:tab pos="96520" algn="l"/>
              </a:tabLst>
            </a:pPr>
            <a:r>
              <a:rPr lang="en-US" sz="1100" spc="-5" dirty="0">
                <a:solidFill>
                  <a:srgbClr val="000000"/>
                </a:solidFill>
                <a:cs typeface="Arial"/>
              </a:rPr>
              <a:t>PMBus </a:t>
            </a:r>
            <a:r>
              <a:rPr lang="en-US" sz="1100" dirty="0">
                <a:solidFill>
                  <a:srgbClr val="000000"/>
                </a:solidFill>
                <a:cs typeface="Arial"/>
              </a:rPr>
              <a:t>Telemetry</a:t>
            </a:r>
            <a:r>
              <a:rPr lang="en-US" sz="1100" spc="-90" dirty="0">
                <a:solidFill>
                  <a:srgbClr val="000000"/>
                </a:solidFill>
                <a:cs typeface="Arial"/>
              </a:rPr>
              <a:t> </a:t>
            </a:r>
            <a:r>
              <a:rPr lang="en-US" sz="1100" spc="-5" dirty="0">
                <a:solidFill>
                  <a:srgbClr val="000000"/>
                </a:solidFill>
                <a:cs typeface="Arial"/>
              </a:rPr>
              <a:t>Capability</a:t>
            </a:r>
            <a:endParaRPr lang="en-US" sz="1100" dirty="0">
              <a:solidFill>
                <a:srgbClr val="000000"/>
              </a:solidFill>
              <a:cs typeface="Arial"/>
            </a:endParaRPr>
          </a:p>
          <a:p>
            <a:pPr marL="96520" indent="-83820">
              <a:buFontTx/>
              <a:buChar char="-"/>
              <a:tabLst>
                <a:tab pos="96520" algn="l"/>
              </a:tabLst>
            </a:pPr>
            <a:r>
              <a:rPr lang="en-US" sz="1100" dirty="0">
                <a:solidFill>
                  <a:srgbClr val="000000"/>
                </a:solidFill>
                <a:cs typeface="Arial"/>
              </a:rPr>
              <a:t>Thermal</a:t>
            </a:r>
            <a:r>
              <a:rPr lang="en-US" sz="1100" spc="-110" dirty="0">
                <a:solidFill>
                  <a:srgbClr val="000000"/>
                </a:solidFill>
                <a:cs typeface="Arial"/>
              </a:rPr>
              <a:t> </a:t>
            </a:r>
            <a:r>
              <a:rPr lang="en-US" sz="1100" dirty="0">
                <a:solidFill>
                  <a:srgbClr val="000000"/>
                </a:solidFill>
                <a:cs typeface="Arial"/>
              </a:rPr>
              <a:t>Management</a:t>
            </a:r>
          </a:p>
          <a:p>
            <a:pPr marL="96520" indent="-83820">
              <a:buFontTx/>
              <a:buChar char="-"/>
              <a:tabLst>
                <a:tab pos="96520" algn="l"/>
              </a:tabLst>
            </a:pPr>
            <a:endParaRPr sz="1100" dirty="0">
              <a:solidFill>
                <a:srgbClr val="000000"/>
              </a:solidFill>
              <a:cs typeface="Arial"/>
            </a:endParaRPr>
          </a:p>
        </p:txBody>
      </p:sp>
      <p:sp>
        <p:nvSpPr>
          <p:cNvPr id="21" name="object 21"/>
          <p:cNvSpPr/>
          <p:nvPr/>
        </p:nvSpPr>
        <p:spPr>
          <a:xfrm>
            <a:off x="5583836" y="1894394"/>
            <a:ext cx="1591055" cy="92963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22" name="object 22"/>
          <p:cNvSpPr txBox="1"/>
          <p:nvPr/>
        </p:nvSpPr>
        <p:spPr>
          <a:xfrm>
            <a:off x="5746378" y="1941448"/>
            <a:ext cx="1241425" cy="705962"/>
          </a:xfrm>
          <a:prstGeom prst="rect">
            <a:avLst/>
          </a:prstGeom>
        </p:spPr>
        <p:txBody>
          <a:bodyPr vert="horz" wrap="square" lIns="0" tIns="20955" rIns="0" bIns="0" rtlCol="0">
            <a:spAutoFit/>
          </a:bodyPr>
          <a:lstStyle/>
          <a:p>
            <a:pPr marL="161925" indent="34925">
              <a:spcBef>
                <a:spcPts val="165"/>
              </a:spcBef>
            </a:pPr>
            <a:r>
              <a:rPr sz="1400" spc="-10" dirty="0">
                <a:solidFill>
                  <a:srgbClr val="000000"/>
                </a:solidFill>
                <a:cs typeface="Arial"/>
              </a:rPr>
              <a:t>UCD90xxx</a:t>
            </a:r>
            <a:endParaRPr sz="1400" dirty="0">
              <a:solidFill>
                <a:srgbClr val="000000"/>
              </a:solidFill>
              <a:cs typeface="Arial"/>
            </a:endParaRPr>
          </a:p>
          <a:p>
            <a:pPr marL="12700" marR="5080" indent="149225">
              <a:spcBef>
                <a:spcPts val="335"/>
              </a:spcBef>
            </a:pPr>
            <a:r>
              <a:rPr lang="en-US" sz="1400" dirty="0">
                <a:solidFill>
                  <a:srgbClr val="000000"/>
                </a:solidFill>
                <a:cs typeface="Arial"/>
              </a:rPr>
              <a:t>Digital </a:t>
            </a:r>
            <a:r>
              <a:rPr sz="1400" dirty="0">
                <a:solidFill>
                  <a:srgbClr val="000000"/>
                </a:solidFill>
                <a:cs typeface="Arial"/>
              </a:rPr>
              <a:t>Sequencer</a:t>
            </a:r>
            <a:r>
              <a:rPr lang="en-US" sz="1400" dirty="0">
                <a:solidFill>
                  <a:srgbClr val="000000"/>
                </a:solidFill>
                <a:cs typeface="Arial"/>
              </a:rPr>
              <a:t>s</a:t>
            </a:r>
            <a:endParaRPr sz="1400" dirty="0">
              <a:solidFill>
                <a:srgbClr val="000000"/>
              </a:solidFill>
              <a:cs typeface="Arial"/>
            </a:endParaRPr>
          </a:p>
        </p:txBody>
      </p:sp>
      <p:sp>
        <p:nvSpPr>
          <p:cNvPr id="26" name="object 18"/>
          <p:cNvSpPr/>
          <p:nvPr/>
        </p:nvSpPr>
        <p:spPr>
          <a:xfrm>
            <a:off x="5004625" y="465875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28" name="object 20"/>
          <p:cNvSpPr txBox="1"/>
          <p:nvPr/>
        </p:nvSpPr>
        <p:spPr>
          <a:xfrm>
            <a:off x="4528339" y="4494595"/>
            <a:ext cx="3184653" cy="1184940"/>
          </a:xfrm>
          <a:prstGeom prst="rect">
            <a:avLst/>
          </a:prstGeom>
        </p:spPr>
        <p:txBody>
          <a:bodyPr vert="horz" wrap="square" lIns="0" tIns="0" rIns="0" bIns="0" rtlCol="0">
            <a:spAutoFit/>
          </a:bodyPr>
          <a:lstStyle/>
          <a:p>
            <a:pPr marL="96520" indent="-83820">
              <a:buFontTx/>
              <a:buChar char="-"/>
              <a:tabLst>
                <a:tab pos="96520" algn="l"/>
              </a:tabLst>
            </a:pPr>
            <a:r>
              <a:rPr lang="en-US" sz="1100" spc="-5" dirty="0">
                <a:solidFill>
                  <a:srgbClr val="000000"/>
                </a:solidFill>
                <a:cs typeface="Arial"/>
              </a:rPr>
              <a:t>Ready to use, no configuration programming</a:t>
            </a:r>
          </a:p>
          <a:p>
            <a:pPr marL="96520" indent="-83820">
              <a:buFontTx/>
              <a:buChar char="-"/>
              <a:tabLst>
                <a:tab pos="96520" algn="l"/>
              </a:tabLst>
            </a:pPr>
            <a:r>
              <a:rPr lang="en-US" sz="1100" spc="-5" dirty="0">
                <a:solidFill>
                  <a:srgbClr val="000000"/>
                </a:solidFill>
                <a:cs typeface="Arial"/>
              </a:rPr>
              <a:t>No external component for 3ch</a:t>
            </a:r>
          </a:p>
          <a:p>
            <a:pPr marL="96520" indent="-83820">
              <a:buFontTx/>
              <a:buChar char="-"/>
              <a:tabLst>
                <a:tab pos="96520" algn="l"/>
              </a:tabLst>
            </a:pPr>
            <a:r>
              <a:rPr lang="en-US" sz="1100" spc="-5" dirty="0">
                <a:solidFill>
                  <a:srgbClr val="000000"/>
                </a:solidFill>
                <a:cs typeface="Arial"/>
              </a:rPr>
              <a:t>Small</a:t>
            </a:r>
          </a:p>
          <a:p>
            <a:pPr marL="96520" indent="-83820">
              <a:buFontTx/>
              <a:buChar char="-"/>
              <a:tabLst>
                <a:tab pos="96520" algn="l"/>
              </a:tabLst>
            </a:pPr>
            <a:r>
              <a:rPr lang="en-US" sz="1100" spc="-5" dirty="0">
                <a:solidFill>
                  <a:srgbClr val="000000"/>
                </a:solidFill>
                <a:cs typeface="Arial"/>
              </a:rPr>
              <a:t>Low Iq</a:t>
            </a:r>
          </a:p>
          <a:p>
            <a:pPr marL="96520" indent="-83820">
              <a:buFontTx/>
              <a:buChar char="-"/>
              <a:tabLst>
                <a:tab pos="96520" algn="l"/>
              </a:tabLst>
            </a:pPr>
            <a:r>
              <a:rPr lang="en-US" sz="1100" spc="-5" dirty="0">
                <a:solidFill>
                  <a:srgbClr val="000000"/>
                </a:solidFill>
                <a:cs typeface="Arial"/>
              </a:rPr>
              <a:t>Cascading solution</a:t>
            </a:r>
          </a:p>
          <a:p>
            <a:pPr marL="96520" indent="-83820">
              <a:buFontTx/>
              <a:buChar char="-"/>
              <a:tabLst>
                <a:tab pos="96520" algn="l"/>
              </a:tabLst>
            </a:pPr>
            <a:endParaRPr lang="en-US" sz="1100" spc="-5" dirty="0">
              <a:solidFill>
                <a:srgbClr val="000000"/>
              </a:solidFill>
              <a:cs typeface="Arial"/>
            </a:endParaRPr>
          </a:p>
          <a:p>
            <a:pPr marL="96520" indent="-83820">
              <a:buFontTx/>
              <a:buChar char="-"/>
              <a:tabLst>
                <a:tab pos="96520" algn="l"/>
              </a:tabLst>
            </a:pPr>
            <a:endParaRPr sz="1100" dirty="0">
              <a:solidFill>
                <a:srgbClr val="000000"/>
              </a:solidFill>
              <a:cs typeface="Arial"/>
            </a:endParaRPr>
          </a:p>
        </p:txBody>
      </p:sp>
      <p:sp>
        <p:nvSpPr>
          <p:cNvPr id="29" name="object 21"/>
          <p:cNvSpPr/>
          <p:nvPr/>
        </p:nvSpPr>
        <p:spPr>
          <a:xfrm>
            <a:off x="4345000" y="3607356"/>
            <a:ext cx="1591055" cy="93506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30" name="object 22"/>
          <p:cNvSpPr txBox="1"/>
          <p:nvPr/>
        </p:nvSpPr>
        <p:spPr>
          <a:xfrm>
            <a:off x="4507575" y="3654465"/>
            <a:ext cx="1241425" cy="705962"/>
          </a:xfrm>
          <a:prstGeom prst="rect">
            <a:avLst/>
          </a:prstGeom>
        </p:spPr>
        <p:txBody>
          <a:bodyPr vert="horz" wrap="square" lIns="0" tIns="20955" rIns="0" bIns="0" rtlCol="0">
            <a:spAutoFit/>
          </a:bodyPr>
          <a:lstStyle/>
          <a:p>
            <a:pPr marL="161925" indent="34925">
              <a:spcBef>
                <a:spcPts val="165"/>
              </a:spcBef>
            </a:pPr>
            <a:r>
              <a:rPr lang="en-US" sz="1400" spc="-10" dirty="0">
                <a:solidFill>
                  <a:srgbClr val="000000"/>
                </a:solidFill>
                <a:cs typeface="Arial"/>
              </a:rPr>
              <a:t>LM388x</a:t>
            </a:r>
            <a:r>
              <a:rPr sz="1400" spc="-10" dirty="0">
                <a:solidFill>
                  <a:srgbClr val="000000"/>
                </a:solidFill>
                <a:cs typeface="Arial"/>
              </a:rPr>
              <a:t>x</a:t>
            </a:r>
            <a:endParaRPr sz="1400" dirty="0">
              <a:solidFill>
                <a:srgbClr val="000000"/>
              </a:solidFill>
              <a:cs typeface="Arial"/>
            </a:endParaRPr>
          </a:p>
          <a:p>
            <a:pPr marL="12700" marR="5080" indent="149225">
              <a:spcBef>
                <a:spcPts val="335"/>
              </a:spcBef>
            </a:pPr>
            <a:r>
              <a:rPr lang="en-US" sz="1400" dirty="0">
                <a:solidFill>
                  <a:srgbClr val="000000"/>
                </a:solidFill>
                <a:cs typeface="Arial"/>
              </a:rPr>
              <a:t>Analog </a:t>
            </a:r>
            <a:r>
              <a:rPr sz="1400" dirty="0">
                <a:solidFill>
                  <a:srgbClr val="000000"/>
                </a:solidFill>
                <a:cs typeface="Arial"/>
              </a:rPr>
              <a:t>Sequencer</a:t>
            </a:r>
            <a:r>
              <a:rPr lang="en-US" sz="1400" dirty="0">
                <a:solidFill>
                  <a:srgbClr val="000000"/>
                </a:solidFill>
                <a:cs typeface="Arial"/>
              </a:rPr>
              <a:t>s</a:t>
            </a:r>
            <a:endParaRPr sz="1400" dirty="0">
              <a:solidFill>
                <a:srgbClr val="000000"/>
              </a:solidFill>
              <a:cs typeface="Arial"/>
            </a:endParaRPr>
          </a:p>
        </p:txBody>
      </p:sp>
      <p:sp>
        <p:nvSpPr>
          <p:cNvPr id="16" name="object 16"/>
          <p:cNvSpPr/>
          <p:nvPr/>
        </p:nvSpPr>
        <p:spPr>
          <a:xfrm>
            <a:off x="7076059" y="2265933"/>
            <a:ext cx="914400" cy="609600"/>
          </a:xfrm>
          <a:custGeom>
            <a:avLst/>
            <a:gdLst/>
            <a:ahLst/>
            <a:cxnLst/>
            <a:rect l="l" t="t" r="r" b="b"/>
            <a:pathLst>
              <a:path w="914400" h="609600">
                <a:moveTo>
                  <a:pt x="457200" y="163702"/>
                </a:moveTo>
                <a:lnTo>
                  <a:pt x="614806" y="0"/>
                </a:lnTo>
                <a:lnTo>
                  <a:pt x="599186" y="150240"/>
                </a:lnTo>
                <a:lnTo>
                  <a:pt x="778128" y="125729"/>
                </a:lnTo>
                <a:lnTo>
                  <a:pt x="707008" y="206501"/>
                </a:lnTo>
                <a:lnTo>
                  <a:pt x="893064" y="229615"/>
                </a:lnTo>
                <a:lnTo>
                  <a:pt x="745363" y="295655"/>
                </a:lnTo>
                <a:lnTo>
                  <a:pt x="914400" y="375030"/>
                </a:lnTo>
                <a:lnTo>
                  <a:pt x="712724" y="365251"/>
                </a:lnTo>
                <a:lnTo>
                  <a:pt x="768096" y="510666"/>
                </a:lnTo>
                <a:lnTo>
                  <a:pt x="593471" y="408050"/>
                </a:lnTo>
                <a:lnTo>
                  <a:pt x="560831" y="557021"/>
                </a:lnTo>
                <a:lnTo>
                  <a:pt x="445897" y="421513"/>
                </a:lnTo>
                <a:lnTo>
                  <a:pt x="359155" y="609600"/>
                </a:lnTo>
                <a:lnTo>
                  <a:pt x="326644" y="441070"/>
                </a:lnTo>
                <a:lnTo>
                  <a:pt x="201549" y="497204"/>
                </a:lnTo>
                <a:lnTo>
                  <a:pt x="239902" y="393318"/>
                </a:lnTo>
                <a:lnTo>
                  <a:pt x="5715" y="411733"/>
                </a:lnTo>
                <a:lnTo>
                  <a:pt x="157606" y="332358"/>
                </a:lnTo>
                <a:lnTo>
                  <a:pt x="0" y="243077"/>
                </a:lnTo>
                <a:lnTo>
                  <a:pt x="195833" y="215011"/>
                </a:lnTo>
                <a:lnTo>
                  <a:pt x="15621" y="64769"/>
                </a:lnTo>
                <a:lnTo>
                  <a:pt x="309499" y="178307"/>
                </a:lnTo>
                <a:lnTo>
                  <a:pt x="353568" y="64769"/>
                </a:lnTo>
                <a:lnTo>
                  <a:pt x="457200" y="163702"/>
                </a:lnTo>
                <a:close/>
              </a:path>
            </a:pathLst>
          </a:custGeom>
          <a:ln w="9525">
            <a:solidFill>
              <a:srgbClr val="000000"/>
            </a:solidFill>
          </a:ln>
        </p:spPr>
        <p:txBody>
          <a:bodyPr wrap="square" lIns="0" tIns="0" rIns="0" bIns="0" rtlCol="0"/>
          <a:lstStyle/>
          <a:p>
            <a:endParaRPr dirty="0">
              <a:solidFill>
                <a:srgbClr val="000000"/>
              </a:solidFill>
            </a:endParaRPr>
          </a:p>
        </p:txBody>
      </p:sp>
    </p:spTree>
    <p:extLst>
      <p:ext uri="{BB962C8B-B14F-4D97-AF65-F5344CB8AC3E}">
        <p14:creationId xmlns:p14="http://schemas.microsoft.com/office/powerpoint/2010/main" val="426535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Power On Sequencing</a:t>
            </a:r>
            <a:endParaRPr lang="en-US" dirty="0"/>
          </a:p>
        </p:txBody>
      </p:sp>
      <p:sp>
        <p:nvSpPr>
          <p:cNvPr id="5" name="TextBox 4"/>
          <p:cNvSpPr txBox="1"/>
          <p:nvPr/>
        </p:nvSpPr>
        <p:spPr>
          <a:xfrm>
            <a:off x="179832" y="762000"/>
            <a:ext cx="5391219" cy="369332"/>
          </a:xfrm>
          <a:prstGeom prst="rect">
            <a:avLst/>
          </a:prstGeom>
          <a:noFill/>
        </p:spPr>
        <p:txBody>
          <a:bodyPr wrap="none" rtlCol="0">
            <a:spAutoFit/>
          </a:bodyPr>
          <a:lstStyle/>
          <a:p>
            <a:r>
              <a:rPr lang="en-US" altLang="zh-CN" dirty="0"/>
              <a:t>Select individual rail from the top right corner menu</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325" r="50000"/>
          <a:stretch/>
        </p:blipFill>
        <p:spPr bwMode="auto">
          <a:xfrm>
            <a:off x="326796" y="2133600"/>
            <a:ext cx="2712300" cy="117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4184" y="4152900"/>
            <a:ext cx="2854912"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No dependencies selected. When UCD90xxx finishes its initialization, it asserts Rail#1’s ENABLE to</a:t>
            </a:r>
            <a:r>
              <a:rPr lang="zh-TW" altLang="en-US" sz="1600" dirty="0">
                <a:solidFill>
                  <a:schemeClr val="tx1"/>
                </a:solidFill>
              </a:rPr>
              <a:t> </a:t>
            </a:r>
            <a:r>
              <a:rPr lang="en-US" altLang="zh-TW" sz="1600" dirty="0">
                <a:solidFill>
                  <a:schemeClr val="tx1"/>
                </a:solidFill>
              </a:rPr>
              <a:t>turn Rail#1 ON since On/Off Config is set to AUTO Enable.</a:t>
            </a:r>
            <a:endParaRPr lang="en-US" sz="1600"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109" y="1166018"/>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62049"/>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 y="3429000"/>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326" y="2137591"/>
            <a:ext cx="2924747"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2648" y="2137591"/>
            <a:ext cx="2773524"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3169414"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Select Rail#1</a:t>
            </a:r>
            <a:r>
              <a:rPr lang="zh-TW" altLang="en-US" sz="1600" dirty="0">
                <a:solidFill>
                  <a:schemeClr val="tx1"/>
                </a:solidFill>
              </a:rPr>
              <a:t>，</a:t>
            </a:r>
            <a:r>
              <a:rPr lang="en-US" altLang="zh-TW" sz="1600" dirty="0">
                <a:solidFill>
                  <a:schemeClr val="tx1"/>
                </a:solidFill>
              </a:rPr>
              <a:t>When Rail#1 reaches Power Good ON</a:t>
            </a:r>
            <a:r>
              <a:rPr lang="zh-TW" altLang="en-US" sz="1600" dirty="0">
                <a:solidFill>
                  <a:schemeClr val="tx1"/>
                </a:solidFill>
              </a:rPr>
              <a:t>，</a:t>
            </a:r>
            <a:r>
              <a:rPr lang="en-US" altLang="zh-TW" sz="1600" dirty="0">
                <a:solidFill>
                  <a:schemeClr val="tx1"/>
                </a:solidFill>
              </a:rPr>
              <a:t>UCD90xxx asserts Rail#2’s Enable to turn Rail#2</a:t>
            </a:r>
            <a:r>
              <a:rPr lang="zh-TW" altLang="en-US" sz="1600" dirty="0">
                <a:solidFill>
                  <a:schemeClr val="tx1"/>
                </a:solidFill>
              </a:rPr>
              <a:t> </a:t>
            </a:r>
            <a:r>
              <a:rPr lang="en-US" altLang="zh-TW" sz="1600" dirty="0">
                <a:solidFill>
                  <a:schemeClr val="tx1"/>
                </a:solidFill>
              </a:rPr>
              <a:t>ON</a:t>
            </a:r>
            <a:endParaRPr lang="en-US" sz="1600" dirty="0">
              <a:solidFill>
                <a:schemeClr val="tx1"/>
              </a:solidFill>
            </a:endParaRPr>
          </a:p>
        </p:txBody>
      </p:sp>
      <p:sp>
        <p:nvSpPr>
          <p:cNvPr id="15" name="Rounded Rectangle 14"/>
          <p:cNvSpPr/>
          <p:nvPr/>
        </p:nvSpPr>
        <p:spPr>
          <a:xfrm>
            <a:off x="6043326"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Select Rail#2</a:t>
            </a:r>
            <a:r>
              <a:rPr lang="zh-TW" altLang="en-US" sz="1600" dirty="0">
                <a:solidFill>
                  <a:schemeClr val="tx1"/>
                </a:solidFill>
              </a:rPr>
              <a:t>，</a:t>
            </a:r>
            <a:r>
              <a:rPr lang="en-US" altLang="zh-TW" sz="1600" dirty="0">
                <a:solidFill>
                  <a:schemeClr val="tx1"/>
                </a:solidFill>
              </a:rPr>
              <a:t>When Rail#2 reaches Power Good ON</a:t>
            </a:r>
            <a:r>
              <a:rPr lang="zh-TW" altLang="en-US" sz="1600" dirty="0">
                <a:solidFill>
                  <a:schemeClr val="tx1"/>
                </a:solidFill>
              </a:rPr>
              <a:t>，</a:t>
            </a:r>
            <a:r>
              <a:rPr lang="en-US" altLang="zh-TW" sz="1600" dirty="0">
                <a:solidFill>
                  <a:schemeClr val="tx1"/>
                </a:solidFill>
              </a:rPr>
              <a:t>UCD90xxx asserts Rail#3’s ENABLE to turn Rail#3</a:t>
            </a:r>
            <a:r>
              <a:rPr lang="zh-TW" altLang="en-US" sz="1600" dirty="0">
                <a:solidFill>
                  <a:schemeClr val="tx1"/>
                </a:solidFill>
              </a:rPr>
              <a:t> </a:t>
            </a:r>
            <a:r>
              <a:rPr lang="en-US" altLang="zh-TW" sz="1600" dirty="0">
                <a:solidFill>
                  <a:schemeClr val="tx1"/>
                </a:solidFill>
              </a:rPr>
              <a:t>turn ON</a:t>
            </a:r>
            <a:endParaRPr lang="en-US" sz="1600" dirty="0">
              <a:solidFill>
                <a:schemeClr val="tx1"/>
              </a:solidFill>
            </a:endParaRPr>
          </a:p>
        </p:txBody>
      </p:sp>
    </p:spTree>
    <p:extLst>
      <p:ext uri="{BB962C8B-B14F-4D97-AF65-F5344CB8AC3E}">
        <p14:creationId xmlns:p14="http://schemas.microsoft.com/office/powerpoint/2010/main" val="182985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Power Down Sequencing</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52" y="1110502"/>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139028" y="4876800"/>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7227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28600"/>
            <a:ext cx="8229600" cy="969264"/>
          </a:xfrm>
        </p:spPr>
        <p:txBody>
          <a:bodyPr>
            <a:normAutofit/>
          </a:bodyPr>
          <a:lstStyle/>
          <a:p>
            <a:pPr algn="l"/>
            <a:r>
              <a:rPr lang="en-US" altLang="zh-TW" dirty="0"/>
              <a:t>UCD90xxx </a:t>
            </a:r>
            <a:r>
              <a:rPr lang="en-US" altLang="zh-CN" dirty="0"/>
              <a:t>Power Down Sequencing</a:t>
            </a:r>
            <a:endParaRPr lang="en-US" dirty="0"/>
          </a:p>
        </p:txBody>
      </p:sp>
      <p:sp>
        <p:nvSpPr>
          <p:cNvPr id="5" name="TextBox 4"/>
          <p:cNvSpPr txBox="1"/>
          <p:nvPr/>
        </p:nvSpPr>
        <p:spPr>
          <a:xfrm>
            <a:off x="179832" y="533400"/>
            <a:ext cx="6917278" cy="369332"/>
          </a:xfrm>
          <a:prstGeom prst="rect">
            <a:avLst/>
          </a:prstGeom>
          <a:noFill/>
        </p:spPr>
        <p:txBody>
          <a:bodyPr wrap="none" rtlCol="0">
            <a:spAutoFit/>
          </a:bodyPr>
          <a:lstStyle/>
          <a:p>
            <a:r>
              <a:rPr lang="en-US" altLang="zh-CN" dirty="0">
                <a:solidFill>
                  <a:prstClr val="black"/>
                </a:solidFill>
              </a:rPr>
              <a:t>Select the individual rail from the top right corner drop down menu</a:t>
            </a:r>
            <a:endParaRPr lang="en-US" dirty="0">
              <a:solidFill>
                <a:prstClr val="black"/>
              </a:solidFill>
            </a:endParaRPr>
          </a:p>
        </p:txBody>
      </p:sp>
      <p:sp>
        <p:nvSpPr>
          <p:cNvPr id="6" name="Rounded Rectangle 5"/>
          <p:cNvSpPr/>
          <p:nvPr/>
        </p:nvSpPr>
        <p:spPr>
          <a:xfrm>
            <a:off x="304800" y="3433467"/>
            <a:ext cx="2807848" cy="14433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No selection. </a:t>
            </a:r>
            <a:r>
              <a:rPr lang="en-US" altLang="zh-CN" sz="1600" b="1" dirty="0">
                <a:solidFill>
                  <a:srgbClr val="FF0000"/>
                </a:solidFill>
              </a:rPr>
              <a:t>When</a:t>
            </a:r>
            <a:r>
              <a:rPr lang="en-US" altLang="zh-CN" sz="1600" dirty="0">
                <a:solidFill>
                  <a:srgbClr val="FF0000"/>
                </a:solidFill>
              </a:rPr>
              <a:t> </a:t>
            </a:r>
            <a:r>
              <a:rPr lang="en-US" altLang="zh-CN" sz="1600" b="1" dirty="0">
                <a:solidFill>
                  <a:srgbClr val="FF0000"/>
                </a:solidFill>
              </a:rPr>
              <a:t>rail#3 is asked to turn off,</a:t>
            </a:r>
            <a:endParaRPr lang="en-US" sz="1600" b="1" dirty="0">
              <a:solidFill>
                <a:srgbClr val="FF0000"/>
              </a:solidFill>
            </a:endParaRPr>
          </a:p>
          <a:p>
            <a:r>
              <a:rPr lang="en-US" altLang="zh-TW" sz="1600" dirty="0">
                <a:solidFill>
                  <a:prstClr val="black"/>
                </a:solidFill>
              </a:rPr>
              <a:t>UCD90xxx deasserts Rail#3’s ENABLE to turn Rail#</a:t>
            </a:r>
            <a:r>
              <a:rPr lang="en-US" altLang="zh-CN" sz="1600" dirty="0">
                <a:solidFill>
                  <a:prstClr val="black"/>
                </a:solidFill>
              </a:rPr>
              <a:t>3</a:t>
            </a:r>
            <a:r>
              <a:rPr lang="zh-TW" altLang="en-US" sz="1600" dirty="0">
                <a:solidFill>
                  <a:prstClr val="black"/>
                </a:solidFill>
              </a:rPr>
              <a:t> </a:t>
            </a:r>
            <a:r>
              <a:rPr lang="en-US" altLang="zh-TW" sz="1600" dirty="0">
                <a:solidFill>
                  <a:prstClr val="black"/>
                </a:solidFill>
              </a:rPr>
              <a:t>O</a:t>
            </a:r>
            <a:r>
              <a:rPr lang="en-US" altLang="zh-CN" sz="1600" dirty="0">
                <a:solidFill>
                  <a:prstClr val="black"/>
                </a:solidFill>
              </a:rPr>
              <a:t>FF</a:t>
            </a:r>
            <a:endParaRPr lang="en-US" sz="1600" b="1"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17" y="9144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109" y="968612"/>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2500"/>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 y="2754198"/>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281031" y="2971800"/>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#3</a:t>
            </a:r>
            <a:r>
              <a:rPr lang="zh-CN" altLang="en-US" sz="1600" dirty="0">
                <a:solidFill>
                  <a:prstClr val="black"/>
                </a:solidFill>
              </a:rPr>
              <a:t>。</a:t>
            </a:r>
            <a:r>
              <a:rPr lang="en-US" altLang="zh-CN" sz="1600" b="1" dirty="0">
                <a:solidFill>
                  <a:srgbClr val="FF0000"/>
                </a:solidFill>
              </a:rPr>
              <a:t>When</a:t>
            </a:r>
            <a:r>
              <a:rPr lang="en-US" altLang="zh-CN" sz="1600" dirty="0">
                <a:solidFill>
                  <a:prstClr val="black"/>
                </a:solidFill>
              </a:rPr>
              <a:t> </a:t>
            </a:r>
            <a:r>
              <a:rPr lang="en-US" altLang="zh-CN" sz="1600" b="1" dirty="0">
                <a:solidFill>
                  <a:schemeClr val="tx2"/>
                </a:solidFill>
              </a:rPr>
              <a:t>rail#2 is asked to turn off</a:t>
            </a:r>
            <a:r>
              <a:rPr lang="zh-CN" altLang="en-US" sz="1600" b="1" dirty="0">
                <a:solidFill>
                  <a:schemeClr val="tx2"/>
                </a:solidFill>
              </a:rPr>
              <a:t>， </a:t>
            </a:r>
            <a:r>
              <a:rPr lang="en-US" altLang="zh-TW" sz="1600">
                <a:solidFill>
                  <a:prstClr val="black"/>
                </a:solidFill>
              </a:rPr>
              <a:t>UCD90xxx de-asserts </a:t>
            </a:r>
            <a:r>
              <a:rPr lang="en-US" altLang="zh-TW" sz="1600" dirty="0">
                <a:solidFill>
                  <a:prstClr val="black"/>
                </a:solidFill>
              </a:rPr>
              <a:t>the Rail#2’s ENABLE only if Rail#</a:t>
            </a:r>
            <a:r>
              <a:rPr lang="en-US" altLang="zh-CN" sz="1600" dirty="0">
                <a:solidFill>
                  <a:prstClr val="black"/>
                </a:solidFill>
              </a:rPr>
              <a:t>3 </a:t>
            </a:r>
            <a:r>
              <a:rPr lang="en-US" altLang="zh-TW" sz="1600" dirty="0">
                <a:solidFill>
                  <a:prstClr val="black"/>
                </a:solidFill>
              </a:rPr>
              <a:t>is below Power Good O</a:t>
            </a:r>
            <a:r>
              <a:rPr lang="en-US" altLang="zh-CN" sz="1600" dirty="0">
                <a:solidFill>
                  <a:prstClr val="black"/>
                </a:solidFill>
              </a:rPr>
              <a:t>FF</a:t>
            </a:r>
            <a:r>
              <a:rPr lang="zh-TW" altLang="en-US" sz="1600" dirty="0">
                <a:solidFill>
                  <a:prstClr val="black"/>
                </a:solidFill>
              </a:rPr>
              <a:t> </a:t>
            </a:r>
            <a:r>
              <a:rPr lang="en-US" altLang="zh-TW" sz="1600" dirty="0">
                <a:solidFill>
                  <a:prstClr val="black"/>
                </a:solidFill>
              </a:rPr>
              <a:t>threshold</a:t>
            </a:r>
            <a:endParaRPr lang="en-US" sz="1600" dirty="0">
              <a:solidFill>
                <a:prstClr val="black"/>
              </a:solidFill>
            </a:endParaRPr>
          </a:p>
        </p:txBody>
      </p:sp>
      <p:sp>
        <p:nvSpPr>
          <p:cNvPr id="12" name="Rounded Rectangle 11"/>
          <p:cNvSpPr/>
          <p:nvPr/>
        </p:nvSpPr>
        <p:spPr>
          <a:xfrm>
            <a:off x="6324600" y="2961503"/>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#2</a:t>
            </a:r>
            <a:r>
              <a:rPr lang="zh-TW" altLang="en-US" sz="1600" dirty="0">
                <a:solidFill>
                  <a:prstClr val="black"/>
                </a:solidFill>
              </a:rPr>
              <a:t>，</a:t>
            </a:r>
            <a:r>
              <a:rPr lang="en-US" altLang="zh-TW" sz="1600" b="1" dirty="0">
                <a:solidFill>
                  <a:srgbClr val="FF0000"/>
                </a:solidFill>
              </a:rPr>
              <a:t>When</a:t>
            </a:r>
            <a:r>
              <a:rPr lang="en-US" altLang="zh-TW" sz="1600" dirty="0">
                <a:solidFill>
                  <a:prstClr val="black"/>
                </a:solidFill>
              </a:rPr>
              <a:t> </a:t>
            </a:r>
            <a:r>
              <a:rPr lang="en-US" altLang="zh-CN" sz="1600" b="1" dirty="0">
                <a:solidFill>
                  <a:schemeClr val="tx2"/>
                </a:solidFill>
              </a:rPr>
              <a:t>rail#1 is asked to turn off, </a:t>
            </a:r>
            <a:r>
              <a:rPr lang="en-US" altLang="zh-TW" sz="1600" dirty="0">
                <a:solidFill>
                  <a:prstClr val="black"/>
                </a:solidFill>
              </a:rPr>
              <a:t>UCD90xxx de-asserts the rail#1’s ENABLE only if </a:t>
            </a:r>
            <a:endParaRPr lang="en-US" altLang="zh-CN" sz="1600" b="1" dirty="0">
              <a:solidFill>
                <a:schemeClr val="tx2"/>
              </a:solidFill>
            </a:endParaRPr>
          </a:p>
          <a:p>
            <a:r>
              <a:rPr lang="en-US" altLang="zh-TW" sz="1600" dirty="0">
                <a:solidFill>
                  <a:prstClr val="black"/>
                </a:solidFill>
              </a:rPr>
              <a:t>Rail#2</a:t>
            </a:r>
            <a:r>
              <a:rPr lang="en-US" altLang="zh-CN" sz="1600" dirty="0">
                <a:solidFill>
                  <a:prstClr val="black"/>
                </a:solidFill>
              </a:rPr>
              <a:t> </a:t>
            </a:r>
            <a:r>
              <a:rPr lang="en-US" altLang="zh-TW" sz="1600" dirty="0">
                <a:solidFill>
                  <a:prstClr val="black"/>
                </a:solidFill>
              </a:rPr>
              <a:t>is below Power Good O</a:t>
            </a:r>
            <a:r>
              <a:rPr lang="en-US" altLang="zh-CN" sz="1600" dirty="0">
                <a:solidFill>
                  <a:prstClr val="black"/>
                </a:solidFill>
              </a:rPr>
              <a:t>FF threshold.</a:t>
            </a:r>
            <a:endParaRPr lang="en-US" sz="1600" dirty="0">
              <a:solidFill>
                <a:prstClr val="black"/>
              </a:solidFill>
            </a:endParaRPr>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57" y="1828800"/>
            <a:ext cx="23812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317" y="1858147"/>
            <a:ext cx="24098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834978"/>
            <a:ext cx="23431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39965" y="4953000"/>
            <a:ext cx="6781799" cy="1384995"/>
          </a:xfrm>
          <a:prstGeom prst="rect">
            <a:avLst/>
          </a:prstGeom>
          <a:noFill/>
        </p:spPr>
        <p:txBody>
          <a:bodyPr wrap="square" rtlCol="0">
            <a:spAutoFit/>
          </a:bodyPr>
          <a:lstStyle/>
          <a:p>
            <a:r>
              <a:rPr lang="en-US" altLang="zh-CN" sz="1400" dirty="0">
                <a:solidFill>
                  <a:schemeClr val="tx2"/>
                </a:solidFill>
              </a:rPr>
              <a:t>A r</a:t>
            </a:r>
            <a:r>
              <a:rPr lang="en-US" sz="1400" dirty="0">
                <a:solidFill>
                  <a:schemeClr val="tx2"/>
                </a:solidFill>
              </a:rPr>
              <a:t>ail is asked to turn off when either condition is met:</a:t>
            </a:r>
          </a:p>
          <a:p>
            <a:r>
              <a:rPr lang="en-US" sz="1400" dirty="0">
                <a:solidFill>
                  <a:schemeClr val="tx2"/>
                </a:solidFill>
              </a:rPr>
              <a:t>1. The condition matches ON/OFF CONFIG to turn off the rail( </a:t>
            </a:r>
            <a:r>
              <a:rPr lang="en-US" altLang="zh-CN" sz="1400">
                <a:solidFill>
                  <a:schemeClr val="tx2"/>
                </a:solidFill>
              </a:rPr>
              <a:t>Rail with </a:t>
            </a:r>
            <a:r>
              <a:rPr lang="en-US" sz="1400">
                <a:solidFill>
                  <a:schemeClr val="tx2"/>
                </a:solidFill>
              </a:rPr>
              <a:t>Auto </a:t>
            </a:r>
            <a:r>
              <a:rPr lang="en-US" sz="1400" dirty="0">
                <a:solidFill>
                  <a:schemeClr val="tx2"/>
                </a:solidFill>
              </a:rPr>
              <a:t>ENABLE mode </a:t>
            </a:r>
            <a:r>
              <a:rPr lang="en-US" altLang="zh-CN" sz="1400" dirty="0">
                <a:solidFill>
                  <a:schemeClr val="tx2"/>
                </a:solidFill>
              </a:rPr>
              <a:t>can only be off due to #2 and #3</a:t>
            </a:r>
            <a:r>
              <a:rPr lang="en-US" sz="1400" dirty="0">
                <a:solidFill>
                  <a:schemeClr val="tx2"/>
                </a:solidFill>
              </a:rPr>
              <a:t>)</a:t>
            </a:r>
          </a:p>
          <a:p>
            <a:r>
              <a:rPr lang="en-US" sz="1400" dirty="0">
                <a:solidFill>
                  <a:schemeClr val="tx2"/>
                </a:solidFill>
              </a:rPr>
              <a:t>2. The rail has fault and the fault response is set to shutdown.</a:t>
            </a:r>
          </a:p>
          <a:p>
            <a:r>
              <a:rPr lang="en-US" sz="1400" dirty="0">
                <a:solidFill>
                  <a:schemeClr val="tx2"/>
                </a:solidFill>
              </a:rPr>
              <a:t>3. The rail is set as fault shutdown slave of other rail which is asked for shutdown due to a fault</a:t>
            </a:r>
          </a:p>
        </p:txBody>
      </p:sp>
    </p:spTree>
    <p:extLst>
      <p:ext uri="{BB962C8B-B14F-4D97-AF65-F5344CB8AC3E}">
        <p14:creationId xmlns:p14="http://schemas.microsoft.com/office/powerpoint/2010/main" val="284873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Sequencing Flow Chart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49" y="2895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7526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ON/OFF Config</a:t>
            </a:r>
          </a:p>
        </p:txBody>
      </p:sp>
      <p:sp>
        <p:nvSpPr>
          <p:cNvPr id="8" name="Rectangle 7"/>
          <p:cNvSpPr/>
          <p:nvPr/>
        </p:nvSpPr>
        <p:spPr>
          <a:xfrm>
            <a:off x="2083507" y="17526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Sequences ON dependencies</a:t>
            </a:r>
          </a:p>
        </p:txBody>
      </p:sp>
      <p:sp>
        <p:nvSpPr>
          <p:cNvPr id="9" name="Rectangle 8"/>
          <p:cNvSpPr/>
          <p:nvPr/>
        </p:nvSpPr>
        <p:spPr>
          <a:xfrm>
            <a:off x="4645555" y="17526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ON </a:t>
            </a:r>
          </a:p>
          <a:p>
            <a:pPr algn="ctr"/>
            <a:r>
              <a:rPr lang="en-US" dirty="0"/>
              <a:t>Delay</a:t>
            </a:r>
          </a:p>
        </p:txBody>
      </p:sp>
      <p:sp>
        <p:nvSpPr>
          <p:cNvPr id="10" name="Rounded Rectangle 9"/>
          <p:cNvSpPr/>
          <p:nvPr/>
        </p:nvSpPr>
        <p:spPr>
          <a:xfrm>
            <a:off x="982749" y="2895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3200400" y="2362200"/>
            <a:ext cx="1931769"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1447800" y="2057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09847" y="2057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6" idx="1"/>
          </p:cNvCxnSpPr>
          <p:nvPr/>
        </p:nvCxnSpPr>
        <p:spPr>
          <a:xfrm>
            <a:off x="5867401" y="2057400"/>
            <a:ext cx="1216553" cy="44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1200" y="1512332"/>
            <a:ext cx="1371599" cy="523220"/>
          </a:xfrm>
          <a:prstGeom prst="rect">
            <a:avLst/>
          </a:prstGeom>
          <a:noFill/>
        </p:spPr>
        <p:txBody>
          <a:bodyPr wrap="square" rtlCol="0">
            <a:spAutoFit/>
          </a:bodyPr>
          <a:lstStyle/>
          <a:p>
            <a:r>
              <a:rPr lang="en-US" sz="1400" dirty="0"/>
              <a:t>Output Rail </a:t>
            </a:r>
          </a:p>
          <a:p>
            <a:r>
              <a:rPr lang="en-US" sz="1400" dirty="0"/>
              <a:t>Enable Signal</a:t>
            </a:r>
          </a:p>
        </p:txBody>
      </p:sp>
      <p:sp>
        <p:nvSpPr>
          <p:cNvPr id="16" name="Rectangle 15"/>
          <p:cNvSpPr/>
          <p:nvPr/>
        </p:nvSpPr>
        <p:spPr>
          <a:xfrm>
            <a:off x="7083954" y="1757068"/>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 Start</a:t>
            </a:r>
          </a:p>
        </p:txBody>
      </p:sp>
      <p:sp>
        <p:nvSpPr>
          <p:cNvPr id="17" name="Rounded Rectangle 16"/>
          <p:cNvSpPr/>
          <p:nvPr/>
        </p:nvSpPr>
        <p:spPr>
          <a:xfrm>
            <a:off x="982749" y="3352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H="1">
            <a:off x="3200400" y="2366668"/>
            <a:ext cx="4038600" cy="1176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4191000"/>
            <a:ext cx="13695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Regulation</a:t>
            </a:r>
            <a:endParaRPr lang="en-US" dirty="0"/>
          </a:p>
        </p:txBody>
      </p:sp>
      <p:sp>
        <p:nvSpPr>
          <p:cNvPr id="20" name="Rectangle 19"/>
          <p:cNvSpPr/>
          <p:nvPr/>
        </p:nvSpPr>
        <p:spPr>
          <a:xfrm>
            <a:off x="2462448" y="4191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Sequences O</a:t>
            </a:r>
            <a:r>
              <a:rPr lang="en-US" altLang="zh-CN" dirty="0"/>
              <a:t>FF</a:t>
            </a:r>
            <a:r>
              <a:rPr lang="en-US" dirty="0"/>
              <a:t> dependencies</a:t>
            </a:r>
          </a:p>
        </p:txBody>
      </p:sp>
      <p:sp>
        <p:nvSpPr>
          <p:cNvPr id="21" name="Rectangle 20"/>
          <p:cNvSpPr/>
          <p:nvPr/>
        </p:nvSpPr>
        <p:spPr>
          <a:xfrm>
            <a:off x="5024496" y="41910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a:t>
            </a:r>
            <a:r>
              <a:rPr lang="en-US" altLang="zh-CN" dirty="0"/>
              <a:t>OFF</a:t>
            </a:r>
            <a:r>
              <a:rPr lang="en-US" dirty="0"/>
              <a:t> </a:t>
            </a:r>
          </a:p>
          <a:p>
            <a:pPr algn="ctr"/>
            <a:r>
              <a:rPr lang="en-US" dirty="0"/>
              <a:t>Delay</a:t>
            </a:r>
          </a:p>
        </p:txBody>
      </p:sp>
      <p:cxnSp>
        <p:nvCxnSpPr>
          <p:cNvPr id="22" name="Straight Arrow Connector 21"/>
          <p:cNvCxnSpPr>
            <a:stCxn id="19" idx="3"/>
            <a:endCxn id="20" idx="1"/>
          </p:cNvCxnSpPr>
          <p:nvPr/>
        </p:nvCxnSpPr>
        <p:spPr>
          <a:xfrm>
            <a:off x="1826741" y="4495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88788" y="4495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6246342" y="4481004"/>
            <a:ext cx="1068858" cy="147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200" y="4176204"/>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Ramp Down</a:t>
            </a:r>
            <a:endParaRPr lang="en-US" dirty="0"/>
          </a:p>
        </p:txBody>
      </p:sp>
      <p:sp>
        <p:nvSpPr>
          <p:cNvPr id="26" name="TextBox 25"/>
          <p:cNvSpPr txBox="1"/>
          <p:nvPr/>
        </p:nvSpPr>
        <p:spPr>
          <a:xfrm>
            <a:off x="6248400" y="4026737"/>
            <a:ext cx="1578864" cy="461665"/>
          </a:xfrm>
          <a:prstGeom prst="rect">
            <a:avLst/>
          </a:prstGeom>
          <a:noFill/>
        </p:spPr>
        <p:txBody>
          <a:bodyPr wrap="square" rtlCol="0">
            <a:spAutoFit/>
          </a:bodyPr>
          <a:lstStyle/>
          <a:p>
            <a:r>
              <a:rPr lang="en-US" sz="1200" dirty="0"/>
              <a:t>Output Rail </a:t>
            </a:r>
            <a:br>
              <a:rPr lang="en-US" sz="1200" dirty="0"/>
            </a:br>
            <a:r>
              <a:rPr lang="en-US" altLang="zh-CN" sz="1200" dirty="0"/>
              <a:t>Disable </a:t>
            </a:r>
            <a:r>
              <a:rPr lang="en-US" sz="1200" dirty="0"/>
              <a:t>Signal</a:t>
            </a: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5" y="5181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3497350" y="5181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497350" y="5638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a:off x="4541924" y="4572000"/>
            <a:ext cx="1130602"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56478" y="4724400"/>
            <a:ext cx="2769316" cy="1104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6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Sequencing Control</a:t>
            </a:r>
            <a:endParaRPr lang="en-US" dirty="0"/>
          </a:p>
        </p:txBody>
      </p:sp>
      <p:sp>
        <p:nvSpPr>
          <p:cNvPr id="5" name="TextBox 4"/>
          <p:cNvSpPr txBox="1"/>
          <p:nvPr/>
        </p:nvSpPr>
        <p:spPr>
          <a:xfrm>
            <a:off x="154414" y="2286000"/>
            <a:ext cx="9452268" cy="646331"/>
          </a:xfrm>
          <a:prstGeom prst="rect">
            <a:avLst/>
          </a:prstGeom>
          <a:noFill/>
        </p:spPr>
        <p:txBody>
          <a:bodyPr wrap="none" rtlCol="0">
            <a:spAutoFit/>
          </a:bodyPr>
          <a:lstStyle/>
          <a:p>
            <a:r>
              <a:rPr lang="en-US" altLang="zh-TW" dirty="0"/>
              <a:t>In the real system</a:t>
            </a:r>
            <a:r>
              <a:rPr lang="zh-TW" altLang="en-US" dirty="0"/>
              <a:t>，</a:t>
            </a:r>
            <a:r>
              <a:rPr lang="en-US" altLang="zh-TW" dirty="0"/>
              <a:t>the delay/timing used at UCD90xxx must be from application’s design, </a:t>
            </a:r>
          </a:p>
          <a:p>
            <a:r>
              <a:rPr lang="en-US" altLang="zh-CN" dirty="0"/>
              <a:t>U</a:t>
            </a:r>
            <a:r>
              <a:rPr lang="en-US" altLang="zh-TW" dirty="0"/>
              <a:t>CD90xxx</a:t>
            </a:r>
            <a:r>
              <a:rPr lang="en-US" altLang="zh-CN" dirty="0"/>
              <a:t> can not control turn on delay and soft start time for the power supply</a:t>
            </a:r>
            <a:endParaRPr lang="en-US" dirty="0"/>
          </a:p>
        </p:txBody>
      </p:sp>
      <p:sp>
        <p:nvSpPr>
          <p:cNvPr id="6" name="Rectangle 5"/>
          <p:cNvSpPr/>
          <p:nvPr/>
        </p:nvSpPr>
        <p:spPr>
          <a:xfrm>
            <a:off x="1078131" y="1524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UCD90xxx</a:t>
            </a:r>
          </a:p>
        </p:txBody>
      </p:sp>
      <p:sp>
        <p:nvSpPr>
          <p:cNvPr id="7" name="Rectangle 6"/>
          <p:cNvSpPr/>
          <p:nvPr/>
        </p:nvSpPr>
        <p:spPr>
          <a:xfrm>
            <a:off x="2933038" y="1524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Power IC</a:t>
            </a:r>
          </a:p>
        </p:txBody>
      </p:sp>
      <p:cxnSp>
        <p:nvCxnSpPr>
          <p:cNvPr id="8" name="Straight Arrow Connector 7"/>
          <p:cNvCxnSpPr>
            <a:stCxn id="6" idx="3"/>
            <a:endCxn id="7" idx="1"/>
          </p:cNvCxnSpPr>
          <p:nvPr/>
        </p:nvCxnSpPr>
        <p:spPr>
          <a:xfrm>
            <a:off x="2297331"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59378"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5085" y="1644134"/>
            <a:ext cx="883920" cy="369332"/>
          </a:xfrm>
          <a:prstGeom prst="rect">
            <a:avLst/>
          </a:prstGeom>
          <a:noFill/>
        </p:spPr>
        <p:txBody>
          <a:bodyPr wrap="square" rtlCol="0">
            <a:spAutoFit/>
          </a:bodyPr>
          <a:lstStyle/>
          <a:p>
            <a:r>
              <a:rPr lang="en-US" dirty="0"/>
              <a:t>Vout</a:t>
            </a:r>
          </a:p>
        </p:txBody>
      </p:sp>
      <p:sp>
        <p:nvSpPr>
          <p:cNvPr id="11" name="TextBox 10"/>
          <p:cNvSpPr txBox="1"/>
          <p:nvPr/>
        </p:nvSpPr>
        <p:spPr>
          <a:xfrm>
            <a:off x="2379627" y="1459468"/>
            <a:ext cx="883920" cy="369332"/>
          </a:xfrm>
          <a:prstGeom prst="rect">
            <a:avLst/>
          </a:prstGeom>
          <a:noFill/>
        </p:spPr>
        <p:txBody>
          <a:bodyPr wrap="square" rtlCol="0">
            <a:spAutoFit/>
          </a:bodyPr>
          <a:lstStyle/>
          <a:p>
            <a:r>
              <a:rPr lang="en-US" dirty="0"/>
              <a:t>EN</a:t>
            </a:r>
          </a:p>
        </p:txBody>
      </p:sp>
      <p:cxnSp>
        <p:nvCxnSpPr>
          <p:cNvPr id="12" name="Straight Connector 11"/>
          <p:cNvCxnSpPr/>
          <p:nvPr/>
        </p:nvCxnSpPr>
        <p:spPr>
          <a:xfrm>
            <a:off x="969264" y="460348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80863"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05000" y="3878891"/>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4234148"/>
            <a:ext cx="883920" cy="369332"/>
          </a:xfrm>
          <a:prstGeom prst="rect">
            <a:avLst/>
          </a:prstGeom>
          <a:noFill/>
        </p:spPr>
        <p:txBody>
          <a:bodyPr wrap="square" rtlCol="0">
            <a:spAutoFit/>
          </a:bodyPr>
          <a:lstStyle/>
          <a:p>
            <a:r>
              <a:rPr lang="en-US" dirty="0"/>
              <a:t>EN</a:t>
            </a:r>
          </a:p>
        </p:txBody>
      </p:sp>
      <p:cxnSp>
        <p:nvCxnSpPr>
          <p:cNvPr id="16" name="Straight Connector 15"/>
          <p:cNvCxnSpPr/>
          <p:nvPr/>
        </p:nvCxnSpPr>
        <p:spPr>
          <a:xfrm>
            <a:off x="664464" y="5459968"/>
            <a:ext cx="11909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83664" y="4774168"/>
            <a:ext cx="76200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45664" y="4755880"/>
            <a:ext cx="4469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5090636"/>
            <a:ext cx="883920" cy="369332"/>
          </a:xfrm>
          <a:prstGeom prst="rect">
            <a:avLst/>
          </a:prstGeom>
          <a:noFill/>
        </p:spPr>
        <p:txBody>
          <a:bodyPr wrap="square" rtlCol="0">
            <a:spAutoFit/>
          </a:bodyPr>
          <a:lstStyle/>
          <a:p>
            <a:r>
              <a:rPr lang="en-US" dirty="0"/>
              <a:t>Vout</a:t>
            </a:r>
          </a:p>
        </p:txBody>
      </p:sp>
      <p:cxnSp>
        <p:nvCxnSpPr>
          <p:cNvPr id="20" name="Straight Connector 19"/>
          <p:cNvCxnSpPr/>
          <p:nvPr/>
        </p:nvCxnSpPr>
        <p:spPr>
          <a:xfrm flipH="1">
            <a:off x="1571931" y="3136557"/>
            <a:ext cx="6933" cy="149104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80863" y="462760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45664" y="460348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8280" y="4114800"/>
            <a:ext cx="883920" cy="430887"/>
          </a:xfrm>
          <a:prstGeom prst="rect">
            <a:avLst/>
          </a:prstGeom>
          <a:noFill/>
        </p:spPr>
        <p:txBody>
          <a:bodyPr wrap="square" rtlCol="0">
            <a:spAutoFit/>
          </a:bodyPr>
          <a:lstStyle/>
          <a:p>
            <a:r>
              <a:rPr lang="en-US" altLang="zh-CN" sz="1100" dirty="0"/>
              <a:t>TON</a:t>
            </a:r>
          </a:p>
          <a:p>
            <a:r>
              <a:rPr lang="en-US" sz="1100" dirty="0"/>
              <a:t>Delay</a:t>
            </a:r>
          </a:p>
        </p:txBody>
      </p:sp>
      <p:sp>
        <p:nvSpPr>
          <p:cNvPr id="24" name="TextBox 23"/>
          <p:cNvSpPr txBox="1"/>
          <p:nvPr/>
        </p:nvSpPr>
        <p:spPr>
          <a:xfrm>
            <a:off x="1835030" y="5560371"/>
            <a:ext cx="1428518" cy="461665"/>
          </a:xfrm>
          <a:prstGeom prst="rect">
            <a:avLst/>
          </a:prstGeom>
          <a:noFill/>
        </p:spPr>
        <p:txBody>
          <a:bodyPr wrap="square" rtlCol="0">
            <a:spAutoFit/>
          </a:bodyPr>
          <a:lstStyle/>
          <a:p>
            <a:r>
              <a:rPr lang="en-US" sz="1200" dirty="0"/>
              <a:t>Soft start</a:t>
            </a:r>
          </a:p>
          <a:p>
            <a:r>
              <a:rPr lang="en-US" sz="1200" dirty="0"/>
              <a:t>(MAX TURN ON)</a:t>
            </a:r>
          </a:p>
        </p:txBody>
      </p:sp>
      <p:cxnSp>
        <p:nvCxnSpPr>
          <p:cNvPr id="25" name="Straight Connector 24"/>
          <p:cNvCxnSpPr/>
          <p:nvPr/>
        </p:nvCxnSpPr>
        <p:spPr>
          <a:xfrm flipV="1">
            <a:off x="7086600"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86600" y="458057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15432" y="4755880"/>
            <a:ext cx="641056" cy="659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6488" y="5415495"/>
            <a:ext cx="10065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74867" y="3276600"/>
            <a:ext cx="38566" cy="147928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9667" y="4580579"/>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7707" y="4114800"/>
            <a:ext cx="883920" cy="430887"/>
          </a:xfrm>
          <a:prstGeom prst="rect">
            <a:avLst/>
          </a:prstGeom>
          <a:noFill/>
        </p:spPr>
        <p:txBody>
          <a:bodyPr wrap="square" rtlCol="0">
            <a:spAutoFit/>
          </a:bodyPr>
          <a:lstStyle/>
          <a:p>
            <a:r>
              <a:rPr lang="en-US" altLang="zh-CN" sz="1100" dirty="0"/>
              <a:t>TOFF</a:t>
            </a:r>
          </a:p>
          <a:p>
            <a:r>
              <a:rPr lang="en-US" sz="1100" dirty="0"/>
              <a:t>Delay</a:t>
            </a:r>
          </a:p>
        </p:txBody>
      </p:sp>
      <p:cxnSp>
        <p:nvCxnSpPr>
          <p:cNvPr id="32" name="Straight Connector 31"/>
          <p:cNvCxnSpPr/>
          <p:nvPr/>
        </p:nvCxnSpPr>
        <p:spPr>
          <a:xfrm>
            <a:off x="7736457" y="458695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28557" y="5191036"/>
            <a:ext cx="814805" cy="600164"/>
          </a:xfrm>
          <a:prstGeom prst="rect">
            <a:avLst/>
          </a:prstGeom>
          <a:noFill/>
        </p:spPr>
        <p:txBody>
          <a:bodyPr wrap="square" rtlCol="0">
            <a:spAutoFit/>
          </a:bodyPr>
          <a:lstStyle/>
          <a:p>
            <a:pPr algn="ctr"/>
            <a:r>
              <a:rPr lang="en-US" sz="1100" dirty="0"/>
              <a:t>MAX </a:t>
            </a:r>
          </a:p>
          <a:p>
            <a:pPr algn="ctr"/>
            <a:r>
              <a:rPr lang="en-US" sz="1100" dirty="0"/>
              <a:t>TURN O</a:t>
            </a:r>
            <a:r>
              <a:rPr lang="en-US" altLang="zh-CN" sz="1100" dirty="0"/>
              <a:t>FF</a:t>
            </a:r>
            <a:endParaRPr lang="en-US" sz="1100" dirty="0"/>
          </a:p>
        </p:txBody>
      </p:sp>
      <p:cxnSp>
        <p:nvCxnSpPr>
          <p:cNvPr id="34" name="Straight Connector 33"/>
          <p:cNvCxnSpPr/>
          <p:nvPr/>
        </p:nvCxnSpPr>
        <p:spPr>
          <a:xfrm>
            <a:off x="664464" y="384878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576063"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71931" y="3124200"/>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3479457"/>
            <a:ext cx="1350264" cy="261610"/>
          </a:xfrm>
          <a:prstGeom prst="rect">
            <a:avLst/>
          </a:prstGeom>
          <a:noFill/>
        </p:spPr>
        <p:txBody>
          <a:bodyPr wrap="square" rtlCol="0">
            <a:spAutoFit/>
          </a:bodyPr>
          <a:lstStyle/>
          <a:p>
            <a:r>
              <a:rPr lang="en-US" sz="1100" dirty="0"/>
              <a:t>ON/OFF_</a:t>
            </a:r>
            <a:r>
              <a:rPr lang="en-US" altLang="zh-CN" sz="1100" dirty="0"/>
              <a:t>CONFIG</a:t>
            </a:r>
            <a:endParaRPr lang="en-US" sz="1100" dirty="0"/>
          </a:p>
        </p:txBody>
      </p:sp>
      <p:cxnSp>
        <p:nvCxnSpPr>
          <p:cNvPr id="39" name="Straight Connector 38"/>
          <p:cNvCxnSpPr/>
          <p:nvPr/>
        </p:nvCxnSpPr>
        <p:spPr>
          <a:xfrm flipV="1">
            <a:off x="6781800"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81800" y="3825888"/>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52662" y="3217847"/>
            <a:ext cx="1350264" cy="261610"/>
          </a:xfrm>
          <a:prstGeom prst="rect">
            <a:avLst/>
          </a:prstGeom>
          <a:noFill/>
        </p:spPr>
        <p:txBody>
          <a:bodyPr wrap="square" rtlCol="0">
            <a:spAutoFit/>
          </a:bodyPr>
          <a:lstStyle/>
          <a:p>
            <a:r>
              <a:rPr lang="en-US" sz="1100" dirty="0"/>
              <a:t>Turn On</a:t>
            </a:r>
          </a:p>
        </p:txBody>
      </p:sp>
      <p:sp>
        <p:nvSpPr>
          <p:cNvPr id="43" name="TextBox 42"/>
          <p:cNvSpPr txBox="1"/>
          <p:nvPr/>
        </p:nvSpPr>
        <p:spPr>
          <a:xfrm>
            <a:off x="6781800" y="3200400"/>
            <a:ext cx="1350264" cy="261610"/>
          </a:xfrm>
          <a:prstGeom prst="rect">
            <a:avLst/>
          </a:prstGeom>
          <a:noFill/>
        </p:spPr>
        <p:txBody>
          <a:bodyPr wrap="square" rtlCol="0">
            <a:spAutoFit/>
          </a:bodyPr>
          <a:lstStyle/>
          <a:p>
            <a:r>
              <a:rPr lang="en-US" sz="1100" dirty="0"/>
              <a:t>Turn Off</a:t>
            </a:r>
          </a:p>
        </p:txBody>
      </p:sp>
    </p:spTree>
    <p:extLst>
      <p:ext uri="{BB962C8B-B14F-4D97-AF65-F5344CB8AC3E}">
        <p14:creationId xmlns:p14="http://schemas.microsoft.com/office/powerpoint/2010/main" val="58600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458200" cy="814388"/>
          </a:xfrm>
        </p:spPr>
        <p:txBody>
          <a:bodyPr/>
          <a:lstStyle/>
          <a:p>
            <a:pPr algn="ctr"/>
            <a:r>
              <a:rPr lang="en-US" altLang="zh-CN" dirty="0"/>
              <a:t>Configure Fault Response</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74230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609600"/>
          </a:xfrm>
        </p:spPr>
        <p:txBody>
          <a:bodyPr>
            <a:normAutofit/>
          </a:bodyPr>
          <a:lstStyle/>
          <a:p>
            <a:pPr algn="l"/>
            <a:r>
              <a:rPr lang="en-US" altLang="zh-CN" sz="2800" dirty="0"/>
              <a:t>Fault Response Settings</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66569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18265"/>
            <a:ext cx="32480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5257800"/>
            <a:ext cx="3531736" cy="1200329"/>
          </a:xfrm>
          <a:prstGeom prst="rect">
            <a:avLst/>
          </a:prstGeom>
          <a:noFill/>
        </p:spPr>
        <p:txBody>
          <a:bodyPr wrap="none" rtlCol="0">
            <a:spAutoFit/>
          </a:bodyPr>
          <a:lstStyle/>
          <a:p>
            <a:r>
              <a:rPr lang="en-US" altLang="zh-CN" dirty="0"/>
              <a:t>Retry(restart) interval</a:t>
            </a:r>
          </a:p>
          <a:p>
            <a:r>
              <a:rPr lang="en-US" altLang="zh-CN" dirty="0"/>
              <a:t>Glitch filter for voltage Fault</a:t>
            </a:r>
          </a:p>
          <a:p>
            <a:r>
              <a:rPr lang="en-US" altLang="zh-CN" dirty="0"/>
              <a:t>Glitch Filter for non-voltage Fault</a:t>
            </a:r>
          </a:p>
          <a:p>
            <a:endParaRPr lang="en-US" dirty="0"/>
          </a:p>
        </p:txBody>
      </p:sp>
      <p:sp>
        <p:nvSpPr>
          <p:cNvPr id="8" name="TextBox 7"/>
          <p:cNvSpPr txBox="1"/>
          <p:nvPr/>
        </p:nvSpPr>
        <p:spPr>
          <a:xfrm>
            <a:off x="7391400" y="838200"/>
            <a:ext cx="1676400" cy="830997"/>
          </a:xfrm>
          <a:prstGeom prst="rect">
            <a:avLst/>
          </a:prstGeom>
          <a:noFill/>
        </p:spPr>
        <p:txBody>
          <a:bodyPr wrap="square" rtlCol="0">
            <a:spAutoFit/>
          </a:bodyPr>
          <a:lstStyle/>
          <a:p>
            <a:r>
              <a:rPr lang="en-US" altLang="zh-CN" sz="1600" dirty="0"/>
              <a:t>Select different rail from drop down menu</a:t>
            </a:r>
            <a:endParaRPr lang="en-US" sz="1600" dirty="0"/>
          </a:p>
        </p:txBody>
      </p:sp>
    </p:spTree>
    <p:extLst>
      <p:ext uri="{BB962C8B-B14F-4D97-AF65-F5344CB8AC3E}">
        <p14:creationId xmlns:p14="http://schemas.microsoft.com/office/powerpoint/2010/main" val="2211221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2747"/>
            <a:ext cx="8229600" cy="805453"/>
          </a:xfrm>
        </p:spPr>
        <p:txBody>
          <a:bodyPr>
            <a:normAutofit/>
          </a:bodyPr>
          <a:lstStyle/>
          <a:p>
            <a:pPr algn="l"/>
            <a:r>
              <a:rPr lang="en-US" altLang="zh-CN" sz="3600" dirty="0"/>
              <a:t>Fault Response Settings</a:t>
            </a:r>
            <a:endParaRPr lang="en-US" sz="3600" dirty="0"/>
          </a:p>
        </p:txBody>
      </p:sp>
      <p:sp>
        <p:nvSpPr>
          <p:cNvPr id="5" name="Content Placeholder 2"/>
          <p:cNvSpPr txBox="1">
            <a:spLocks/>
          </p:cNvSpPr>
          <p:nvPr/>
        </p:nvSpPr>
        <p:spPr>
          <a:xfrm>
            <a:off x="457199" y="783580"/>
            <a:ext cx="4277277" cy="534258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1400" kern="0" dirty="0"/>
              <a:t>Enable the glitch filter</a:t>
            </a:r>
          </a:p>
          <a:p>
            <a:endParaRPr lang="en-US" altLang="zh-CN" sz="1400" kern="0" dirty="0"/>
          </a:p>
          <a:p>
            <a:r>
              <a:rPr lang="en-US" altLang="zh-CN" sz="1400" kern="0" dirty="0"/>
              <a:t>Enable re-sequencing</a:t>
            </a:r>
            <a:r>
              <a:rPr lang="zh-CN" altLang="en-US" sz="1400" kern="0" dirty="0"/>
              <a:t>（</a:t>
            </a:r>
            <a:r>
              <a:rPr lang="en-US" altLang="zh-CN" sz="1400" kern="0" dirty="0"/>
              <a:t>If retry/restart is selected</a:t>
            </a:r>
            <a:r>
              <a:rPr lang="zh-CN" altLang="en-US" sz="1400" kern="0" dirty="0"/>
              <a:t>，</a:t>
            </a:r>
            <a:r>
              <a:rPr lang="en-US" altLang="zh-CN" sz="1400" kern="0" dirty="0"/>
              <a:t>re-sequencing takes effect only after the retry/restart is exhausted. </a:t>
            </a:r>
            <a:r>
              <a:rPr lang="zh-CN" altLang="en-US" sz="1400" kern="0" dirty="0"/>
              <a:t>）</a:t>
            </a:r>
            <a:endParaRPr lang="en-US" altLang="zh-CN" sz="1400" kern="0" dirty="0"/>
          </a:p>
          <a:p>
            <a:endParaRPr lang="en-US" altLang="zh-CN" kern="0" dirty="0"/>
          </a:p>
          <a:p>
            <a:r>
              <a:rPr lang="en-US" altLang="zh-CN" sz="1200" kern="0" dirty="0"/>
              <a:t>Ignore fault</a:t>
            </a:r>
            <a:r>
              <a:rPr lang="zh-CN" altLang="en-US" sz="1200" kern="0" dirty="0"/>
              <a:t>（</a:t>
            </a:r>
            <a:r>
              <a:rPr lang="en-US" altLang="zh-CN" sz="1200" kern="0" dirty="0"/>
              <a:t>if this is selected, the rest settings are ignored</a:t>
            </a:r>
            <a:r>
              <a:rPr lang="zh-CN" altLang="en-US" sz="1200" kern="0" dirty="0"/>
              <a:t>）</a:t>
            </a:r>
            <a:endParaRPr lang="en-US" altLang="zh-CN" sz="1200" kern="0" dirty="0"/>
          </a:p>
          <a:p>
            <a:r>
              <a:rPr lang="en-US" altLang="zh-CN" sz="1200" kern="0" dirty="0"/>
              <a:t>Shutdown immediately(ignore delay or dependencies)</a:t>
            </a:r>
          </a:p>
          <a:p>
            <a:r>
              <a:rPr lang="en-US" altLang="zh-CN" sz="1200" kern="0" dirty="0"/>
              <a:t>Shutdown with delay</a:t>
            </a:r>
          </a:p>
          <a:p>
            <a:pPr marL="0" indent="0">
              <a:buNone/>
            </a:pPr>
            <a:r>
              <a:rPr lang="en-US" altLang="zh-CN" sz="1200" kern="0" dirty="0"/>
              <a:t>(for the salve rails of the faulted rail, they are always off based on the delay)</a:t>
            </a:r>
          </a:p>
          <a:p>
            <a:endParaRPr lang="en-US" altLang="zh-CN" kern="0" dirty="0"/>
          </a:p>
          <a:p>
            <a:r>
              <a:rPr lang="en-US" altLang="zh-CN" kern="0" dirty="0"/>
              <a:t>No retry/restart</a:t>
            </a:r>
          </a:p>
          <a:p>
            <a:endParaRPr lang="en-US" altLang="zh-CN" kern="0" dirty="0"/>
          </a:p>
          <a:p>
            <a:r>
              <a:rPr lang="en-US" altLang="zh-CN" kern="0" dirty="0"/>
              <a:t>Retry/restart 1-16 times based on interval</a:t>
            </a:r>
          </a:p>
          <a:p>
            <a:endParaRPr lang="en-US" altLang="zh-CN" kern="0" dirty="0"/>
          </a:p>
          <a:p>
            <a:r>
              <a:rPr lang="en-US" altLang="zh-CN" kern="0" dirty="0"/>
              <a:t>Retry continuously</a:t>
            </a:r>
            <a:r>
              <a:rPr lang="zh-CN" altLang="en-US" kern="0" dirty="0"/>
              <a:t> </a:t>
            </a:r>
            <a:r>
              <a:rPr lang="en-US" altLang="zh-CN" kern="0" dirty="0"/>
              <a:t>based on interval(re-sequencing is not possible under this setting)</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41" y="457200"/>
            <a:ext cx="2640759" cy="591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655641" y="5118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p:nvSpPr>
        <p:spPr>
          <a:xfrm>
            <a:off x="6629821" y="13500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Arrow Connector 8"/>
          <p:cNvCxnSpPr/>
          <p:nvPr/>
        </p:nvCxnSpPr>
        <p:spPr>
          <a:xfrm flipH="1">
            <a:off x="2743201" y="838200"/>
            <a:ext cx="3781453" cy="152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1" y="1692920"/>
            <a:ext cx="3607640" cy="122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03241" y="23406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Arrow Connector 11"/>
          <p:cNvCxnSpPr/>
          <p:nvPr/>
        </p:nvCxnSpPr>
        <p:spPr>
          <a:xfrm flipH="1" flipV="1">
            <a:off x="4191000" y="2632588"/>
            <a:ext cx="2001354" cy="101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24654" y="3026420"/>
            <a:ext cx="2362200" cy="3276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Arrow Connector 13"/>
          <p:cNvCxnSpPr/>
          <p:nvPr/>
        </p:nvCxnSpPr>
        <p:spPr>
          <a:xfrm flipH="1" flipV="1">
            <a:off x="3352800" y="4639253"/>
            <a:ext cx="2483112" cy="509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Shutdown Slaves</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28</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762000"/>
            <a:ext cx="8610600" cy="2209800"/>
          </a:xfrm>
          <a:prstGeom prst="rect">
            <a:avLst/>
          </a:prstGeom>
        </p:spPr>
        <p:txBody>
          <a:bodyPr>
            <a:normAutofit fontScale="700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pPr marL="0" indent="0">
              <a:buNone/>
            </a:pPr>
            <a:r>
              <a:rPr lang="en-US" sz="2400" kern="0" dirty="0"/>
              <a:t>Fault shutdown slave is to shutdown other rails when the desired rail has fault if the fault response of the desired rail is set to not ignore the fault. </a:t>
            </a:r>
          </a:p>
          <a:p>
            <a:pPr marL="0" indent="0">
              <a:buNone/>
            </a:pPr>
            <a:r>
              <a:rPr lang="en-US" sz="2400" kern="0" dirty="0"/>
              <a:t>The advantage is to reduce the number of fault logged by the device. For example, if VIN has fault, the other rails will report the own fault later. But if other rails are configured as fault shutdown slaves of VIN rail, device will shutdown other rails before they reports fault to save the fault log space.</a:t>
            </a:r>
          </a:p>
          <a:p>
            <a:pPr marL="0" indent="0">
              <a:buNone/>
            </a:pPr>
            <a:endParaRPr lang="en-US" sz="2400" kern="0" dirty="0"/>
          </a:p>
          <a:p>
            <a:pPr marL="0" indent="0">
              <a:buNone/>
            </a:pPr>
            <a:r>
              <a:rPr lang="en-US" sz="2400" kern="0" dirty="0"/>
              <a:t>Fault shutdown slaves rails are always off based on </a:t>
            </a:r>
            <a:r>
              <a:rPr lang="en-US" sz="2400" kern="0" dirty="0" err="1"/>
              <a:t>own’s</a:t>
            </a:r>
            <a:r>
              <a:rPr lang="en-US" sz="2400" kern="0" dirty="0"/>
              <a:t> delay and dependencies.</a:t>
            </a:r>
          </a:p>
        </p:txBody>
      </p:sp>
    </p:spTree>
    <p:extLst>
      <p:ext uri="{BB962C8B-B14F-4D97-AF65-F5344CB8AC3E}">
        <p14:creationId xmlns:p14="http://schemas.microsoft.com/office/powerpoint/2010/main" val="268825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Shutdown Slaves</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29</a:t>
            </a:fld>
            <a:endParaRPr lang="en-US">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838201"/>
            <a:ext cx="8229600" cy="2514600"/>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sz="2400" kern="0" dirty="0">
                <a:solidFill>
                  <a:srgbClr val="000000"/>
                </a:solidFill>
              </a:rPr>
              <a:t>Fault shutdown slaves: when a given rail has fault, device will shutdown the faulted rail plus the selected fault shutdown slaves.</a:t>
            </a:r>
            <a:endParaRPr lang="en-US" altLang="zh-CN" sz="2400" kern="0" dirty="0">
              <a:solidFill>
                <a:srgbClr val="000000"/>
              </a:solidFill>
            </a:endParaRPr>
          </a:p>
          <a:p>
            <a:r>
              <a:rPr lang="en-US" altLang="zh-CN" sz="2400" kern="0" dirty="0">
                <a:solidFill>
                  <a:srgbClr val="000000"/>
                </a:solidFill>
              </a:rPr>
              <a:t>The fault response of the faulted rail can be set to IGNORE, otherwise, the slaves will not be off.</a:t>
            </a:r>
          </a:p>
          <a:p>
            <a:r>
              <a:rPr lang="en-US" altLang="zh-CN" sz="2400" kern="0" dirty="0">
                <a:solidFill>
                  <a:srgbClr val="000000"/>
                </a:solidFill>
              </a:rPr>
              <a:t>The slave rails are always off based on its off delay and dependencies. </a:t>
            </a:r>
          </a:p>
          <a:p>
            <a:endParaRPr lang="en-US" altLang="zh-CN" sz="2400" kern="0" dirty="0">
              <a:solidFill>
                <a:srgbClr val="000000"/>
              </a:solidFill>
            </a:endParaRPr>
          </a:p>
          <a:p>
            <a:endParaRPr lang="en-US" sz="2400" kern="0" dirty="0">
              <a:solidFill>
                <a:srgbClr val="000000"/>
              </a:solidFill>
            </a:endParaRPr>
          </a:p>
        </p:txBody>
      </p:sp>
    </p:spTree>
    <p:extLst>
      <p:ext uri="{BB962C8B-B14F-4D97-AF65-F5344CB8AC3E}">
        <p14:creationId xmlns:p14="http://schemas.microsoft.com/office/powerpoint/2010/main" val="178933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893ABF0-78E1-4228-8C73-2B3BC9FC8265}" type="slidenum">
              <a:rPr lang="en-US">
                <a:solidFill>
                  <a:srgbClr val="000000"/>
                </a:solidFill>
              </a:rPr>
              <a:pPr/>
              <a:t>3</a:t>
            </a:fld>
            <a:endParaRPr lang="en-US" dirty="0">
              <a:solidFill>
                <a:srgbClr val="000000"/>
              </a:solidFill>
            </a:endParaRPr>
          </a:p>
        </p:txBody>
      </p:sp>
      <p:sp>
        <p:nvSpPr>
          <p:cNvPr id="175106" name="Title 1"/>
          <p:cNvSpPr>
            <a:spLocks noGrp="1"/>
          </p:cNvSpPr>
          <p:nvPr>
            <p:ph type="title" idx="4294967295"/>
          </p:nvPr>
        </p:nvSpPr>
        <p:spPr>
          <a:xfrm>
            <a:off x="231775" y="-51957"/>
            <a:ext cx="8458200" cy="648133"/>
          </a:xfrm>
        </p:spPr>
        <p:txBody>
          <a:bodyPr/>
          <a:lstStyle/>
          <a:p>
            <a:r>
              <a:rPr lang="en-US" altLang="zh-CN" dirty="0"/>
              <a:t>UCD90XXX Selection Guide</a:t>
            </a:r>
            <a:endParaRPr lang="en-US" dirty="0"/>
          </a:p>
        </p:txBody>
      </p:sp>
      <p:sp>
        <p:nvSpPr>
          <p:cNvPr id="175107" name="TextBox 4"/>
          <p:cNvSpPr txBox="1">
            <a:spLocks noChangeArrowheads="1"/>
          </p:cNvSpPr>
          <p:nvPr/>
        </p:nvSpPr>
        <p:spPr bwMode="auto">
          <a:xfrm>
            <a:off x="196460" y="5661421"/>
            <a:ext cx="826174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800" dirty="0">
                <a:solidFill>
                  <a:srgbClr val="000000"/>
                </a:solidFill>
                <a:cs typeface="Arial" charset="0"/>
              </a:rPr>
              <a:t>* Table shows the max number of each feature supported by each device.  For example, the UCD90124 has 12 PWM pins used as any combination of margining, PWM, fan control, or GPIO up to the max listed.  See data sheets for details.</a:t>
            </a:r>
          </a:p>
          <a:p>
            <a:pPr fontAlgn="base">
              <a:spcBef>
                <a:spcPct val="0"/>
              </a:spcBef>
              <a:spcAft>
                <a:spcPct val="0"/>
              </a:spcAft>
            </a:pPr>
            <a:r>
              <a:rPr lang="en-US" sz="800" dirty="0">
                <a:solidFill>
                  <a:srgbClr val="000000"/>
                </a:solidFill>
                <a:cs typeface="Arial" charset="0"/>
              </a:rPr>
              <a:t>** JTAG interface is for programming only.</a:t>
            </a:r>
          </a:p>
          <a:p>
            <a:pPr fontAlgn="base">
              <a:spcBef>
                <a:spcPct val="0"/>
              </a:spcBef>
              <a:spcAft>
                <a:spcPct val="0"/>
              </a:spcAft>
            </a:pPr>
            <a:r>
              <a:rPr lang="en-US" sz="800" dirty="0">
                <a:solidFill>
                  <a:srgbClr val="000000"/>
                </a:solidFill>
                <a:cs typeface="Arial" charset="0"/>
              </a:rPr>
              <a:t>***: ULA package and SEU detection</a:t>
            </a:r>
          </a:p>
        </p:txBody>
      </p:sp>
      <p:graphicFrame>
        <p:nvGraphicFramePr>
          <p:cNvPr id="6" name="Content Placeholder 3"/>
          <p:cNvGraphicFramePr>
            <a:graphicFrameLocks/>
          </p:cNvGraphicFramePr>
          <p:nvPr>
            <p:extLst>
              <p:ext uri="{D42A27DB-BD31-4B8C-83A1-F6EECF244321}">
                <p14:modId xmlns:p14="http://schemas.microsoft.com/office/powerpoint/2010/main" val="3796828405"/>
              </p:ext>
            </p:extLst>
          </p:nvPr>
        </p:nvGraphicFramePr>
        <p:xfrm>
          <a:off x="152412" y="603344"/>
          <a:ext cx="8381988" cy="5058081"/>
        </p:xfrm>
        <a:graphic>
          <a:graphicData uri="http://schemas.openxmlformats.org/drawingml/2006/table">
            <a:tbl>
              <a:tblPr/>
              <a:tblGrid>
                <a:gridCol w="1902048">
                  <a:extLst>
                    <a:ext uri="{9D8B030D-6E8A-4147-A177-3AD203B41FA5}">
                      <a16:colId xmlns:a16="http://schemas.microsoft.com/office/drawing/2014/main" val="20000"/>
                    </a:ext>
                  </a:extLst>
                </a:gridCol>
                <a:gridCol w="1140303">
                  <a:extLst>
                    <a:ext uri="{9D8B030D-6E8A-4147-A177-3AD203B41FA5}">
                      <a16:colId xmlns:a16="http://schemas.microsoft.com/office/drawing/2014/main" val="20001"/>
                    </a:ext>
                  </a:extLst>
                </a:gridCol>
                <a:gridCol w="1047316">
                  <a:extLst>
                    <a:ext uri="{9D8B030D-6E8A-4147-A177-3AD203B41FA5}">
                      <a16:colId xmlns:a16="http://schemas.microsoft.com/office/drawing/2014/main" val="20002"/>
                    </a:ext>
                  </a:extLst>
                </a:gridCol>
                <a:gridCol w="1108681">
                  <a:extLst>
                    <a:ext uri="{9D8B030D-6E8A-4147-A177-3AD203B41FA5}">
                      <a16:colId xmlns:a16="http://schemas.microsoft.com/office/drawing/2014/main" val="20003"/>
                    </a:ext>
                  </a:extLst>
                </a:gridCol>
                <a:gridCol w="1179880">
                  <a:extLst>
                    <a:ext uri="{9D8B030D-6E8A-4147-A177-3AD203B41FA5}">
                      <a16:colId xmlns:a16="http://schemas.microsoft.com/office/drawing/2014/main" val="20004"/>
                    </a:ext>
                  </a:extLst>
                </a:gridCol>
                <a:gridCol w="1037480">
                  <a:extLst>
                    <a:ext uri="{9D8B030D-6E8A-4147-A177-3AD203B41FA5}">
                      <a16:colId xmlns:a16="http://schemas.microsoft.com/office/drawing/2014/main" val="20005"/>
                    </a:ext>
                  </a:extLst>
                </a:gridCol>
                <a:gridCol w="966280">
                  <a:extLst>
                    <a:ext uri="{9D8B030D-6E8A-4147-A177-3AD203B41FA5}">
                      <a16:colId xmlns:a16="http://schemas.microsoft.com/office/drawing/2014/main" val="20006"/>
                    </a:ext>
                  </a:extLst>
                </a:gridCol>
              </a:tblGrid>
              <a:tr h="347420">
                <a:tc>
                  <a:txBody>
                    <a:bodyPr/>
                    <a:lstStyle/>
                    <a:p>
                      <a:pPr marL="90488" marR="0" lvl="0" indent="0" algn="l"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Arial" pitchFamily="34"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UCD90320/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UCD90320U</a:t>
                      </a:r>
                      <a:r>
                        <a:rPr kumimoji="0" lang="en-US" sz="1100" b="1" i="0" u="none" strike="noStrike" cap="none" normalizeH="0" baseline="30000" dirty="0">
                          <a:ln>
                            <a:noFill/>
                          </a:ln>
                          <a:solidFill>
                            <a:srgbClr val="FFFFFF"/>
                          </a:solidFill>
                          <a:effectLst/>
                          <a:latin typeface="Arial" pitchFamily="34"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UCD90160A</a:t>
                      </a:r>
                      <a:endParaRPr kumimoji="0" lang="en-US" sz="1100" b="1" i="0" u="none" strike="noStrike" cap="none" normalizeH="0" baseline="30000" dirty="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UCD90120A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UCD90124A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UCD9090A</a:t>
                      </a:r>
                      <a:endParaRPr kumimoji="0" lang="en-US" sz="1100" b="1" i="0" u="none" strike="noStrike" cap="none" normalizeH="0" baseline="30000" dirty="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UCD9081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792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 Rails Sequenced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 of Monitor Inputs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24 + 8(digital)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2"/>
                  </a:ext>
                </a:extLst>
              </a:tr>
              <a:tr h="291116">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ADC Ref Accuracy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3"/>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Voltage Margining*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24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4"/>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Fan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5"/>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ACPI Sleep State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6"/>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Fault Pins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7"/>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defRPr/>
                      </a:pPr>
                      <a:r>
                        <a:rPr kumimoji="0" lang="en-US" sz="900" b="1" i="0" u="none" strike="noStrike" cap="none" normalizeH="0" baseline="0" dirty="0">
                          <a:ln>
                            <a:noFill/>
                          </a:ln>
                          <a:solidFill>
                            <a:srgbClr val="000000"/>
                          </a:solidFill>
                          <a:effectLst/>
                          <a:latin typeface="Arial" pitchFamily="34" charset="0"/>
                        </a:rPr>
                        <a:t>GPI Fault responses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8"/>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Num Profiles(AVID)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Up to 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9"/>
                  </a:ext>
                </a:extLst>
              </a:tr>
              <a:tr h="3598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Current and Temp</a:t>
                      </a:r>
                      <a:br>
                        <a:rPr kumimoji="0" lang="en-US" sz="900" b="1" i="0" u="none" strike="noStrike" cap="none" normalizeH="0" baseline="0" dirty="0">
                          <a:ln>
                            <a:noFill/>
                          </a:ln>
                          <a:solidFill>
                            <a:srgbClr val="000000"/>
                          </a:solidFill>
                          <a:effectLst/>
                          <a:latin typeface="Arial" pitchFamily="34" charset="0"/>
                        </a:rPr>
                      </a:br>
                      <a:r>
                        <a:rPr kumimoji="0" lang="en-US" sz="900" b="1" i="0" u="none" strike="noStrike" cap="none" normalizeH="0" baseline="0" dirty="0">
                          <a:ln>
                            <a:noFill/>
                          </a:ln>
                          <a:solidFill>
                            <a:srgbClr val="000000"/>
                          </a:solidFill>
                          <a:effectLst/>
                          <a:latin typeface="Arial" pitchFamily="34" charset="0"/>
                        </a:rPr>
                        <a:t>Monitor Scaling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0"/>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NV Fault Logs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1"/>
                  </a:ext>
                </a:extLst>
              </a:tr>
              <a:tr h="3582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Other NV Logging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Blackbox, Peaks, Resets, RTC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2"/>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Max GPI/GPO*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3"/>
                  </a:ext>
                </a:extLst>
              </a:tr>
              <a:tr h="271922">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Internal Temp Sensor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4"/>
                  </a:ext>
                </a:extLst>
              </a:tr>
              <a:tr h="412681">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Communication and Programming I/F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5"/>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Watchdog Timer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6"/>
                  </a:ext>
                </a:extLst>
              </a:tr>
              <a:tr h="38548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Package Type (size, mm)</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169-ball BGA</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(12x12, 0.8 pitch)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 (9x9)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48-pin QFN (7x7)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32-pin QFN</a:t>
                      </a:r>
                      <a:br>
                        <a:rPr kumimoji="0" lang="en-US" sz="900" b="0" i="0" u="none" strike="noStrike" cap="none" normalizeH="0" baseline="0" dirty="0">
                          <a:ln>
                            <a:noFill/>
                          </a:ln>
                          <a:solidFill>
                            <a:srgbClr val="000000"/>
                          </a:solidFill>
                          <a:effectLst/>
                          <a:latin typeface="Arial" pitchFamily="34" charset="0"/>
                        </a:rPr>
                      </a:br>
                      <a:r>
                        <a:rPr kumimoji="0" lang="en-US" sz="900" b="0" i="0" u="none" strike="noStrike" cap="none" normalizeH="0" baseline="0" dirty="0">
                          <a:ln>
                            <a:noFill/>
                          </a:ln>
                          <a:solidFill>
                            <a:srgbClr val="000000"/>
                          </a:solidFill>
                          <a:effectLst/>
                          <a:latin typeface="Arial" pitchFamily="34" charset="0"/>
                        </a:rPr>
                        <a:t>(5x5)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051287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2747"/>
            <a:ext cx="8229600" cy="1143000"/>
          </a:xfrm>
        </p:spPr>
        <p:txBody>
          <a:bodyPr>
            <a:normAutofit/>
          </a:bodyPr>
          <a:lstStyle/>
          <a:p>
            <a:pPr algn="l"/>
            <a:r>
              <a:rPr lang="en-US" altLang="zh-CN" sz="3200" dirty="0"/>
              <a:t>Retry(restart) and Re-sequencing</a:t>
            </a:r>
            <a:endParaRPr lang="en-US" sz="3200" dirty="0"/>
          </a:p>
        </p:txBody>
      </p:sp>
      <p:sp>
        <p:nvSpPr>
          <p:cNvPr id="6" name="Content Placeholder 2"/>
          <p:cNvSpPr txBox="1">
            <a:spLocks/>
          </p:cNvSpPr>
          <p:nvPr/>
        </p:nvSpPr>
        <p:spPr>
          <a:xfrm>
            <a:off x="304800" y="1143000"/>
            <a:ext cx="8229600" cy="4525963"/>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800" kern="0" dirty="0"/>
              <a:t>Retry(restart) is only applied on the faulted rail</a:t>
            </a:r>
            <a:r>
              <a:rPr lang="zh-CN" altLang="en-US" sz="2800" kern="0" dirty="0"/>
              <a:t> </a:t>
            </a:r>
            <a:r>
              <a:rPr lang="en-US" altLang="zh-CN" sz="2800" kern="0" dirty="0"/>
              <a:t>and it does not impact other rails. When faulted rail is retry, the remain rails are intact which are not going to be off when retry is ongoing.</a:t>
            </a:r>
          </a:p>
          <a:p>
            <a:r>
              <a:rPr lang="en-US" altLang="zh-CN" sz="2800" kern="0" dirty="0"/>
              <a:t>Re-sequencing mean: when a given rail has fault, re-sequencing shall shutdown the faulted rail + related rails(set as fault shutdown slave) and turn these rails back on. If the faulted rail has retry, the re-sequencing will not start until retry is exhausted. All re-sequencing rails must be under POWER_GOOD_OFF to start the re-sequencing.</a:t>
            </a:r>
            <a:endParaRPr lang="en-US" sz="2800" kern="0" dirty="0"/>
          </a:p>
        </p:txBody>
      </p:sp>
    </p:spTree>
    <p:extLst>
      <p:ext uri="{BB962C8B-B14F-4D97-AF65-F5344CB8AC3E}">
        <p14:creationId xmlns:p14="http://schemas.microsoft.com/office/powerpoint/2010/main" val="71612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344" y="0"/>
            <a:ext cx="8229600" cy="609600"/>
          </a:xfrm>
        </p:spPr>
        <p:txBody>
          <a:bodyPr>
            <a:normAutofit/>
          </a:bodyPr>
          <a:lstStyle/>
          <a:p>
            <a:pPr algn="l"/>
            <a:r>
              <a:rPr lang="en-US" altLang="zh-CN" sz="3200" dirty="0"/>
              <a:t>Resequencing </a:t>
            </a:r>
            <a:r>
              <a:rPr lang="en-US" altLang="zh-CN" dirty="0"/>
              <a:t>Configuration</a:t>
            </a:r>
            <a:endParaRPr lang="en-US" sz="3200" dirty="0"/>
          </a:p>
        </p:txBody>
      </p:sp>
      <p:sp>
        <p:nvSpPr>
          <p:cNvPr id="5" name="Content Placeholder 2"/>
          <p:cNvSpPr txBox="1">
            <a:spLocks/>
          </p:cNvSpPr>
          <p:nvPr/>
        </p:nvSpPr>
        <p:spPr>
          <a:xfrm>
            <a:off x="304800" y="762000"/>
            <a:ext cx="8610600" cy="6019800"/>
          </a:xfrm>
          <a:prstGeom prst="rect">
            <a:avLst/>
          </a:prstGeom>
        </p:spPr>
        <p:txBody>
          <a:bodyPr>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400" kern="0" dirty="0"/>
              <a:t>Enable resequencing option at the fault response</a:t>
            </a:r>
          </a:p>
          <a:p>
            <a:r>
              <a:rPr lang="en-US" altLang="zh-CN" sz="2400" kern="0" dirty="0"/>
              <a:t>Select the rails that need be re-sequencing when the current rail has fault</a:t>
            </a:r>
          </a:p>
          <a:p>
            <a:endParaRPr lang="en-US" altLang="zh-CN" sz="2400" kern="0" dirty="0"/>
          </a:p>
          <a:p>
            <a:endParaRPr lang="en-US" altLang="zh-CN" sz="2400" kern="0" dirty="0"/>
          </a:p>
          <a:p>
            <a:endParaRPr lang="en-US" altLang="zh-CN" sz="2400" kern="0" dirty="0"/>
          </a:p>
          <a:p>
            <a:endParaRPr lang="en-US" altLang="zh-CN" sz="2400" kern="0" dirty="0"/>
          </a:p>
          <a:p>
            <a:endParaRPr lang="en-US" altLang="zh-CN" sz="2400" kern="0" dirty="0"/>
          </a:p>
          <a:p>
            <a:r>
              <a:rPr lang="en-US" altLang="zh-CN" sz="2400" kern="0" dirty="0"/>
              <a:t>Configure proper interval and number</a:t>
            </a:r>
          </a:p>
          <a:p>
            <a:endParaRPr lang="en-US" altLang="zh-CN" sz="2400" kern="0" dirty="0"/>
          </a:p>
          <a:p>
            <a:endParaRPr lang="en-US" sz="2400" kern="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5624513" cy="161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39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458200" cy="814388"/>
          </a:xfrm>
        </p:spPr>
        <p:txBody>
          <a:bodyPr/>
          <a:lstStyle/>
          <a:p>
            <a:pPr algn="ctr"/>
            <a:r>
              <a:rPr lang="en-US" altLang="zh-CN" dirty="0"/>
              <a:t>Configure Margining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550323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a:t>Hardware Design</a:t>
            </a:r>
            <a:endParaRPr lang="en-US" dirty="0"/>
          </a:p>
        </p:txBody>
      </p:sp>
      <p:grpSp>
        <p:nvGrpSpPr>
          <p:cNvPr id="5" name="Group 4"/>
          <p:cNvGrpSpPr/>
          <p:nvPr/>
        </p:nvGrpSpPr>
        <p:grpSpPr>
          <a:xfrm>
            <a:off x="838200" y="1133436"/>
            <a:ext cx="6900189" cy="4372460"/>
            <a:chOff x="838200" y="1133436"/>
            <a:chExt cx="6900189" cy="437246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526" y="1394668"/>
              <a:ext cx="2963863"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72183" y="3272974"/>
              <a:ext cx="445956" cy="369332"/>
            </a:xfrm>
            <a:prstGeom prst="rect">
              <a:avLst/>
            </a:prstGeom>
            <a:noFill/>
          </p:spPr>
          <p:txBody>
            <a:bodyPr wrap="none" rtlCol="0">
              <a:spAutoFit/>
            </a:bodyPr>
            <a:lstStyle/>
            <a:p>
              <a:r>
                <a:rPr lang="en-US" dirty="0">
                  <a:solidFill>
                    <a:schemeClr val="bg1"/>
                  </a:solidFill>
                </a:rPr>
                <a:t>EN</a:t>
              </a:r>
            </a:p>
          </p:txBody>
        </p:sp>
        <p:sp>
          <p:nvSpPr>
            <p:cNvPr id="8" name="TextBox 7"/>
            <p:cNvSpPr txBox="1"/>
            <p:nvPr/>
          </p:nvSpPr>
          <p:spPr>
            <a:xfrm>
              <a:off x="6644714" y="3272974"/>
              <a:ext cx="743181" cy="369332"/>
            </a:xfrm>
            <a:prstGeom prst="rect">
              <a:avLst/>
            </a:prstGeom>
            <a:noFill/>
          </p:spPr>
          <p:txBody>
            <a:bodyPr wrap="square" rtlCol="0">
              <a:spAutoFit/>
            </a:bodyPr>
            <a:lstStyle/>
            <a:p>
              <a:r>
                <a:rPr lang="en-US" dirty="0">
                  <a:solidFill>
                    <a:schemeClr val="bg1"/>
                  </a:solidFill>
                </a:rPr>
                <a:t>VOUT</a:t>
              </a:r>
            </a:p>
          </p:txBody>
        </p:sp>
        <p:sp>
          <p:nvSpPr>
            <p:cNvPr id="9" name="TextBox 8"/>
            <p:cNvSpPr txBox="1"/>
            <p:nvPr/>
          </p:nvSpPr>
          <p:spPr>
            <a:xfrm>
              <a:off x="5490294" y="4711630"/>
              <a:ext cx="445956" cy="369332"/>
            </a:xfrm>
            <a:prstGeom prst="rect">
              <a:avLst/>
            </a:prstGeom>
            <a:noFill/>
          </p:spPr>
          <p:txBody>
            <a:bodyPr wrap="none" rtlCol="0">
              <a:spAutoFit/>
            </a:bodyPr>
            <a:lstStyle/>
            <a:p>
              <a:r>
                <a:rPr lang="en-US" dirty="0">
                  <a:solidFill>
                    <a:schemeClr val="bg1"/>
                  </a:solidFill>
                </a:rPr>
                <a:t>EN</a:t>
              </a:r>
            </a:p>
          </p:txBody>
        </p:sp>
        <p:sp>
          <p:nvSpPr>
            <p:cNvPr id="10" name="TextBox 9"/>
            <p:cNvSpPr txBox="1"/>
            <p:nvPr/>
          </p:nvSpPr>
          <p:spPr>
            <a:xfrm>
              <a:off x="6662826" y="4711630"/>
              <a:ext cx="725070" cy="369332"/>
            </a:xfrm>
            <a:prstGeom prst="rect">
              <a:avLst/>
            </a:prstGeom>
            <a:noFill/>
          </p:spPr>
          <p:txBody>
            <a:bodyPr wrap="none" rtlCol="0">
              <a:spAutoFit/>
            </a:bodyPr>
            <a:lstStyle/>
            <a:p>
              <a:r>
                <a:rPr lang="en-US" dirty="0">
                  <a:solidFill>
                    <a:schemeClr val="bg1"/>
                  </a:solidFill>
                </a:rPr>
                <a:t>VOUT</a:t>
              </a:r>
            </a:p>
          </p:txBody>
        </p:sp>
        <p:sp>
          <p:nvSpPr>
            <p:cNvPr id="11" name="Rectangle 10"/>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UCD90xxx</a:t>
              </a:r>
            </a:p>
          </p:txBody>
        </p:sp>
        <p:sp>
          <p:nvSpPr>
            <p:cNvPr id="12" name="TextBox 11"/>
            <p:cNvSpPr txBox="1"/>
            <p:nvPr/>
          </p:nvSpPr>
          <p:spPr>
            <a:xfrm>
              <a:off x="2057400" y="1825174"/>
              <a:ext cx="776175" cy="369332"/>
            </a:xfrm>
            <a:prstGeom prst="rect">
              <a:avLst/>
            </a:prstGeom>
            <a:noFill/>
          </p:spPr>
          <p:txBody>
            <a:bodyPr wrap="none" rtlCol="0">
              <a:spAutoFit/>
            </a:bodyPr>
            <a:lstStyle/>
            <a:p>
              <a:r>
                <a:rPr lang="en-US" dirty="0">
                  <a:solidFill>
                    <a:schemeClr val="bg1"/>
                  </a:solidFill>
                </a:rPr>
                <a:t>GPIO1</a:t>
              </a:r>
            </a:p>
          </p:txBody>
        </p:sp>
        <p:sp>
          <p:nvSpPr>
            <p:cNvPr id="13" name="TextBox 12"/>
            <p:cNvSpPr txBox="1"/>
            <p:nvPr/>
          </p:nvSpPr>
          <p:spPr>
            <a:xfrm>
              <a:off x="2057399" y="2314640"/>
              <a:ext cx="800219" cy="369332"/>
            </a:xfrm>
            <a:prstGeom prst="rect">
              <a:avLst/>
            </a:prstGeom>
            <a:noFill/>
          </p:spPr>
          <p:txBody>
            <a:bodyPr wrap="none" rtlCol="0">
              <a:spAutoFit/>
            </a:bodyPr>
            <a:lstStyle/>
            <a:p>
              <a:r>
                <a:rPr lang="en-US" dirty="0">
                  <a:solidFill>
                    <a:schemeClr val="bg1"/>
                  </a:solidFill>
                </a:rPr>
                <a:t>MON1</a:t>
              </a:r>
            </a:p>
          </p:txBody>
        </p:sp>
        <p:sp>
          <p:nvSpPr>
            <p:cNvPr id="14" name="TextBox 13"/>
            <p:cNvSpPr txBox="1"/>
            <p:nvPr/>
          </p:nvSpPr>
          <p:spPr>
            <a:xfrm>
              <a:off x="1828800" y="3587234"/>
              <a:ext cx="1080974" cy="369332"/>
            </a:xfrm>
            <a:prstGeom prst="rect">
              <a:avLst/>
            </a:prstGeom>
            <a:noFill/>
          </p:spPr>
          <p:txBody>
            <a:bodyPr wrap="square" rtlCol="0">
              <a:spAutoFit/>
            </a:bodyPr>
            <a:lstStyle/>
            <a:p>
              <a:r>
                <a:rPr lang="en-US" dirty="0">
                  <a:solidFill>
                    <a:schemeClr val="bg1"/>
                  </a:solidFill>
                </a:rPr>
                <a:t>FPWM1</a:t>
              </a:r>
            </a:p>
          </p:txBody>
        </p:sp>
        <p:cxnSp>
          <p:nvCxnSpPr>
            <p:cNvPr id="15" name="Straight Connector 14"/>
            <p:cNvCxnSpPr>
              <a:stCxn id="12" idx="3"/>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3" idx="3"/>
            </p:cNvCxnSpPr>
            <p:nvPr/>
          </p:nvCxnSpPr>
          <p:spPr>
            <a:xfrm flipV="1">
              <a:off x="2857618" y="1133436"/>
              <a:ext cx="2247782" cy="1365870"/>
            </a:xfrm>
            <a:prstGeom prst="bentConnector3">
              <a:avLst>
                <a:gd name="adj1" fmla="val 50000"/>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1133436"/>
              <a:ext cx="215188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57288" y="1133436"/>
              <a:ext cx="0" cy="652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7618" y="3771900"/>
              <a:ext cx="2021735"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2048" y="1902118"/>
              <a:ext cx="359394" cy="292388"/>
            </a:xfrm>
            <a:prstGeom prst="rect">
              <a:avLst/>
            </a:prstGeom>
            <a:noFill/>
          </p:spPr>
          <p:txBody>
            <a:bodyPr wrap="none" rtlCol="0">
              <a:spAutoFit/>
            </a:bodyPr>
            <a:lstStyle/>
            <a:p>
              <a:r>
                <a:rPr lang="en-US" sz="1300" dirty="0">
                  <a:solidFill>
                    <a:srgbClr val="FF0000"/>
                  </a:solidFill>
                </a:rPr>
                <a:t>R1</a:t>
              </a:r>
            </a:p>
          </p:txBody>
        </p:sp>
        <p:sp>
          <p:nvSpPr>
            <p:cNvPr id="21" name="TextBox 20"/>
            <p:cNvSpPr txBox="1"/>
            <p:nvPr/>
          </p:nvSpPr>
          <p:spPr>
            <a:xfrm>
              <a:off x="6929484" y="2621280"/>
              <a:ext cx="359394" cy="292388"/>
            </a:xfrm>
            <a:prstGeom prst="rect">
              <a:avLst/>
            </a:prstGeom>
            <a:noFill/>
          </p:spPr>
          <p:txBody>
            <a:bodyPr wrap="none" rtlCol="0">
              <a:spAutoFit/>
            </a:bodyPr>
            <a:lstStyle/>
            <a:p>
              <a:r>
                <a:rPr lang="en-US" sz="1300" dirty="0">
                  <a:solidFill>
                    <a:srgbClr val="FF0000"/>
                  </a:solidFill>
                </a:rPr>
                <a:t>R2</a:t>
              </a:r>
            </a:p>
          </p:txBody>
        </p:sp>
        <p:sp>
          <p:nvSpPr>
            <p:cNvPr id="22" name="TextBox 21"/>
            <p:cNvSpPr txBox="1"/>
            <p:nvPr/>
          </p:nvSpPr>
          <p:spPr>
            <a:xfrm>
              <a:off x="4894593" y="3441040"/>
              <a:ext cx="274434" cy="292388"/>
            </a:xfrm>
            <a:prstGeom prst="rect">
              <a:avLst/>
            </a:prstGeom>
            <a:noFill/>
          </p:spPr>
          <p:txBody>
            <a:bodyPr wrap="none" rtlCol="0">
              <a:spAutoFit/>
            </a:bodyPr>
            <a:lstStyle/>
            <a:p>
              <a:r>
                <a:rPr lang="en-US" sz="1300" dirty="0">
                  <a:solidFill>
                    <a:srgbClr val="FF0000"/>
                  </a:solidFill>
                </a:rPr>
                <a:t>R</a:t>
              </a:r>
            </a:p>
          </p:txBody>
        </p:sp>
        <p:sp>
          <p:nvSpPr>
            <p:cNvPr id="23" name="TextBox 22"/>
            <p:cNvSpPr txBox="1"/>
            <p:nvPr/>
          </p:nvSpPr>
          <p:spPr>
            <a:xfrm>
              <a:off x="5599716" y="4038600"/>
              <a:ext cx="272832" cy="292388"/>
            </a:xfrm>
            <a:prstGeom prst="rect">
              <a:avLst/>
            </a:prstGeom>
            <a:noFill/>
          </p:spPr>
          <p:txBody>
            <a:bodyPr wrap="none" rtlCol="0">
              <a:spAutoFit/>
            </a:bodyPr>
            <a:lstStyle/>
            <a:p>
              <a:r>
                <a:rPr lang="en-US" sz="1300" dirty="0">
                  <a:solidFill>
                    <a:srgbClr val="FF0000"/>
                  </a:solidFill>
                </a:rPr>
                <a:t>C</a:t>
              </a:r>
            </a:p>
          </p:txBody>
        </p:sp>
        <p:sp>
          <p:nvSpPr>
            <p:cNvPr id="24" name="TextBox 23"/>
            <p:cNvSpPr txBox="1"/>
            <p:nvPr/>
          </p:nvSpPr>
          <p:spPr>
            <a:xfrm>
              <a:off x="5918139" y="3441040"/>
              <a:ext cx="527709" cy="292388"/>
            </a:xfrm>
            <a:prstGeom prst="rect">
              <a:avLst/>
            </a:prstGeom>
            <a:noFill/>
          </p:spPr>
          <p:txBody>
            <a:bodyPr wrap="none" rtlCol="0">
              <a:spAutoFit/>
            </a:bodyPr>
            <a:lstStyle/>
            <a:p>
              <a:r>
                <a:rPr lang="en-US" sz="1300" dirty="0">
                  <a:solidFill>
                    <a:srgbClr val="FF0000"/>
                  </a:solidFill>
                </a:rPr>
                <a:t>Ring</a:t>
              </a:r>
            </a:p>
          </p:txBody>
        </p:sp>
      </p:grpSp>
      <p:sp>
        <p:nvSpPr>
          <p:cNvPr id="25" name="TextBox 24"/>
          <p:cNvSpPr txBox="1"/>
          <p:nvPr/>
        </p:nvSpPr>
        <p:spPr>
          <a:xfrm>
            <a:off x="5686017" y="1600806"/>
            <a:ext cx="758541" cy="369332"/>
          </a:xfrm>
          <a:prstGeom prst="rect">
            <a:avLst/>
          </a:prstGeom>
          <a:noFill/>
        </p:spPr>
        <p:txBody>
          <a:bodyPr wrap="none" rtlCol="0">
            <a:spAutoFit/>
          </a:bodyPr>
          <a:lstStyle/>
          <a:p>
            <a:r>
              <a:rPr lang="en-US" dirty="0"/>
              <a:t>Rail#1</a:t>
            </a:r>
          </a:p>
        </p:txBody>
      </p:sp>
    </p:spTree>
    <p:extLst>
      <p:ext uri="{BB962C8B-B14F-4D97-AF65-F5344CB8AC3E}">
        <p14:creationId xmlns:p14="http://schemas.microsoft.com/office/powerpoint/2010/main" val="3624119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a:t>Margining</a:t>
            </a:r>
            <a:r>
              <a:rPr lang="zh-CN" altLang="en-US" dirty="0"/>
              <a:t> </a:t>
            </a:r>
            <a:r>
              <a:rPr lang="en-US" altLang="zh-CN" dirty="0"/>
              <a:t>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a:t>Click “Hardware Configuration” </a:t>
            </a:r>
            <a:r>
              <a:rPr lang="en-US" dirty="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2661825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591"/>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lstStyle/>
          <a:p>
            <a:pPr algn="l"/>
            <a:r>
              <a:rPr lang="en-US" altLang="zh-TW" dirty="0"/>
              <a:t>UCD90xxx Margining Configuration</a:t>
            </a:r>
            <a:endParaRPr lang="en-US" dirty="0"/>
          </a:p>
        </p:txBody>
      </p:sp>
      <p:sp>
        <p:nvSpPr>
          <p:cNvPr id="6" name="Rounded Rectangle 5"/>
          <p:cNvSpPr/>
          <p:nvPr/>
        </p:nvSpPr>
        <p:spPr>
          <a:xfrm>
            <a:off x="152400" y="1828801"/>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526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52400" y="1339849"/>
            <a:ext cx="990600" cy="488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5720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629400" y="1219200"/>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133601"/>
            <a:ext cx="4174620" cy="274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002810"/>
            <a:ext cx="5605061" cy="2308324"/>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a:p>
            <a:endParaRPr lang="en-US" dirty="0"/>
          </a:p>
        </p:txBody>
      </p:sp>
      <p:sp>
        <p:nvSpPr>
          <p:cNvPr id="14" name="Rounded Rectangle 13"/>
          <p:cNvSpPr/>
          <p:nvPr/>
        </p:nvSpPr>
        <p:spPr>
          <a:xfrm>
            <a:off x="7990113" y="1677673"/>
            <a:ext cx="343989" cy="138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3353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10584" y="5753474"/>
            <a:ext cx="2133600" cy="206376"/>
          </a:xfrm>
        </p:spPr>
        <p:txBody>
          <a:bodyPr/>
          <a:lstStyle/>
          <a:p>
            <a:pPr>
              <a:defRPr/>
            </a:pPr>
            <a:fld id="{FB335728-7994-452B-A7DA-53819CBB0E21}" type="slidenum">
              <a:rPr lang="en-US" smtClean="0">
                <a:solidFill>
                  <a:srgbClr val="000000"/>
                </a:solidFill>
              </a:rPr>
              <a:pPr>
                <a:defRPr/>
              </a:pPr>
              <a:t>36</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2002"/>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Setting</a:t>
            </a:r>
            <a:endParaRPr lang="en-US" dirty="0"/>
          </a:p>
        </p:txBody>
      </p:sp>
      <p:sp>
        <p:nvSpPr>
          <p:cNvPr id="6" name="TextBox 5"/>
          <p:cNvSpPr txBox="1"/>
          <p:nvPr/>
        </p:nvSpPr>
        <p:spPr>
          <a:xfrm>
            <a:off x="76200" y="1862011"/>
            <a:ext cx="4428744" cy="954107"/>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a:t>Duty Cycle: </a:t>
            </a:r>
          </a:p>
          <a:p>
            <a:r>
              <a:rPr lang="en-US" altLang="zh-TW" sz="1400" dirty="0"/>
              <a:t>Initial Duty Cycle, which is equal to </a:t>
            </a:r>
            <a:r>
              <a:rPr lang="en-US" altLang="zh-CN" sz="1400" dirty="0"/>
              <a:t>Vref/3.3 </a:t>
            </a:r>
            <a:r>
              <a:rPr lang="zh-CN" altLang="en-US" sz="1400" dirty="0"/>
              <a:t>。</a:t>
            </a:r>
            <a:endParaRPr lang="en-US" altLang="zh-TW" sz="1400" u="sng" strike="sngStrike" dirty="0">
              <a:solidFill>
                <a:srgbClr val="FF0000"/>
              </a:solidFill>
            </a:endParaRPr>
          </a:p>
          <a:p>
            <a:pPr marL="285750" indent="-285750">
              <a:buFont typeface="Arial" panose="020B0604020202020204" pitchFamily="34" charset="0"/>
              <a:buChar char="•"/>
            </a:pPr>
            <a:r>
              <a:rPr lang="en-US" sz="1400" dirty="0"/>
              <a:t>Frequency: </a:t>
            </a:r>
          </a:p>
          <a:p>
            <a:r>
              <a:rPr lang="en-US" altLang="zh-CN" sz="1400" dirty="0"/>
              <a:t>PWM frequency</a:t>
            </a:r>
            <a:endParaRPr lang="en-US" altLang="zh-TW" sz="1400" u="sng" dirty="0">
              <a:solidFill>
                <a:srgbClr val="FF0000"/>
              </a:solidFill>
            </a:endParaRPr>
          </a:p>
        </p:txBody>
      </p:sp>
      <p:sp>
        <p:nvSpPr>
          <p:cNvPr id="7" name="Rounded Rectangle 6"/>
          <p:cNvSpPr/>
          <p:nvPr/>
        </p:nvSpPr>
        <p:spPr>
          <a:xfrm>
            <a:off x="7924800" y="1328906"/>
            <a:ext cx="4953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128" y="762000"/>
            <a:ext cx="3004689"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05424" y="1976673"/>
            <a:ext cx="1651414" cy="461665"/>
          </a:xfrm>
          <a:prstGeom prst="rect">
            <a:avLst/>
          </a:prstGeom>
          <a:noFill/>
        </p:spPr>
        <p:txBody>
          <a:bodyPr wrap="none" rtlCol="0">
            <a:spAutoFit/>
          </a:bodyPr>
          <a:lstStyle/>
          <a:p>
            <a:r>
              <a:rPr lang="en-US" sz="1200" dirty="0"/>
              <a:t>Click “Configure” to </a:t>
            </a:r>
          </a:p>
          <a:p>
            <a:r>
              <a:rPr lang="en-US" sz="1200" dirty="0"/>
              <a:t>See the pop up menu</a:t>
            </a:r>
          </a:p>
        </p:txBody>
      </p:sp>
      <p:cxnSp>
        <p:nvCxnSpPr>
          <p:cNvPr id="10" name="Straight Arrow Connector 9"/>
          <p:cNvCxnSpPr/>
          <p:nvPr/>
        </p:nvCxnSpPr>
        <p:spPr>
          <a:xfrm flipH="1" flipV="1">
            <a:off x="8077200" y="1443059"/>
            <a:ext cx="609600" cy="663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15200" y="2106139"/>
            <a:ext cx="625221" cy="2308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22520" y="3657441"/>
            <a:ext cx="2133600" cy="7801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4519422" y="2776411"/>
            <a:ext cx="433578" cy="896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80112" y="4437571"/>
            <a:ext cx="2792288" cy="1082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0678" y="3233611"/>
            <a:ext cx="4428744" cy="203132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a:t>Tri-State: </a:t>
            </a:r>
            <a:r>
              <a:rPr lang="en-US" sz="1400" u="sng" dirty="0">
                <a:solidFill>
                  <a:srgbClr val="FF0000"/>
                </a:solidFill>
              </a:rPr>
              <a:t>(recommended)</a:t>
            </a:r>
          </a:p>
          <a:p>
            <a:r>
              <a:rPr lang="en-US" altLang="zh-CN" sz="1400" dirty="0"/>
              <a:t>When there is no margining, PWM pin is </a:t>
            </a:r>
            <a:r>
              <a:rPr lang="en-US" altLang="zh-TW" sz="1400" dirty="0"/>
              <a:t>High impedance</a:t>
            </a:r>
          </a:p>
          <a:p>
            <a:pPr marL="285750" indent="-285750">
              <a:buFont typeface="Arial" panose="020B0604020202020204" pitchFamily="34" charset="0"/>
              <a:buChar char="•"/>
            </a:pPr>
            <a:r>
              <a:rPr lang="en-US" sz="1400" dirty="0"/>
              <a:t>Active Trim</a:t>
            </a:r>
          </a:p>
          <a:p>
            <a:r>
              <a:rPr lang="en-US" altLang="zh-CN" sz="1400" dirty="0"/>
              <a:t>Where there is no margining, </a:t>
            </a:r>
            <a:r>
              <a:rPr lang="en-US" altLang="zh-TW" sz="1400" dirty="0"/>
              <a:t>FPWM</a:t>
            </a:r>
            <a:r>
              <a:rPr lang="en-US" altLang="zh-CN" sz="1400" dirty="0"/>
              <a:t> continues outputting PWM signal to adjust the voltage</a:t>
            </a:r>
            <a:endParaRPr lang="en-US" altLang="zh-TW" sz="1400" dirty="0"/>
          </a:p>
          <a:p>
            <a:pPr marL="285750" indent="-285750">
              <a:buFont typeface="Arial" panose="020B0604020202020204" pitchFamily="34" charset="0"/>
              <a:buChar char="•"/>
            </a:pPr>
            <a:r>
              <a:rPr lang="en-US" sz="1400" dirty="0"/>
              <a:t>Active Duty Cycle</a:t>
            </a:r>
          </a:p>
          <a:p>
            <a:r>
              <a:rPr lang="en-US" altLang="zh-CN" sz="1400" dirty="0"/>
              <a:t>When there is no margining</a:t>
            </a:r>
            <a:r>
              <a:rPr lang="zh-TW" altLang="en-US" sz="1400" dirty="0"/>
              <a:t>，</a:t>
            </a:r>
            <a:r>
              <a:rPr lang="en-US" altLang="zh-TW" sz="1400" dirty="0"/>
              <a:t>FPWM outputs PWM signal with fixed duty </a:t>
            </a:r>
            <a:r>
              <a:rPr lang="zh-TW" altLang="en-US" sz="1400" dirty="0"/>
              <a:t>和</a:t>
            </a:r>
            <a:r>
              <a:rPr lang="en-US" altLang="zh-TW" sz="1400" dirty="0"/>
              <a:t>Frequency</a:t>
            </a:r>
          </a:p>
        </p:txBody>
      </p:sp>
      <p:cxnSp>
        <p:nvCxnSpPr>
          <p:cNvPr id="16" name="Straight Arrow Connector 15"/>
          <p:cNvCxnSpPr/>
          <p:nvPr/>
        </p:nvCxnSpPr>
        <p:spPr>
          <a:xfrm>
            <a:off x="4546534" y="4158399"/>
            <a:ext cx="433578" cy="446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22520" y="5595811"/>
            <a:ext cx="270529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5580268"/>
            <a:ext cx="4428744" cy="523220"/>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altLang="zh-CN" sz="1400" dirty="0"/>
              <a:t>Ignore the fault during the margining</a:t>
            </a:r>
          </a:p>
          <a:p>
            <a:pPr marL="285750" indent="-285750">
              <a:buFont typeface="Arial" panose="020B0604020202020204" pitchFamily="34" charset="0"/>
              <a:buChar char="•"/>
            </a:pPr>
            <a:r>
              <a:rPr lang="en-US" altLang="zh-CN" sz="1400" dirty="0"/>
              <a:t>The correlation between duty cycle and voltage</a:t>
            </a:r>
            <a:endParaRPr lang="en-US" altLang="zh-TW" sz="1400" dirty="0"/>
          </a:p>
        </p:txBody>
      </p:sp>
      <p:cxnSp>
        <p:nvCxnSpPr>
          <p:cNvPr id="19" name="Straight Arrow Connector 18"/>
          <p:cNvCxnSpPr>
            <a:stCxn id="18" idx="3"/>
          </p:cNvCxnSpPr>
          <p:nvPr/>
        </p:nvCxnSpPr>
        <p:spPr>
          <a:xfrm>
            <a:off x="4581144" y="5841878"/>
            <a:ext cx="426047" cy="261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64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Margining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789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086402"/>
            <a:ext cx="5402263"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a:t>
            </a:r>
            <a:r>
              <a:rPr lang="en-US" altLang="zh-CN" dirty="0"/>
              <a:t>Value </a:t>
            </a:r>
            <a:endParaRPr lang="en-US" dirty="0"/>
          </a:p>
        </p:txBody>
      </p:sp>
      <p:sp>
        <p:nvSpPr>
          <p:cNvPr id="6" name="Rounded Rectangle 5"/>
          <p:cNvSpPr/>
          <p:nvPr/>
        </p:nvSpPr>
        <p:spPr>
          <a:xfrm>
            <a:off x="3522452" y="187452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2102826"/>
            <a:ext cx="2871299" cy="307777"/>
          </a:xfrm>
          <a:prstGeom prst="rect">
            <a:avLst/>
          </a:prstGeom>
          <a:noFill/>
        </p:spPr>
        <p:txBody>
          <a:bodyPr wrap="none" rtlCol="0">
            <a:spAutoFit/>
          </a:bodyPr>
          <a:lstStyle/>
          <a:p>
            <a:r>
              <a:rPr lang="en-US" altLang="zh-CN" sz="1400" dirty="0"/>
              <a:t>Set </a:t>
            </a:r>
            <a:r>
              <a:rPr lang="en-US" altLang="zh-TW" sz="1400" dirty="0"/>
              <a:t>Margining</a:t>
            </a:r>
            <a:r>
              <a:rPr lang="zh-TW" altLang="en-US" sz="1400" dirty="0"/>
              <a:t> </a:t>
            </a:r>
            <a:r>
              <a:rPr lang="en-US" altLang="zh-TW" sz="1400" dirty="0"/>
              <a:t>high/low thresholds</a:t>
            </a:r>
            <a:endParaRPr lang="en-US" sz="1400" dirty="0"/>
          </a:p>
        </p:txBody>
      </p:sp>
      <p:sp>
        <p:nvSpPr>
          <p:cNvPr id="8" name="Rounded Rectangle 7"/>
          <p:cNvSpPr/>
          <p:nvPr/>
        </p:nvSpPr>
        <p:spPr>
          <a:xfrm>
            <a:off x="3535680" y="236220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082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5094"/>
            <a:ext cx="14938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operation</a:t>
            </a:r>
            <a:endParaRPr lang="en-US" dirty="0"/>
          </a:p>
        </p:txBody>
      </p:sp>
      <p:sp>
        <p:nvSpPr>
          <p:cNvPr id="6" name="Rounded Rectangle 5"/>
          <p:cNvSpPr/>
          <p:nvPr/>
        </p:nvSpPr>
        <p:spPr>
          <a:xfrm>
            <a:off x="838199" y="2223875"/>
            <a:ext cx="1493837" cy="3034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9832" y="1143000"/>
            <a:ext cx="5309467" cy="369332"/>
          </a:xfrm>
          <a:prstGeom prst="rect">
            <a:avLst/>
          </a:prstGeom>
          <a:noFill/>
        </p:spPr>
        <p:txBody>
          <a:bodyPr wrap="none" rtlCol="0">
            <a:spAutoFit/>
          </a:bodyPr>
          <a:lstStyle/>
          <a:p>
            <a:r>
              <a:rPr lang="en-US" dirty="0"/>
              <a:t>Click “Monitor” (bottom left) </a:t>
            </a:r>
            <a:r>
              <a:rPr lang="en-US" dirty="0">
                <a:sym typeface="Wingdings" panose="05000000000000000000" pitchFamily="2" charset="2"/>
              </a:rPr>
              <a:t> </a:t>
            </a:r>
            <a:r>
              <a:rPr lang="en-US" altLang="zh-TW" dirty="0">
                <a:sym typeface="Wingdings" panose="05000000000000000000" pitchFamily="2" charset="2"/>
              </a:rPr>
              <a:t>Margining – Rail #1</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91405"/>
            <a:ext cx="381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8" idx="1"/>
          </p:cNvCxnSpPr>
          <p:nvPr/>
        </p:nvCxnSpPr>
        <p:spPr>
          <a:xfrm flipV="1">
            <a:off x="2332037" y="2375593"/>
            <a:ext cx="944563" cy="4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76600" y="2133600"/>
            <a:ext cx="2057400" cy="238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207943" y="3048000"/>
            <a:ext cx="5250258" cy="1477328"/>
          </a:xfrm>
          <a:prstGeom prst="rect">
            <a:avLst/>
          </a:prstGeom>
          <a:noFill/>
        </p:spPr>
        <p:txBody>
          <a:bodyPr wrap="square" rtlCol="0">
            <a:spAutoFit/>
          </a:bodyPr>
          <a:lstStyle/>
          <a:p>
            <a:r>
              <a:rPr lang="en-US" dirty="0"/>
              <a:t>Click Margin: None, Low, and High for margining</a:t>
            </a:r>
            <a:endParaRPr lang="en-US" altLang="zh-TW" dirty="0"/>
          </a:p>
          <a:p>
            <a:r>
              <a:rPr lang="en-US" dirty="0"/>
              <a:t>ps: If the given rail does not reach POWER_GOOD_ON </a:t>
            </a:r>
            <a:r>
              <a:rPr lang="en-US" altLang="zh-TW" dirty="0"/>
              <a:t> and its O</a:t>
            </a:r>
            <a:r>
              <a:rPr lang="en-US" altLang="zh-CN" dirty="0"/>
              <a:t>N/OFF_CONFIG and sequencing on dependency</a:t>
            </a:r>
            <a:r>
              <a:rPr lang="zh-CN" altLang="en-US" dirty="0"/>
              <a:t> </a:t>
            </a:r>
            <a:r>
              <a:rPr lang="en-US" altLang="zh-CN" dirty="0"/>
              <a:t>are not met</a:t>
            </a:r>
            <a:r>
              <a:rPr lang="zh-TW" altLang="en-US" dirty="0"/>
              <a:t>，</a:t>
            </a:r>
            <a:r>
              <a:rPr lang="en-US" altLang="zh-TW" dirty="0"/>
              <a:t>the margining is disable.</a:t>
            </a:r>
            <a:endParaRPr lang="en-US" dirty="0"/>
          </a:p>
        </p:txBody>
      </p:sp>
    </p:spTree>
    <p:extLst>
      <p:ext uri="{BB962C8B-B14F-4D97-AF65-F5344CB8AC3E}">
        <p14:creationId xmlns:p14="http://schemas.microsoft.com/office/powerpoint/2010/main" val="234010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9144" y="21336"/>
            <a:ext cx="8229600" cy="969264"/>
          </a:xfrm>
        </p:spPr>
        <p:txBody>
          <a:bodyPr/>
          <a:lstStyle/>
          <a:p>
            <a:pPr algn="l"/>
            <a:r>
              <a:rPr lang="en-US" altLang="zh-CN" dirty="0"/>
              <a:t>Target Hardware Design</a:t>
            </a:r>
            <a:endParaRPr lang="en-US" dirty="0"/>
          </a:p>
        </p:txBody>
      </p:sp>
      <p:grpSp>
        <p:nvGrpSpPr>
          <p:cNvPr id="35" name="Group 34"/>
          <p:cNvGrpSpPr/>
          <p:nvPr/>
        </p:nvGrpSpPr>
        <p:grpSpPr>
          <a:xfrm>
            <a:off x="838200" y="1400240"/>
            <a:ext cx="7665720" cy="4771960"/>
            <a:chOff x="838200" y="1400240"/>
            <a:chExt cx="7665720" cy="4771960"/>
          </a:xfrm>
        </p:grpSpPr>
        <p:sp>
          <p:nvSpPr>
            <p:cNvPr id="36" name="Rectangle 35"/>
            <p:cNvSpPr/>
            <p:nvPr/>
          </p:nvSpPr>
          <p:spPr>
            <a:xfrm>
              <a:off x="5410275" y="14002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#1</a:t>
              </a:r>
            </a:p>
          </p:txBody>
        </p:sp>
        <p:sp>
          <p:nvSpPr>
            <p:cNvPr id="37" name="TextBox 36"/>
            <p:cNvSpPr txBox="1"/>
            <p:nvPr/>
          </p:nvSpPr>
          <p:spPr>
            <a:xfrm>
              <a:off x="5472183" y="1825174"/>
              <a:ext cx="445956" cy="369332"/>
            </a:xfrm>
            <a:prstGeom prst="rect">
              <a:avLst/>
            </a:prstGeom>
            <a:noFill/>
          </p:spPr>
          <p:txBody>
            <a:bodyPr wrap="none" rtlCol="0">
              <a:spAutoFit/>
            </a:bodyPr>
            <a:lstStyle/>
            <a:p>
              <a:r>
                <a:rPr lang="en-US" dirty="0">
                  <a:solidFill>
                    <a:schemeClr val="bg1"/>
                  </a:solidFill>
                </a:rPr>
                <a:t>EN</a:t>
              </a:r>
            </a:p>
          </p:txBody>
        </p:sp>
        <p:sp>
          <p:nvSpPr>
            <p:cNvPr id="38" name="TextBox 37"/>
            <p:cNvSpPr txBox="1"/>
            <p:nvPr/>
          </p:nvSpPr>
          <p:spPr>
            <a:xfrm>
              <a:off x="6644715" y="1825174"/>
              <a:ext cx="725070" cy="369332"/>
            </a:xfrm>
            <a:prstGeom prst="rect">
              <a:avLst/>
            </a:prstGeom>
            <a:noFill/>
          </p:spPr>
          <p:txBody>
            <a:bodyPr wrap="none" rtlCol="0">
              <a:spAutoFit/>
            </a:bodyPr>
            <a:lstStyle/>
            <a:p>
              <a:r>
                <a:rPr lang="en-US" dirty="0">
                  <a:solidFill>
                    <a:schemeClr val="bg1"/>
                  </a:solidFill>
                </a:rPr>
                <a:t>VOUT</a:t>
              </a:r>
            </a:p>
          </p:txBody>
        </p:sp>
        <p:sp>
          <p:nvSpPr>
            <p:cNvPr id="39" name="Rectangle 38"/>
            <p:cNvSpPr/>
            <p:nvPr/>
          </p:nvSpPr>
          <p:spPr>
            <a:xfrm>
              <a:off x="5410275" y="28480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#2</a:t>
              </a:r>
            </a:p>
          </p:txBody>
        </p:sp>
        <p:sp>
          <p:nvSpPr>
            <p:cNvPr id="40" name="TextBox 39"/>
            <p:cNvSpPr txBox="1"/>
            <p:nvPr/>
          </p:nvSpPr>
          <p:spPr>
            <a:xfrm>
              <a:off x="5472183" y="3272974"/>
              <a:ext cx="445956" cy="369332"/>
            </a:xfrm>
            <a:prstGeom prst="rect">
              <a:avLst/>
            </a:prstGeom>
            <a:noFill/>
          </p:spPr>
          <p:txBody>
            <a:bodyPr wrap="none" rtlCol="0">
              <a:spAutoFit/>
            </a:bodyPr>
            <a:lstStyle/>
            <a:p>
              <a:r>
                <a:rPr lang="en-US" dirty="0">
                  <a:solidFill>
                    <a:schemeClr val="bg1"/>
                  </a:solidFill>
                </a:rPr>
                <a:t>EN</a:t>
              </a:r>
            </a:p>
          </p:txBody>
        </p:sp>
        <p:sp>
          <p:nvSpPr>
            <p:cNvPr id="41" name="TextBox 40"/>
            <p:cNvSpPr txBox="1"/>
            <p:nvPr/>
          </p:nvSpPr>
          <p:spPr>
            <a:xfrm>
              <a:off x="6644714" y="3272974"/>
              <a:ext cx="743181" cy="369332"/>
            </a:xfrm>
            <a:prstGeom prst="rect">
              <a:avLst/>
            </a:prstGeom>
            <a:noFill/>
          </p:spPr>
          <p:txBody>
            <a:bodyPr wrap="square" rtlCol="0">
              <a:spAutoFit/>
            </a:bodyPr>
            <a:lstStyle/>
            <a:p>
              <a:r>
                <a:rPr lang="en-US" dirty="0">
                  <a:solidFill>
                    <a:schemeClr val="bg1"/>
                  </a:solidFill>
                </a:rPr>
                <a:t>VOUT</a:t>
              </a:r>
            </a:p>
          </p:txBody>
        </p:sp>
        <p:sp>
          <p:nvSpPr>
            <p:cNvPr id="42" name="Rectangle 41"/>
            <p:cNvSpPr/>
            <p:nvPr/>
          </p:nvSpPr>
          <p:spPr>
            <a:xfrm>
              <a:off x="5428386" y="4286696"/>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#3</a:t>
              </a:r>
            </a:p>
          </p:txBody>
        </p:sp>
        <p:sp>
          <p:nvSpPr>
            <p:cNvPr id="43" name="TextBox 42"/>
            <p:cNvSpPr txBox="1"/>
            <p:nvPr/>
          </p:nvSpPr>
          <p:spPr>
            <a:xfrm>
              <a:off x="5490294" y="4711630"/>
              <a:ext cx="445956" cy="369332"/>
            </a:xfrm>
            <a:prstGeom prst="rect">
              <a:avLst/>
            </a:prstGeom>
            <a:noFill/>
          </p:spPr>
          <p:txBody>
            <a:bodyPr wrap="none" rtlCol="0">
              <a:spAutoFit/>
            </a:bodyPr>
            <a:lstStyle/>
            <a:p>
              <a:r>
                <a:rPr lang="en-US" dirty="0">
                  <a:solidFill>
                    <a:schemeClr val="bg1"/>
                  </a:solidFill>
                </a:rPr>
                <a:t>EN</a:t>
              </a:r>
            </a:p>
          </p:txBody>
        </p:sp>
        <p:sp>
          <p:nvSpPr>
            <p:cNvPr id="44" name="TextBox 43"/>
            <p:cNvSpPr txBox="1"/>
            <p:nvPr/>
          </p:nvSpPr>
          <p:spPr>
            <a:xfrm>
              <a:off x="6662826" y="4711630"/>
              <a:ext cx="725070" cy="369332"/>
            </a:xfrm>
            <a:prstGeom prst="rect">
              <a:avLst/>
            </a:prstGeom>
            <a:noFill/>
          </p:spPr>
          <p:txBody>
            <a:bodyPr wrap="none" rtlCol="0">
              <a:spAutoFit/>
            </a:bodyPr>
            <a:lstStyle/>
            <a:p>
              <a:r>
                <a:rPr lang="en-US" dirty="0">
                  <a:solidFill>
                    <a:schemeClr val="bg1"/>
                  </a:solidFill>
                </a:rPr>
                <a:t>VOUT</a:t>
              </a:r>
            </a:p>
          </p:txBody>
        </p:sp>
        <p:sp>
          <p:nvSpPr>
            <p:cNvPr id="45" name="Rectangle 44"/>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UCD90xxx</a:t>
              </a:r>
            </a:p>
          </p:txBody>
        </p:sp>
        <p:sp>
          <p:nvSpPr>
            <p:cNvPr id="46" name="TextBox 45"/>
            <p:cNvSpPr txBox="1"/>
            <p:nvPr/>
          </p:nvSpPr>
          <p:spPr>
            <a:xfrm>
              <a:off x="2057400" y="1825174"/>
              <a:ext cx="776175" cy="369332"/>
            </a:xfrm>
            <a:prstGeom prst="rect">
              <a:avLst/>
            </a:prstGeom>
            <a:noFill/>
          </p:spPr>
          <p:txBody>
            <a:bodyPr wrap="none" rtlCol="0">
              <a:spAutoFit/>
            </a:bodyPr>
            <a:lstStyle/>
            <a:p>
              <a:r>
                <a:rPr lang="en-US" dirty="0">
                  <a:solidFill>
                    <a:schemeClr val="bg1"/>
                  </a:solidFill>
                </a:rPr>
                <a:t>GPIO1</a:t>
              </a:r>
            </a:p>
          </p:txBody>
        </p:sp>
        <p:sp>
          <p:nvSpPr>
            <p:cNvPr id="47" name="TextBox 46"/>
            <p:cNvSpPr txBox="1"/>
            <p:nvPr/>
          </p:nvSpPr>
          <p:spPr>
            <a:xfrm>
              <a:off x="2057399" y="2314640"/>
              <a:ext cx="776175" cy="369332"/>
            </a:xfrm>
            <a:prstGeom prst="rect">
              <a:avLst/>
            </a:prstGeom>
            <a:noFill/>
          </p:spPr>
          <p:txBody>
            <a:bodyPr wrap="none" rtlCol="0">
              <a:spAutoFit/>
            </a:bodyPr>
            <a:lstStyle/>
            <a:p>
              <a:r>
                <a:rPr lang="en-US" dirty="0">
                  <a:solidFill>
                    <a:schemeClr val="bg1"/>
                  </a:solidFill>
                </a:rPr>
                <a:t>GPIO2</a:t>
              </a:r>
            </a:p>
          </p:txBody>
        </p:sp>
        <p:sp>
          <p:nvSpPr>
            <p:cNvPr id="48" name="TextBox 47"/>
            <p:cNvSpPr txBox="1"/>
            <p:nvPr/>
          </p:nvSpPr>
          <p:spPr>
            <a:xfrm>
              <a:off x="2057398" y="2739574"/>
              <a:ext cx="776175" cy="369332"/>
            </a:xfrm>
            <a:prstGeom prst="rect">
              <a:avLst/>
            </a:prstGeom>
            <a:noFill/>
          </p:spPr>
          <p:txBody>
            <a:bodyPr wrap="none" rtlCol="0">
              <a:spAutoFit/>
            </a:bodyPr>
            <a:lstStyle/>
            <a:p>
              <a:r>
                <a:rPr lang="en-US" dirty="0">
                  <a:solidFill>
                    <a:schemeClr val="bg1"/>
                  </a:solidFill>
                </a:rPr>
                <a:t>GPIO3</a:t>
              </a:r>
            </a:p>
          </p:txBody>
        </p:sp>
        <p:sp>
          <p:nvSpPr>
            <p:cNvPr id="49" name="TextBox 48"/>
            <p:cNvSpPr txBox="1"/>
            <p:nvPr/>
          </p:nvSpPr>
          <p:spPr>
            <a:xfrm>
              <a:off x="1905000" y="3665428"/>
              <a:ext cx="914401" cy="369332"/>
            </a:xfrm>
            <a:prstGeom prst="rect">
              <a:avLst/>
            </a:prstGeom>
            <a:noFill/>
          </p:spPr>
          <p:txBody>
            <a:bodyPr wrap="square" rtlCol="0">
              <a:spAutoFit/>
            </a:bodyPr>
            <a:lstStyle/>
            <a:p>
              <a:r>
                <a:rPr lang="en-US" dirty="0">
                  <a:solidFill>
                    <a:schemeClr val="bg1"/>
                  </a:solidFill>
                </a:rPr>
                <a:t>MON1</a:t>
              </a:r>
            </a:p>
          </p:txBody>
        </p:sp>
        <p:sp>
          <p:nvSpPr>
            <p:cNvPr id="50" name="TextBox 49"/>
            <p:cNvSpPr txBox="1"/>
            <p:nvPr/>
          </p:nvSpPr>
          <p:spPr>
            <a:xfrm>
              <a:off x="1905001" y="4154894"/>
              <a:ext cx="914399" cy="369332"/>
            </a:xfrm>
            <a:prstGeom prst="rect">
              <a:avLst/>
            </a:prstGeom>
            <a:noFill/>
          </p:spPr>
          <p:txBody>
            <a:bodyPr wrap="square" rtlCol="0">
              <a:spAutoFit/>
            </a:bodyPr>
            <a:lstStyle/>
            <a:p>
              <a:r>
                <a:rPr lang="en-US" dirty="0">
                  <a:solidFill>
                    <a:schemeClr val="bg1"/>
                  </a:solidFill>
                </a:rPr>
                <a:t>MON2</a:t>
              </a:r>
            </a:p>
          </p:txBody>
        </p:sp>
        <p:sp>
          <p:nvSpPr>
            <p:cNvPr id="51" name="TextBox 50"/>
            <p:cNvSpPr txBox="1"/>
            <p:nvPr/>
          </p:nvSpPr>
          <p:spPr>
            <a:xfrm>
              <a:off x="1905002" y="4579828"/>
              <a:ext cx="914399" cy="369332"/>
            </a:xfrm>
            <a:prstGeom prst="rect">
              <a:avLst/>
            </a:prstGeom>
            <a:noFill/>
          </p:spPr>
          <p:txBody>
            <a:bodyPr wrap="square" rtlCol="0">
              <a:spAutoFit/>
            </a:bodyPr>
            <a:lstStyle/>
            <a:p>
              <a:r>
                <a:rPr lang="en-US" dirty="0">
                  <a:solidFill>
                    <a:schemeClr val="bg1"/>
                  </a:solidFill>
                </a:rPr>
                <a:t>MON3</a:t>
              </a:r>
            </a:p>
          </p:txBody>
        </p:sp>
        <p:cxnSp>
          <p:nvCxnSpPr>
            <p:cNvPr id="52" name="Straight Connector 51"/>
            <p:cNvCxnSpPr>
              <a:stCxn id="46" idx="3"/>
              <a:endCxn id="36" idx="1"/>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7" idx="3"/>
              <a:endCxn id="39" idx="1"/>
            </p:cNvCxnSpPr>
            <p:nvPr/>
          </p:nvCxnSpPr>
          <p:spPr>
            <a:xfrm>
              <a:off x="2833574" y="2499306"/>
              <a:ext cx="2576701" cy="958334"/>
            </a:xfrm>
            <a:prstGeom prst="bentConnector3">
              <a:avLst>
                <a:gd name="adj1" fmla="val 8619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8" idx="3"/>
            </p:cNvCxnSpPr>
            <p:nvPr/>
          </p:nvCxnSpPr>
          <p:spPr>
            <a:xfrm>
              <a:off x="2833573" y="2924240"/>
              <a:ext cx="2600749" cy="1985510"/>
            </a:xfrm>
            <a:prstGeom prst="bentConnector3">
              <a:avLst>
                <a:gd name="adj1" fmla="val 75666"/>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9" idx="3"/>
            </p:cNvCxnSpPr>
            <p:nvPr/>
          </p:nvCxnSpPr>
          <p:spPr>
            <a:xfrm>
              <a:off x="2819401" y="3850094"/>
              <a:ext cx="5029199" cy="1861173"/>
            </a:xfrm>
            <a:prstGeom prst="bentConnector3">
              <a:avLst>
                <a:gd name="adj1" fmla="val 3127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38" idx="3"/>
            </p:cNvCxnSpPr>
            <p:nvPr/>
          </p:nvCxnSpPr>
          <p:spPr>
            <a:xfrm rot="16200000" flipV="1">
              <a:off x="5758480" y="3621146"/>
              <a:ext cx="3701427" cy="478815"/>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0" idx="3"/>
            </p:cNvCxnSpPr>
            <p:nvPr/>
          </p:nvCxnSpPr>
          <p:spPr>
            <a:xfrm>
              <a:off x="2819400" y="4339560"/>
              <a:ext cx="5331512" cy="1562416"/>
            </a:xfrm>
            <a:prstGeom prst="bentConnector3">
              <a:avLst>
                <a:gd name="adj1" fmla="val 21701"/>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6516222" y="4283593"/>
              <a:ext cx="2444336" cy="792430"/>
            </a:xfrm>
            <a:prstGeom prst="bentConnector3">
              <a:avLst>
                <a:gd name="adj1" fmla="val 10050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1" idx="3"/>
            </p:cNvCxnSpPr>
            <p:nvPr/>
          </p:nvCxnSpPr>
          <p:spPr>
            <a:xfrm>
              <a:off x="2819401" y="4764494"/>
              <a:ext cx="5684519" cy="1407706"/>
            </a:xfrm>
            <a:prstGeom prst="bentConnector3">
              <a:avLst>
                <a:gd name="adj1" fmla="val 1300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4" idx="3"/>
            </p:cNvCxnSpPr>
            <p:nvPr/>
          </p:nvCxnSpPr>
          <p:spPr>
            <a:xfrm rot="16200000" flipV="1">
              <a:off x="7307956" y="4976236"/>
              <a:ext cx="1275904" cy="1116024"/>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667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550378" cy="36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Design</a:t>
            </a:r>
            <a:endParaRPr lang="en-US" dirty="0"/>
          </a:p>
        </p:txBody>
      </p:sp>
      <p:sp>
        <p:nvSpPr>
          <p:cNvPr id="6" name="Rounded Rectangle 5"/>
          <p:cNvSpPr/>
          <p:nvPr/>
        </p:nvSpPr>
        <p:spPr>
          <a:xfrm>
            <a:off x="4495800" y="2896281"/>
            <a:ext cx="1493837" cy="1294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5009534"/>
            <a:ext cx="8763000" cy="1200329"/>
          </a:xfrm>
          <a:prstGeom prst="rect">
            <a:avLst/>
          </a:prstGeom>
          <a:noFill/>
        </p:spPr>
        <p:txBody>
          <a:bodyPr wrap="square" rtlCol="0">
            <a:spAutoFit/>
          </a:bodyPr>
          <a:lstStyle/>
          <a:p>
            <a:r>
              <a:rPr lang="en-US" altLang="zh-CN" dirty="0"/>
              <a:t>Please refer </a:t>
            </a:r>
            <a:r>
              <a:rPr lang="en-US" altLang="zh-TW" dirty="0"/>
              <a:t>Application note to understand the design and principles </a:t>
            </a:r>
            <a:r>
              <a:rPr lang="en-US" dirty="0">
                <a:hlinkClick r:id="rId3"/>
              </a:rPr>
              <a:t>http://www.ti.com/lit/an/slva845a/slva845a.pdf</a:t>
            </a:r>
            <a:endParaRPr lang="en-US" dirty="0"/>
          </a:p>
          <a:p>
            <a:r>
              <a:rPr lang="en-US" altLang="zh-TW" dirty="0"/>
              <a:t>The excel spreadsheet will help to calculate the parameter </a:t>
            </a:r>
            <a:r>
              <a:rPr lang="en-US" altLang="zh-TW" dirty="0">
                <a:hlinkClick r:id="rId4"/>
              </a:rPr>
              <a:t>http://www.ti.com/lit/zip/slvc676</a:t>
            </a:r>
            <a:endParaRPr lang="en-US" altLang="zh-TW" dirty="0"/>
          </a:p>
        </p:txBody>
      </p:sp>
    </p:spTree>
    <p:extLst>
      <p:ext uri="{BB962C8B-B14F-4D97-AF65-F5344CB8AC3E}">
        <p14:creationId xmlns:p14="http://schemas.microsoft.com/office/powerpoint/2010/main" val="4223977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458200" cy="814388"/>
          </a:xfrm>
        </p:spPr>
        <p:txBody>
          <a:bodyPr/>
          <a:lstStyle/>
          <a:p>
            <a:pPr algn="ctr"/>
            <a:r>
              <a:rPr lang="en-US" altLang="zh-CN" dirty="0"/>
              <a:t>Files and Programming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2338514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229600" cy="1143000"/>
          </a:xfrm>
        </p:spPr>
        <p:txBody>
          <a:bodyPr/>
          <a:lstStyle/>
          <a:p>
            <a:r>
              <a:rPr lang="en-US" altLang="zh-CN" dirty="0"/>
              <a:t>Files and Programming</a:t>
            </a:r>
            <a:endParaRPr lang="en-US" dirty="0"/>
          </a:p>
        </p:txBody>
      </p:sp>
      <p:sp>
        <p:nvSpPr>
          <p:cNvPr id="5" name="Content Placeholder 2"/>
          <p:cNvSpPr txBox="1">
            <a:spLocks/>
          </p:cNvSpPr>
          <p:nvPr/>
        </p:nvSpPr>
        <p:spPr>
          <a:xfrm>
            <a:off x="424092" y="1219200"/>
            <a:ext cx="8229600" cy="452596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a:solidFill>
                  <a:srgbClr val="000000"/>
                </a:solidFill>
              </a:rPr>
              <a:t>Project file</a:t>
            </a:r>
            <a:r>
              <a:rPr lang="zh-CN" altLang="en-US" kern="0" dirty="0">
                <a:solidFill>
                  <a:srgbClr val="000000"/>
                </a:solidFill>
              </a:rPr>
              <a:t>（</a:t>
            </a:r>
            <a:r>
              <a:rPr lang="en-US" altLang="zh-CN" kern="0" dirty="0">
                <a:solidFill>
                  <a:srgbClr val="000000"/>
                </a:solidFill>
              </a:rPr>
              <a:t>.xml</a:t>
            </a:r>
            <a:r>
              <a:rPr lang="zh-CN" altLang="en-US" kern="0" dirty="0">
                <a:solidFill>
                  <a:srgbClr val="000000"/>
                </a:solidFill>
              </a:rPr>
              <a:t>）</a:t>
            </a:r>
            <a:r>
              <a:rPr lang="en-US" altLang="zh-CN" kern="0" dirty="0">
                <a:solidFill>
                  <a:srgbClr val="000000"/>
                </a:solidFill>
              </a:rPr>
              <a:t>:</a:t>
            </a:r>
            <a:r>
              <a:rPr lang="zh-CN" altLang="en-US" kern="0" dirty="0">
                <a:solidFill>
                  <a:srgbClr val="000000"/>
                </a:solidFill>
              </a:rPr>
              <a:t> </a:t>
            </a:r>
            <a:r>
              <a:rPr lang="en-US" altLang="zh-CN" kern="0" dirty="0">
                <a:solidFill>
                  <a:srgbClr val="000000"/>
                </a:solidFill>
              </a:rPr>
              <a:t>configuration file containing single device</a:t>
            </a:r>
            <a:r>
              <a:rPr lang="zh-CN" altLang="en-US" kern="0" dirty="0">
                <a:solidFill>
                  <a:srgbClr val="000000"/>
                </a:solidFill>
              </a:rPr>
              <a:t>，</a:t>
            </a:r>
            <a:r>
              <a:rPr lang="en-US" altLang="zh-CN" kern="0" dirty="0">
                <a:solidFill>
                  <a:srgbClr val="000000"/>
                </a:solidFill>
              </a:rPr>
              <a:t>it modifies the operation memory on the fly</a:t>
            </a:r>
          </a:p>
          <a:p>
            <a:r>
              <a:rPr lang="en-US" altLang="zh-CN" kern="0" dirty="0">
                <a:solidFill>
                  <a:srgbClr val="000000"/>
                </a:solidFill>
              </a:rPr>
              <a:t>PMBus Write Script file(.csv)</a:t>
            </a:r>
            <a:r>
              <a:rPr lang="zh-CN" altLang="en-US" kern="0" dirty="0">
                <a:solidFill>
                  <a:srgbClr val="000000"/>
                </a:solidFill>
              </a:rPr>
              <a:t>。</a:t>
            </a:r>
            <a:r>
              <a:rPr lang="en-US" altLang="zh-CN" kern="0" dirty="0">
                <a:solidFill>
                  <a:srgbClr val="000000"/>
                </a:solidFill>
              </a:rPr>
              <a:t>It is the PMBus version of the Project file</a:t>
            </a:r>
            <a:r>
              <a:rPr lang="zh-CN" altLang="en-US" kern="0" dirty="0">
                <a:solidFill>
                  <a:srgbClr val="000000"/>
                </a:solidFill>
              </a:rPr>
              <a:t>。</a:t>
            </a:r>
            <a:r>
              <a:rPr lang="en-US" altLang="zh-CN" kern="0" dirty="0">
                <a:solidFill>
                  <a:srgbClr val="000000"/>
                </a:solidFill>
              </a:rPr>
              <a:t>It packs the configuration inside the project file with proper PMBUs command protocol. It modifies the operation memory on the fly.</a:t>
            </a:r>
          </a:p>
          <a:p>
            <a:r>
              <a:rPr lang="en-US" altLang="zh-CN" kern="0" dirty="0">
                <a:solidFill>
                  <a:srgbClr val="000000"/>
                </a:solidFill>
              </a:rPr>
              <a:t>System file(.tifsp).</a:t>
            </a:r>
            <a:r>
              <a:rPr lang="zh-CN" altLang="en-US" kern="0" dirty="0">
                <a:solidFill>
                  <a:srgbClr val="000000"/>
                </a:solidFill>
              </a:rPr>
              <a:t> </a:t>
            </a:r>
            <a:r>
              <a:rPr lang="en-US" altLang="zh-CN" kern="0" dirty="0">
                <a:solidFill>
                  <a:srgbClr val="000000"/>
                </a:solidFill>
              </a:rPr>
              <a:t>Configuration file containing multiple device.</a:t>
            </a:r>
            <a:r>
              <a:rPr lang="zh-CN" altLang="en-US" kern="0" dirty="0">
                <a:solidFill>
                  <a:srgbClr val="000000"/>
                </a:solidFill>
              </a:rPr>
              <a:t> </a:t>
            </a:r>
            <a:r>
              <a:rPr lang="en-US" altLang="zh-CN" kern="0" dirty="0">
                <a:solidFill>
                  <a:srgbClr val="000000"/>
                </a:solidFill>
              </a:rPr>
              <a:t>It modifies the operation on the fly.</a:t>
            </a:r>
          </a:p>
          <a:p>
            <a:r>
              <a:rPr lang="en-US" altLang="zh-CN" kern="0" dirty="0">
                <a:solidFill>
                  <a:srgbClr val="000000"/>
                </a:solidFill>
              </a:rPr>
              <a:t>Data flash file(.hex)</a:t>
            </a:r>
            <a:r>
              <a:rPr lang="zh-CN" altLang="en-US" kern="0" dirty="0">
                <a:solidFill>
                  <a:srgbClr val="000000"/>
                </a:solidFill>
              </a:rPr>
              <a:t>。</a:t>
            </a:r>
            <a:r>
              <a:rPr lang="en-US" altLang="zh-CN" kern="0" dirty="0">
                <a:solidFill>
                  <a:srgbClr val="000000"/>
                </a:solidFill>
              </a:rPr>
              <a:t>Raw data stored inside the chip. It accesses the flash directly without touching operation memory.</a:t>
            </a:r>
          </a:p>
          <a:p>
            <a:r>
              <a:rPr lang="en-US" altLang="zh-CN" kern="0" dirty="0">
                <a:solidFill>
                  <a:srgbClr val="000000"/>
                </a:solidFill>
              </a:rPr>
              <a:t>Data flash script file(.csv)</a:t>
            </a:r>
            <a:r>
              <a:rPr lang="zh-CN" altLang="en-US" kern="0" dirty="0">
                <a:solidFill>
                  <a:srgbClr val="000000"/>
                </a:solidFill>
              </a:rPr>
              <a:t>。</a:t>
            </a:r>
            <a:r>
              <a:rPr lang="en-US" altLang="zh-CN" kern="0" dirty="0">
                <a:solidFill>
                  <a:srgbClr val="000000"/>
                </a:solidFill>
              </a:rPr>
              <a:t>Interpret the data flash hex file and pack the data with recognized PMBus command. It accesses the data flash directly without touching operation memory.</a:t>
            </a:r>
          </a:p>
          <a:p>
            <a:endParaRPr lang="en-US" altLang="zh-CN" kern="0" dirty="0">
              <a:solidFill>
                <a:srgbClr val="000000"/>
              </a:solidFill>
            </a:endParaRPr>
          </a:p>
          <a:p>
            <a:r>
              <a:rPr lang="en-US" altLang="zh-CN" kern="0" dirty="0">
                <a:solidFill>
                  <a:srgbClr val="000000"/>
                </a:solidFill>
              </a:rPr>
              <a:t>Recommend I2C/PMBus interface to programming with either data flash hex or data flash script file.</a:t>
            </a:r>
          </a:p>
          <a:p>
            <a:endParaRPr lang="en-US" altLang="zh-CN" kern="0" dirty="0">
              <a:solidFill>
                <a:srgbClr val="000000"/>
              </a:solidFill>
            </a:endParaRPr>
          </a:p>
          <a:p>
            <a:endParaRPr lang="en-US" kern="0" dirty="0">
              <a:solidFill>
                <a:srgbClr val="000000"/>
              </a:solidFill>
            </a:endParaRPr>
          </a:p>
        </p:txBody>
      </p:sp>
    </p:spTree>
    <p:extLst>
      <p:ext uri="{BB962C8B-B14F-4D97-AF65-F5344CB8AC3E}">
        <p14:creationId xmlns:p14="http://schemas.microsoft.com/office/powerpoint/2010/main" val="3775783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14388"/>
          </a:xfrm>
        </p:spPr>
        <p:txBody>
          <a:bodyPr/>
          <a:lstStyle/>
          <a:p>
            <a:r>
              <a:rPr lang="en-US" altLang="zh-CN" dirty="0"/>
              <a:t>Files Export</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43</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66426"/>
            <a:ext cx="7340600" cy="519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43000"/>
            <a:ext cx="1219200" cy="646331"/>
          </a:xfrm>
          <a:prstGeom prst="rect">
            <a:avLst/>
          </a:prstGeom>
          <a:noFill/>
        </p:spPr>
        <p:txBody>
          <a:bodyPr wrap="square" rtlCol="0">
            <a:spAutoFit/>
          </a:bodyPr>
          <a:lstStyle/>
          <a:p>
            <a:r>
              <a:rPr lang="en-US" altLang="zh-CN" dirty="0">
                <a:solidFill>
                  <a:srgbClr val="000000"/>
                </a:solidFill>
              </a:rPr>
              <a:t>File-》Export</a:t>
            </a:r>
            <a:endParaRPr lang="en-US" dirty="0">
              <a:solidFill>
                <a:srgbClr val="000000"/>
              </a:solidFill>
            </a:endParaRPr>
          </a:p>
        </p:txBody>
      </p:sp>
    </p:spTree>
    <p:extLst>
      <p:ext uri="{BB962C8B-B14F-4D97-AF65-F5344CB8AC3E}">
        <p14:creationId xmlns:p14="http://schemas.microsoft.com/office/powerpoint/2010/main" val="610139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UCD90XXX</a:t>
            </a:r>
            <a:r>
              <a:rPr lang="zh-CN" altLang="en-US" dirty="0"/>
              <a:t> </a:t>
            </a:r>
            <a:r>
              <a:rPr lang="en-US" altLang="zh-CN" dirty="0"/>
              <a:t>Collaterals </a:t>
            </a:r>
            <a:endParaRPr lang="en-US" dirty="0"/>
          </a:p>
        </p:txBody>
      </p:sp>
      <p:sp>
        <p:nvSpPr>
          <p:cNvPr id="3" name="Content Placeholder 2"/>
          <p:cNvSpPr>
            <a:spLocks noGrp="1"/>
          </p:cNvSpPr>
          <p:nvPr>
            <p:ph idx="1"/>
          </p:nvPr>
        </p:nvSpPr>
        <p:spPr/>
        <p:txBody>
          <a:bodyPr/>
          <a:lstStyle/>
          <a:p>
            <a:r>
              <a:rPr lang="en-US" dirty="0"/>
              <a:t>UCD90xxx Family Frequently Asked Questions and Answers</a:t>
            </a:r>
          </a:p>
          <a:p>
            <a:pPr marL="0" indent="0">
              <a:buNone/>
            </a:pPr>
            <a:r>
              <a:rPr lang="en-US" dirty="0"/>
              <a:t>             </a:t>
            </a:r>
            <a:r>
              <a:rPr lang="en-US" dirty="0">
                <a:hlinkClick r:id="rId2"/>
              </a:rPr>
              <a:t>http://www.ti.com/lit/pdf/slua815</a:t>
            </a:r>
            <a:r>
              <a:rPr lang="en-US" dirty="0"/>
              <a:t> </a:t>
            </a:r>
          </a:p>
          <a:p>
            <a:r>
              <a:rPr lang="en-US" dirty="0"/>
              <a:t>UCD90xxx Sequencer Schematics Guidelines</a:t>
            </a:r>
          </a:p>
          <a:p>
            <a:pPr marL="0" indent="0">
              <a:buNone/>
            </a:pPr>
            <a:r>
              <a:rPr lang="en-US" dirty="0"/>
              <a:t>             </a:t>
            </a:r>
            <a:r>
              <a:rPr lang="en-US" dirty="0">
                <a:hlinkClick r:id="rId3"/>
              </a:rPr>
              <a:t>http://www.ti.com/lit/pdf/slvub50</a:t>
            </a:r>
            <a:r>
              <a:rPr lang="en-US" dirty="0"/>
              <a:t> </a:t>
            </a:r>
          </a:p>
          <a:p>
            <a:r>
              <a:rPr lang="en-US" dirty="0"/>
              <a:t>Fusion Digital Power Designer GUI 7.0 for the UCD90xxx Sequencer</a:t>
            </a:r>
          </a:p>
          <a:p>
            <a:pPr marL="0" indent="0">
              <a:buNone/>
            </a:pPr>
            <a:r>
              <a:rPr lang="en-US" dirty="0"/>
              <a:t>              </a:t>
            </a:r>
            <a:r>
              <a:rPr lang="en-US" dirty="0">
                <a:hlinkClick r:id="rId4"/>
              </a:rPr>
              <a:t>http://www.ti.com/lit/pdf/slvub51</a:t>
            </a:r>
            <a:r>
              <a:rPr lang="en-US" dirty="0"/>
              <a:t> </a:t>
            </a:r>
          </a:p>
          <a:p>
            <a:r>
              <a:rPr lang="en-US" dirty="0"/>
              <a:t>Improvements to UCD9090A and UCD90160A </a:t>
            </a:r>
          </a:p>
          <a:p>
            <a:pPr marL="0" indent="0">
              <a:buNone/>
            </a:pPr>
            <a:r>
              <a:rPr lang="en-US" dirty="0"/>
              <a:t>              </a:t>
            </a:r>
            <a:r>
              <a:rPr lang="en-US" dirty="0">
                <a:hlinkClick r:id="rId5"/>
              </a:rPr>
              <a:t>http://www.ti.com/lit/pdf/slva908</a:t>
            </a:r>
            <a:r>
              <a:rPr lang="en-US" dirty="0"/>
              <a:t>          </a:t>
            </a:r>
          </a:p>
          <a:p>
            <a:r>
              <a:rPr lang="en-US" dirty="0"/>
              <a:t>Design Voltage Margining Circuit for UCD90xxx Sequencer and System Manager</a:t>
            </a:r>
          </a:p>
          <a:p>
            <a:pPr marL="0" indent="0">
              <a:buNone/>
            </a:pPr>
            <a:r>
              <a:rPr lang="en-US" dirty="0"/>
              <a:t>               </a:t>
            </a:r>
            <a:r>
              <a:rPr lang="en-US" dirty="0">
                <a:hlinkClick r:id="rId6"/>
              </a:rPr>
              <a:t>http://www.ti.com/lit/pdf/slva845</a:t>
            </a:r>
            <a:r>
              <a:rPr lang="en-US" dirty="0"/>
              <a:t>  </a:t>
            </a:r>
          </a:p>
          <a:p>
            <a:r>
              <a:rPr lang="en-US" dirty="0"/>
              <a:t>UCD90xxx Voltage Margining Circuit Design Tool </a:t>
            </a:r>
          </a:p>
          <a:p>
            <a:pPr marL="0" indent="0">
              <a:buNone/>
            </a:pPr>
            <a:r>
              <a:rPr lang="en-US" dirty="0"/>
              <a:t>               </a:t>
            </a:r>
            <a:r>
              <a:rPr lang="en-US" dirty="0">
                <a:hlinkClick r:id="rId7"/>
              </a:rPr>
              <a:t>http://www.ti.com/lit/zip/slvc676</a:t>
            </a:r>
            <a:r>
              <a:rPr lang="en-US" dirty="0"/>
              <a:t>         </a:t>
            </a:r>
          </a:p>
          <a:p>
            <a:r>
              <a:rPr lang="en-US" dirty="0"/>
              <a:t>How to Cascade multiple UCD90xxx Sequencer </a:t>
            </a:r>
          </a:p>
          <a:p>
            <a:pPr marL="0" indent="0">
              <a:buNone/>
            </a:pPr>
            <a:r>
              <a:rPr lang="en-US" dirty="0"/>
              <a:t>               </a:t>
            </a:r>
            <a:r>
              <a:rPr lang="en-US" dirty="0">
                <a:hlinkClick r:id="rId8"/>
              </a:rPr>
              <a:t>http://www.ti.com/lit/pdf/slva902</a:t>
            </a:r>
            <a:r>
              <a:rPr lang="en-US" dirty="0"/>
              <a:t> </a:t>
            </a:r>
          </a:p>
          <a:p>
            <a:r>
              <a:rPr lang="en-US" dirty="0"/>
              <a:t>UCD90XXX Fusion GUI Training Video</a:t>
            </a:r>
          </a:p>
          <a:p>
            <a:pPr marL="731044" lvl="3" indent="0">
              <a:buNone/>
            </a:pPr>
            <a:r>
              <a:rPr lang="en-US" dirty="0">
                <a:hlinkClick r:id="rId9"/>
              </a:rPr>
              <a:t>https://training.ti.com/fusion-digital-power-designer</a:t>
            </a:r>
            <a:r>
              <a:rPr lang="en-US" dirty="0"/>
              <a:t> </a:t>
            </a:r>
          </a:p>
          <a:p>
            <a:pPr marL="0" indent="0">
              <a:buNone/>
            </a:pPr>
            <a:r>
              <a:rPr lang="en-US" dirty="0">
                <a:hlinkClick r:id="rId7"/>
              </a:rPr>
              <a:t>    </a:t>
            </a:r>
            <a:r>
              <a:rPr lang="en-US" dirty="0"/>
              <a:t> </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44</a:t>
            </a:fld>
            <a:endParaRPr lang="en-US" dirty="0">
              <a:solidFill>
                <a:srgbClr val="000000"/>
              </a:solidFill>
            </a:endParaRPr>
          </a:p>
        </p:txBody>
      </p:sp>
    </p:spTree>
    <p:extLst>
      <p:ext uri="{BB962C8B-B14F-4D97-AF65-F5344CB8AC3E}">
        <p14:creationId xmlns:p14="http://schemas.microsoft.com/office/powerpoint/2010/main" val="313587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8" y="76200"/>
            <a:ext cx="8458200" cy="814388"/>
          </a:xfrm>
        </p:spPr>
        <p:txBody>
          <a:bodyPr/>
          <a:lstStyle/>
          <a:p>
            <a:r>
              <a:rPr lang="en-US" dirty="0"/>
              <a:t>Launch Fusion GUI</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5</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 y="1752600"/>
            <a:ext cx="892175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4188" y="990600"/>
            <a:ext cx="8638812" cy="369332"/>
          </a:xfrm>
          <a:prstGeom prst="rect">
            <a:avLst/>
          </a:prstGeom>
          <a:noFill/>
        </p:spPr>
        <p:txBody>
          <a:bodyPr wrap="square" rtlCol="0">
            <a:spAutoFit/>
          </a:bodyPr>
          <a:lstStyle/>
          <a:p>
            <a:r>
              <a:rPr lang="en-US" dirty="0"/>
              <a:t>Click the “Click to Configure Device” to launch individual device GUI to configure</a:t>
            </a:r>
          </a:p>
        </p:txBody>
      </p:sp>
    </p:spTree>
    <p:extLst>
      <p:ext uri="{BB962C8B-B14F-4D97-AF65-F5344CB8AC3E}">
        <p14:creationId xmlns:p14="http://schemas.microsoft.com/office/powerpoint/2010/main" val="81932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458200" cy="814388"/>
          </a:xfrm>
        </p:spPr>
        <p:txBody>
          <a:bodyPr/>
          <a:lstStyle/>
          <a:p>
            <a:pPr algn="ctr"/>
            <a:r>
              <a:rPr lang="en-US" dirty="0"/>
              <a:t>Monitoring Configuration</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64341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a:t>Click “Hardware Configuration” </a:t>
            </a:r>
            <a:r>
              <a:rPr lang="en-US" dirty="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346858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343400" cy="2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7620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18288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4286" y="2133600"/>
            <a:ext cx="5682005" cy="2031325"/>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p:txBody>
      </p:sp>
      <p:sp>
        <p:nvSpPr>
          <p:cNvPr id="9" name="Rounded Rectangle 8"/>
          <p:cNvSpPr/>
          <p:nvPr/>
        </p:nvSpPr>
        <p:spPr>
          <a:xfrm>
            <a:off x="1600200" y="9906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66700" y="9906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343400" y="9969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772400" y="11112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477000" y="1031783"/>
            <a:ext cx="9144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61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9</a:t>
            </a:fld>
            <a:endParaRPr lang="en-US" dirty="0">
              <a:solidFill>
                <a:srgbClr val="000000"/>
              </a:solidFill>
            </a:endParaRPr>
          </a:p>
        </p:txBody>
      </p:sp>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990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0" y="20574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362200" y="2509122"/>
            <a:ext cx="7391832" cy="369332"/>
          </a:xfrm>
          <a:prstGeom prst="rect">
            <a:avLst/>
          </a:prstGeom>
          <a:noFill/>
        </p:spPr>
        <p:txBody>
          <a:bodyPr wrap="none" rtlCol="0">
            <a:spAutoFit/>
          </a:bodyPr>
          <a:lstStyle/>
          <a:p>
            <a:r>
              <a:rPr lang="en-US" altLang="zh-TW" dirty="0"/>
              <a:t>Click the pin link to change or delete the assigned pin as shown below.</a:t>
            </a:r>
          </a:p>
        </p:txBody>
      </p:sp>
      <p:sp>
        <p:nvSpPr>
          <p:cNvPr id="8" name="Rounded Rectangle 7"/>
          <p:cNvSpPr/>
          <p:nvPr/>
        </p:nvSpPr>
        <p:spPr>
          <a:xfrm>
            <a:off x="16002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66700" y="12192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3434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88" y="3288269"/>
            <a:ext cx="8153400" cy="262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447800" y="1447799"/>
            <a:ext cx="990600" cy="1968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2438400" y="1546223"/>
            <a:ext cx="0" cy="174204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6700" y="3401045"/>
            <a:ext cx="3162300" cy="228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18538" y="4487079"/>
            <a:ext cx="1011174" cy="13157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0959" y="5802868"/>
            <a:ext cx="646331" cy="369332"/>
          </a:xfrm>
          <a:prstGeom prst="rect">
            <a:avLst/>
          </a:prstGeom>
          <a:noFill/>
        </p:spPr>
        <p:txBody>
          <a:bodyPr wrap="none" rtlCol="0">
            <a:spAutoFit/>
          </a:bodyPr>
          <a:lstStyle/>
          <a:p>
            <a:r>
              <a:rPr lang="zh-CN" altLang="en-US" dirty="0"/>
              <a:t>选取</a:t>
            </a:r>
            <a:endParaRPr lang="en-US" dirty="0"/>
          </a:p>
        </p:txBody>
      </p:sp>
      <p:sp>
        <p:nvSpPr>
          <p:cNvPr id="18" name="Rounded Rectangle 17"/>
          <p:cNvSpPr/>
          <p:nvPr/>
        </p:nvSpPr>
        <p:spPr>
          <a:xfrm>
            <a:off x="7772400" y="13398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569457"/>
      </p:ext>
    </p:extLst>
  </p:cSld>
  <p:clrMapOvr>
    <a:masterClrMapping/>
  </p:clrMapOvr>
</p:sld>
</file>

<file path=ppt/theme/theme1.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9 TI Template">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15645</TotalTime>
  <Words>2668</Words>
  <Application>Microsoft Office PowerPoint</Application>
  <PresentationFormat>On-screen Show (4:3)</PresentationFormat>
  <Paragraphs>437</Paragraphs>
  <Slides>44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44</vt:i4>
      </vt:variant>
    </vt:vector>
  </HeadingPairs>
  <TitlesOfParts>
    <vt:vector size="51" baseType="lpstr">
      <vt:lpstr>Arial</vt:lpstr>
      <vt:lpstr>Calibri</vt:lpstr>
      <vt:lpstr>Wingdings</vt:lpstr>
      <vt:lpstr>1_FinalPowerpoint</vt:lpstr>
      <vt:lpstr>18_FinalPowerpoint</vt:lpstr>
      <vt:lpstr>4_FinalPowerpoint</vt:lpstr>
      <vt:lpstr>16-9 TI Template</vt:lpstr>
      <vt:lpstr>UCD90xxx Quick Guide</vt:lpstr>
      <vt:lpstr>UCD90XXX’s Advantages</vt:lpstr>
      <vt:lpstr>UCD90XXX Selection Guide</vt:lpstr>
      <vt:lpstr>Target Hardware Design</vt:lpstr>
      <vt:lpstr>Launch Fusion GUI</vt:lpstr>
      <vt:lpstr>Monitoring Configuration</vt:lpstr>
      <vt:lpstr>UCD90xxx Configuration</vt:lpstr>
      <vt:lpstr>UCD90xxx Configuration</vt:lpstr>
      <vt:lpstr>UCD90xxx Configuration</vt:lpstr>
      <vt:lpstr>UCD90xxx Configuration</vt:lpstr>
      <vt:lpstr>UCD90xxx Configuration</vt:lpstr>
      <vt:lpstr>UCD90xxx Configuration</vt:lpstr>
      <vt:lpstr>UCD90xxx Voltage settings</vt:lpstr>
      <vt:lpstr>UCD90xxx Voltage Settings</vt:lpstr>
      <vt:lpstr>Sequencing Configuration</vt:lpstr>
      <vt:lpstr>UCD90xxx Sequencing Control</vt:lpstr>
      <vt:lpstr>UCD90xxx Sequencing setting</vt:lpstr>
      <vt:lpstr>UCD90xxx Sequencing setting</vt:lpstr>
      <vt:lpstr>UCD90xxx Power On Sequencing</vt:lpstr>
      <vt:lpstr>UCD90xxx Power On Sequencing</vt:lpstr>
      <vt:lpstr>UCD90xxx Power Down Sequencing</vt:lpstr>
      <vt:lpstr>UCD90xxx Power Down Sequencing</vt:lpstr>
      <vt:lpstr>UCD90xxx Sequencing Flow Chart</vt:lpstr>
      <vt:lpstr>UCD90xxx Sequencing Control</vt:lpstr>
      <vt:lpstr>Configure Fault Response</vt:lpstr>
      <vt:lpstr>Fault Response Settings</vt:lpstr>
      <vt:lpstr>Fault Response Settings</vt:lpstr>
      <vt:lpstr>Fault Shutdown Slaves</vt:lpstr>
      <vt:lpstr>Fault Shutdown Slaves</vt:lpstr>
      <vt:lpstr>Retry(restart) and Re-sequencing</vt:lpstr>
      <vt:lpstr>Resequencing Configuration</vt:lpstr>
      <vt:lpstr>Configure Margining</vt:lpstr>
      <vt:lpstr>Hardware Design</vt:lpstr>
      <vt:lpstr>Margining Configuration</vt:lpstr>
      <vt:lpstr>UCD90xxx Margining Configuration</vt:lpstr>
      <vt:lpstr>UCD90xxx Margining Setting</vt:lpstr>
      <vt:lpstr>UCD90xxx Margining</vt:lpstr>
      <vt:lpstr>UCD90xxx Margining Value </vt:lpstr>
      <vt:lpstr>UCD90xxx Margining operation</vt:lpstr>
      <vt:lpstr>UCD90xxx Margining Design</vt:lpstr>
      <vt:lpstr>Files and Programming</vt:lpstr>
      <vt:lpstr>Files and Programming</vt:lpstr>
      <vt:lpstr>Files Export</vt:lpstr>
      <vt:lpstr>UCD90XXX Collaterals </vt:lpstr>
    </vt:vector>
  </TitlesOfParts>
  <Company>Texas Instruments,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UCD90xxx 簡易使用手冊</dc:title>
  <dc:creator>Dai, Jason</dc:creator>
  <cp:lastModifiedBy>Hu, Yihe</cp:lastModifiedBy>
  <cp:revision>157</cp:revision>
  <dcterms:created xsi:type="dcterms:W3CDTF">2019-07-21T12:39:56Z</dcterms:created>
  <dcterms:modified xsi:type="dcterms:W3CDTF">2021-03-11T01:46:22Z</dcterms:modified>
</cp:coreProperties>
</file>