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4"/>
  </p:sldMasterIdLst>
  <p:notesMasterIdLst>
    <p:notesMasterId r:id="rId16"/>
  </p:notesMasterIdLst>
  <p:handoutMasterIdLst>
    <p:handoutMasterId r:id="rId17"/>
  </p:handoutMasterIdLst>
  <p:sldIdLst>
    <p:sldId id="293" r:id="rId5"/>
    <p:sldId id="294" r:id="rId6"/>
    <p:sldId id="311" r:id="rId7"/>
    <p:sldId id="312" r:id="rId8"/>
    <p:sldId id="313" r:id="rId9"/>
    <p:sldId id="314" r:id="rId10"/>
    <p:sldId id="315" r:id="rId11"/>
    <p:sldId id="317" r:id="rId12"/>
    <p:sldId id="316" r:id="rId13"/>
    <p:sldId id="318" r:id="rId14"/>
    <p:sldId id="319" r:id="rId15"/>
  </p:sldIdLst>
  <p:sldSz cx="9144000" cy="5143500" type="screen16x9"/>
  <p:notesSz cx="9296400" cy="14770100"/>
  <p:custDataLst>
    <p:tags r:id="rId1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285362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666253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047146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00" userDrawn="1">
          <p15:clr>
            <a:srgbClr val="A4A3A4"/>
          </p15:clr>
        </p15:guide>
        <p15:guide id="2" pos="192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4652">
          <p15:clr>
            <a:srgbClr val="A4A3A4"/>
          </p15:clr>
        </p15:guide>
        <p15:guide id="2" pos="29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AAAA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5" autoAdjust="0"/>
    <p:restoredTop sz="94598" autoAdjust="0"/>
  </p:normalViewPr>
  <p:slideViewPr>
    <p:cSldViewPr snapToGrid="0">
      <p:cViewPr>
        <p:scale>
          <a:sx n="100" d="100"/>
          <a:sy n="100" d="100"/>
        </p:scale>
        <p:origin x="-288" y="-58"/>
      </p:cViewPr>
      <p:guideLst>
        <p:guide orient="horz" pos="300"/>
        <p:guide pos="1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850" y="-96"/>
      </p:cViewPr>
      <p:guideLst>
        <p:guide orient="horz" pos="4652"/>
        <p:guide pos="29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D:\TI-%20Work\Collateral\App%20notes\TPS2660%20Parallel%20operation\Parallel%20operation%20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Load Current Sharing in Efuses</a:t>
            </a:r>
          </a:p>
        </c:rich>
      </c:tx>
      <c:layout/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v>CH1</c:v>
          </c:tx>
          <c:xVal>
            <c:numRef>
              <c:f>Sheet1!$D$4:$D$10</c:f>
              <c:numCache>
                <c:formatCode>General</c:formatCode>
                <c:ptCount val="7"/>
                <c:pt idx="0">
                  <c:v>0</c:v>
                </c:pt>
                <c:pt idx="1">
                  <c:v>0.5</c:v>
                </c:pt>
                <c:pt idx="2">
                  <c:v>1.0038</c:v>
                </c:pt>
                <c:pt idx="3">
                  <c:v>1.4999</c:v>
                </c:pt>
                <c:pt idx="4">
                  <c:v>2.0065</c:v>
                </c:pt>
                <c:pt idx="5">
                  <c:v>2.5011999999999999</c:v>
                </c:pt>
                <c:pt idx="6">
                  <c:v>3</c:v>
                </c:pt>
              </c:numCache>
            </c:numRef>
          </c:xVal>
          <c:yVal>
            <c:numRef>
              <c:f>Sheet1!$B$4:$B$10</c:f>
              <c:numCache>
                <c:formatCode>General</c:formatCode>
                <c:ptCount val="7"/>
                <c:pt idx="0">
                  <c:v>0</c:v>
                </c:pt>
                <c:pt idx="1">
                  <c:v>0.253</c:v>
                </c:pt>
                <c:pt idx="2">
                  <c:v>0.50449999999999995</c:v>
                </c:pt>
                <c:pt idx="3">
                  <c:v>0.75219999999999998</c:v>
                </c:pt>
                <c:pt idx="4">
                  <c:v>1.0089999999999999</c:v>
                </c:pt>
                <c:pt idx="5">
                  <c:v>1.2537</c:v>
                </c:pt>
                <c:pt idx="6">
                  <c:v>1.5017</c:v>
                </c:pt>
              </c:numCache>
            </c:numRef>
          </c:yVal>
          <c:smooth val="1"/>
        </c:ser>
        <c:ser>
          <c:idx val="1"/>
          <c:order val="1"/>
          <c:tx>
            <c:v>CH2</c:v>
          </c:tx>
          <c:xVal>
            <c:numRef>
              <c:f>Sheet1!$D$4:$D$10</c:f>
              <c:numCache>
                <c:formatCode>General</c:formatCode>
                <c:ptCount val="7"/>
                <c:pt idx="0">
                  <c:v>0</c:v>
                </c:pt>
                <c:pt idx="1">
                  <c:v>0.5</c:v>
                </c:pt>
                <c:pt idx="2">
                  <c:v>1.0038</c:v>
                </c:pt>
                <c:pt idx="3">
                  <c:v>1.4999</c:v>
                </c:pt>
                <c:pt idx="4">
                  <c:v>2.0065</c:v>
                </c:pt>
                <c:pt idx="5">
                  <c:v>2.5011999999999999</c:v>
                </c:pt>
                <c:pt idx="6">
                  <c:v>3</c:v>
                </c:pt>
              </c:numCache>
            </c:numRef>
          </c:xVal>
          <c:yVal>
            <c:numRef>
              <c:f>Sheet1!$C$4:$C$10</c:f>
              <c:numCache>
                <c:formatCode>General</c:formatCode>
                <c:ptCount val="7"/>
                <c:pt idx="0">
                  <c:v>0</c:v>
                </c:pt>
                <c:pt idx="1">
                  <c:v>0.247</c:v>
                </c:pt>
                <c:pt idx="2">
                  <c:v>0.49930000000000002</c:v>
                </c:pt>
                <c:pt idx="3">
                  <c:v>0.74770000000000003</c:v>
                </c:pt>
                <c:pt idx="4">
                  <c:v>0.99750000000000005</c:v>
                </c:pt>
                <c:pt idx="5">
                  <c:v>1.2475000000000001</c:v>
                </c:pt>
                <c:pt idx="6">
                  <c:v>1.4987999999999999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357120"/>
        <c:axId val="42359040"/>
      </c:scatterChart>
      <c:valAx>
        <c:axId val="42357120"/>
        <c:scaling>
          <c:orientation val="minMax"/>
          <c:max val="3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Load Current (A)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42359040"/>
        <c:crosses val="autoZero"/>
        <c:crossBetween val="midCat"/>
      </c:valAx>
      <c:valAx>
        <c:axId val="42359040"/>
        <c:scaling>
          <c:orientation val="minMax"/>
          <c:max val="1.5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Individual Efuse Current (A)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42357120"/>
        <c:crosses val="autoZero"/>
        <c:crossBetween val="midCat"/>
        <c:majorUnit val="0.25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0.24227</cdr:x>
      <cdr:y>0.2656</cdr:y>
    </cdr:from>
    <cdr:to>
      <cdr:x>0.58507</cdr:x>
      <cdr:y>0.38713</cdr:y>
    </cdr:to>
    <cdr:sp macro="" textlink="">
      <cdr:nvSpPr>
        <cdr:cNvPr id="2" name="TextBox 9"/>
        <cdr:cNvSpPr txBox="1"/>
      </cdr:nvSpPr>
      <cdr:spPr>
        <a:xfrm xmlns:a="http://schemas.openxmlformats.org/drawingml/2006/main">
          <a:off x="1494902" y="874343"/>
          <a:ext cx="2115247" cy="4001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380895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76179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142683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523573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1904467" algn="l" defTabSz="76179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285362" algn="l" defTabSz="76179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2666253" algn="l" defTabSz="76179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047146" algn="l" defTabSz="76179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00" dirty="0" smtClean="0"/>
            <a:t>Only 3 to </a:t>
          </a:r>
          <a:r>
            <a:rPr lang="en-US" sz="1000" dirty="0" smtClean="0"/>
            <a:t>10mA mismatch during steady state</a:t>
          </a:r>
          <a:endParaRPr lang="en-US" sz="10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8D56EAE8-38CB-4EE5-8A34-F5F49B68F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07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274638" y="1108075"/>
            <a:ext cx="9845676" cy="55387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854" y="7016308"/>
            <a:ext cx="7436693" cy="6645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BED2394B-E06C-4DC9-BCC2-551C3DED9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35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85362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66253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47146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4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9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731538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selected_powerpoint_bg_2_1280x72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4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9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18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11867819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selected_powerpoint_bg_1_1280x72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4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9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36211053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selected_powerpoint_bg_1_grey1280x72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10298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4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9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649311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82" y="786358"/>
            <a:ext cx="8467725" cy="3709449"/>
          </a:xfrm>
        </p:spPr>
        <p:txBody>
          <a:bodyPr/>
          <a:lstStyle>
            <a:lvl1pPr>
              <a:spcBef>
                <a:spcPts val="667"/>
              </a:spcBef>
              <a:defRPr/>
            </a:lvl1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7888F-6AF7-4263-B69D-592D8C33BAC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27789" y="4536035"/>
            <a:ext cx="3086100" cy="1725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0">
                <a:solidFill>
                  <a:schemeClr val="tx1"/>
                </a:solidFill>
              </a:defRPr>
            </a:lvl1pPr>
          </a:lstStyle>
          <a:p>
            <a:pPr defTabSz="761790">
              <a:spcBef>
                <a:spcPct val="50000"/>
              </a:spcBef>
              <a:defRPr/>
            </a:pPr>
            <a:r>
              <a:rPr lang="en-US" dirty="0" smtClean="0">
                <a:solidFill>
                  <a:srgbClr val="000000"/>
                </a:solidFill>
              </a:rPr>
              <a:t>TI Information – Selective Disclosure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137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7"/>
          </a:xfrm>
        </p:spPr>
        <p:txBody>
          <a:bodyPr anchor="t"/>
          <a:lstStyle>
            <a:lvl1pPr algn="l">
              <a:defRPr sz="3300" b="1" cap="all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700"/>
            </a:lvl1pPr>
            <a:lvl2pPr marL="380895" indent="0">
              <a:buNone/>
              <a:defRPr sz="1500"/>
            </a:lvl2pPr>
            <a:lvl3pPr marL="761790" indent="0">
              <a:buNone/>
              <a:defRPr sz="1300"/>
            </a:lvl3pPr>
            <a:lvl4pPr marL="1142683" indent="0">
              <a:buNone/>
              <a:defRPr sz="1200"/>
            </a:lvl4pPr>
            <a:lvl5pPr marL="1523573" indent="0">
              <a:buNone/>
              <a:defRPr sz="1200"/>
            </a:lvl5pPr>
            <a:lvl6pPr marL="1904467" indent="0">
              <a:buNone/>
              <a:defRPr sz="1200"/>
            </a:lvl6pPr>
            <a:lvl7pPr marL="2285362" indent="0">
              <a:buNone/>
              <a:defRPr sz="1200"/>
            </a:lvl7pPr>
            <a:lvl8pPr marL="2666253" indent="0">
              <a:buNone/>
              <a:defRPr sz="1200"/>
            </a:lvl8pPr>
            <a:lvl9pPr marL="304714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4537472"/>
            <a:ext cx="2133600" cy="15478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118DC-F0C3-4C61-9EEA-2C495CD0458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623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2F08-588C-488E-A5AB-DF69250DE86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27789" y="4536035"/>
            <a:ext cx="3086100" cy="1725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0">
                <a:solidFill>
                  <a:schemeClr val="tx1"/>
                </a:solidFill>
              </a:defRPr>
            </a:lvl1pPr>
          </a:lstStyle>
          <a:p>
            <a:pPr defTabSz="761790">
              <a:spcBef>
                <a:spcPct val="50000"/>
              </a:spcBef>
              <a:defRPr/>
            </a:pPr>
            <a:r>
              <a:rPr lang="en-US" dirty="0" smtClean="0">
                <a:solidFill>
                  <a:srgbClr val="000000"/>
                </a:solidFill>
              </a:rPr>
              <a:t>TI Information – Selective Disclosure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420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30B41-3034-4777-B6DE-71856D98569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27789" y="4536035"/>
            <a:ext cx="3086100" cy="1725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0">
                <a:solidFill>
                  <a:schemeClr val="tx1"/>
                </a:solidFill>
              </a:defRPr>
            </a:lvl1pPr>
          </a:lstStyle>
          <a:p>
            <a:pPr defTabSz="761790">
              <a:spcBef>
                <a:spcPct val="50000"/>
              </a:spcBef>
              <a:defRPr/>
            </a:pPr>
            <a:r>
              <a:rPr lang="en-US" dirty="0" smtClean="0">
                <a:solidFill>
                  <a:srgbClr val="000000"/>
                </a:solidFill>
              </a:rPr>
              <a:t>TI Information – Selective Disclosure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86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977743" y="4947901"/>
            <a:ext cx="2133600" cy="154781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DA812F-8479-4F37-8662-4BBFDADD964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27789" y="4536035"/>
            <a:ext cx="3086100" cy="1725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0">
                <a:solidFill>
                  <a:schemeClr val="tx1"/>
                </a:solidFill>
              </a:defRPr>
            </a:lvl1pPr>
          </a:lstStyle>
          <a:p>
            <a:pPr defTabSz="761790">
              <a:spcBef>
                <a:spcPct val="50000"/>
              </a:spcBef>
              <a:defRPr/>
            </a:pPr>
            <a:r>
              <a:rPr lang="en-US" dirty="0" smtClean="0">
                <a:solidFill>
                  <a:srgbClr val="000000"/>
                </a:solidFill>
              </a:rPr>
              <a:t>TI Information – Selective Disclosure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4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3" y="4743450"/>
            <a:ext cx="88042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9" tIns="38088" rIns="76179" bIns="38088"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 userDrawn="1"/>
        </p:nvSpPr>
        <p:spPr>
          <a:xfrm>
            <a:off x="41910" y="4743450"/>
            <a:ext cx="874014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9" tIns="38088" rIns="76179" bIns="38088"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65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82" y="794152"/>
            <a:ext cx="8467725" cy="3701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4946678"/>
            <a:ext cx="2133600" cy="154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r">
              <a:defRPr sz="700"/>
            </a:lvl1pPr>
          </a:lstStyle>
          <a:p>
            <a:pPr>
              <a:defRPr/>
            </a:pPr>
            <a:fld id="{B6C70261-DCF8-4A97-9502-E8EEF2364C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27789" y="4536035"/>
            <a:ext cx="3086100" cy="1725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0">
                <a:solidFill>
                  <a:schemeClr val="tx1"/>
                </a:solidFill>
              </a:defRPr>
            </a:lvl1pPr>
          </a:lstStyle>
          <a:p>
            <a:pPr defTabSz="761790">
              <a:spcBef>
                <a:spcPct val="50000"/>
              </a:spcBef>
              <a:defRPr/>
            </a:pPr>
            <a:r>
              <a:rPr lang="en-US" dirty="0" smtClean="0">
                <a:solidFill>
                  <a:srgbClr val="000000"/>
                </a:solidFill>
              </a:rPr>
              <a:t>TI Information – Selective Disclosure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337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5pPr>
      <a:lvl6pPr marL="380895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6pPr>
      <a:lvl7pPr marL="761790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7pPr>
      <a:lvl8pPr marL="1142683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8pPr>
      <a:lvl9pPr marL="1523573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9pPr>
    </p:titleStyle>
    <p:bodyStyle>
      <a:lvl1pPr marL="189124" indent="-189124" algn="l" rtl="0" eaLnBrk="0" fontAlgn="base" hangingPunct="0">
        <a:spcBef>
          <a:spcPts val="667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78763" indent="-194416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711530" indent="-137548" algn="l" rtl="0" eaLnBrk="0" fontAlgn="base" hangingPunct="0">
        <a:spcBef>
          <a:spcPct val="15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001168" indent="-194416" algn="l" rtl="0" eaLnBrk="0" fontAlgn="base" hangingPunct="0">
        <a:spcBef>
          <a:spcPct val="5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240546" indent="-144163" algn="l" rtl="0" eaLnBrk="0" fontAlgn="base" hangingPunct="0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1621441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002336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2383230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2764124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895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79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68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57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467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362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25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146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i.com/product/TPS2660/toolssoftware" TargetMode="External"/><Relationship Id="rId2" Type="http://schemas.openxmlformats.org/officeDocument/2006/relationships/hyperlink" Target="http://www.ti.com/lit/an/slva836/slva836.pdf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www.ti.com/tool/tps26600-02ev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TPS26600 </a:t>
            </a:r>
            <a:r>
              <a:rPr lang="en-US" sz="2800" dirty="0" smtClean="0"/>
              <a:t>Paralle</a:t>
            </a:r>
            <a:r>
              <a:rPr lang="en-US" sz="2800" dirty="0" smtClean="0"/>
              <a:t>l Operation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6710" y="2987519"/>
            <a:ext cx="8458200" cy="1114425"/>
          </a:xfrm>
        </p:spPr>
        <p:txBody>
          <a:bodyPr/>
          <a:lstStyle/>
          <a:p>
            <a:r>
              <a:rPr lang="en-US" sz="1200" b="0" dirty="0" smtClean="0"/>
              <a:t>Venkata Nandam</a:t>
            </a:r>
          </a:p>
          <a:p>
            <a:r>
              <a:rPr lang="en-US" sz="1200" b="0" dirty="0" smtClean="0"/>
              <a:t>Power Switches</a:t>
            </a:r>
          </a:p>
          <a:p>
            <a:r>
              <a:rPr lang="en-US" sz="1200" b="0" dirty="0" smtClean="0"/>
              <a:t>Feb 2017</a:t>
            </a:r>
            <a:endParaRPr 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185628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D:\TI- Work\Collateral\App notes\TPS2660 Parallel operation\TPS2660 Parallel\Load Step Respons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440" y="897890"/>
            <a:ext cx="4936170" cy="3547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Step Response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defTabSz="761790">
              <a:spcBef>
                <a:spcPct val="50000"/>
              </a:spcBef>
              <a:defRPr/>
            </a:pPr>
            <a:r>
              <a:rPr lang="en-US" smtClean="0">
                <a:solidFill>
                  <a:srgbClr val="000000"/>
                </a:solidFill>
              </a:rPr>
              <a:t>TI Information – Selective Disclosure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570" y="648937"/>
            <a:ext cx="8467725" cy="377424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 smtClean="0"/>
              <a:t>Test Conditions : Vin=24V, 0A to 3A Resistive Load, </a:t>
            </a:r>
            <a:r>
              <a:rPr lang="en-US" sz="1200" dirty="0" err="1" smtClean="0"/>
              <a:t>Cout</a:t>
            </a:r>
            <a:r>
              <a:rPr lang="en-US" sz="1200" dirty="0" smtClean="0"/>
              <a:t> = 47uF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1664055" y="3251406"/>
            <a:ext cx="16049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 smtClean="0"/>
              <a:t>eFuse</a:t>
            </a:r>
            <a:r>
              <a:rPr lang="en-US" sz="1000" dirty="0" smtClean="0"/>
              <a:t> supports full load step from 0A to 3A</a:t>
            </a:r>
            <a:endParaRPr lang="en-US" sz="1000" dirty="0"/>
          </a:p>
        </p:txBody>
      </p:sp>
      <p:sp>
        <p:nvSpPr>
          <p:cNvPr id="11" name="TextBox 10"/>
          <p:cNvSpPr txBox="1"/>
          <p:nvPr/>
        </p:nvSpPr>
        <p:spPr>
          <a:xfrm>
            <a:off x="818234" y="1718690"/>
            <a:ext cx="34571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 output voltage drop 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17208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defTabSz="761790">
              <a:spcBef>
                <a:spcPct val="50000"/>
              </a:spcBef>
              <a:defRPr/>
            </a:pPr>
            <a:r>
              <a:rPr lang="en-US" smtClean="0">
                <a:solidFill>
                  <a:srgbClr val="000000"/>
                </a:solidFill>
              </a:rPr>
              <a:t>TI Information – Selective Disclosure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570" y="648936"/>
            <a:ext cx="8467725" cy="2543843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 smtClean="0"/>
              <a:t>Achieve </a:t>
            </a:r>
            <a:r>
              <a:rPr lang="en-US" sz="1200" dirty="0"/>
              <a:t>20-A Circuit Protection and Space Efficiency Using Paralleled </a:t>
            </a:r>
            <a:r>
              <a:rPr lang="en-US" sz="1200" dirty="0" err="1" smtClean="0"/>
              <a:t>eFuses</a:t>
            </a:r>
            <a:endParaRPr lang="en-US" sz="1200" dirty="0" smtClean="0"/>
          </a:p>
          <a:p>
            <a:pPr marL="0" indent="0">
              <a:buNone/>
            </a:pPr>
            <a:r>
              <a:rPr lang="en-US" sz="1200" dirty="0">
                <a:hlinkClick r:id="rId2"/>
              </a:rPr>
              <a:t>http://</a:t>
            </a:r>
            <a:r>
              <a:rPr lang="en-US" sz="1200" dirty="0" smtClean="0">
                <a:hlinkClick r:id="rId2"/>
              </a:rPr>
              <a:t>www.ti.com/lit/an/slva836/slva836.pdf</a:t>
            </a:r>
            <a:endParaRPr lang="en-US" sz="1200" dirty="0" smtClean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 smtClean="0"/>
              <a:t>Calculators, Spice models</a:t>
            </a:r>
          </a:p>
          <a:p>
            <a:pPr marL="0" indent="0">
              <a:buNone/>
            </a:pPr>
            <a:r>
              <a:rPr lang="en-US" sz="1200" dirty="0">
                <a:hlinkClick r:id="rId3"/>
              </a:rPr>
              <a:t>http://</a:t>
            </a:r>
            <a:r>
              <a:rPr lang="en-US" sz="1200" dirty="0" smtClean="0">
                <a:hlinkClick r:id="rId3"/>
              </a:rPr>
              <a:t>www.ti.com/product/TPS2660/toolssoftware</a:t>
            </a:r>
            <a:endParaRPr lang="en-US" sz="1200" dirty="0" smtClean="0"/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Download EVM user’s guide</a:t>
            </a:r>
          </a:p>
          <a:p>
            <a:pPr marL="0" indent="0">
              <a:buNone/>
            </a:pPr>
            <a:r>
              <a:rPr lang="en-US" sz="1200" dirty="0">
                <a:hlinkClick r:id="rId4"/>
              </a:rPr>
              <a:t>http://</a:t>
            </a:r>
            <a:r>
              <a:rPr lang="en-US" sz="1200" dirty="0" smtClean="0">
                <a:hlinkClick r:id="rId4"/>
              </a:rPr>
              <a:t>www.ti.com/tool/tps26600-02evm</a:t>
            </a:r>
            <a:endParaRPr lang="en-US" sz="1200" dirty="0" smtClean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66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3A - TPS26600 </a:t>
            </a:r>
            <a:r>
              <a:rPr lang="en-US" dirty="0" err="1" smtClean="0"/>
              <a:t>eFuse</a:t>
            </a:r>
            <a:r>
              <a:rPr lang="en-US" dirty="0" smtClean="0"/>
              <a:t> Schematic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defTabSz="761790">
              <a:spcBef>
                <a:spcPct val="50000"/>
              </a:spcBef>
              <a:defRPr/>
            </a:pPr>
            <a:r>
              <a:rPr lang="en-US" smtClean="0">
                <a:solidFill>
                  <a:srgbClr val="000000"/>
                </a:solidFill>
              </a:rPr>
              <a:t>TI Information – Selective Disclosure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065" y="719311"/>
            <a:ext cx="3778741" cy="3852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188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Turn on with VIN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defTabSz="761790">
              <a:spcBef>
                <a:spcPct val="50000"/>
              </a:spcBef>
              <a:defRPr/>
            </a:pPr>
            <a:r>
              <a:rPr lang="en-US" smtClean="0">
                <a:solidFill>
                  <a:srgbClr val="000000"/>
                </a:solidFill>
              </a:rPr>
              <a:t>TI Information – Selective Disclosure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570" y="648937"/>
            <a:ext cx="8467725" cy="377424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 smtClean="0"/>
              <a:t>Test Conditions : Vin=24V, 3A Resistive Load, </a:t>
            </a:r>
            <a:r>
              <a:rPr lang="en-US" sz="1200" dirty="0" err="1" smtClean="0"/>
              <a:t>Cout</a:t>
            </a:r>
            <a:r>
              <a:rPr lang="en-US" sz="1200" dirty="0" smtClean="0"/>
              <a:t> = 47uF</a:t>
            </a:r>
            <a:endParaRPr lang="en-US" sz="1200" dirty="0"/>
          </a:p>
        </p:txBody>
      </p:sp>
      <p:pic>
        <p:nvPicPr>
          <p:cNvPr id="2050" name="Picture 2" descr="D:\TI- Work\Collateral\App notes\TPS2660 Parallel operation\TPS2660 Parallel\Turn on with Vin=24V, load=3A0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570" y="927301"/>
            <a:ext cx="4938684" cy="3549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286757" y="2976647"/>
            <a:ext cx="17507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 smtClean="0"/>
              <a:t>eFuse</a:t>
            </a:r>
            <a:r>
              <a:rPr lang="en-US" sz="1000" dirty="0" smtClean="0"/>
              <a:t> total Input current </a:t>
            </a:r>
            <a:endParaRPr lang="en-US" sz="1000" dirty="0"/>
          </a:p>
        </p:txBody>
      </p:sp>
      <p:sp>
        <p:nvSpPr>
          <p:cNvPr id="10" name="TextBox 9"/>
          <p:cNvSpPr txBox="1"/>
          <p:nvPr/>
        </p:nvSpPr>
        <p:spPr>
          <a:xfrm>
            <a:off x="3198086" y="2312215"/>
            <a:ext cx="14805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CH1 FLT\ is only shown here</a:t>
            </a:r>
            <a:endParaRPr lang="en-US" sz="1000" dirty="0"/>
          </a:p>
        </p:txBody>
      </p:sp>
      <p:sp>
        <p:nvSpPr>
          <p:cNvPr id="11" name="TextBox 10"/>
          <p:cNvSpPr txBox="1"/>
          <p:nvPr/>
        </p:nvSpPr>
        <p:spPr>
          <a:xfrm>
            <a:off x="3063002" y="1743591"/>
            <a:ext cx="17507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Output voltage soft starts in 5ms with 47nF </a:t>
            </a:r>
            <a:r>
              <a:rPr lang="en-US" sz="1000" dirty="0" err="1" smtClean="0"/>
              <a:t>dVdT</a:t>
            </a:r>
            <a:r>
              <a:rPr lang="en-US" sz="1000" dirty="0" smtClean="0"/>
              <a:t> cap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23594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TI- Work\Collateral\App notes\TPS2660 Parallel operation\TPS2660 Parallel\Turn on with SHDN Vin=24V, load=3A0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272" y="899968"/>
            <a:ext cx="4936170" cy="3547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Turn on with SHDN\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defTabSz="761790">
              <a:spcBef>
                <a:spcPct val="50000"/>
              </a:spcBef>
              <a:defRPr/>
            </a:pPr>
            <a:r>
              <a:rPr lang="en-US" smtClean="0">
                <a:solidFill>
                  <a:srgbClr val="000000"/>
                </a:solidFill>
              </a:rPr>
              <a:t>TI Information – Selective Disclosure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570" y="648937"/>
            <a:ext cx="8467725" cy="377424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 smtClean="0"/>
              <a:t>Test Conditions : Vin=24V, 3A Resistive Load, </a:t>
            </a:r>
            <a:r>
              <a:rPr lang="en-US" sz="1200" dirty="0" err="1" smtClean="0"/>
              <a:t>Cout</a:t>
            </a:r>
            <a:r>
              <a:rPr lang="en-US" sz="1200" dirty="0" smtClean="0"/>
              <a:t> = 47uF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3198086" y="3190502"/>
            <a:ext cx="17507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 smtClean="0"/>
              <a:t>eFuse</a:t>
            </a:r>
            <a:r>
              <a:rPr lang="en-US" sz="1000" dirty="0" smtClean="0"/>
              <a:t> total Input current </a:t>
            </a:r>
            <a:endParaRPr lang="en-US" sz="1000" dirty="0"/>
          </a:p>
        </p:txBody>
      </p:sp>
      <p:sp>
        <p:nvSpPr>
          <p:cNvPr id="10" name="TextBox 9"/>
          <p:cNvSpPr txBox="1"/>
          <p:nvPr/>
        </p:nvSpPr>
        <p:spPr>
          <a:xfrm>
            <a:off x="1896933" y="2282691"/>
            <a:ext cx="33357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SHDN\ of CH1 used to start 3A </a:t>
            </a:r>
            <a:r>
              <a:rPr lang="en-US" sz="1000" dirty="0" err="1" smtClean="0"/>
              <a:t>eFuse</a:t>
            </a:r>
            <a:r>
              <a:rPr lang="en-US" sz="1000" dirty="0" smtClean="0"/>
              <a:t> (Another channel SHDN\ pin can also be used)</a:t>
            </a:r>
            <a:endParaRPr lang="en-US" sz="1000" dirty="0"/>
          </a:p>
        </p:txBody>
      </p:sp>
      <p:sp>
        <p:nvSpPr>
          <p:cNvPr id="11" name="TextBox 10"/>
          <p:cNvSpPr txBox="1"/>
          <p:nvPr/>
        </p:nvSpPr>
        <p:spPr>
          <a:xfrm>
            <a:off x="2888435" y="1734585"/>
            <a:ext cx="17507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Output voltage soft starts in 5ms with 47nF </a:t>
            </a:r>
            <a:r>
              <a:rPr lang="en-US" sz="1000" dirty="0" err="1" smtClean="0"/>
              <a:t>dVdT</a:t>
            </a:r>
            <a:r>
              <a:rPr lang="en-US" sz="1000" dirty="0" smtClean="0"/>
              <a:t> cap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65683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Sharing During Steady State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defTabSz="761790">
              <a:spcBef>
                <a:spcPct val="50000"/>
              </a:spcBef>
              <a:defRPr/>
            </a:pPr>
            <a:r>
              <a:rPr lang="en-US" smtClean="0">
                <a:solidFill>
                  <a:srgbClr val="000000"/>
                </a:solidFill>
              </a:rPr>
              <a:t>TI Information – Selective Disclosure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570" y="648937"/>
            <a:ext cx="8467725" cy="377424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 smtClean="0"/>
              <a:t>Test Conditions : Vin=24V, 0-3A Constant Current Load, </a:t>
            </a:r>
            <a:r>
              <a:rPr lang="en-US" sz="1200" dirty="0" err="1" smtClean="0"/>
              <a:t>Cout</a:t>
            </a:r>
            <a:r>
              <a:rPr lang="en-US" sz="1200" dirty="0" smtClean="0"/>
              <a:t> = 47uF</a:t>
            </a:r>
            <a:endParaRPr lang="en-US" sz="1200" dirty="0"/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1572637"/>
              </p:ext>
            </p:extLst>
          </p:nvPr>
        </p:nvGraphicFramePr>
        <p:xfrm>
          <a:off x="413212" y="1063855"/>
          <a:ext cx="6170468" cy="32920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9230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TI- Work\Collateral\App notes\TPS2660 Parallel operation\TPS2660 Parallel\Over load response Rload = 6oh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481" y="908865"/>
            <a:ext cx="4936170" cy="3547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 Load Response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defTabSz="761790">
              <a:spcBef>
                <a:spcPct val="50000"/>
              </a:spcBef>
              <a:defRPr/>
            </a:pPr>
            <a:r>
              <a:rPr lang="en-US" smtClean="0">
                <a:solidFill>
                  <a:srgbClr val="000000"/>
                </a:solidFill>
              </a:rPr>
              <a:t>TI Information – Selective Disclosure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570" y="648937"/>
            <a:ext cx="8467725" cy="377424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 smtClean="0"/>
              <a:t>Test Conditions : Vin=24V, 6</a:t>
            </a:r>
            <a:r>
              <a:rPr lang="el-GR" sz="1200" dirty="0" smtClean="0"/>
              <a:t>Ω</a:t>
            </a:r>
            <a:r>
              <a:rPr lang="en-US" sz="1200" dirty="0" smtClean="0"/>
              <a:t> Resistive Load, </a:t>
            </a:r>
            <a:r>
              <a:rPr lang="en-US" sz="1200" dirty="0" err="1" smtClean="0"/>
              <a:t>Cout</a:t>
            </a:r>
            <a:r>
              <a:rPr lang="en-US" sz="1200" dirty="0" smtClean="0"/>
              <a:t> = 47uF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991975" y="3671055"/>
            <a:ext cx="37929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 smtClean="0"/>
              <a:t>eFuse</a:t>
            </a:r>
            <a:r>
              <a:rPr lang="en-US" sz="1000" dirty="0" smtClean="0"/>
              <a:t> total Input current regulates to 3.2A during over load </a:t>
            </a:r>
            <a:endParaRPr lang="en-US" sz="1000" dirty="0"/>
          </a:p>
        </p:txBody>
      </p:sp>
      <p:sp>
        <p:nvSpPr>
          <p:cNvPr id="11" name="TextBox 10"/>
          <p:cNvSpPr txBox="1"/>
          <p:nvPr/>
        </p:nvSpPr>
        <p:spPr>
          <a:xfrm>
            <a:off x="589039" y="1591059"/>
            <a:ext cx="31849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Output voltage drops due to load current regulation</a:t>
            </a:r>
            <a:endParaRPr lang="en-US" sz="10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035352" y="2252749"/>
            <a:ext cx="130636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035352" y="2356937"/>
            <a:ext cx="14012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Thermal shutdown auto-retry duration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83623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D:\TI- Work\Collateral\App notes\TPS2660 Parallel operation\TPS2660 Parallel\Output Short Circuit Respons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906" y="905510"/>
            <a:ext cx="4936170" cy="3547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Continuous Short-</a:t>
            </a:r>
            <a:r>
              <a:rPr lang="en-US" dirty="0" smtClean="0"/>
              <a:t>circuit </a:t>
            </a:r>
            <a:r>
              <a:rPr lang="en-US" dirty="0" smtClean="0"/>
              <a:t>Response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defTabSz="761790">
              <a:spcBef>
                <a:spcPct val="50000"/>
              </a:spcBef>
              <a:defRPr/>
            </a:pPr>
            <a:r>
              <a:rPr lang="en-US" smtClean="0">
                <a:solidFill>
                  <a:srgbClr val="000000"/>
                </a:solidFill>
              </a:rPr>
              <a:t>TI Information – Selective Disclosure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570" y="648937"/>
            <a:ext cx="8467725" cy="377424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 smtClean="0"/>
              <a:t>Test Conditions : Vin=24V, 0</a:t>
            </a:r>
            <a:r>
              <a:rPr lang="el-GR" sz="1200" dirty="0" smtClean="0"/>
              <a:t>Ω</a:t>
            </a:r>
            <a:r>
              <a:rPr lang="en-US" sz="1200" dirty="0" smtClean="0"/>
              <a:t> Resistive Load, </a:t>
            </a:r>
            <a:r>
              <a:rPr lang="en-US" sz="1200" dirty="0" err="1" smtClean="0"/>
              <a:t>Cout</a:t>
            </a:r>
            <a:r>
              <a:rPr lang="en-US" sz="1200" dirty="0" smtClean="0"/>
              <a:t> = 47uF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991975" y="3671055"/>
            <a:ext cx="37929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 smtClean="0"/>
              <a:t>eFuse</a:t>
            </a:r>
            <a:r>
              <a:rPr lang="en-US" sz="1000" dirty="0" smtClean="0"/>
              <a:t> total Input current regulates to 3.2A during short circuit</a:t>
            </a:r>
            <a:endParaRPr lang="en-US" sz="1000" dirty="0"/>
          </a:p>
        </p:txBody>
      </p:sp>
      <p:sp>
        <p:nvSpPr>
          <p:cNvPr id="11" name="TextBox 10"/>
          <p:cNvSpPr txBox="1"/>
          <p:nvPr/>
        </p:nvSpPr>
        <p:spPr>
          <a:xfrm>
            <a:off x="489979" y="2064716"/>
            <a:ext cx="34571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Output drops to zero due to </a:t>
            </a:r>
          </a:p>
          <a:p>
            <a:r>
              <a:rPr lang="en-US" sz="1000" dirty="0" smtClean="0"/>
              <a:t>output continues short-circuit</a:t>
            </a:r>
            <a:endParaRPr lang="en-US" sz="10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343660" y="3210377"/>
            <a:ext cx="26035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940438" y="3210377"/>
            <a:ext cx="14012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Thermal shutdown auto-retry duration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15591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:\TI- Work\Collateral\App notes\TPS2660 Parallel operation\TPS2660 Parallel\Output Shor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440" y="928370"/>
            <a:ext cx="4936170" cy="3547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 at the instance of Short-</a:t>
            </a:r>
            <a:r>
              <a:rPr lang="en-US" dirty="0" smtClean="0"/>
              <a:t>circuit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defTabSz="761790">
              <a:spcBef>
                <a:spcPct val="50000"/>
              </a:spcBef>
              <a:defRPr/>
            </a:pPr>
            <a:r>
              <a:rPr lang="en-US" smtClean="0">
                <a:solidFill>
                  <a:srgbClr val="000000"/>
                </a:solidFill>
              </a:rPr>
              <a:t>TI Information – Selective Disclosure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570" y="648937"/>
            <a:ext cx="8467725" cy="377424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 smtClean="0"/>
              <a:t>Test Conditions : Vin=24V, 0</a:t>
            </a:r>
            <a:r>
              <a:rPr lang="el-GR" sz="1200" dirty="0" smtClean="0"/>
              <a:t>Ω</a:t>
            </a:r>
            <a:r>
              <a:rPr lang="en-US" sz="1200" dirty="0" smtClean="0"/>
              <a:t> Resistive Load, </a:t>
            </a:r>
            <a:r>
              <a:rPr lang="en-US" sz="1200" dirty="0" err="1" smtClean="0"/>
              <a:t>Cout</a:t>
            </a:r>
            <a:r>
              <a:rPr lang="en-US" sz="1200" dirty="0" smtClean="0"/>
              <a:t> = 47uF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1564891" y="3379114"/>
            <a:ext cx="37929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Total </a:t>
            </a:r>
            <a:r>
              <a:rPr lang="en-US" sz="1000" dirty="0" err="1" smtClean="0"/>
              <a:t>eFuse</a:t>
            </a:r>
            <a:r>
              <a:rPr lang="en-US" sz="1000" dirty="0" smtClean="0"/>
              <a:t> Input current regulates to 3.2A during short circuit</a:t>
            </a:r>
            <a:endParaRPr lang="en-US" sz="1000" dirty="0"/>
          </a:p>
        </p:txBody>
      </p:sp>
      <p:sp>
        <p:nvSpPr>
          <p:cNvPr id="11" name="TextBox 10"/>
          <p:cNvSpPr txBox="1"/>
          <p:nvPr/>
        </p:nvSpPr>
        <p:spPr>
          <a:xfrm>
            <a:off x="1465339" y="2049172"/>
            <a:ext cx="34571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Output immediately drops to zero due to </a:t>
            </a:r>
          </a:p>
          <a:p>
            <a:r>
              <a:rPr lang="en-US" sz="1000" dirty="0" smtClean="0"/>
              <a:t>short-circuit</a:t>
            </a:r>
            <a:endParaRPr lang="en-US" sz="10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465339" y="3188970"/>
            <a:ext cx="355841" cy="1406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465338" y="2761538"/>
            <a:ext cx="37929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FLT\ of both channels asserts low to indicate fault 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80507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TI- Work\Collateral\App notes\TPS2660 Parallel operation\TPS2660 Parallel\Recovery from output short circui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820" y="867410"/>
            <a:ext cx="4936170" cy="3547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Recovery from Short-</a:t>
            </a:r>
            <a:r>
              <a:rPr lang="en-US" dirty="0" smtClean="0"/>
              <a:t>circuit </a:t>
            </a:r>
            <a:r>
              <a:rPr lang="en-US" dirty="0" smtClean="0"/>
              <a:t>Response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defTabSz="761790">
              <a:spcBef>
                <a:spcPct val="50000"/>
              </a:spcBef>
              <a:defRPr/>
            </a:pPr>
            <a:r>
              <a:rPr lang="en-US" smtClean="0">
                <a:solidFill>
                  <a:srgbClr val="000000"/>
                </a:solidFill>
              </a:rPr>
              <a:t>TI Information – Selective Disclosure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570" y="648937"/>
            <a:ext cx="8467725" cy="377424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 smtClean="0"/>
              <a:t>Test Conditions : Vin=24V, 0</a:t>
            </a:r>
            <a:r>
              <a:rPr lang="el-GR" sz="1200" dirty="0" smtClean="0"/>
              <a:t>Ω</a:t>
            </a:r>
            <a:r>
              <a:rPr lang="en-US" sz="1200" dirty="0" smtClean="0"/>
              <a:t> Resistive Load, </a:t>
            </a:r>
            <a:r>
              <a:rPr lang="en-US" sz="1200" dirty="0" err="1" smtClean="0"/>
              <a:t>Cout</a:t>
            </a:r>
            <a:r>
              <a:rPr lang="en-US" sz="1200" dirty="0" smtClean="0"/>
              <a:t> = 47uF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3424275" y="3190446"/>
            <a:ext cx="16049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 smtClean="0"/>
              <a:t>eFuse</a:t>
            </a:r>
            <a:r>
              <a:rPr lang="en-US" sz="1000" dirty="0" smtClean="0"/>
              <a:t> supports full load 3A during recovery</a:t>
            </a:r>
            <a:endParaRPr lang="en-US" sz="1000" dirty="0"/>
          </a:p>
        </p:txBody>
      </p:sp>
      <p:sp>
        <p:nvSpPr>
          <p:cNvPr id="11" name="TextBox 10"/>
          <p:cNvSpPr txBox="1"/>
          <p:nvPr/>
        </p:nvSpPr>
        <p:spPr>
          <a:xfrm>
            <a:off x="3424274" y="1796081"/>
            <a:ext cx="34571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Output soft starts</a:t>
            </a:r>
          </a:p>
          <a:p>
            <a:r>
              <a:rPr lang="en-US" sz="1000" dirty="0" smtClean="0"/>
              <a:t>after short-circuit release</a:t>
            </a:r>
            <a:endParaRPr lang="en-US" sz="10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764540" y="3210377"/>
            <a:ext cx="130048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97438" y="3273302"/>
            <a:ext cx="14012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Thermal shutdown auto-retry duration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52814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bc3cac9248e9e506c8e1fab8a618b5fa85c6398"/>
</p:tagLst>
</file>

<file path=ppt/theme/theme1.xml><?xml version="1.0" encoding="utf-8"?>
<a:theme xmlns:a="http://schemas.openxmlformats.org/drawingml/2006/main" name="3_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4A4A4"/>
      </a:accent2>
      <a:accent3>
        <a:srgbClr val="117788"/>
      </a:accent3>
      <a:accent4>
        <a:srgbClr val="404040"/>
      </a:accent4>
      <a:accent5>
        <a:srgbClr val="4ABED4"/>
      </a:accent5>
      <a:accent6>
        <a:srgbClr val="7F7F7F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9F876E1E1ECC44B7AEB038587DA72F" ma:contentTypeVersion="0" ma:contentTypeDescription="Create a new document." ma:contentTypeScope="" ma:versionID="ec15ac77968d0512ff10bcc44cf97eb4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178DB964-7B6C-4FC5-9A21-DE7084205C3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1D30B8F-6463-40D8-9E58-620E46AC8BF3}">
  <ds:schemaRefs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http://schemas.openxmlformats.org/package/2006/metadata/core-properties"/>
    <ds:schemaRef ds:uri="http://purl.org/dc/terms/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56B34489-50A0-436D-A053-29DC32B5F6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9667</TotalTime>
  <Words>421</Words>
  <Application>Microsoft Office PowerPoint</Application>
  <PresentationFormat>On-screen Show (16:9)</PresentationFormat>
  <Paragraphs>77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3_FinalPowerpoint</vt:lpstr>
      <vt:lpstr>TPS26600 Parallel Operation</vt:lpstr>
      <vt:lpstr>3A - TPS26600 eFuse Schematic</vt:lpstr>
      <vt:lpstr>Turn on with VIN</vt:lpstr>
      <vt:lpstr>Turn on with SHDN\</vt:lpstr>
      <vt:lpstr>Current Sharing During Steady State</vt:lpstr>
      <vt:lpstr>Over Load Response</vt:lpstr>
      <vt:lpstr>Output Continuous Short-circuit Response</vt:lpstr>
      <vt:lpstr>Response at the instance of Short-circuit</vt:lpstr>
      <vt:lpstr>Recovery from Short-circuit Response</vt:lpstr>
      <vt:lpstr>Load Step Response</vt:lpstr>
      <vt:lpstr>Resources</vt:lpstr>
    </vt:vector>
  </TitlesOfParts>
  <Company>Texas Instruments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dc:creator>Brollo, Clementina</dc:creator>
  <cp:lastModifiedBy>Nandam, Venkata</cp:lastModifiedBy>
  <cp:revision>384</cp:revision>
  <dcterms:created xsi:type="dcterms:W3CDTF">2007-12-19T20:51:45Z</dcterms:created>
  <dcterms:modified xsi:type="dcterms:W3CDTF">2017-02-07T19:37:22Z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0x010100A89F876E1E1ECC44B7AEB038587DA72F</vt:lpwstr>
  </property>
</Properties>
</file>