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aveSubsetFonts="1">
  <p:sldMasterIdLst>
    <p:sldMasterId id="2147483747" r:id="rId4"/>
  </p:sldMasterIdLst>
  <p:notesMasterIdLst>
    <p:notesMasterId r:id="rId11"/>
  </p:notesMasterIdLst>
  <p:handoutMasterIdLst>
    <p:handoutMasterId r:id="rId12"/>
  </p:handoutMasterIdLst>
  <p:sldIdLst>
    <p:sldId id="2076138670" r:id="rId5"/>
    <p:sldId id="2076138822" r:id="rId6"/>
    <p:sldId id="2076138830" r:id="rId7"/>
    <p:sldId id="2076138832" r:id="rId8"/>
    <p:sldId id="2076138789" r:id="rId9"/>
    <p:sldId id="2076138833" r:id="rId10"/>
  </p:sldIdLst>
  <p:sldSz cx="12192000" cy="6858000"/>
  <p:notesSz cx="6807200" cy="9939338"/>
  <p:defaultTextStyle>
    <a:defPPr>
      <a:defRPr lang="zh-TW"/>
    </a:defPPr>
    <a:lvl1pPr algn="l" defTabSz="409575" rtl="0" eaLnBrk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20675" indent="-160338" algn="l" defTabSz="409575" rtl="0" eaLnBrk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41350" indent="-320675" algn="l" defTabSz="409575" rtl="0" eaLnBrk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963613" indent="-481013" algn="l" defTabSz="409575" rtl="0" eaLnBrk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284288" indent="-641350" algn="l" defTabSz="409575" rtl="0" eaLnBrk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Tsai" initials="ST" lastIdx="1" clrIdx="0">
    <p:extLst>
      <p:ext uri="{19B8F6BF-5375-455C-9EA6-DF929625EA0E}">
        <p15:presenceInfo xmlns:p15="http://schemas.microsoft.com/office/powerpoint/2012/main" userId="S::Sophie.Tsai@liteon.com::6c134ee3-a9a4-4af7-a87d-7f8485a9fd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F7F7F"/>
    <a:srgbClr val="294517"/>
    <a:srgbClr val="000099"/>
    <a:srgbClr val="FF6600"/>
    <a:srgbClr val="993300"/>
    <a:srgbClr val="0000CC"/>
    <a:srgbClr val="FFFF99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0268C-F629-4D10-A7BA-BA59D4E75A42}" v="25" dt="2024-07-19T02:05:04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2" autoAdjust="0"/>
    <p:restoredTop sz="90896" autoAdjust="0"/>
  </p:normalViewPr>
  <p:slideViewPr>
    <p:cSldViewPr>
      <p:cViewPr>
        <p:scale>
          <a:sx n="78" d="100"/>
          <a:sy n="78" d="100"/>
        </p:scale>
        <p:origin x="82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A24B3F3-7F17-4922-85DC-3E7287387C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16D527-3EFE-49BF-ACA3-A3A928B3E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464D-7E36-45DC-BF39-51C26C2D4C48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DAFCDF-33B2-45F3-B265-E807E71024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F0A96F-11B6-483E-93B1-25B724BA00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CDA1-E939-427F-B36E-4DF115E87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366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8B2BEE8-F027-4C12-96F6-2B11B4E1F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4502F3-846B-41C9-9C82-806A170184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zh-TW" altLang="zh-TW" noProof="0">
                <a:sym typeface="Helvetica Neue" charset="0"/>
              </a:rPr>
              <a:t>Second level</a:t>
            </a:r>
          </a:p>
          <a:p>
            <a:pPr lvl="2"/>
            <a:r>
              <a:rPr lang="zh-TW" altLang="zh-TW" noProof="0">
                <a:sym typeface="Helvetica Neue" charset="0"/>
              </a:rPr>
              <a:t>Third level</a:t>
            </a:r>
          </a:p>
          <a:p>
            <a:pPr lvl="3"/>
            <a:r>
              <a:rPr lang="zh-TW" altLang="zh-TW" noProof="0">
                <a:sym typeface="Helvetica Neue" charset="0"/>
              </a:rPr>
              <a:t>Fourth level</a:t>
            </a:r>
          </a:p>
          <a:p>
            <a:pPr lvl="4"/>
            <a:r>
              <a:rPr lang="zh-TW" altLang="zh-TW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20675" rtl="0" eaLnBrk="0" fontAlgn="base" hangingPunct="0">
      <a:lnSpc>
        <a:spcPct val="117000"/>
      </a:lnSpc>
      <a:spcBef>
        <a:spcPct val="0"/>
      </a:spcBef>
      <a:spcAft>
        <a:spcPct val="0"/>
      </a:spcAft>
      <a:defRPr sz="15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160338" algn="l" defTabSz="320675" rtl="0" eaLnBrk="0" fontAlgn="base" hangingPunct="0">
      <a:lnSpc>
        <a:spcPct val="117000"/>
      </a:lnSpc>
      <a:spcBef>
        <a:spcPct val="0"/>
      </a:spcBef>
      <a:spcAft>
        <a:spcPct val="0"/>
      </a:spcAft>
      <a:defRPr sz="15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320675" algn="l" defTabSz="320675" rtl="0" eaLnBrk="0" fontAlgn="base" hangingPunct="0">
      <a:lnSpc>
        <a:spcPct val="117000"/>
      </a:lnSpc>
      <a:spcBef>
        <a:spcPct val="0"/>
      </a:spcBef>
      <a:spcAft>
        <a:spcPct val="0"/>
      </a:spcAft>
      <a:defRPr sz="15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481013" algn="l" defTabSz="320675" rtl="0" eaLnBrk="0" fontAlgn="base" hangingPunct="0">
      <a:lnSpc>
        <a:spcPct val="117000"/>
      </a:lnSpc>
      <a:spcBef>
        <a:spcPct val="0"/>
      </a:spcBef>
      <a:spcAft>
        <a:spcPct val="0"/>
      </a:spcAft>
      <a:defRPr sz="15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641350" algn="l" defTabSz="320675" rtl="0" eaLnBrk="0" fontAlgn="base" hangingPunct="0">
      <a:lnSpc>
        <a:spcPct val="117000"/>
      </a:lnSpc>
      <a:spcBef>
        <a:spcPct val="0"/>
      </a:spcBef>
      <a:spcAft>
        <a:spcPct val="0"/>
      </a:spcAft>
      <a:defRPr sz="15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130W 12 buck 4 boost 9-16 -&gt; 50V 130/4 </a:t>
            </a:r>
          </a:p>
        </p:txBody>
      </p:sp>
    </p:spTree>
    <p:extLst>
      <p:ext uri="{BB962C8B-B14F-4D97-AF65-F5344CB8AC3E}">
        <p14:creationId xmlns:p14="http://schemas.microsoft.com/office/powerpoint/2010/main" val="137976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_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水, 室外, 山, 河 的圖片&#10;&#10;自動產生的描述">
            <a:extLst>
              <a:ext uri="{FF2B5EF4-FFF2-40B4-BE49-F238E27FC236}">
                <a16:creationId xmlns:a16="http://schemas.microsoft.com/office/drawing/2014/main" id="{32CA70E8-9E93-16E6-AB03-5C1250E7A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56" y="0"/>
            <a:ext cx="12196056" cy="6858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191C558-8EF4-3C4C-B256-D1C2E036E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9949" y="4374576"/>
            <a:ext cx="10536710" cy="248633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415F5DF-2320-274A-9643-A37692A40827}"/>
              </a:ext>
            </a:extLst>
          </p:cNvPr>
          <p:cNvSpPr/>
          <p:nvPr userDrawn="1"/>
        </p:nvSpPr>
        <p:spPr>
          <a:xfrm>
            <a:off x="120721" y="123822"/>
            <a:ext cx="31614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" altLang="zh-CN" sz="800" b="0" i="0" spc="50" baseline="0">
                <a:solidFill>
                  <a:srgbClr val="CCCCCC">
                    <a:alpha val="75000"/>
                  </a:srgbClr>
                </a:solidFill>
                <a:latin typeface="+mn-lt"/>
                <a:cs typeface="Gill Sans" panose="020B0502020104020203" pitchFamily="34" charset="-79"/>
              </a:rPr>
              <a:t>© LITE-ON Technology Corporation. All Rights Reserved.</a:t>
            </a:r>
            <a:endParaRPr kumimoji="1" lang="zh-CN" altLang="en-US" sz="800" b="0" i="0" spc="50" baseline="0">
              <a:solidFill>
                <a:srgbClr val="CCCCCC">
                  <a:alpha val="75000"/>
                </a:srgbClr>
              </a:solidFill>
              <a:latin typeface="+mn-lt"/>
              <a:ea typeface="Helvetica"/>
              <a:cs typeface="Gill Sans" panose="020B0502020104020203" pitchFamily="34" charset="-79"/>
              <a:sym typeface="Helvetica"/>
            </a:endParaRPr>
          </a:p>
        </p:txBody>
      </p:sp>
      <p:sp>
        <p:nvSpPr>
          <p:cNvPr id="2" name="文字版面配置區 2">
            <a:extLst>
              <a:ext uri="{FF2B5EF4-FFF2-40B4-BE49-F238E27FC236}">
                <a16:creationId xmlns:a16="http://schemas.microsoft.com/office/drawing/2014/main" id="{4B35F140-CC5C-011B-1A6C-90FCEB93B5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549482" y="5869575"/>
            <a:ext cx="4622048" cy="2957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 spc="3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zh-TW" altLang="en-US" dirty="0"/>
              <a:t>副標題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9A743CE-7AB6-AB45-415B-5D7BB96F7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7420" y="4708018"/>
            <a:ext cx="5891133" cy="109724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zh-TW" altLang="en-US" dirty="0"/>
              <a:t>報告主題</a:t>
            </a:r>
          </a:p>
        </p:txBody>
      </p:sp>
    </p:spTree>
    <p:extLst>
      <p:ext uri="{BB962C8B-B14F-4D97-AF65-F5344CB8AC3E}">
        <p14:creationId xmlns:p14="http://schemas.microsoft.com/office/powerpoint/2010/main" val="307914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_B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C4342898-DA7D-3546-B304-04102325C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11379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11D5C0-1F3E-2542-A152-E70374F7F3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7393" y="0"/>
            <a:ext cx="3647552" cy="6858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5425758-FA88-A145-8B4E-F29EF6CBE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07860" y="0"/>
            <a:ext cx="3796845" cy="6858208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1FBC6D3F-4728-D844-9B67-8018A5252C59}"/>
              </a:ext>
            </a:extLst>
          </p:cNvPr>
          <p:cNvSpPr/>
          <p:nvPr userDrawn="1"/>
        </p:nvSpPr>
        <p:spPr>
          <a:xfrm>
            <a:off x="120721" y="6501837"/>
            <a:ext cx="31614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" altLang="zh-CN" sz="800" b="0" i="0" spc="50" baseline="0">
                <a:solidFill>
                  <a:srgbClr val="CCCCCC"/>
                </a:solidFill>
                <a:latin typeface="+mn-lt"/>
                <a:cs typeface="Gill Sans" panose="020B0502020104020203" pitchFamily="34" charset="-79"/>
              </a:rPr>
              <a:t>© LITE-ON Technology Corporation. All Rights Reserved.</a:t>
            </a:r>
            <a:endParaRPr kumimoji="1" lang="zh-CN" altLang="en-US" sz="800" b="0" i="0" spc="50" baseline="0">
              <a:solidFill>
                <a:srgbClr val="CCCCCC"/>
              </a:solidFill>
              <a:latin typeface="+mn-lt"/>
              <a:ea typeface="Helvetica"/>
              <a:cs typeface="Gill Sans" panose="020B0502020104020203" pitchFamily="34" charset="-79"/>
              <a:sym typeface="Helvetica"/>
            </a:endParaRPr>
          </a:p>
        </p:txBody>
      </p:sp>
      <p:sp>
        <p:nvSpPr>
          <p:cNvPr id="20" name="標題版面配置區 1">
            <a:extLst>
              <a:ext uri="{FF2B5EF4-FFF2-40B4-BE49-F238E27FC236}">
                <a16:creationId xmlns:a16="http://schemas.microsoft.com/office/drawing/2014/main" id="{26D81CF5-4741-3B48-AB95-9BDA8DD09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052" y="1084969"/>
            <a:ext cx="7934341" cy="543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zh-TW" altLang="en-US" sz="44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kumimoji="1" lang="zh-TW" altLang="en-US" dirty="0"/>
              <a:t>封面主標題</a:t>
            </a:r>
          </a:p>
        </p:txBody>
      </p:sp>
      <p:sp>
        <p:nvSpPr>
          <p:cNvPr id="21" name="文字版面配置區 2">
            <a:extLst>
              <a:ext uri="{FF2B5EF4-FFF2-40B4-BE49-F238E27FC236}">
                <a16:creationId xmlns:a16="http://schemas.microsoft.com/office/drawing/2014/main" id="{9E9A5CA3-5673-3747-97FA-D453620798D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052" y="529771"/>
            <a:ext cx="4622048" cy="48829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2000" b="1" i="0" spc="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zh-TW" altLang="en-US" dirty="0"/>
              <a:t>副標題</a:t>
            </a: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D73FEB31-05C0-9543-A950-3BAB0F5283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3052" y="1845408"/>
            <a:ext cx="7934341" cy="43146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 spc="15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zh-TW" altLang="en-US" dirty="0"/>
              <a:t>副標題 </a:t>
            </a:r>
            <a:r>
              <a:rPr lang="en-US" altLang="zh-TW" dirty="0"/>
              <a:t>/ </a:t>
            </a:r>
            <a:r>
              <a:rPr lang="zh-TW" altLang="en-US" dirty="0"/>
              <a:t>事業單位名稱</a:t>
            </a:r>
          </a:p>
        </p:txBody>
      </p:sp>
      <p:sp>
        <p:nvSpPr>
          <p:cNvPr id="2" name="文字版面配置區 2">
            <a:extLst>
              <a:ext uri="{FF2B5EF4-FFF2-40B4-BE49-F238E27FC236}">
                <a16:creationId xmlns:a16="http://schemas.microsoft.com/office/drawing/2014/main" id="{1A1CC2A9-9B1B-71FC-51DF-933961D359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677400" y="5373216"/>
            <a:ext cx="2245426" cy="496903"/>
          </a:xfrm>
          <a:prstGeom prst="rect">
            <a:avLst/>
          </a:prstGeom>
        </p:spPr>
        <p:txBody>
          <a:bodyPr lIns="50400" tIns="50400" rIns="50400" bIns="50400" anchor="ctr">
            <a:noAutofit/>
          </a:bodyPr>
          <a:lstStyle>
            <a:lvl1pPr marL="0" indent="0" algn="r">
              <a:buNone/>
              <a:defRPr sz="1100" b="0" i="0" spc="100" baseline="0">
                <a:solidFill>
                  <a:schemeClr val="bg1"/>
                </a:solidFill>
                <a:latin typeface="Gill Sans" panose="020B0502020104020203" pitchFamily="34" charset="-79"/>
                <a:ea typeface="Noto Sans CJK TC Regular" panose="020B0500000000000000" pitchFamily="34" charset="-128"/>
                <a:cs typeface="Gill Sans" panose="020B0502020104020203" pitchFamily="34" charset="-79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en-US" altLang="zh-TW" dirty="0"/>
              <a:t>PREPARED BY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1CFB5F-17A2-1F36-EBCA-BA3899EC41C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673195" y="5870119"/>
            <a:ext cx="2245426" cy="465379"/>
          </a:xfrm>
          <a:prstGeom prst="rect">
            <a:avLst/>
          </a:prstGeom>
        </p:spPr>
        <p:txBody>
          <a:bodyPr lIns="50400" tIns="50400" rIns="50400" bIns="50400" anchor="ctr">
            <a:noAutofit/>
          </a:bodyPr>
          <a:lstStyle>
            <a:lvl1pPr marL="0" indent="0" algn="r">
              <a:lnSpc>
                <a:spcPts val="1220"/>
              </a:lnSpc>
              <a:buNone/>
              <a:defRPr sz="1750" b="0" i="0" spc="100" baseline="0">
                <a:solidFill>
                  <a:schemeClr val="bg1"/>
                </a:solidFill>
                <a:latin typeface="Gill Sans" panose="020B0502020104020203" pitchFamily="34" charset="-79"/>
                <a:ea typeface="Noto Sans CJK TC Regular" panose="020B0500000000000000" pitchFamily="34" charset="-128"/>
                <a:cs typeface="Gill Sans" panose="020B0502020104020203" pitchFamily="34" charset="-79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en-US" altLang="zh-TW" dirty="0"/>
              <a:t>Sophie Tsai</a:t>
            </a:r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5E40A6A4-F6B2-D838-CE0C-EF093C6229D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73195" y="6335498"/>
            <a:ext cx="2245426" cy="368135"/>
          </a:xfrm>
          <a:prstGeom prst="rect">
            <a:avLst/>
          </a:prstGeom>
        </p:spPr>
        <p:txBody>
          <a:bodyPr lIns="50400" tIns="50400" rIns="50400" bIns="50400" anchor="ctr">
            <a:noAutofit/>
          </a:bodyPr>
          <a:lstStyle>
            <a:lvl1pPr marL="0" indent="0" algn="r">
              <a:lnSpc>
                <a:spcPts val="1220"/>
              </a:lnSpc>
              <a:buNone/>
              <a:defRPr sz="1400" b="0" i="0" spc="100" baseline="0">
                <a:solidFill>
                  <a:schemeClr val="bg1"/>
                </a:solidFill>
                <a:latin typeface="Gill Sans" panose="020B0502020104020203" pitchFamily="34" charset="-79"/>
                <a:ea typeface="Noto Sans CJK TC Regular" panose="020B0500000000000000" pitchFamily="34" charset="-128"/>
                <a:cs typeface="Gill Sans" panose="020B0502020104020203" pitchFamily="34" charset="-79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en-US" altLang="zh-TW" dirty="0"/>
              <a:t>2022/10/14 V01</a:t>
            </a:r>
            <a:endParaRPr lang="zh-TW" altLang="en-US" dirty="0"/>
          </a:p>
        </p:txBody>
      </p:sp>
      <p:sp>
        <p:nvSpPr>
          <p:cNvPr id="6" name="MSIPCMContentMarking" descr="{&quot;HashCode&quot;:598257548,&quot;Placement&quot;:&quot;Footer&quot;,&quot;Top&quot;:513.960144,&quot;Left&quot;:0.0,&quot;SlideWidth&quot;:960,&quot;SlideHeight&quot;:540}">
            <a:extLst>
              <a:ext uri="{FF2B5EF4-FFF2-40B4-BE49-F238E27FC236}">
                <a16:creationId xmlns:a16="http://schemas.microsoft.com/office/drawing/2014/main" id="{9F9DBC16-8EEA-A8B1-D1FF-3BBBD6A66E98}"/>
              </a:ext>
            </a:extLst>
          </p:cNvPr>
          <p:cNvSpPr txBox="1"/>
          <p:nvPr userDrawn="1"/>
        </p:nvSpPr>
        <p:spPr>
          <a:xfrm>
            <a:off x="7337079" y="6559468"/>
            <a:ext cx="1672627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Confidential </a:t>
            </a:r>
            <a:r>
              <a:rPr lang="zh-TW" alt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機密 </a:t>
            </a:r>
          </a:p>
        </p:txBody>
      </p:sp>
    </p:spTree>
    <p:extLst>
      <p:ext uri="{BB962C8B-B14F-4D97-AF65-F5344CB8AC3E}">
        <p14:creationId xmlns:p14="http://schemas.microsoft.com/office/powerpoint/2010/main" val="350148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hidden="1">
            <a:extLst>
              <a:ext uri="{FF2B5EF4-FFF2-40B4-BE49-F238E27FC236}">
                <a16:creationId xmlns:a16="http://schemas.microsoft.com/office/drawing/2014/main" id="{DD09CAAE-074D-7448-98BD-B8C3B5D1E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9"/>
            <a:ext cx="12192000" cy="685170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B2B068F-4301-D441-909F-F913951E748D}"/>
              </a:ext>
            </a:extLst>
          </p:cNvPr>
          <p:cNvSpPr txBox="1"/>
          <p:nvPr userDrawn="1"/>
        </p:nvSpPr>
        <p:spPr>
          <a:xfrm>
            <a:off x="842431" y="1198686"/>
            <a:ext cx="321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i="0" spc="90" baseline="0" dirty="0">
                <a:solidFill>
                  <a:schemeClr val="tx1"/>
                </a:solidFill>
                <a:latin typeface="+mj-lt"/>
                <a:cs typeface="Gill Sans SemiBold" panose="020B0502020104020203" pitchFamily="34" charset="-79"/>
              </a:rPr>
              <a:t>AGENDA</a:t>
            </a:r>
            <a:endParaRPr kumimoji="1" lang="zh-TW" altLang="en-US" sz="3600" b="1" i="0" spc="90" baseline="0">
              <a:solidFill>
                <a:schemeClr val="tx1"/>
              </a:solidFill>
              <a:latin typeface="+mj-lt"/>
              <a:cs typeface="Gill Sans SemiBold" panose="020B0502020104020203" pitchFamily="34" charset="-79"/>
            </a:endParaRPr>
          </a:p>
        </p:txBody>
      </p:sp>
      <p:sp>
        <p:nvSpPr>
          <p:cNvPr id="23" name="投影片編號版面配置區 1">
            <a:extLst>
              <a:ext uri="{FF2B5EF4-FFF2-40B4-BE49-F238E27FC236}">
                <a16:creationId xmlns:a16="http://schemas.microsoft.com/office/drawing/2014/main" id="{933B7CE2-C3DA-2147-BF16-7E8AA60B64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-30160" y="6480816"/>
            <a:ext cx="513708" cy="3801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2539AB-7C76-944A-B8FF-A17EE5C5CD7D}"/>
              </a:ext>
            </a:extLst>
          </p:cNvPr>
          <p:cNvSpPr/>
          <p:nvPr userDrawn="1"/>
        </p:nvSpPr>
        <p:spPr>
          <a:xfrm>
            <a:off x="599647" y="6546414"/>
            <a:ext cx="297709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" altLang="zh-CN" sz="750" b="0" i="0" spc="50" baseline="0" dirty="0">
                <a:solidFill>
                  <a:schemeClr val="bg1">
                    <a:alpha val="70000"/>
                  </a:schemeClr>
                </a:solidFill>
                <a:latin typeface="+mn-lt"/>
                <a:cs typeface="Gill Sans" panose="020B0502020104020203" pitchFamily="34" charset="-79"/>
              </a:rPr>
              <a:t>© LITE-ON Technology Corporation. All Rights Reserved.</a:t>
            </a:r>
            <a:endParaRPr kumimoji="1" lang="zh-CN" altLang="en-US" sz="750" b="0" i="0" spc="50" baseline="0" dirty="0">
              <a:solidFill>
                <a:schemeClr val="bg1">
                  <a:alpha val="70000"/>
                </a:schemeClr>
              </a:solidFill>
              <a:latin typeface="+mn-lt"/>
              <a:ea typeface="Helvetica"/>
              <a:cs typeface="Gill Sans" panose="020B0502020104020203" pitchFamily="34" charset="-79"/>
              <a:sym typeface="Helvetic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A6D64A-6629-FB46-9A92-94E8DCF552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2870" y="1811014"/>
            <a:ext cx="12192000" cy="527050"/>
          </a:xfrm>
          <a:prstGeom prst="rect">
            <a:avLst/>
          </a:prstGeo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DB71159-69DA-6D36-586B-F957EECF54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7408" y="2204864"/>
            <a:ext cx="10657830" cy="41768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l"/>
              <a:defRPr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n"/>
              <a:defRPr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 dirty="0"/>
              <a:t>第一層</a:t>
            </a:r>
          </a:p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1400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單元標題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E0CE6FC-ED05-CE40-AB56-2262539590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0" y="-9000"/>
            <a:ext cx="12212200" cy="6876000"/>
          </a:xfrm>
          <a:prstGeom prst="rect">
            <a:avLst/>
          </a:prstGeom>
        </p:spPr>
      </p:pic>
      <p:sp>
        <p:nvSpPr>
          <p:cNvPr id="5" name="標題版面配置區 1">
            <a:extLst>
              <a:ext uri="{FF2B5EF4-FFF2-40B4-BE49-F238E27FC236}">
                <a16:creationId xmlns:a16="http://schemas.microsoft.com/office/drawing/2014/main" id="{BEE28A38-CDE8-A6B1-A291-53B1A5F11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3977" y="2353611"/>
            <a:ext cx="7934341" cy="6449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400" b="1" i="0" spc="60" baseline="0">
                <a:solidFill>
                  <a:schemeClr val="bg1"/>
                </a:solidFill>
                <a:latin typeface="+mj-lt"/>
                <a:ea typeface="Noto Sans CJK TC Bold" panose="020B0500000000000000" pitchFamily="34" charset="-128"/>
                <a:cs typeface="Gill Sans SemiBold" panose="020B0502020104020203" pitchFamily="34" charset="-79"/>
              </a:defRPr>
            </a:lvl1pPr>
          </a:lstStyle>
          <a:p>
            <a:r>
              <a:rPr kumimoji="1" lang="zh-TW" altLang="en-US" dirty="0"/>
              <a:t>分段標題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D28BA2C8-2E17-9CFC-A431-192BD717F51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393977" y="3106508"/>
            <a:ext cx="6519153" cy="644984"/>
          </a:xfrm>
          <a:prstGeom prst="rect">
            <a:avLst/>
          </a:prstGeom>
        </p:spPr>
        <p:txBody>
          <a:bodyPr lIns="0" tIns="50400" rIns="0" bIns="50400" anchor="t">
            <a:noAutofit/>
          </a:bodyPr>
          <a:lstStyle>
            <a:lvl1pPr marL="0" indent="0" algn="l">
              <a:buNone/>
              <a:defRPr sz="2000" b="0" i="0" spc="300" baseline="0">
                <a:ln w="6350">
                  <a:solidFill>
                    <a:srgbClr val="51CCFF"/>
                  </a:solidFill>
                </a:ln>
                <a:solidFill>
                  <a:srgbClr val="51CCFF"/>
                </a:solidFill>
                <a:latin typeface="+mj-ea"/>
                <a:ea typeface="+mj-ea"/>
                <a:cs typeface="Gill Sans" panose="020B0502020104020203" pitchFamily="34" charset="-79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zh-TW" altLang="en-US" dirty="0"/>
              <a:t>副標題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4BB85A5-6C3F-E847-95D5-59791B8C54FF}"/>
              </a:ext>
            </a:extLst>
          </p:cNvPr>
          <p:cNvSpPr/>
          <p:nvPr/>
        </p:nvSpPr>
        <p:spPr>
          <a:xfrm>
            <a:off x="599647" y="6546414"/>
            <a:ext cx="297709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" altLang="zh-CN" sz="750" b="0" i="0" spc="50" baseline="0">
                <a:solidFill>
                  <a:schemeClr val="bg1">
                    <a:alpha val="40000"/>
                  </a:schemeClr>
                </a:solidFill>
                <a:latin typeface="+mn-lt"/>
                <a:cs typeface="Gill Sans" panose="020B0502020104020203" pitchFamily="34" charset="-79"/>
              </a:rPr>
              <a:t>© LITE-ON Technology Corporation. All Rights Reserved.</a:t>
            </a:r>
            <a:endParaRPr kumimoji="1" lang="zh-CN" altLang="en-US" sz="750" b="0" i="0" spc="50" baseline="0">
              <a:solidFill>
                <a:schemeClr val="bg1">
                  <a:alpha val="40000"/>
                </a:schemeClr>
              </a:solidFill>
              <a:latin typeface="+mn-lt"/>
              <a:ea typeface="Helvetica"/>
              <a:cs typeface="Gill Sans" panose="020B0502020104020203" pitchFamily="34" charset="-79"/>
              <a:sym typeface="Helvetica"/>
            </a:endParaRP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7019EB88-FFFA-9897-4130-F2E9366201AD}"/>
              </a:ext>
            </a:extLst>
          </p:cNvPr>
          <p:cNvSpPr txBox="1">
            <a:spLocks/>
          </p:cNvSpPr>
          <p:nvPr/>
        </p:nvSpPr>
        <p:spPr>
          <a:xfrm>
            <a:off x="-2468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320675" indent="-160338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641350" indent="-320675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963613" indent="-481013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284288" indent="-641350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ECFBCEC3-2162-463C-BAD8-B70E63CBF90C}" type="slidenum">
              <a:rPr lang="zh-TW" altLang="en-US" sz="1600" smtClean="0">
                <a:solidFill>
                  <a:schemeClr val="bg1"/>
                </a:solidFill>
                <a:latin typeface="Calibri" panose="020F0502020204030204" pitchFamily="34" charset="0"/>
                <a:cs typeface="Gill Sans" panose="020B0502020104020203"/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  <a:latin typeface="Calibri" panose="020F0502020204030204" pitchFamily="34" charset="0"/>
              <a:cs typeface="Gill Sans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2185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單元標題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E0CE6FC-ED05-CE40-AB56-2262539590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0" y="-9000"/>
            <a:ext cx="12212200" cy="6876000"/>
          </a:xfrm>
          <a:prstGeom prst="rect">
            <a:avLst/>
          </a:prstGeom>
        </p:spPr>
      </p:pic>
      <p:sp>
        <p:nvSpPr>
          <p:cNvPr id="8" name="標題版面配置區 1">
            <a:extLst>
              <a:ext uri="{FF2B5EF4-FFF2-40B4-BE49-F238E27FC236}">
                <a16:creationId xmlns:a16="http://schemas.microsoft.com/office/drawing/2014/main" id="{41E0E1BB-E1F6-6D4E-A70F-1DBB814F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3977" y="2353611"/>
            <a:ext cx="7934341" cy="6449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400" b="1" i="0" spc="60" baseline="0">
                <a:solidFill>
                  <a:schemeClr val="bg1"/>
                </a:solidFill>
                <a:latin typeface="+mj-lt"/>
                <a:ea typeface="Noto Sans CJK TC Bold" panose="020B0500000000000000" pitchFamily="34" charset="-128"/>
                <a:cs typeface="Gill Sans SemiBold" panose="020B0502020104020203" pitchFamily="34" charset="-79"/>
              </a:defRPr>
            </a:lvl1pPr>
          </a:lstStyle>
          <a:p>
            <a:r>
              <a:rPr kumimoji="1" lang="zh-TW" altLang="en-US" dirty="0"/>
              <a:t>分段標題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D09DCE85-5853-C649-8F0C-4910E1F2234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393977" y="3106508"/>
            <a:ext cx="6519153" cy="644984"/>
          </a:xfrm>
          <a:prstGeom prst="rect">
            <a:avLst/>
          </a:prstGeom>
        </p:spPr>
        <p:txBody>
          <a:bodyPr lIns="0" tIns="50400" rIns="0" bIns="50400" anchor="t">
            <a:noAutofit/>
          </a:bodyPr>
          <a:lstStyle>
            <a:lvl1pPr marL="0" indent="0" algn="l">
              <a:buNone/>
              <a:defRPr sz="2000" b="0" i="0" spc="300" baseline="0">
                <a:ln w="6350">
                  <a:solidFill>
                    <a:srgbClr val="51CCFF"/>
                  </a:solidFill>
                </a:ln>
                <a:solidFill>
                  <a:srgbClr val="51CCFF"/>
                </a:solidFill>
                <a:latin typeface="+mj-ea"/>
                <a:ea typeface="+mj-ea"/>
                <a:cs typeface="Gill Sans" panose="020B0502020104020203" pitchFamily="34" charset="-79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7" indent="0">
              <a:buNone/>
              <a:defRPr sz="1600" b="1"/>
            </a:lvl7pPr>
            <a:lvl8pPr marL="3200082" indent="0">
              <a:buNone/>
              <a:defRPr sz="1600" b="1"/>
            </a:lvl8pPr>
            <a:lvl9pPr marL="3657237" indent="0">
              <a:buNone/>
              <a:defRPr sz="1600" b="1"/>
            </a:lvl9pPr>
          </a:lstStyle>
          <a:p>
            <a:pPr lvl="0"/>
            <a:r>
              <a:rPr lang="zh-TW" altLang="en-US" dirty="0"/>
              <a:t>副標題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32112F6-4F0D-E742-BD54-6632844AC6C9}"/>
              </a:ext>
            </a:extLst>
          </p:cNvPr>
          <p:cNvSpPr/>
          <p:nvPr/>
        </p:nvSpPr>
        <p:spPr>
          <a:xfrm>
            <a:off x="599647" y="6546414"/>
            <a:ext cx="297709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" altLang="zh-CN" sz="750" b="0" i="0" spc="50" baseline="0">
                <a:solidFill>
                  <a:schemeClr val="bg1">
                    <a:alpha val="40000"/>
                  </a:schemeClr>
                </a:solidFill>
                <a:latin typeface="+mn-lt"/>
                <a:cs typeface="Gill Sans" panose="020B0502020104020203" pitchFamily="34" charset="-79"/>
              </a:rPr>
              <a:t>© LITE-ON Technology Corporation. All Rights Reserved.</a:t>
            </a:r>
            <a:endParaRPr kumimoji="1" lang="zh-CN" altLang="en-US" sz="750" b="0" i="0" spc="50" baseline="0">
              <a:solidFill>
                <a:schemeClr val="bg1">
                  <a:alpha val="40000"/>
                </a:schemeClr>
              </a:solidFill>
              <a:latin typeface="+mn-lt"/>
              <a:ea typeface="Helvetica"/>
              <a:cs typeface="Gill Sans" panose="020B0502020104020203" pitchFamily="34" charset="-79"/>
              <a:sym typeface="Helvetica"/>
            </a:endParaRP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26318F8A-8EF4-958F-3980-5B2C6A17F7A0}"/>
              </a:ext>
            </a:extLst>
          </p:cNvPr>
          <p:cNvSpPr txBox="1">
            <a:spLocks/>
          </p:cNvSpPr>
          <p:nvPr/>
        </p:nvSpPr>
        <p:spPr>
          <a:xfrm>
            <a:off x="-2468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320675" indent="-160338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641350" indent="-320675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963613" indent="-481013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284288" indent="-641350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ECFBCEC3-2162-463C-BAD8-B70E63CBF90C}" type="slidenum">
              <a:rPr lang="zh-TW" altLang="en-US" sz="1600" smtClean="0">
                <a:solidFill>
                  <a:schemeClr val="bg1"/>
                </a:solidFill>
                <a:latin typeface="Calibri" panose="020F0502020204030204" pitchFamily="34" charset="0"/>
                <a:cs typeface="Gill Sans" panose="020B0502020104020203"/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  <a:latin typeface="Calibri" panose="020F0502020204030204" pitchFamily="34" charset="0"/>
              <a:cs typeface="Gill Sans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38951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hidden="1">
            <a:extLst>
              <a:ext uri="{FF2B5EF4-FFF2-40B4-BE49-F238E27FC236}">
                <a16:creationId xmlns:a16="http://schemas.microsoft.com/office/drawing/2014/main" id="{CF6BBA61-3E06-B84E-80B7-78A0C6386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2296602-6274-1847-BF53-F667968DC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1" y="6415575"/>
            <a:ext cx="12192000" cy="44242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B9AF0C6-A3E7-4B41-8D71-4A204C3A4B05}"/>
              </a:ext>
            </a:extLst>
          </p:cNvPr>
          <p:cNvSpPr/>
          <p:nvPr userDrawn="1"/>
        </p:nvSpPr>
        <p:spPr>
          <a:xfrm>
            <a:off x="599647" y="6546414"/>
            <a:ext cx="297709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" altLang="zh-CN" sz="750" b="0" i="0" spc="50" baseline="0" dirty="0">
                <a:solidFill>
                  <a:schemeClr val="bg1">
                    <a:alpha val="40000"/>
                  </a:schemeClr>
                </a:solidFill>
                <a:latin typeface="+mn-lt"/>
                <a:cs typeface="Gill Sans" panose="020B0502020104020203" pitchFamily="34" charset="-79"/>
              </a:rPr>
              <a:t>© LITE-ON Technology Corporation. All Rights Reserved.</a:t>
            </a:r>
            <a:endParaRPr kumimoji="1" lang="zh-CN" altLang="en-US" sz="750" b="0" i="0" spc="50" baseline="0" dirty="0">
              <a:solidFill>
                <a:schemeClr val="bg1">
                  <a:alpha val="40000"/>
                </a:schemeClr>
              </a:solidFill>
              <a:latin typeface="+mn-lt"/>
              <a:ea typeface="Helvetica"/>
              <a:cs typeface="Gill Sans" panose="020B0502020104020203" pitchFamily="34" charset="-79"/>
              <a:sym typeface="Helvetic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44CB21C-F308-574A-95D9-26746923BBC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731" y="826664"/>
            <a:ext cx="0" cy="19824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3EC0115-500D-2D45-9527-E9CBF9FA00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71246"/>
            <a:ext cx="12192000" cy="241300"/>
          </a:xfrm>
          <a:prstGeom prst="rect">
            <a:avLst/>
          </a:prstGeom>
        </p:spPr>
      </p:pic>
      <p:sp>
        <p:nvSpPr>
          <p:cNvPr id="15" name="標題版面配置區 1">
            <a:extLst>
              <a:ext uri="{FF2B5EF4-FFF2-40B4-BE49-F238E27FC236}">
                <a16:creationId xmlns:a16="http://schemas.microsoft.com/office/drawing/2014/main" id="{E05C8A44-2500-8245-8BE6-954D4480D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67" y="402999"/>
            <a:ext cx="11033349" cy="5262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100000"/>
              </a:lnSpc>
              <a:defRPr sz="3200" b="1" i="0" spc="6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kumimoji="1" lang="zh-TW" altLang="en-US" dirty="0"/>
              <a:t>內頁標題</a:t>
            </a:r>
          </a:p>
        </p:txBody>
      </p:sp>
      <p:sp>
        <p:nvSpPr>
          <p:cNvPr id="3" name="MSIPCMContentMarking" descr="{&quot;HashCode&quot;:598257548,&quot;Placement&quot;:&quot;Footer&quot;,&quot;Top&quot;:513.960144,&quot;Left&quot;:0.0,&quot;SlideWidth&quot;:960,&quot;SlideHeight&quot;:540}">
            <a:extLst>
              <a:ext uri="{FF2B5EF4-FFF2-40B4-BE49-F238E27FC236}">
                <a16:creationId xmlns:a16="http://schemas.microsoft.com/office/drawing/2014/main" id="{CEFD332D-7FD7-1FF8-EE82-5B0206342687}"/>
              </a:ext>
            </a:extLst>
          </p:cNvPr>
          <p:cNvSpPr txBox="1"/>
          <p:nvPr userDrawn="1"/>
        </p:nvSpPr>
        <p:spPr>
          <a:xfrm>
            <a:off x="9624392" y="6471435"/>
            <a:ext cx="1672627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>
                <a:solidFill>
                  <a:srgbClr val="000000"/>
                </a:solidFill>
                <a:latin typeface="Calibri" panose="020F0502020204030204" pitchFamily="34" charset="0"/>
              </a:rPr>
              <a:t>Confidential </a:t>
            </a:r>
            <a:r>
              <a:rPr lang="zh-TW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機密 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6926718-1AED-4351-43B6-9280B48FA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8638" y="1025525"/>
            <a:ext cx="11034712" cy="5334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326CE0E7-C6F0-C11E-1AF7-15E763C8E1DB}"/>
              </a:ext>
            </a:extLst>
          </p:cNvPr>
          <p:cNvSpPr txBox="1">
            <a:spLocks/>
          </p:cNvSpPr>
          <p:nvPr userDrawn="1"/>
        </p:nvSpPr>
        <p:spPr>
          <a:xfrm>
            <a:off x="-24680" y="6448251"/>
            <a:ext cx="624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320675" indent="-160338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641350" indent="-320675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963613" indent="-481013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284288" indent="-641350" algn="l" defTabSz="409575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ECFBCEC3-2162-463C-BAD8-B70E63CBF90C}" type="slidenum">
              <a:rPr lang="zh-TW" altLang="en-US" sz="1600" smtClean="0">
                <a:solidFill>
                  <a:schemeClr val="bg1"/>
                </a:solidFill>
                <a:latin typeface="Calibri" panose="020F0502020204030204" pitchFamily="34" charset="0"/>
                <a:cs typeface="Gill Sans" panose="020B0502020104020203"/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  <a:latin typeface="Calibri" panose="020F0502020204030204" pitchFamily="34" charset="0"/>
              <a:cs typeface="Gill Sans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70637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62B2BC8A-7AA0-6945-9DF1-7CC214EA3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ABDA5C6-DC4B-DE47-81B2-8AA64653E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9949" y="4374576"/>
            <a:ext cx="10536710" cy="248633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58977D2-102E-2F4A-87D9-462D51F7A76E}"/>
              </a:ext>
            </a:extLst>
          </p:cNvPr>
          <p:cNvSpPr/>
          <p:nvPr userDrawn="1"/>
        </p:nvSpPr>
        <p:spPr>
          <a:xfrm>
            <a:off x="120721" y="123822"/>
            <a:ext cx="31614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" altLang="zh-CN" sz="800" b="0" i="0" spc="50" baseline="0">
                <a:solidFill>
                  <a:srgbClr val="CCCCCC">
                    <a:alpha val="75000"/>
                  </a:srgbClr>
                </a:solidFill>
                <a:latin typeface="+mn-lt"/>
                <a:cs typeface="Gill Sans" panose="020B0502020104020203" pitchFamily="34" charset="-79"/>
              </a:rPr>
              <a:t>© LITE-ON Technology Corporation. All Rights Reserved.</a:t>
            </a:r>
            <a:endParaRPr kumimoji="1" lang="zh-CN" altLang="en-US" sz="800" b="0" i="0" spc="50" baseline="0">
              <a:solidFill>
                <a:srgbClr val="CCCCCC">
                  <a:alpha val="75000"/>
                </a:srgbClr>
              </a:solidFill>
              <a:latin typeface="+mn-lt"/>
              <a:ea typeface="Helvetica"/>
              <a:cs typeface="Gill Sans" panose="020B0502020104020203" pitchFamily="34" charset="-79"/>
              <a:sym typeface="Helvetic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57923C1-81F7-B44D-BF7E-D022C761F827}"/>
              </a:ext>
            </a:extLst>
          </p:cNvPr>
          <p:cNvSpPr txBox="1"/>
          <p:nvPr userDrawn="1"/>
        </p:nvSpPr>
        <p:spPr>
          <a:xfrm>
            <a:off x="2430523" y="4942909"/>
            <a:ext cx="5889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光電節能 環境永續</a:t>
            </a:r>
            <a:b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</a:b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Noto Sans CJK TC Light" panose="020B0300000000000000" pitchFamily="34" charset="-128"/>
                <a:cs typeface="Gill Sans SemiBold" panose="020B0502020104020203" pitchFamily="34" charset="-79"/>
              </a:rPr>
              <a:t>Empowering A Green Future </a:t>
            </a:r>
            <a:endParaRPr lang="zh-TW" alt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048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79888A8D-686D-451A-90D9-37FBF9E86AD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349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377136005,&quot;Placement&quot;:&quot;Header&quot;,&quot;Top&quot;:0.0,&quot;Left&quot;:806.9484,&quot;SlideWidth&quot;:960,&quot;SlideHeight&quot;:540}">
            <a:extLst>
              <a:ext uri="{FF2B5EF4-FFF2-40B4-BE49-F238E27FC236}">
                <a16:creationId xmlns:a16="http://schemas.microsoft.com/office/drawing/2014/main" id="{E2B2CE39-2729-34A2-C1C7-E69C97655FBF}"/>
              </a:ext>
            </a:extLst>
          </p:cNvPr>
          <p:cNvSpPr txBox="1"/>
          <p:nvPr userDrawn="1"/>
        </p:nvSpPr>
        <p:spPr>
          <a:xfrm>
            <a:off x="10248245" y="0"/>
            <a:ext cx="194375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00"/>
                </a:solidFill>
                <a:latin typeface="Calibri" panose="020F0502020204030204" pitchFamily="34" charset="0"/>
              </a:rPr>
              <a:t>LITEON Confidential </a:t>
            </a:r>
            <a:r>
              <a:rPr lang="zh-TW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機密 </a:t>
            </a:r>
          </a:p>
        </p:txBody>
      </p:sp>
    </p:spTree>
    <p:extLst>
      <p:ext uri="{BB962C8B-B14F-4D97-AF65-F5344CB8AC3E}">
        <p14:creationId xmlns:p14="http://schemas.microsoft.com/office/powerpoint/2010/main" val="35814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2" r:id="rId2"/>
    <p:sldLayoutId id="2147483774" r:id="rId3"/>
    <p:sldLayoutId id="2147483738" r:id="rId4"/>
    <p:sldLayoutId id="2147483739" r:id="rId5"/>
    <p:sldLayoutId id="2147483769" r:id="rId6"/>
    <p:sldLayoutId id="2147483772" r:id="rId7"/>
    <p:sldLayoutId id="214748377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4FEDBA6D-A87B-9906-558A-D3B4E6CBA91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PREPARED BY</a:t>
            </a:r>
            <a:endParaRPr lang="zh-TW" altLang="en-US" dirty="0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DE960403-2882-99CA-1A0F-B7BFB3FB2A1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altLang="zh-TW" dirty="0"/>
              <a:t>Patrick Lu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C82DB277-08EF-8AE1-CCEA-F63981BCCBD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altLang="zh-TW" dirty="0"/>
              <a:t>2024/07/19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9BDFE8D-BF89-9ACD-DFD7-49008DBE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9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>
            <a:extLst>
              <a:ext uri="{FF2B5EF4-FFF2-40B4-BE49-F238E27FC236}">
                <a16:creationId xmlns:a16="http://schemas.microsoft.com/office/drawing/2014/main" id="{57380314-7F58-E4F5-1504-CC60D8E21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1844824"/>
            <a:ext cx="7254578" cy="3312368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FEA18D1-375C-943F-0AFA-A865B864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339" y="2186631"/>
            <a:ext cx="6927511" cy="2643084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Text Box 67">
            <a:extLst>
              <a:ext uri="{FF2B5EF4-FFF2-40B4-BE49-F238E27FC236}">
                <a16:creationId xmlns:a16="http://schemas.microsoft.com/office/drawing/2014/main" id="{474A00A4-43F5-215F-555A-8FB9DB03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638" y="1892451"/>
            <a:ext cx="5442203" cy="3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System: 48 pixels </a:t>
            </a:r>
            <a:r>
              <a:rPr kumimoji="0" lang="en-US" altLang="zh-TW" sz="900" b="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ADB</a:t>
            </a: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module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B734E956-6F96-2987-F0BA-BD49B8EE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632" y="2183870"/>
            <a:ext cx="1901913" cy="3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Sub-System: </a:t>
            </a:r>
            <a:r>
              <a:rPr lang="en-US" altLang="zh-TW" sz="9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ADB</a:t>
            </a: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module 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12985090-0F6C-621C-25D3-C13CA819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523" y="2386774"/>
            <a:ext cx="4970502" cy="23400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B345954E-D0A2-A80D-D479-045EC5AD8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691" y="2423010"/>
            <a:ext cx="2659048" cy="23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System Element: Matrix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C4385882-EEA8-68B1-97A8-3AE616EC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937" y="2860194"/>
            <a:ext cx="866815" cy="3365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CAN XCVR</a:t>
            </a:r>
            <a:r>
              <a:rPr kumimoji="0" lang="en-US" altLang="zh-TW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id="{BFA39F91-A516-58E0-AAE1-38119C55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730" y="3304622"/>
            <a:ext cx="1241614" cy="72579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Matrix manager #1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0">
            <a:extLst>
              <a:ext uri="{FF2B5EF4-FFF2-40B4-BE49-F238E27FC236}">
                <a16:creationId xmlns:a16="http://schemas.microsoft.com/office/drawing/2014/main" id="{D7485F1B-9D0A-8CE1-0EA0-046FED09B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643" y="2395090"/>
            <a:ext cx="1199359" cy="233970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Text Box 59">
            <a:extLst>
              <a:ext uri="{FF2B5EF4-FFF2-40B4-BE49-F238E27FC236}">
                <a16:creationId xmlns:a16="http://schemas.microsoft.com/office/drawing/2014/main" id="{73EA3E32-6D8B-7286-6B52-549206AF2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723" y="2359340"/>
            <a:ext cx="1226652" cy="4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System Element: Control </a:t>
            </a:r>
            <a:r>
              <a:rPr lang="en-US" altLang="zh-TW" sz="9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ECU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id="{61591800-510F-E34D-D6A9-8076256DC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62" y="3346887"/>
            <a:ext cx="1089527" cy="39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Controller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– PC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</a:t>
            </a:r>
            <a:r>
              <a:rPr kumimoji="0" lang="en-US" altLang="zh-TW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– MCU</a:t>
            </a:r>
            <a:r>
              <a:rPr kumimoji="0" lang="zh-TW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(option)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3">
            <a:extLst>
              <a:ext uri="{FF2B5EF4-FFF2-40B4-BE49-F238E27FC236}">
                <a16:creationId xmlns:a16="http://schemas.microsoft.com/office/drawing/2014/main" id="{940F3307-6578-9A0C-71C2-FEC1FA6A4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830" y="4289473"/>
            <a:ext cx="1080000" cy="39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Power board#1…# 4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CF0975D5-6375-2B9C-C34A-A4CA614AF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830" y="2843455"/>
            <a:ext cx="1080000" cy="288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UART over CAN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49">
            <a:extLst>
              <a:ext uri="{FF2B5EF4-FFF2-40B4-BE49-F238E27FC236}">
                <a16:creationId xmlns:a16="http://schemas.microsoft.com/office/drawing/2014/main" id="{F35FABDE-5613-6AB4-5430-6E84D8BBC71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42994" y="3178099"/>
            <a:ext cx="180000" cy="120655"/>
          </a:xfrm>
          <a:prstGeom prst="leftRightArrow">
            <a:avLst>
              <a:gd name="adj1" fmla="val 50000"/>
              <a:gd name="adj2" fmla="val 49579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AutoShape 49">
            <a:extLst>
              <a:ext uri="{FF2B5EF4-FFF2-40B4-BE49-F238E27FC236}">
                <a16:creationId xmlns:a16="http://schemas.microsoft.com/office/drawing/2014/main" id="{F1A14386-CF69-C14F-00F7-839C54C93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906" y="2936963"/>
            <a:ext cx="576000" cy="120655"/>
          </a:xfrm>
          <a:prstGeom prst="leftRightArrow">
            <a:avLst>
              <a:gd name="adj1" fmla="val 50000"/>
              <a:gd name="adj2" fmla="val 49579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Rectangle 53">
            <a:extLst>
              <a:ext uri="{FF2B5EF4-FFF2-40B4-BE49-F238E27FC236}">
                <a16:creationId xmlns:a16="http://schemas.microsoft.com/office/drawing/2014/main" id="{887A9BBA-CE2F-0A05-5981-76DE38AED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260" y="3789753"/>
            <a:ext cx="1089527" cy="288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DC / DC</a:t>
            </a:r>
            <a:r>
              <a:rPr kumimoji="0" lang="zh-TW" altLang="en-US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9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driver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AutoShape 49">
            <a:extLst>
              <a:ext uri="{FF2B5EF4-FFF2-40B4-BE49-F238E27FC236}">
                <a16:creationId xmlns:a16="http://schemas.microsoft.com/office/drawing/2014/main" id="{A549D307-C933-B987-3624-A224821869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94414" y="4121119"/>
            <a:ext cx="180000" cy="120655"/>
          </a:xfrm>
          <a:prstGeom prst="leftRightArrow">
            <a:avLst>
              <a:gd name="adj1" fmla="val 50000"/>
              <a:gd name="adj2" fmla="val 49579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245984F0-CE88-6927-9B99-08753BF1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272" y="4087857"/>
            <a:ext cx="415665" cy="3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24V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utoShape 48">
            <a:extLst>
              <a:ext uri="{FF2B5EF4-FFF2-40B4-BE49-F238E27FC236}">
                <a16:creationId xmlns:a16="http://schemas.microsoft.com/office/drawing/2014/main" id="{4B2A27BD-9DED-92F9-F8EB-F43FB089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151" y="3886224"/>
            <a:ext cx="1620000" cy="101337"/>
          </a:xfrm>
          <a:prstGeom prst="rightArrow">
            <a:avLst>
              <a:gd name="adj1" fmla="val 50000"/>
              <a:gd name="adj2" fmla="val 6942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CDABEEC3-E467-B614-372C-00E800EB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511" y="3673322"/>
            <a:ext cx="415665" cy="3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5</a:t>
            </a: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V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57">
            <a:extLst>
              <a:ext uri="{FF2B5EF4-FFF2-40B4-BE49-F238E27FC236}">
                <a16:creationId xmlns:a16="http://schemas.microsoft.com/office/drawing/2014/main" id="{B26474E1-C040-DB5C-E410-E2A9A13C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24" y="3302643"/>
            <a:ext cx="1241613" cy="72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Matrix manager #4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接點: 肘形 23">
            <a:extLst>
              <a:ext uri="{FF2B5EF4-FFF2-40B4-BE49-F238E27FC236}">
                <a16:creationId xmlns:a16="http://schemas.microsoft.com/office/drawing/2014/main" id="{C83CA099-DA6C-4ABF-242F-8F9AAB2D21D1}"/>
              </a:ext>
            </a:extLst>
          </p:cNvPr>
          <p:cNvCxnSpPr>
            <a:cxnSpLocks/>
            <a:stCxn id="23" idx="1"/>
            <a:endCxn id="10" idx="3"/>
          </p:cNvCxnSpPr>
          <p:nvPr/>
        </p:nvCxnSpPr>
        <p:spPr bwMode="auto">
          <a:xfrm rot="10800000" flipV="1">
            <a:off x="6989344" y="3666243"/>
            <a:ext cx="1145680" cy="12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29">
            <a:extLst>
              <a:ext uri="{FF2B5EF4-FFF2-40B4-BE49-F238E27FC236}">
                <a16:creationId xmlns:a16="http://schemas.microsoft.com/office/drawing/2014/main" id="{A0C54456-136B-3354-2578-ECD47767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412" y="3690806"/>
            <a:ext cx="796341" cy="3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kumimoji="0" lang="en-US" altLang="zh-TW" sz="900" b="0" dirty="0">
                <a:latin typeface="Arial" panose="020B0604020202020204" pitchFamily="34" charset="0"/>
                <a:cs typeface="Arial" panose="020B0604020202020204" pitchFamily="34" charset="0"/>
              </a:rPr>
              <a:t> / TX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dirty="0">
                <a:latin typeface="Arial" panose="020B0604020202020204" pitchFamily="34" charset="0"/>
                <a:cs typeface="Arial" panose="020B0604020202020204" pitchFamily="34" charset="0"/>
              </a:rPr>
              <a:t>Sync </a:t>
            </a: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93E7D0F4-C620-C8B3-1510-0260A0C6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739" y="3211767"/>
            <a:ext cx="508955" cy="3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dirty="0">
                <a:latin typeface="Arial" panose="020B0604020202020204" pitchFamily="34" charset="0"/>
                <a:cs typeface="Arial" panose="020B0604020202020204" pitchFamily="34" charset="0"/>
              </a:rPr>
              <a:t>IC x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0" lang="en-US" altLang="zh-TW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接點: 肘形 26">
            <a:extLst>
              <a:ext uri="{FF2B5EF4-FFF2-40B4-BE49-F238E27FC236}">
                <a16:creationId xmlns:a16="http://schemas.microsoft.com/office/drawing/2014/main" id="{BE95B9CB-28CC-D109-07AB-5B9C60F89D4F}"/>
              </a:ext>
            </a:extLst>
          </p:cNvPr>
          <p:cNvCxnSpPr>
            <a:cxnSpLocks/>
            <a:stCxn id="10" idx="0"/>
            <a:endCxn id="9" idx="3"/>
          </p:cNvCxnSpPr>
          <p:nvPr/>
        </p:nvCxnSpPr>
        <p:spPr bwMode="auto">
          <a:xfrm rot="16200000" flipV="1">
            <a:off x="5818572" y="2754656"/>
            <a:ext cx="276146" cy="82378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29">
            <a:extLst>
              <a:ext uri="{FF2B5EF4-FFF2-40B4-BE49-F238E27FC236}">
                <a16:creationId xmlns:a16="http://schemas.microsoft.com/office/drawing/2014/main" id="{B4D3806C-62CB-4355-109D-A73A175A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29" y="2780045"/>
            <a:ext cx="649806" cy="18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kumimoji="0" lang="en-US" altLang="zh-TW" sz="900" b="0" dirty="0">
                <a:latin typeface="Arial" panose="020B0604020202020204" pitchFamily="34" charset="0"/>
                <a:cs typeface="Arial" panose="020B0604020202020204" pitchFamily="34" charset="0"/>
              </a:rPr>
              <a:t> / TX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57">
            <a:extLst>
              <a:ext uri="{FF2B5EF4-FFF2-40B4-BE49-F238E27FC236}">
                <a16:creationId xmlns:a16="http://schemas.microsoft.com/office/drawing/2014/main" id="{0F407CE7-326B-D3CC-712D-79213342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389" y="4383969"/>
            <a:ext cx="3628907" cy="26037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LEDs #1~#</a:t>
            </a:r>
            <a:r>
              <a:rPr lang="en-US" altLang="zh-TW" sz="9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48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D28AB68D-9139-97B5-A9AD-67B8113E8E71}"/>
              </a:ext>
            </a:extLst>
          </p:cNvPr>
          <p:cNvCxnSpPr>
            <a:cxnSpLocks/>
            <a:stCxn id="29" idx="0"/>
            <a:endCxn id="10" idx="2"/>
          </p:cNvCxnSpPr>
          <p:nvPr/>
        </p:nvCxnSpPr>
        <p:spPr bwMode="auto">
          <a:xfrm rot="16200000" flipV="1">
            <a:off x="6782916" y="3616042"/>
            <a:ext cx="353549" cy="118230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29">
            <a:extLst>
              <a:ext uri="{FF2B5EF4-FFF2-40B4-BE49-F238E27FC236}">
                <a16:creationId xmlns:a16="http://schemas.microsoft.com/office/drawing/2014/main" id="{6597D1D5-EA77-4C46-C252-0589C316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406" y="3149821"/>
            <a:ext cx="437363" cy="3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USB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450B6EB0-5D03-6CF0-4572-7465E3EEE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400" y="2608875"/>
            <a:ext cx="603474" cy="3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CANH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CANL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AutoShape 48">
            <a:extLst>
              <a:ext uri="{FF2B5EF4-FFF2-40B4-BE49-F238E27FC236}">
                <a16:creationId xmlns:a16="http://schemas.microsoft.com/office/drawing/2014/main" id="{2FDCE646-293E-2BAA-9530-4873C80D7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495" y="4456499"/>
            <a:ext cx="1620000" cy="101337"/>
          </a:xfrm>
          <a:prstGeom prst="rightArrow">
            <a:avLst>
              <a:gd name="adj1" fmla="val 50000"/>
              <a:gd name="adj2" fmla="val 6942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A997379D-2814-A449-683D-F2658E20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639" y="4129938"/>
            <a:ext cx="647847" cy="2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Max. </a:t>
            </a:r>
            <a:r>
              <a:rPr lang="en-US" altLang="zh-TW" sz="9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30</a:t>
            </a:r>
            <a:r>
              <a:rPr kumimoji="0" lang="en-US" altLang="zh-TW" sz="900" b="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8CA33D1-CEA0-3191-EE25-7B239221D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150" y="2856705"/>
            <a:ext cx="508955" cy="25570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TEMP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D6AD9D0E-57AE-E0D4-64CE-4F346D92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829" y="3090208"/>
            <a:ext cx="440618" cy="1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52">
            <a:extLst>
              <a:ext uri="{FF2B5EF4-FFF2-40B4-BE49-F238E27FC236}">
                <a16:creationId xmlns:a16="http://schemas.microsoft.com/office/drawing/2014/main" id="{C7256375-6721-9B64-93E4-34147356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887" y="2864185"/>
            <a:ext cx="508955" cy="25570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TEMP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5796F0F6-F00D-762C-EAF2-C5EFF6A90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387" y="3094675"/>
            <a:ext cx="440618" cy="1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id="{64761543-31AB-E270-D41D-33A6A23A9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699" y="4036331"/>
            <a:ext cx="957529" cy="2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PWM Dimming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6F253AD9-6DD0-53A6-2FC5-BBADD3E0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842" y="4019254"/>
            <a:ext cx="957529" cy="2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PWM Dimming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" name="接點: 肘形 40">
            <a:extLst>
              <a:ext uri="{FF2B5EF4-FFF2-40B4-BE49-F238E27FC236}">
                <a16:creationId xmlns:a16="http://schemas.microsoft.com/office/drawing/2014/main" id="{29C11749-2E67-A93B-B050-3078F8D81831}"/>
              </a:ext>
            </a:extLst>
          </p:cNvPr>
          <p:cNvCxnSpPr>
            <a:cxnSpLocks/>
            <a:stCxn id="29" idx="0"/>
            <a:endCxn id="23" idx="2"/>
          </p:cNvCxnSpPr>
          <p:nvPr/>
        </p:nvCxnSpPr>
        <p:spPr bwMode="auto">
          <a:xfrm rot="5400000" flipH="1" flipV="1">
            <a:off x="7976274" y="3604412"/>
            <a:ext cx="354126" cy="12049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7">
            <a:extLst>
              <a:ext uri="{FF2B5EF4-FFF2-40B4-BE49-F238E27FC236}">
                <a16:creationId xmlns:a16="http://schemas.microsoft.com/office/drawing/2014/main" id="{4C55B96A-1E74-7276-1B3D-E34F10F8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020" y="3373302"/>
            <a:ext cx="715298" cy="3307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Fault MGMT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3" name="接點: 肘形 42">
            <a:extLst>
              <a:ext uri="{FF2B5EF4-FFF2-40B4-BE49-F238E27FC236}">
                <a16:creationId xmlns:a16="http://schemas.microsoft.com/office/drawing/2014/main" id="{5AEB419B-3DEB-214E-D567-641FC3858869}"/>
              </a:ext>
            </a:extLst>
          </p:cNvPr>
          <p:cNvCxnSpPr>
            <a:cxnSpLocks/>
            <a:stCxn id="10" idx="1"/>
            <a:endCxn id="42" idx="3"/>
          </p:cNvCxnSpPr>
          <p:nvPr/>
        </p:nvCxnSpPr>
        <p:spPr bwMode="auto">
          <a:xfrm rot="10800000">
            <a:off x="5397318" y="3538693"/>
            <a:ext cx="350412" cy="12882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AutoShape 48">
            <a:extLst>
              <a:ext uri="{FF2B5EF4-FFF2-40B4-BE49-F238E27FC236}">
                <a16:creationId xmlns:a16="http://schemas.microsoft.com/office/drawing/2014/main" id="{FF7DBFC8-4478-7DE4-34B5-24AA1DCAD69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91079" y="3501543"/>
            <a:ext cx="576000" cy="101337"/>
          </a:xfrm>
          <a:prstGeom prst="rightArrow">
            <a:avLst>
              <a:gd name="adj1" fmla="val 50000"/>
              <a:gd name="adj2" fmla="val 6942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4FE3FEE7-3F52-9771-5797-A78667442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852" y="3280773"/>
            <a:ext cx="397952" cy="19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DIO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8C65F905-6E36-7825-2C99-33DEC1DB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579" y="3326240"/>
            <a:ext cx="440618" cy="1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7" name="接點: 肘形 46">
            <a:extLst>
              <a:ext uri="{FF2B5EF4-FFF2-40B4-BE49-F238E27FC236}">
                <a16:creationId xmlns:a16="http://schemas.microsoft.com/office/drawing/2014/main" id="{8166FEED-7E6E-B5F1-DB6A-57E52A9FADCD}"/>
              </a:ext>
            </a:extLst>
          </p:cNvPr>
          <p:cNvCxnSpPr>
            <a:cxnSpLocks/>
            <a:stCxn id="35" idx="2"/>
            <a:endCxn id="10" idx="0"/>
          </p:cNvCxnSpPr>
          <p:nvPr/>
        </p:nvCxnSpPr>
        <p:spPr bwMode="auto">
          <a:xfrm rot="5400000">
            <a:off x="6453977" y="3026971"/>
            <a:ext cx="192212" cy="3630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接點: 肘形 47">
            <a:extLst>
              <a:ext uri="{FF2B5EF4-FFF2-40B4-BE49-F238E27FC236}">
                <a16:creationId xmlns:a16="http://schemas.microsoft.com/office/drawing/2014/main" id="{EF9B3BA6-01CB-AA6A-ADA3-DFB96473818C}"/>
              </a:ext>
            </a:extLst>
          </p:cNvPr>
          <p:cNvCxnSpPr>
            <a:cxnSpLocks/>
            <a:stCxn id="37" idx="2"/>
            <a:endCxn id="23" idx="0"/>
          </p:cNvCxnSpPr>
          <p:nvPr/>
        </p:nvCxnSpPr>
        <p:spPr bwMode="auto">
          <a:xfrm rot="5400000">
            <a:off x="8840722" y="3034999"/>
            <a:ext cx="182753" cy="35253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0636F76D-7857-6317-6383-EAE50145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67" y="402999"/>
            <a:ext cx="11033349" cy="526245"/>
          </a:xfrm>
        </p:spPr>
        <p:txBody>
          <a:bodyPr/>
          <a:lstStyle/>
          <a:p>
            <a:r>
              <a:rPr lang="de-DE" altLang="zh-TW" dirty="0"/>
              <a:t>System  diagram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557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4936BB1-A05A-3D44-3B19-BF197666D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18688"/>
              </p:ext>
            </p:extLst>
          </p:nvPr>
        </p:nvGraphicFramePr>
        <p:xfrm>
          <a:off x="1055440" y="1124744"/>
          <a:ext cx="10081120" cy="5112571"/>
        </p:xfrm>
        <a:graphic>
          <a:graphicData uri="http://schemas.openxmlformats.org/drawingml/2006/table">
            <a:tbl>
              <a:tblPr/>
              <a:tblGrid>
                <a:gridCol w="1630181">
                  <a:extLst>
                    <a:ext uri="{9D8B030D-6E8A-4147-A177-3AD203B41FA5}">
                      <a16:colId xmlns:a16="http://schemas.microsoft.com/office/drawing/2014/main" val="3580560663"/>
                    </a:ext>
                  </a:extLst>
                </a:gridCol>
                <a:gridCol w="1940215">
                  <a:extLst>
                    <a:ext uri="{9D8B030D-6E8A-4147-A177-3AD203B41FA5}">
                      <a16:colId xmlns:a16="http://schemas.microsoft.com/office/drawing/2014/main" val="1239981842"/>
                    </a:ext>
                  </a:extLst>
                </a:gridCol>
                <a:gridCol w="2020225">
                  <a:extLst>
                    <a:ext uri="{9D8B030D-6E8A-4147-A177-3AD203B41FA5}">
                      <a16:colId xmlns:a16="http://schemas.microsoft.com/office/drawing/2014/main" val="2552665733"/>
                    </a:ext>
                  </a:extLst>
                </a:gridCol>
                <a:gridCol w="1870208">
                  <a:extLst>
                    <a:ext uri="{9D8B030D-6E8A-4147-A177-3AD203B41FA5}">
                      <a16:colId xmlns:a16="http://schemas.microsoft.com/office/drawing/2014/main" val="1757436721"/>
                    </a:ext>
                  </a:extLst>
                </a:gridCol>
                <a:gridCol w="2620291">
                  <a:extLst>
                    <a:ext uri="{9D8B030D-6E8A-4147-A177-3AD203B41FA5}">
                      <a16:colId xmlns:a16="http://schemas.microsoft.com/office/drawing/2014/main" val="3356840709"/>
                    </a:ext>
                  </a:extLst>
                </a:gridCol>
              </a:tblGrid>
              <a:tr h="1460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TI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010946"/>
                  </a:ext>
                </a:extLst>
              </a:tr>
              <a:tr h="14604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Item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TPS92664-Q1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TPS92665-Q1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TPS92667-Q1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TPS92662A-Q1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33356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Switch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 switch in 4 groups 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 switch in 4 groups 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 switch in 4 groups 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 switch in 4 groups 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95903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Communication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UART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UART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UART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UART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692739"/>
                  </a:ext>
                </a:extLst>
              </a:tr>
              <a:tr h="648224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Clock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Internal oscillator 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LVDS transceiver 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Dual baud rate capable(500Kbps, 1Mbps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Not required to route clock to other 664/665 devices for communications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Internal oscillator 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LVDS transceiver 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Only supports 1Mbps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Not required to route clock to other 664/665 devices for communications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Internal oscillator 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LVDS, receiver only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Dual baud rate capable(500Kbps, 1Mbps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Must have clock from external source for communications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External crystal, clock wire between IC to share clock 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26774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PWM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775199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Memory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Customer accessible MTP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N/A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N/A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External EEPROM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39642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ADC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8bit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8bit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8bit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8bit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604461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Package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PHP (HTQFP, 48) 7.00 mm × 7.00 mm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PHP (HTQFP, 48) 7.00 mm × 7.00 mm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PHP (HTQFP, 48) 7.00 mm × 7.00 mm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TQFP48 7x7mm 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64333"/>
                  </a:ext>
                </a:extLst>
              </a:tr>
              <a:tr h="14084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Protection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OPEN Detection and Protection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SHORT Detection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RESISTIVE FET Detection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LEDx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Switch Voltage Detection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Single LED Short Detection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Open LED Cable Detection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Current Detection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Fault Detection Strategy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Driver Health Check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OPEN Detection and Protection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SHORT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RESISTIVE FET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LEDx Switch Voltage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Single LED Short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Open LED Cable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Current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Fault Detection Strategy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Driver Health Check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OPEN Detection and Protection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SHORT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RESISTIVE FET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LEDx Switch Voltage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Single LED Short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Open LED Cable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Current Detection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Fault Detection Strategy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Driver Health Check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LED open/short LED 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601584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Function safety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system design up to ASIL B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N/A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N/A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PWM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35783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EMC optimize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External crystal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499876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system sync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Sync by external wire and software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Sync by external wire and software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Sync by external wire and software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Sync by external wire and software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29106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Dynamic indicator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Must controlled by MCU/ECU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Must controlled by MCU/ECU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Must controlled by MCU/ECU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Must controlled by MCU/ECU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24569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Power supply 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12V battery or 5V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12V battery or 5V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12V battery or 5V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12V battery or 5V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298916"/>
                  </a:ext>
                </a:extLst>
              </a:tr>
              <a:tr h="8519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Max input current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Switch pulse current, pulse duration = 20 μs, frequency = 400 Hz =&gt; MAX 10A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Switch continuous current (power on-chip limited) =&gt; MAX 1.5A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Switch pulse current, pulse duration = 20 μs, frequency = 400 Hz =&gt; MAX 10A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Switch continuous current (power on-chip limited) =&gt; MAX 1.5A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Switch pulse current, pulse duration = 20 μs, frequency = 400 Hz =&gt; MAX 10A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Switch continuous current (power on-chip limited) =&gt; MAX 1.5A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1.5A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26463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RDSon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150m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Ω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150m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Ω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150m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Ω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200m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Ω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766372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ASIL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system design up to ASIL B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NA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86682"/>
                  </a:ext>
                </a:extLst>
              </a:tr>
              <a:tr h="1194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Primary IC clock frequency</a:t>
                      </a:r>
                    </a:p>
                  </a:txBody>
                  <a:tcPr marL="3771" marR="3771" marT="37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16MHz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16MHz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16MHz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16MHz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113864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87523392-F265-7B82-EF5F-260CCC59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67" y="402999"/>
            <a:ext cx="11033349" cy="526245"/>
          </a:xfrm>
        </p:spPr>
        <p:txBody>
          <a:bodyPr/>
          <a:lstStyle/>
          <a:p>
            <a:r>
              <a:rPr lang="de-DE" altLang="zh-TW" dirty="0"/>
              <a:t>IC comparison table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21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8E4DEB-D9EA-832A-EA4E-9EAA6B79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LED power planning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419A2AE-2E12-5726-767B-870E5798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03" y="1601689"/>
            <a:ext cx="2016224" cy="202704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04ED0B7-5E54-CE92-65D8-D967E04BDAB7}"/>
              </a:ext>
            </a:extLst>
          </p:cNvPr>
          <p:cNvSpPr txBox="1"/>
          <p:nvPr/>
        </p:nvSpPr>
        <p:spPr>
          <a:xfrm>
            <a:off x="488815" y="1163606"/>
            <a:ext cx="172819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TPS92662A</a:t>
            </a:r>
            <a:endParaRPr lang="zh-TW" altLang="en-US" sz="16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5B67966-7EA5-B7FD-C52D-AD27ECEF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47" y="3697246"/>
            <a:ext cx="1501436" cy="245847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93BD8C19-BF8A-BA41-D6B9-9E17562AC4A9}"/>
              </a:ext>
            </a:extLst>
          </p:cNvPr>
          <p:cNvSpPr/>
          <p:nvPr/>
        </p:nvSpPr>
        <p:spPr>
          <a:xfrm>
            <a:off x="2385875" y="3356992"/>
            <a:ext cx="3634653" cy="2574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33A13091-E448-ED98-5609-AB5892E37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018" y="3919775"/>
            <a:ext cx="928817" cy="233395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4B41711E-5463-5558-968D-5078D2AB2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019" y="4384658"/>
            <a:ext cx="928817" cy="233395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C4745068-781F-65DC-8F99-AE631BD7E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019" y="4847635"/>
            <a:ext cx="928817" cy="233395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02C5C30-3550-572F-CA75-2821E23A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019" y="5310612"/>
            <a:ext cx="928817" cy="233395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5B7F83-AAAC-5740-5F87-DF3C24114AD3}"/>
              </a:ext>
            </a:extLst>
          </p:cNvPr>
          <p:cNvSpPr txBox="1"/>
          <p:nvPr/>
        </p:nvSpPr>
        <p:spPr>
          <a:xfrm>
            <a:off x="4624066" y="3936445"/>
            <a:ext cx="536993" cy="2000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700">
                <a:latin typeface="Arial" panose="020B0604020202020204" pitchFamily="34" charset="0"/>
                <a:cs typeface="Arial" panose="020B0604020202020204" pitchFamily="34" charset="0"/>
              </a:rPr>
              <a:t>IC#1</a:t>
            </a:r>
            <a:endParaRPr lang="zh-TW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393D64D-40FC-852C-B259-964CE26E2EBD}"/>
              </a:ext>
            </a:extLst>
          </p:cNvPr>
          <p:cNvSpPr txBox="1"/>
          <p:nvPr/>
        </p:nvSpPr>
        <p:spPr>
          <a:xfrm>
            <a:off x="4641102" y="4400740"/>
            <a:ext cx="536993" cy="2000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700" dirty="0">
                <a:latin typeface="Arial" panose="020B0604020202020204" pitchFamily="34" charset="0"/>
                <a:cs typeface="Arial" panose="020B0604020202020204" pitchFamily="34" charset="0"/>
              </a:rPr>
              <a:t>IC#2</a:t>
            </a:r>
            <a:endParaRPr lang="zh-TW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2020E570-073B-C164-16EB-C81A8DE2582D}"/>
              </a:ext>
            </a:extLst>
          </p:cNvPr>
          <p:cNvSpPr txBox="1"/>
          <p:nvPr/>
        </p:nvSpPr>
        <p:spPr>
          <a:xfrm>
            <a:off x="4667772" y="4859321"/>
            <a:ext cx="536993" cy="2000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700" dirty="0">
                <a:latin typeface="Arial" panose="020B0604020202020204" pitchFamily="34" charset="0"/>
                <a:cs typeface="Arial" panose="020B0604020202020204" pitchFamily="34" charset="0"/>
              </a:rPr>
              <a:t>IC#3</a:t>
            </a:r>
            <a:endParaRPr lang="zh-TW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1E42350-38D0-32E0-EE68-521B4BB1D4F0}"/>
              </a:ext>
            </a:extLst>
          </p:cNvPr>
          <p:cNvSpPr txBox="1"/>
          <p:nvPr/>
        </p:nvSpPr>
        <p:spPr>
          <a:xfrm>
            <a:off x="4667772" y="5310612"/>
            <a:ext cx="536993" cy="2000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700" dirty="0">
                <a:latin typeface="Arial" panose="020B0604020202020204" pitchFamily="34" charset="0"/>
                <a:cs typeface="Arial" panose="020B0604020202020204" pitchFamily="34" charset="0"/>
              </a:rPr>
              <a:t>IC#4</a:t>
            </a:r>
            <a:endParaRPr lang="zh-TW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3D275519-0C34-3E63-D110-E7E06E418D8A}"/>
              </a:ext>
            </a:extLst>
          </p:cNvPr>
          <p:cNvCxnSpPr>
            <a:cxnSpLocks/>
          </p:cNvCxnSpPr>
          <p:nvPr/>
        </p:nvCxnSpPr>
        <p:spPr>
          <a:xfrm>
            <a:off x="4186166" y="4030758"/>
            <a:ext cx="437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342164B5-169B-5692-631C-16A4A4B6F248}"/>
              </a:ext>
            </a:extLst>
          </p:cNvPr>
          <p:cNvCxnSpPr>
            <a:cxnSpLocks/>
          </p:cNvCxnSpPr>
          <p:nvPr/>
        </p:nvCxnSpPr>
        <p:spPr>
          <a:xfrm>
            <a:off x="4186166" y="4495053"/>
            <a:ext cx="437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155CCAF3-8EE4-4461-5E0F-1929EF071E43}"/>
              </a:ext>
            </a:extLst>
          </p:cNvPr>
          <p:cNvCxnSpPr>
            <a:cxnSpLocks/>
          </p:cNvCxnSpPr>
          <p:nvPr/>
        </p:nvCxnSpPr>
        <p:spPr>
          <a:xfrm>
            <a:off x="4186166" y="4953634"/>
            <a:ext cx="437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CFA4E789-91BD-F8EC-B0AE-A3095B71DB5D}"/>
              </a:ext>
            </a:extLst>
          </p:cNvPr>
          <p:cNvCxnSpPr>
            <a:cxnSpLocks/>
          </p:cNvCxnSpPr>
          <p:nvPr/>
        </p:nvCxnSpPr>
        <p:spPr>
          <a:xfrm>
            <a:off x="4203202" y="5437706"/>
            <a:ext cx="437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E1C425CF-05F9-D44A-AEC9-DB22FE651D9F}"/>
              </a:ext>
            </a:extLst>
          </p:cNvPr>
          <p:cNvSpPr txBox="1"/>
          <p:nvPr/>
        </p:nvSpPr>
        <p:spPr>
          <a:xfrm>
            <a:off x="3289508" y="3583166"/>
            <a:ext cx="2088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b="1" dirty="0"/>
              <a:t>constant current</a:t>
            </a:r>
            <a:r>
              <a:rPr lang="en-US" altLang="zh-TW" sz="900" b="1" dirty="0"/>
              <a:t>(300mA@50Vdc)</a:t>
            </a:r>
            <a:endParaRPr lang="zh-TW" altLang="en-US" sz="900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4C8C1E5-0AB8-142A-94AF-AA6C0748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2691"/>
              </p:ext>
            </p:extLst>
          </p:nvPr>
        </p:nvGraphicFramePr>
        <p:xfrm>
          <a:off x="5303912" y="1196752"/>
          <a:ext cx="5181600" cy="892459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18182978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16333225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83821032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93375254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94271221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1688125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72914023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2442517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42221652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13553313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40983228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09751293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86183108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30508452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69243481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32718905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07583706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51827544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52593370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59839440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54618110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417229849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18047556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559139947"/>
                    </a:ext>
                  </a:extLst>
                </a:gridCol>
              </a:tblGrid>
              <a:tr h="571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96130"/>
                  </a:ext>
                </a:extLst>
              </a:tr>
              <a:tr h="3212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31675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D44121C1-1C99-3E07-4F99-EC8A70944835}"/>
              </a:ext>
            </a:extLst>
          </p:cNvPr>
          <p:cNvSpPr txBox="1"/>
          <p:nvPr/>
        </p:nvSpPr>
        <p:spPr>
          <a:xfrm>
            <a:off x="8259435" y="2276657"/>
            <a:ext cx="3377985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Each string consists of 12 LEDs.</a:t>
            </a:r>
            <a:endParaRPr lang="zh-TW" altLang="en-US" sz="1600" dirty="0"/>
          </a:p>
        </p:txBody>
      </p:sp>
      <p:graphicFrame>
        <p:nvGraphicFramePr>
          <p:cNvPr id="9" name="表格 20">
            <a:extLst>
              <a:ext uri="{FF2B5EF4-FFF2-40B4-BE49-F238E27FC236}">
                <a16:creationId xmlns:a16="http://schemas.microsoft.com/office/drawing/2014/main" id="{6C185C7C-47EF-17BA-B1B6-84EC9F31D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87951"/>
              </p:ext>
            </p:extLst>
          </p:nvPr>
        </p:nvGraphicFramePr>
        <p:xfrm>
          <a:off x="6312024" y="3530351"/>
          <a:ext cx="200475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35">
                  <a:extLst>
                    <a:ext uri="{9D8B030D-6E8A-4147-A177-3AD203B41FA5}">
                      <a16:colId xmlns:a16="http://schemas.microsoft.com/office/drawing/2014/main" val="2901584822"/>
                    </a:ext>
                  </a:extLst>
                </a:gridCol>
                <a:gridCol w="1498118">
                  <a:extLst>
                    <a:ext uri="{9D8B030D-6E8A-4147-A177-3AD203B41FA5}">
                      <a16:colId xmlns:a16="http://schemas.microsoft.com/office/drawing/2014/main" val="2805324121"/>
                    </a:ext>
                  </a:extLst>
                </a:gridCol>
              </a:tblGrid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UCAN_L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07104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UCAN_H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50103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Cathond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31997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Anode #1 LED+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30673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Anode #2 LED+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47419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Cathond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93847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Anode #3 LED+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19342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Anode #4 LED-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45073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GND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52268"/>
                  </a:ext>
                </a:extLst>
              </a:tr>
              <a:tr h="169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+5V</a:t>
                      </a:r>
                      <a:endParaRPr lang="zh-TW" altLang="en-US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08034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2937F34D-6F96-C996-8B56-71E75FBAE8AC}"/>
              </a:ext>
            </a:extLst>
          </p:cNvPr>
          <p:cNvSpPr txBox="1"/>
          <p:nvPr/>
        </p:nvSpPr>
        <p:spPr>
          <a:xfrm>
            <a:off x="7000744" y="2976353"/>
            <a:ext cx="8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CN1</a:t>
            </a:r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0ECB2C1-B5A5-34B9-3436-6287CC43343F}"/>
              </a:ext>
            </a:extLst>
          </p:cNvPr>
          <p:cNvCxnSpPr>
            <a:cxnSpLocks/>
          </p:cNvCxnSpPr>
          <p:nvPr/>
        </p:nvCxnSpPr>
        <p:spPr>
          <a:xfrm>
            <a:off x="8400256" y="4293096"/>
            <a:ext cx="64807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F0C63F7-D33A-B891-40E2-C5B89AD769CA}"/>
              </a:ext>
            </a:extLst>
          </p:cNvPr>
          <p:cNvSpPr txBox="1"/>
          <p:nvPr/>
        </p:nvSpPr>
        <p:spPr>
          <a:xfrm>
            <a:off x="8904312" y="4158153"/>
            <a:ext cx="2088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b="1" dirty="0"/>
              <a:t>constant current</a:t>
            </a:r>
            <a:r>
              <a:rPr lang="en-US" altLang="zh-TW" sz="900" b="1" dirty="0"/>
              <a:t>(300mA@50Vdc)</a:t>
            </a:r>
            <a:endParaRPr lang="zh-TW" altLang="en-US" sz="900" b="1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3AAF1CE-10F2-B664-A99F-167E7183BD97}"/>
              </a:ext>
            </a:extLst>
          </p:cNvPr>
          <p:cNvCxnSpPr>
            <a:cxnSpLocks/>
          </p:cNvCxnSpPr>
          <p:nvPr/>
        </p:nvCxnSpPr>
        <p:spPr>
          <a:xfrm>
            <a:off x="8400256" y="4581128"/>
            <a:ext cx="64807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05B3FCF-A904-3DDB-0E1C-4AB655C3D6E0}"/>
              </a:ext>
            </a:extLst>
          </p:cNvPr>
          <p:cNvCxnSpPr>
            <a:cxnSpLocks/>
          </p:cNvCxnSpPr>
          <p:nvPr/>
        </p:nvCxnSpPr>
        <p:spPr>
          <a:xfrm>
            <a:off x="8400256" y="4973460"/>
            <a:ext cx="64807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E42CF20-15D1-728F-CD5E-CF4020311F2D}"/>
              </a:ext>
            </a:extLst>
          </p:cNvPr>
          <p:cNvCxnSpPr>
            <a:cxnSpLocks/>
          </p:cNvCxnSpPr>
          <p:nvPr/>
        </p:nvCxnSpPr>
        <p:spPr>
          <a:xfrm>
            <a:off x="8400256" y="5229200"/>
            <a:ext cx="64807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D5E2A59-3900-9587-394D-67AA5694AFE1}"/>
              </a:ext>
            </a:extLst>
          </p:cNvPr>
          <p:cNvSpPr txBox="1"/>
          <p:nvPr/>
        </p:nvSpPr>
        <p:spPr>
          <a:xfrm>
            <a:off x="8933600" y="4440761"/>
            <a:ext cx="2088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b="1" dirty="0"/>
              <a:t>constant current</a:t>
            </a:r>
            <a:r>
              <a:rPr lang="en-US" altLang="zh-TW" sz="900" b="1" dirty="0"/>
              <a:t>(300mA@50Vdc)</a:t>
            </a:r>
            <a:endParaRPr lang="zh-TW" altLang="en-US" sz="9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B78935D-30CB-DD9D-E69D-81DFDB0D06A3}"/>
              </a:ext>
            </a:extLst>
          </p:cNvPr>
          <p:cNvSpPr txBox="1"/>
          <p:nvPr/>
        </p:nvSpPr>
        <p:spPr>
          <a:xfrm>
            <a:off x="8933600" y="4828544"/>
            <a:ext cx="2088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b="1" dirty="0"/>
              <a:t>constant current</a:t>
            </a:r>
            <a:r>
              <a:rPr lang="en-US" altLang="zh-TW" sz="900" b="1" dirty="0"/>
              <a:t>(300mA@50Vdc)</a:t>
            </a:r>
            <a:endParaRPr lang="zh-TW" altLang="en-US" sz="900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83F2F04-E78A-8B62-B30A-821F81AC3755}"/>
              </a:ext>
            </a:extLst>
          </p:cNvPr>
          <p:cNvSpPr txBox="1"/>
          <p:nvPr/>
        </p:nvSpPr>
        <p:spPr>
          <a:xfrm>
            <a:off x="8933600" y="5100911"/>
            <a:ext cx="2088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b="1" dirty="0"/>
              <a:t>constant current</a:t>
            </a:r>
            <a:r>
              <a:rPr lang="en-US" altLang="zh-TW" sz="900" b="1" dirty="0"/>
              <a:t>(300mA@50Vdc)</a:t>
            </a:r>
            <a:endParaRPr lang="zh-TW" altLang="en-US" sz="9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BE1875-8282-E7CA-9234-CD42EC9D8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943" y="2276354"/>
            <a:ext cx="4433104" cy="3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3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137A9-6AA7-4657-8E0D-66011268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06"/>
            <a:ext cx="12192000" cy="67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3067"/>
      </p:ext>
    </p:extLst>
  </p:cSld>
  <p:clrMapOvr>
    <a:masterClrMapping/>
  </p:clrMapOvr>
</p:sld>
</file>

<file path=ppt/theme/theme1.xml><?xml version="1.0" encoding="utf-8"?>
<a:theme xmlns:a="http://schemas.openxmlformats.org/drawingml/2006/main" name="1_自訂設計">
  <a:themeElements>
    <a:clrScheme name="光寶簡報品牌使用色">
      <a:dk1>
        <a:srgbClr val="000000"/>
      </a:dk1>
      <a:lt1>
        <a:srgbClr val="FFFFFF"/>
      </a:lt1>
      <a:dk2>
        <a:srgbClr val="0F32C5"/>
      </a:dk2>
      <a:lt2>
        <a:srgbClr val="00ADBB"/>
      </a:lt2>
      <a:accent1>
        <a:srgbClr val="6CA943"/>
      </a:accent1>
      <a:accent2>
        <a:srgbClr val="69DDA9"/>
      </a:accent2>
      <a:accent3>
        <a:srgbClr val="5E8DC7"/>
      </a:accent3>
      <a:accent4>
        <a:srgbClr val="F2C632"/>
      </a:accent4>
      <a:accent5>
        <a:srgbClr val="F08900"/>
      </a:accent5>
      <a:accent6>
        <a:srgbClr val="6648B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721_光寶品牌簡報_w9" id="{7D93D2DD-5323-1449-A1B4-370B773E0762}" vid="{5B2D77E3-627E-A043-838E-FBDB89149AC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5EA880D2F58F44B4543039C55B5776" ma:contentTypeVersion="11" ma:contentTypeDescription="Create a new document." ma:contentTypeScope="" ma:versionID="c4c1404fd324e3430c6f5b887d6bbd89">
  <xsd:schema xmlns:xsd="http://www.w3.org/2001/XMLSchema" xmlns:xs="http://www.w3.org/2001/XMLSchema" xmlns:p="http://schemas.microsoft.com/office/2006/metadata/properties" xmlns:ns3="34297b92-5998-4da8-9dbd-9f05617abf74" xmlns:ns4="8efbe0d7-e2f1-4498-91d6-f802f48dd76c" targetNamespace="http://schemas.microsoft.com/office/2006/metadata/properties" ma:root="true" ma:fieldsID="3f7260ee8de7242f051186980dece202" ns3:_="" ns4:_="">
    <xsd:import namespace="34297b92-5998-4da8-9dbd-9f05617abf74"/>
    <xsd:import namespace="8efbe0d7-e2f1-4498-91d6-f802f48dd7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97b92-5998-4da8-9dbd-9f05617ab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be0d7-e2f1-4498-91d6-f802f48dd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ECA118-D746-44FD-9004-7D695F40D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97b92-5998-4da8-9dbd-9f05617abf74"/>
    <ds:schemaRef ds:uri="8efbe0d7-e2f1-4498-91d6-f802f48dd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AC9A65-5E27-4D0A-869F-3FACB473C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1E4660-4586-4E5E-A46E-0C48AEAB8331}">
  <ds:schemaRefs>
    <ds:schemaRef ds:uri="http://schemas.microsoft.com/office/infopath/2007/PartnerControls"/>
    <ds:schemaRef ds:uri="http://purl.org/dc/terms/"/>
    <ds:schemaRef ds:uri="34297b92-5998-4da8-9dbd-9f05617abf74"/>
    <ds:schemaRef ds:uri="8efbe0d7-e2f1-4498-91d6-f802f48dd76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29708</TotalTime>
  <Words>834</Words>
  <Application>Microsoft Office PowerPoint</Application>
  <PresentationFormat>Widescreen</PresentationFormat>
  <Paragraphs>213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 Unicode MS</vt:lpstr>
      <vt:lpstr>Gill Sans</vt:lpstr>
      <vt:lpstr>Gill Sans Light</vt:lpstr>
      <vt:lpstr>Gill Sans SemiBold</vt:lpstr>
      <vt:lpstr>Helvetica Light</vt:lpstr>
      <vt:lpstr>Helvetica Neue</vt:lpstr>
      <vt:lpstr>Noto Sans CJK TC Bold</vt:lpstr>
      <vt:lpstr>Noto Sans CJK TC Light</vt:lpstr>
      <vt:lpstr>Noto Sans CJK TC Regular</vt:lpstr>
      <vt:lpstr>微軟正黑體</vt:lpstr>
      <vt:lpstr>新細明體</vt:lpstr>
      <vt:lpstr>Arial</vt:lpstr>
      <vt:lpstr>Calibri</vt:lpstr>
      <vt:lpstr>Gill Sans MT</vt:lpstr>
      <vt:lpstr>Helvetica</vt:lpstr>
      <vt:lpstr>Wingdings</vt:lpstr>
      <vt:lpstr>1_自訂設計</vt:lpstr>
      <vt:lpstr>PowerPoint Presentation</vt:lpstr>
      <vt:lpstr>System  diagram</vt:lpstr>
      <vt:lpstr>IC comparison table</vt:lpstr>
      <vt:lpstr>LED power planning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AEA AP Strategy VLS OGSM</dc:title>
  <dc:creator>Sophie Tsai</dc:creator>
  <cp:lastModifiedBy>Lien, Ann</cp:lastModifiedBy>
  <cp:revision>443</cp:revision>
  <dcterms:created xsi:type="dcterms:W3CDTF">2020-12-08T05:29:26Z</dcterms:created>
  <dcterms:modified xsi:type="dcterms:W3CDTF">2024-08-16T01:18:40Z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a2de48-503d-41f8-a58c-43e63ab23e51_Enabled">
    <vt:lpwstr>true</vt:lpwstr>
  </property>
  <property fmtid="{D5CDD505-2E9C-101B-9397-08002B2CF9AE}" pid="3" name="MSIP_Label_b7a2de48-503d-41f8-a58c-43e63ab23e51_SetDate">
    <vt:lpwstr>2024-05-28T00:48:30Z</vt:lpwstr>
  </property>
  <property fmtid="{D5CDD505-2E9C-101B-9397-08002B2CF9AE}" pid="4" name="MSIP_Label_b7a2de48-503d-41f8-a58c-43e63ab23e51_Method">
    <vt:lpwstr>Privileged</vt:lpwstr>
  </property>
  <property fmtid="{D5CDD505-2E9C-101B-9397-08002B2CF9AE}" pid="5" name="MSIP_Label_b7a2de48-503d-41f8-a58c-43e63ab23e51_Name">
    <vt:lpwstr>b7a2de48-503d-41f8-a58c-43e63ab23e51</vt:lpwstr>
  </property>
  <property fmtid="{D5CDD505-2E9C-101B-9397-08002B2CF9AE}" pid="6" name="MSIP_Label_b7a2de48-503d-41f8-a58c-43e63ab23e51_SiteId">
    <vt:lpwstr>5a7a259b-6730-404b-bc25-5c6c773229ca</vt:lpwstr>
  </property>
  <property fmtid="{D5CDD505-2E9C-101B-9397-08002B2CF9AE}" pid="7" name="MSIP_Label_b7a2de48-503d-41f8-a58c-43e63ab23e51_ActionId">
    <vt:lpwstr>6d4f06da-1c49-4697-be1c-178335c7810a</vt:lpwstr>
  </property>
  <property fmtid="{D5CDD505-2E9C-101B-9397-08002B2CF9AE}" pid="8" name="MSIP_Label_b7a2de48-503d-41f8-a58c-43e63ab23e51_ContentBits">
    <vt:lpwstr>1</vt:lpwstr>
  </property>
</Properties>
</file>