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avi" ContentType="video/avi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2" r:id="rId4"/>
  </p:sldMasterIdLst>
  <p:notesMasterIdLst>
    <p:notesMasterId r:id="rId6"/>
  </p:notesMasterIdLst>
  <p:handoutMasterIdLst>
    <p:handoutMasterId r:id="rId7"/>
  </p:handoutMasterIdLst>
  <p:sldIdLst>
    <p:sldId id="360" r:id="rId5"/>
  </p:sldIdLst>
  <p:sldSz cx="9144000" cy="5143500" type="screen16x9"/>
  <p:notesSz cx="9296400" cy="14770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38089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76179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14268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5235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1904467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285362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2666253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047146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327"/>
    <a:srgbClr val="AAAAAA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65" autoAdjust="0"/>
    <p:restoredTop sz="90130" autoAdjust="0"/>
  </p:normalViewPr>
  <p:slideViewPr>
    <p:cSldViewPr snapToGrid="0">
      <p:cViewPr varScale="1">
        <p:scale>
          <a:sx n="106" d="100"/>
          <a:sy n="106" d="100"/>
        </p:scale>
        <p:origin x="-552" y="-90"/>
      </p:cViewPr>
      <p:guideLst>
        <p:guide orient="horz" pos="1620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180"/>
    </p:cViewPr>
  </p:sorterViewPr>
  <p:notesViewPr>
    <p:cSldViewPr snapToGrid="0">
      <p:cViewPr varScale="1">
        <p:scale>
          <a:sx n="63" d="100"/>
          <a:sy n="63" d="100"/>
        </p:scale>
        <p:origin x="-2886" y="-132"/>
      </p:cViewPr>
      <p:guideLst>
        <p:guide orient="horz" pos="4652"/>
        <p:guide pos="292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6329" y="2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4030071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r>
              <a:rPr lang="en-US" smtClean="0"/>
              <a:t>TI Information - Selective Disclosure</a:t>
            </a:r>
            <a:endParaRPr lang="en-US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6329" y="14030071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fld id="{8D56EAE8-38CB-4EE5-8A34-F5F49B68F2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0793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6329" y="2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274638" y="1108075"/>
            <a:ext cx="9845676" cy="55387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9854" y="7016308"/>
            <a:ext cx="7436693" cy="6645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4030071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r>
              <a:rPr lang="en-US" smtClean="0"/>
              <a:t>TI Information - Selective Disclosure</a:t>
            </a:r>
            <a:endParaRPr lang="en-US"/>
          </a:p>
        </p:txBody>
      </p:sp>
      <p:sp>
        <p:nvSpPr>
          <p:cNvPr id="1218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6329" y="14030071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fld id="{BED2394B-E06C-4DC9-BCC2-551C3DED9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03543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38089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76179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14268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52357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1904467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85362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66253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047146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D2394B-E06C-4DC9-BCC2-551C3DED9AA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933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selected_powerpoint_bg_1_1280x72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4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9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0" y="4706938"/>
            <a:ext cx="8826500" cy="388620"/>
            <a:chOff x="0" y="6321425"/>
            <a:chExt cx="10591800" cy="466344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9239878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82" y="786358"/>
            <a:ext cx="8467725" cy="3709449"/>
          </a:xfrm>
        </p:spPr>
        <p:txBody>
          <a:bodyPr/>
          <a:lstStyle>
            <a:lvl1pPr>
              <a:spcBef>
                <a:spcPts val="667"/>
              </a:spcBef>
              <a:defRPr/>
            </a:lvl1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7888F-6AF7-4263-B69D-592D8C33BA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944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7"/>
          </a:xfrm>
        </p:spPr>
        <p:txBody>
          <a:bodyPr anchor="t"/>
          <a:lstStyle>
            <a:lvl1pPr algn="l">
              <a:defRPr sz="3300" b="1" cap="all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700"/>
            </a:lvl1pPr>
            <a:lvl2pPr marL="380895" indent="0">
              <a:buNone/>
              <a:defRPr sz="1500"/>
            </a:lvl2pPr>
            <a:lvl3pPr marL="761790" indent="0">
              <a:buNone/>
              <a:defRPr sz="1300"/>
            </a:lvl3pPr>
            <a:lvl4pPr marL="1142683" indent="0">
              <a:buNone/>
              <a:defRPr sz="1200"/>
            </a:lvl4pPr>
            <a:lvl5pPr marL="1523573" indent="0">
              <a:buNone/>
              <a:defRPr sz="1200"/>
            </a:lvl5pPr>
            <a:lvl6pPr marL="1904467" indent="0">
              <a:buNone/>
              <a:defRPr sz="1200"/>
            </a:lvl6pPr>
            <a:lvl7pPr marL="2285362" indent="0">
              <a:buNone/>
              <a:defRPr sz="1200"/>
            </a:lvl7pPr>
            <a:lvl8pPr marL="2666253" indent="0">
              <a:buNone/>
              <a:defRPr sz="1200"/>
            </a:lvl8pPr>
            <a:lvl9pPr marL="3047146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38925" y="4537472"/>
            <a:ext cx="2133600" cy="15478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118DC-F0C3-4C61-9EEA-2C495CD045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645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379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30B41-3034-4777-B6DE-71856D9856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925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977743" y="4947901"/>
            <a:ext cx="2133600" cy="154781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A812F-8479-4F37-8662-4BBFDADD9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85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3" y="4743450"/>
            <a:ext cx="8804275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79" tIns="38088" rIns="76179" bIns="38088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1910" y="4743450"/>
            <a:ext cx="8740140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79" tIns="38088" rIns="76179" bIns="38088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775" y="107165"/>
            <a:ext cx="8458200" cy="61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82" y="794152"/>
            <a:ext cx="8467725" cy="37016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4946678"/>
            <a:ext cx="2133600" cy="154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r">
              <a:defRPr sz="700"/>
            </a:lvl1pPr>
          </a:lstStyle>
          <a:p>
            <a:pPr>
              <a:defRPr/>
            </a:pPr>
            <a:fld id="{B6C70261-DCF8-4A97-9502-E8EEF2364C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0" y="4706938"/>
            <a:ext cx="8826500" cy="388620"/>
            <a:chOff x="0" y="6321425"/>
            <a:chExt cx="10591800" cy="466344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27789" y="4536035"/>
            <a:ext cx="3086100" cy="1725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pPr defTabSz="761790">
              <a:spcBef>
                <a:spcPct val="50000"/>
              </a:spcBef>
              <a:defRPr/>
            </a:pPr>
            <a:r>
              <a:rPr lang="en-US" smtClean="0">
                <a:solidFill>
                  <a:srgbClr val="000000"/>
                </a:solidFill>
              </a:rPr>
              <a:t>TI Information - Selective Disclosure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278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7" r:id="rId2"/>
    <p:sldLayoutId id="2147483798" r:id="rId3"/>
    <p:sldLayoutId id="2147483799" r:id="rId4"/>
    <p:sldLayoutId id="2147483800" r:id="rId5"/>
    <p:sldLayoutId id="2147483801" r:id="rId6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5pPr>
      <a:lvl6pPr marL="380895" algn="l" rtl="0" fontAlgn="base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6pPr>
      <a:lvl7pPr marL="761790" algn="l" rtl="0" fontAlgn="base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7pPr>
      <a:lvl8pPr marL="1142683" algn="l" rtl="0" fontAlgn="base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8pPr>
      <a:lvl9pPr marL="1523573" algn="l" rtl="0" fontAlgn="base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9pPr>
    </p:titleStyle>
    <p:bodyStyle>
      <a:lvl1pPr marL="189124" indent="-189124" algn="l" rtl="0" eaLnBrk="0" fontAlgn="base" hangingPunct="0">
        <a:spcBef>
          <a:spcPts val="667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78763" indent="-194416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711530" indent="-137548" algn="l" rtl="0" eaLnBrk="0" fontAlgn="base" hangingPunct="0">
        <a:spcBef>
          <a:spcPct val="15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001168" indent="-194416" algn="l" rtl="0" eaLnBrk="0" fontAlgn="base" hangingPunct="0">
        <a:spcBef>
          <a:spcPct val="5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240546" indent="-144163" algn="l" rtl="0" eaLnBrk="0" fontAlgn="base" hangingPunct="0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1621441" indent="-144163" algn="l" rtl="0" fontAlgn="base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6pPr>
      <a:lvl7pPr marL="2002336" indent="-144163" algn="l" rtl="0" fontAlgn="base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7pPr>
      <a:lvl8pPr marL="2383230" indent="-144163" algn="l" rtl="0" fontAlgn="base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8pPr>
      <a:lvl9pPr marL="2764124" indent="-144163" algn="l" rtl="0" fontAlgn="base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895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790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68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57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467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362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25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146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 txBox="1">
            <a:spLocks/>
          </p:cNvSpPr>
          <p:nvPr/>
        </p:nvSpPr>
        <p:spPr>
          <a:xfrm>
            <a:off x="327789" y="4838490"/>
            <a:ext cx="3086100" cy="1725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38089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76179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14268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5235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904467" algn="l" defTabSz="76179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285362" algn="l" defTabSz="76179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2666253" algn="l" defTabSz="76179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047146" algn="l" defTabSz="76179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761790">
              <a:spcBef>
                <a:spcPct val="50000"/>
              </a:spcBef>
              <a:defRPr/>
            </a:pPr>
            <a:r>
              <a:rPr lang="en-US" sz="700" dirty="0" smtClean="0">
                <a:solidFill>
                  <a:srgbClr val="000000"/>
                </a:solidFill>
              </a:rPr>
              <a:t>TI Information – Selective Disclosure</a:t>
            </a:r>
            <a:endParaRPr lang="en-US" sz="700" dirty="0">
              <a:solidFill>
                <a:srgbClr val="000000"/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Phase Shifted Full Bridge</a:t>
            </a:r>
            <a:endParaRPr lang="en-IE" dirty="0"/>
          </a:p>
        </p:txBody>
      </p:sp>
      <p:sp>
        <p:nvSpPr>
          <p:cNvPr id="13" name="Slide Number Placeholder 3"/>
          <p:cNvSpPr txBox="1">
            <a:spLocks/>
          </p:cNvSpPr>
          <p:nvPr/>
        </p:nvSpPr>
        <p:spPr>
          <a:xfrm>
            <a:off x="7010400" y="4946678"/>
            <a:ext cx="2133600" cy="15478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514600" indent="-228600" algn="l" defTabSz="76179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971800" indent="-228600" algn="l" defTabSz="76179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429000" indent="-228600" algn="l" defTabSz="76179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886200" indent="-228600" algn="l" defTabSz="76179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r" eaLnBrk="1" hangingPunct="1">
              <a:defRPr/>
            </a:pPr>
            <a:fld id="{511AA9F3-DB07-4194-B12A-08275D3FA653}" type="slidenum">
              <a:rPr lang="en-US" sz="700" smtClean="0">
                <a:solidFill>
                  <a:srgbClr val="000000"/>
                </a:solidFill>
              </a:rPr>
              <a:pPr algn="r" eaLnBrk="1" hangingPunct="1">
                <a:defRPr/>
              </a:pPr>
              <a:t>1</a:t>
            </a:fld>
            <a:endParaRPr lang="en-US" sz="700" dirty="0" smtClean="0">
              <a:solidFill>
                <a:srgbClr val="000000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00" y="1296000"/>
            <a:ext cx="3710000" cy="32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Straight Arrow Connector 24"/>
          <p:cNvCxnSpPr/>
          <p:nvPr/>
        </p:nvCxnSpPr>
        <p:spPr>
          <a:xfrm flipV="1">
            <a:off x="4874444" y="2475914"/>
            <a:ext cx="1366169" cy="440086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75257" y="3699856"/>
            <a:ext cx="393466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1600" dirty="0" smtClean="0">
                <a:latin typeface="+mn-lt"/>
              </a:rPr>
              <a:t>Buck Derived topology</a:t>
            </a:r>
          </a:p>
          <a:p>
            <a:r>
              <a:rPr lang="en-IE" sz="1600" dirty="0" smtClean="0">
                <a:latin typeface="+mn-lt"/>
              </a:rPr>
              <a:t>OUTA, OUTB – reference pair</a:t>
            </a:r>
          </a:p>
          <a:p>
            <a:r>
              <a:rPr lang="en-IE" sz="1600" dirty="0" smtClean="0">
                <a:latin typeface="+mn-lt"/>
              </a:rPr>
              <a:t>D controlled by phase shifting OUTC &amp; OUTD</a:t>
            </a:r>
          </a:p>
          <a:p>
            <a:r>
              <a:rPr lang="en-IE" sz="1600" dirty="0" smtClean="0">
                <a:latin typeface="+mn-lt"/>
              </a:rPr>
              <a:t>QE, QF are SRs, Diode rectification is possible</a:t>
            </a:r>
            <a:endParaRPr lang="en-IE" sz="16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958284" y="3596428"/>
                <a:ext cx="2198100" cy="593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E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IE" sz="16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IE" sz="1600" b="0" i="1" smtClean="0">
                              <a:latin typeface="Cambria Math"/>
                            </a:rPr>
                            <m:t>𝑂𝑈𝑇</m:t>
                          </m:r>
                        </m:sub>
                      </m:sSub>
                      <m:r>
                        <a:rPr lang="en-IE" sz="1600" b="0" i="1" smtClean="0">
                          <a:latin typeface="Cambria Math"/>
                        </a:rPr>
                        <m:t>=</m:t>
                      </m:r>
                      <m:r>
                        <a:rPr lang="en-IE" sz="1600" b="0" i="1" smtClean="0">
                          <a:latin typeface="Cambria Math"/>
                        </a:rPr>
                        <m:t>𝐷</m:t>
                      </m:r>
                      <m:r>
                        <a:rPr lang="en-IE" sz="1600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IE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IE" sz="16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IE" sz="1600" b="0" i="1" smtClean="0">
                              <a:latin typeface="Cambria Math"/>
                            </a:rPr>
                            <m:t>𝐼𝑁</m:t>
                          </m:r>
                        </m:sub>
                      </m:sSub>
                      <m:r>
                        <a:rPr lang="en-IE" sz="1600" b="0" i="1" smtClean="0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IE" sz="16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IE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IE" sz="1600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IE" sz="1600" b="0" i="1" smtClean="0">
                                  <a:latin typeface="Cambria Math"/>
                                </a:rPr>
                                <m:t>𝑆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IE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IE" sz="1600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IE" sz="1600" b="0" i="1" smtClean="0">
                                  <a:latin typeface="Cambria Math"/>
                                </a:rPr>
                                <m:t>𝑃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IE" sz="1600" dirty="0">
                  <a:latin typeface="+mn-lt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8284" y="3596428"/>
                <a:ext cx="2198100" cy="59362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4896524" y="4448818"/>
            <a:ext cx="37813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400" dirty="0" smtClean="0">
                <a:solidFill>
                  <a:srgbClr val="FF0000"/>
                </a:solidFill>
                <a:latin typeface="+mn-lt"/>
              </a:rPr>
              <a:t>Mouse over the waveforms to play the animation</a:t>
            </a:r>
            <a:endParaRPr lang="en-IE" sz="1400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2607024" y="3906974"/>
            <a:ext cx="524796" cy="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Animation_5 trace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30763" y="811948"/>
            <a:ext cx="4752523" cy="235384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371252" y="437529"/>
            <a:ext cx="116891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1400" dirty="0" smtClean="0">
                <a:solidFill>
                  <a:srgbClr val="FF0000"/>
                </a:solidFill>
                <a:latin typeface="+mn-lt"/>
              </a:rPr>
              <a:t>PA Leg</a:t>
            </a:r>
          </a:p>
          <a:p>
            <a:r>
              <a:rPr lang="en-IE" sz="1400" dirty="0" smtClean="0">
                <a:solidFill>
                  <a:srgbClr val="FF0000"/>
                </a:solidFill>
                <a:latin typeface="+mn-lt"/>
              </a:rPr>
              <a:t>Left Leg</a:t>
            </a:r>
          </a:p>
          <a:p>
            <a:r>
              <a:rPr lang="en-IE" sz="1400" dirty="0" smtClean="0">
                <a:solidFill>
                  <a:srgbClr val="FF0000"/>
                </a:solidFill>
                <a:latin typeface="+mn-lt"/>
              </a:rPr>
              <a:t>Leading Leg</a:t>
            </a:r>
          </a:p>
          <a:p>
            <a:r>
              <a:rPr lang="en-IE" sz="1400" dirty="0" smtClean="0">
                <a:solidFill>
                  <a:srgbClr val="FF0000"/>
                </a:solidFill>
                <a:latin typeface="+mn-lt"/>
              </a:rPr>
              <a:t>QA, QB</a:t>
            </a:r>
            <a:endParaRPr lang="en-IE" sz="1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379150" y="439773"/>
            <a:ext cx="14476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1400" dirty="0" smtClean="0">
                <a:solidFill>
                  <a:srgbClr val="FF0000"/>
                </a:solidFill>
                <a:latin typeface="+mn-lt"/>
              </a:rPr>
              <a:t>AP Leg</a:t>
            </a:r>
          </a:p>
          <a:p>
            <a:r>
              <a:rPr lang="en-IE" sz="1400" dirty="0" smtClean="0">
                <a:solidFill>
                  <a:srgbClr val="FF0000"/>
                </a:solidFill>
                <a:latin typeface="+mn-lt"/>
              </a:rPr>
              <a:t>Right Leg</a:t>
            </a:r>
          </a:p>
          <a:p>
            <a:r>
              <a:rPr lang="en-IE" sz="1400" dirty="0" smtClean="0">
                <a:solidFill>
                  <a:srgbClr val="FF0000"/>
                </a:solidFill>
                <a:latin typeface="+mn-lt"/>
              </a:rPr>
              <a:t>Lagging Leg</a:t>
            </a:r>
          </a:p>
          <a:p>
            <a:r>
              <a:rPr lang="en-IE" sz="1400" dirty="0" smtClean="0">
                <a:solidFill>
                  <a:srgbClr val="FF0000"/>
                </a:solidFill>
                <a:latin typeface="+mn-lt"/>
              </a:rPr>
              <a:t>QC, QD</a:t>
            </a:r>
            <a:endParaRPr lang="en-IE" sz="14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8099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FinalPowerpoint">
  <a:themeElements>
    <a:clrScheme name="Custom 1">
      <a:dk1>
        <a:srgbClr val="000000"/>
      </a:dk1>
      <a:lt1>
        <a:srgbClr val="FFFFFF"/>
      </a:lt1>
      <a:dk2>
        <a:srgbClr val="DE0000"/>
      </a:dk2>
      <a:lt2>
        <a:srgbClr val="808080"/>
      </a:lt2>
      <a:accent1>
        <a:srgbClr val="DE0000"/>
      </a:accent1>
      <a:accent2>
        <a:srgbClr val="A4A4A4"/>
      </a:accent2>
      <a:accent3>
        <a:srgbClr val="117788"/>
      </a:accent3>
      <a:accent4>
        <a:srgbClr val="404040"/>
      </a:accent4>
      <a:accent5>
        <a:srgbClr val="4ABED4"/>
      </a:accent5>
      <a:accent6>
        <a:srgbClr val="7F7F7F"/>
      </a:accent6>
      <a:hlink>
        <a:srgbClr val="DE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9F876E1E1ECC44B7AEB038587DA72F" ma:contentTypeVersion="0" ma:contentTypeDescription="Create a new document." ma:contentTypeScope="" ma:versionID="ec15ac77968d0512ff10bcc44cf97eb4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56B34489-50A0-436D-A053-29DC32B5F6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178DB964-7B6C-4FC5-9A21-DE7084205C3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1D30B8F-6463-40D8-9E58-620E46AC8BF3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14574</TotalTime>
  <Words>84</Words>
  <Application>Microsoft Office PowerPoint</Application>
  <PresentationFormat>On-screen Show (16:9)</PresentationFormat>
  <Paragraphs>18</Paragraphs>
  <Slides>1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FinalPowerpoint</vt:lpstr>
      <vt:lpstr>Phase Shifted Full Bridge</vt:lpstr>
    </vt:vector>
  </TitlesOfParts>
  <Company>Texas Instruments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Here</dc:title>
  <dc:creator>suzetteh@ti.com</dc:creator>
  <cp:lastModifiedBy>Windows User</cp:lastModifiedBy>
  <cp:revision>274</cp:revision>
  <dcterms:created xsi:type="dcterms:W3CDTF">2007-12-19T20:51:45Z</dcterms:created>
  <dcterms:modified xsi:type="dcterms:W3CDTF">2019-01-17T10:22:21Z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0x010100A89F876E1E1ECC44B7AEB038587DA72F</vt:lpwstr>
  </property>
</Properties>
</file>