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sldIdLst>
    <p:sldId id="256" r:id="rId2"/>
    <p:sldId id="337" r:id="rId3"/>
    <p:sldId id="340" r:id="rId4"/>
    <p:sldId id="341" r:id="rId5"/>
    <p:sldId id="2147469243" r:id="rId6"/>
    <p:sldId id="343" r:id="rId7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38089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76179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14268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5235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904467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285362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2666253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047146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09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5919903"/>
            <a:ext cx="2844800" cy="206376"/>
          </a:xfrm>
        </p:spPr>
        <p:txBody>
          <a:bodyPr/>
          <a:lstStyle>
            <a:lvl1pPr>
              <a:defRPr/>
            </a:lvl1pPr>
          </a:lstStyle>
          <a:p>
            <a:fld id="{C0E6C4EB-21AA-444D-8FEC-735EB2A62BC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687D7-76F0-8040-93B6-084C7529F854}"/>
              </a:ext>
            </a:extLst>
          </p:cNvPr>
          <p:cNvSpPr txBox="1"/>
          <p:nvPr/>
        </p:nvSpPr>
        <p:spPr>
          <a:xfrm>
            <a:off x="6274421" y="63735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7883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09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3F1F293-7B5B-6248-AEF0-BCB7B73543E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5919903"/>
            <a:ext cx="2844800" cy="206376"/>
          </a:xfrm>
        </p:spPr>
        <p:txBody>
          <a:bodyPr/>
          <a:lstStyle>
            <a:lvl1pPr>
              <a:defRPr/>
            </a:lvl1pPr>
          </a:lstStyle>
          <a:p>
            <a:fld id="{C0E6C4EB-21AA-444D-8FEC-735EB2A62BC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7574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09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815B5F2-A5A7-1E49-BC30-BA3F7599617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5919903"/>
            <a:ext cx="2844800" cy="20637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0E6C4EB-21AA-444D-8FEC-735EB2A62BC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909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09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3F1F293-7B5B-6248-AEF0-BCB7B73543E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5919903"/>
            <a:ext cx="2844800" cy="206376"/>
          </a:xfrm>
        </p:spPr>
        <p:txBody>
          <a:bodyPr/>
          <a:lstStyle>
            <a:lvl1pPr>
              <a:defRPr/>
            </a:lvl1pPr>
          </a:lstStyle>
          <a:p>
            <a:fld id="{C0E6C4EB-21AA-444D-8FEC-735EB2A62BC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picture containing drawing, cup&#10;&#10;Description automatically generated">
            <a:extLst>
              <a:ext uri="{FF2B5EF4-FFF2-40B4-BE49-F238E27FC236}">
                <a16:creationId xmlns:a16="http://schemas.microsoft.com/office/drawing/2014/main" id="{7CC34E39-7310-7442-846F-66689DD005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3158" y="6376901"/>
            <a:ext cx="2084796" cy="25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896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5" y="1048477"/>
            <a:ext cx="11290300" cy="4945932"/>
          </a:xfrm>
        </p:spPr>
        <p:txBody>
          <a:bodyPr/>
          <a:lstStyle>
            <a:lvl1pPr>
              <a:spcBef>
                <a:spcPts val="889"/>
              </a:spcBef>
              <a:defRPr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E6C4EB-21AA-444D-8FEC-735EB2A62BC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27" descr="ti_logo_powerpoint_1_lin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1748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4501" y="1185864"/>
            <a:ext cx="5543551" cy="4692651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185864"/>
            <a:ext cx="5543549" cy="4692651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E6C4EB-21AA-444D-8FEC-735EB2A62BC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8781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847" indent="0">
              <a:buNone/>
              <a:defRPr sz="2267" b="1"/>
            </a:lvl2pPr>
            <a:lvl3pPr marL="1015695" indent="0">
              <a:buNone/>
              <a:defRPr sz="2000" b="1"/>
            </a:lvl3pPr>
            <a:lvl4pPr marL="1523539" indent="0">
              <a:buNone/>
              <a:defRPr sz="1733" b="1"/>
            </a:lvl4pPr>
            <a:lvl5pPr marL="2031380" indent="0">
              <a:buNone/>
              <a:defRPr sz="1733" b="1"/>
            </a:lvl5pPr>
            <a:lvl6pPr marL="2539226" indent="0">
              <a:buNone/>
              <a:defRPr sz="1733" b="1"/>
            </a:lvl6pPr>
            <a:lvl7pPr marL="3047073" indent="0">
              <a:buNone/>
              <a:defRPr sz="1733" b="1"/>
            </a:lvl7pPr>
            <a:lvl8pPr marL="3554915" indent="0">
              <a:buNone/>
              <a:defRPr sz="1733" b="1"/>
            </a:lvl8pPr>
            <a:lvl9pPr marL="4062760" indent="0">
              <a:buNone/>
              <a:defRPr sz="17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847" indent="0">
              <a:buNone/>
              <a:defRPr sz="2267" b="1"/>
            </a:lvl2pPr>
            <a:lvl3pPr marL="1015695" indent="0">
              <a:buNone/>
              <a:defRPr sz="2000" b="1"/>
            </a:lvl3pPr>
            <a:lvl4pPr marL="1523539" indent="0">
              <a:buNone/>
              <a:defRPr sz="1733" b="1"/>
            </a:lvl4pPr>
            <a:lvl5pPr marL="2031380" indent="0">
              <a:buNone/>
              <a:defRPr sz="1733" b="1"/>
            </a:lvl5pPr>
            <a:lvl6pPr marL="2539226" indent="0">
              <a:buNone/>
              <a:defRPr sz="1733" b="1"/>
            </a:lvl6pPr>
            <a:lvl7pPr marL="3047073" indent="0">
              <a:buNone/>
              <a:defRPr sz="1733" b="1"/>
            </a:lvl7pPr>
            <a:lvl8pPr marL="3554915" indent="0">
              <a:buNone/>
              <a:defRPr sz="1733" b="1"/>
            </a:lvl8pPr>
            <a:lvl9pPr marL="4062760" indent="0">
              <a:buNone/>
              <a:defRPr sz="17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6"/>
            <a:ext cx="5389033" cy="39512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E6C4EB-21AA-444D-8FEC-735EB2A62BC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27" descr="ti_logo_powerpoint_1_lin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0307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E6C4EB-21AA-444D-8FEC-735EB2A62BC2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27" descr="ti_logo_powerpoint_1_lin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4803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1"/>
            <a:ext cx="4011084" cy="1162051"/>
          </a:xfrm>
        </p:spPr>
        <p:txBody>
          <a:bodyPr anchor="b"/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0"/>
            <a:ext cx="4011084" cy="4691064"/>
          </a:xfrm>
        </p:spPr>
        <p:txBody>
          <a:bodyPr/>
          <a:lstStyle>
            <a:lvl1pPr marL="0" indent="0">
              <a:buNone/>
              <a:defRPr sz="2267"/>
            </a:lvl1pPr>
            <a:lvl2pPr marL="507847" indent="0">
              <a:buNone/>
              <a:defRPr sz="1333"/>
            </a:lvl2pPr>
            <a:lvl3pPr marL="1015695" indent="0">
              <a:buNone/>
              <a:defRPr sz="1067"/>
            </a:lvl3pPr>
            <a:lvl4pPr marL="1523539" indent="0">
              <a:buNone/>
              <a:defRPr sz="933"/>
            </a:lvl4pPr>
            <a:lvl5pPr marL="2031380" indent="0">
              <a:buNone/>
              <a:defRPr sz="933"/>
            </a:lvl5pPr>
            <a:lvl6pPr marL="2539226" indent="0">
              <a:buNone/>
              <a:defRPr sz="933"/>
            </a:lvl6pPr>
            <a:lvl7pPr marL="3047073" indent="0">
              <a:buNone/>
              <a:defRPr sz="933"/>
            </a:lvl7pPr>
            <a:lvl8pPr marL="3554915" indent="0">
              <a:buNone/>
              <a:defRPr sz="933"/>
            </a:lvl8pPr>
            <a:lvl9pPr marL="4062760" indent="0">
              <a:buNone/>
              <a:defRPr sz="9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E6C4EB-21AA-444D-8FEC-735EB2A62BC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2876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9033" y="142885"/>
            <a:ext cx="11277600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4505" y="1058866"/>
            <a:ext cx="11290300" cy="4935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890004" y="5923723"/>
            <a:ext cx="2844800" cy="20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r">
              <a:defRPr sz="933"/>
            </a:lvl1pPr>
          </a:lstStyle>
          <a:p>
            <a:fld id="{C0E6C4EB-21AA-444D-8FEC-735EB2A62BC2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2663C74-62AB-B64B-BCBB-0866ABE6E2D3}"/>
              </a:ext>
            </a:extLst>
          </p:cNvPr>
          <p:cNvCxnSpPr>
            <a:cxnSpLocks/>
          </p:cNvCxnSpPr>
          <p:nvPr/>
        </p:nvCxnSpPr>
        <p:spPr>
          <a:xfrm>
            <a:off x="0" y="6209263"/>
            <a:ext cx="119051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31">
            <a:extLst>
              <a:ext uri="{FF2B5EF4-FFF2-40B4-BE49-F238E27FC236}">
                <a16:creationId xmlns:a16="http://schemas.microsoft.com/office/drawing/2014/main" id="{BBEA79FD-0CFB-464E-959F-0C18C6048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351" y="6209263"/>
            <a:ext cx="2815167" cy="2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572" tIns="50784" rIns="101572" bIns="50784">
            <a:spAutoFit/>
          </a:bodyPr>
          <a:lstStyle/>
          <a:p>
            <a:pPr marL="0" marR="0" indent="0" algn="l" defTabSz="101569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933" dirty="0"/>
              <a:t>TI Information – Selective Disclosure</a:t>
            </a:r>
          </a:p>
        </p:txBody>
      </p:sp>
    </p:spTree>
    <p:extLst>
      <p:ext uri="{BB962C8B-B14F-4D97-AF65-F5344CB8AC3E}">
        <p14:creationId xmlns:p14="http://schemas.microsoft.com/office/powerpoint/2010/main" val="749761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507847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6pPr>
      <a:lvl7pPr marL="1015695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7pPr>
      <a:lvl8pPr marL="1523539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8pPr>
      <a:lvl9pPr marL="203138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9pPr>
    </p:titleStyle>
    <p:bodyStyle>
      <a:lvl1pPr marL="252159" indent="-252159" algn="l" rtl="0" eaLnBrk="1" fontAlgn="base" hangingPunct="1">
        <a:spcBef>
          <a:spcPts val="889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38335" indent="-259215" algn="l" rtl="0" eaLnBrk="1" fontAlgn="base" hangingPunct="1">
        <a:spcBef>
          <a:spcPct val="20000"/>
        </a:spcBef>
        <a:spcAft>
          <a:spcPct val="0"/>
        </a:spcAft>
        <a:buChar char="–"/>
        <a:defRPr sz="2133">
          <a:solidFill>
            <a:schemeClr val="tx1"/>
          </a:solidFill>
          <a:latin typeface="+mn-lt"/>
        </a:defRPr>
      </a:lvl2pPr>
      <a:lvl3pPr marL="948683" indent="-183393" algn="l" rtl="0" eaLnBrk="1" fontAlgn="base" hangingPunct="1">
        <a:spcBef>
          <a:spcPct val="15000"/>
        </a:spcBef>
        <a:spcAft>
          <a:spcPct val="0"/>
        </a:spcAft>
        <a:buChar char="•"/>
        <a:defRPr sz="2133">
          <a:solidFill>
            <a:schemeClr val="tx1"/>
          </a:solidFill>
          <a:latin typeface="+mn-lt"/>
        </a:defRPr>
      </a:lvl3pPr>
      <a:lvl4pPr marL="1334857" indent="-259215" algn="l" rtl="0" eaLnBrk="1" fontAlgn="base" hangingPunct="1">
        <a:spcBef>
          <a:spcPct val="5000"/>
        </a:spcBef>
        <a:spcAft>
          <a:spcPct val="0"/>
        </a:spcAft>
        <a:buChar char="–"/>
        <a:defRPr sz="2133">
          <a:solidFill>
            <a:schemeClr val="tx1"/>
          </a:solidFill>
          <a:latin typeface="+mn-lt"/>
        </a:defRPr>
      </a:lvl4pPr>
      <a:lvl5pPr marL="1654020" indent="-192213" algn="l" rtl="0" eaLnBrk="1" fontAlgn="base" hangingPunct="1">
        <a:spcBef>
          <a:spcPct val="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5pPr>
      <a:lvl6pPr marL="2161867" indent="-192213" algn="l" rtl="0" eaLnBrk="1" fontAlgn="base" hangingPunct="1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6pPr>
      <a:lvl7pPr marL="2669715" indent="-192213" algn="l" rtl="0" eaLnBrk="1" fontAlgn="base" hangingPunct="1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7pPr>
      <a:lvl8pPr marL="3177561" indent="-192213" algn="l" rtl="0" eaLnBrk="1" fontAlgn="base" hangingPunct="1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8pPr>
      <a:lvl9pPr marL="3685407" indent="-192213" algn="l" rtl="0" eaLnBrk="1" fontAlgn="base" hangingPunct="1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847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695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539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380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226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073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4915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2760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3B541-5545-46AD-96CF-A63A85A485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TPS55288 EVM Layout Guideline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15A01E-FDB3-4B4C-9600-98F2AA50E4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SR-BCC</a:t>
            </a:r>
          </a:p>
          <a:p>
            <a:r>
              <a:rPr lang="en-US" dirty="0"/>
              <a:t>Sep, 2024</a:t>
            </a:r>
          </a:p>
        </p:txBody>
      </p:sp>
    </p:spTree>
    <p:extLst>
      <p:ext uri="{BB962C8B-B14F-4D97-AF65-F5344CB8AC3E}">
        <p14:creationId xmlns:p14="http://schemas.microsoft.com/office/powerpoint/2010/main" val="3156803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C67820-6A9E-47D4-A88A-63C45CF87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Power Components Placement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B49348-1564-4942-903C-BF2C757DB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0C585-12E1-4D25-A0E6-AA3204B1FAD0}" type="slidenum">
              <a:rPr lang="en-US" smtClean="0"/>
              <a:t>2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0C5B8A5-D6B3-4499-9F5D-F610ECD4A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565" y="1124041"/>
            <a:ext cx="5302523" cy="403880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265D48A-820C-43B4-A2FC-4230D9D84005}"/>
              </a:ext>
            </a:extLst>
          </p:cNvPr>
          <p:cNvSpPr/>
          <p:nvPr/>
        </p:nvSpPr>
        <p:spPr>
          <a:xfrm>
            <a:off x="6002214" y="1946741"/>
            <a:ext cx="6096000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600" dirty="0">
                <a:latin typeface="+mn-lt"/>
              </a:rPr>
              <a:t>Input capacitors are placed close to the buck-leg MOSFETs. 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600" dirty="0">
                <a:latin typeface="+mn-lt"/>
              </a:rPr>
              <a:t>Output capacitors are placed adjacent to the TPS55288’s VOUT pin and PGND pin.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600" dirty="0">
                <a:latin typeface="+mn-lt"/>
              </a:rPr>
              <a:t>The main inductor L1 is placed between the buck-leg MOSFETs and the TPS55288 silicon. The SW node is poured with small copper plane.</a:t>
            </a:r>
          </a:p>
        </p:txBody>
      </p:sp>
    </p:spTree>
    <p:extLst>
      <p:ext uri="{BB962C8B-B14F-4D97-AF65-F5344CB8AC3E}">
        <p14:creationId xmlns:p14="http://schemas.microsoft.com/office/powerpoint/2010/main" val="2529885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C67820-6A9E-47D4-A88A-63C45CF87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Driver Circuit Routing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CA168C8-FC0D-43E6-8A68-33B158F1E1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0C585-12E1-4D25-A0E6-AA3204B1FAD0}" type="slidenum">
              <a:rPr lang="en-US" smtClean="0"/>
              <a:t>3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3E5621-8F42-4EC4-A53C-DE026686D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500" y="882998"/>
            <a:ext cx="4862450" cy="31175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4752932-06AF-4693-A7C8-953137E8E957}"/>
              </a:ext>
            </a:extLst>
          </p:cNvPr>
          <p:cNvSpPr/>
          <p:nvPr/>
        </p:nvSpPr>
        <p:spPr>
          <a:xfrm>
            <a:off x="998610" y="4000573"/>
            <a:ext cx="34605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Arial-BoldMT"/>
              </a:rPr>
              <a:t>Low-Side-FET Drive Traces Routing</a:t>
            </a: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7CA4C0-769B-42BE-A6A2-37F11D2A7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686" y="881794"/>
            <a:ext cx="3642464" cy="31171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313AC1-8AA4-4CA2-BF89-EAB60B0A3CAB}"/>
              </a:ext>
            </a:extLst>
          </p:cNvPr>
          <p:cNvSpPr/>
          <p:nvPr/>
        </p:nvSpPr>
        <p:spPr>
          <a:xfrm>
            <a:off x="6770194" y="4000573"/>
            <a:ext cx="3505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Arial-BoldMT"/>
              </a:rPr>
              <a:t>High-Side-FET Drive Traces Routing</a:t>
            </a:r>
            <a:endParaRPr lang="en-US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AE8626-A948-4933-B262-644012434893}"/>
              </a:ext>
            </a:extLst>
          </p:cNvPr>
          <p:cNvSpPr/>
          <p:nvPr/>
        </p:nvSpPr>
        <p:spPr>
          <a:xfrm>
            <a:off x="2114107" y="4549583"/>
            <a:ext cx="79637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600" dirty="0">
                <a:latin typeface="+mn-lt"/>
              </a:rPr>
              <a:t>Kelvin – connecting the gate drive return traces directly to the respective MOSFET sources minimize common-source inductance. To minimize gate-loop area, gate and source traces are routed side by side as differential pairs. 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1600" dirty="0">
                <a:latin typeface="+mn-lt"/>
              </a:rPr>
              <a:t>The gate drive resistors should be placed close to the gate terminal of each MOSFET.</a:t>
            </a:r>
          </a:p>
        </p:txBody>
      </p:sp>
    </p:spTree>
    <p:extLst>
      <p:ext uri="{BB962C8B-B14F-4D97-AF65-F5344CB8AC3E}">
        <p14:creationId xmlns:p14="http://schemas.microsoft.com/office/powerpoint/2010/main" val="3146148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F1257-5D6A-4B65-B48C-0309F17FC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Current Sense Traces Routing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F14B-16BD-499B-9A02-B0DBAB716D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0C585-12E1-4D25-A0E6-AA3204B1FAD0}" type="slidenum">
              <a:rPr lang="en-US" smtClean="0"/>
              <a:t>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1CC290-1341-4A88-AFB9-DE08AA649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725" y="1307575"/>
            <a:ext cx="4845299" cy="278144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30C57C6-88D5-4906-8137-57213D189469}"/>
              </a:ext>
            </a:extLst>
          </p:cNvPr>
          <p:cNvSpPr/>
          <p:nvPr/>
        </p:nvSpPr>
        <p:spPr>
          <a:xfrm>
            <a:off x="1561068" y="4154652"/>
            <a:ext cx="36406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Arial-BoldMT"/>
              </a:rPr>
              <a:t>Output-Current-Sense Traces Routing</a:t>
            </a:r>
            <a:endParaRPr lang="en-US" sz="1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81BB16-3421-4B8A-8985-870E55C131C7}"/>
              </a:ext>
            </a:extLst>
          </p:cNvPr>
          <p:cNvSpPr/>
          <p:nvPr/>
        </p:nvSpPr>
        <p:spPr>
          <a:xfrm>
            <a:off x="5947833" y="2351782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+mn-lt"/>
              </a:rPr>
              <a:t>The traces were routed as a tightly-coupled differential pair from the shut resistor to the IC, which can enhance the noise immunity and the accuracy. Place the current-sense filter capacitor close to the IC.</a:t>
            </a:r>
          </a:p>
        </p:txBody>
      </p:sp>
    </p:spTree>
    <p:extLst>
      <p:ext uri="{BB962C8B-B14F-4D97-AF65-F5344CB8AC3E}">
        <p14:creationId xmlns:p14="http://schemas.microsoft.com/office/powerpoint/2010/main" val="3620581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281B1-B739-4566-8527-5C67D3D0B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AGND-PGND Connection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498561-EB52-40A7-AC5F-E667AAFFEC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0C585-12E1-4D25-A0E6-AA3204B1FAD0}" type="slidenum">
              <a:rPr lang="en-US" smtClean="0"/>
              <a:t>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729E3D-AA32-45DF-AF07-EB12759DF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70" y="1462371"/>
            <a:ext cx="6216970" cy="395625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EBF30A9-3F33-42D6-AA64-7AC320929EC4}"/>
              </a:ext>
            </a:extLst>
          </p:cNvPr>
          <p:cNvCxnSpPr>
            <a:cxnSpLocks/>
          </p:cNvCxnSpPr>
          <p:nvPr/>
        </p:nvCxnSpPr>
        <p:spPr>
          <a:xfrm flipH="1">
            <a:off x="3196007" y="1752972"/>
            <a:ext cx="3909550" cy="704478"/>
          </a:xfrm>
          <a:prstGeom prst="straightConnector1">
            <a:avLst/>
          </a:prstGeom>
          <a:ln w="28575">
            <a:solidFill>
              <a:schemeClr val="accent5"/>
            </a:solidFill>
            <a:headEnd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CB5E077-094D-4E35-8E0D-AF39D547D931}"/>
              </a:ext>
            </a:extLst>
          </p:cNvPr>
          <p:cNvCxnSpPr>
            <a:cxnSpLocks/>
          </p:cNvCxnSpPr>
          <p:nvPr/>
        </p:nvCxnSpPr>
        <p:spPr>
          <a:xfrm flipH="1">
            <a:off x="2788617" y="3063868"/>
            <a:ext cx="4316940" cy="464099"/>
          </a:xfrm>
          <a:prstGeom prst="straightConnector1">
            <a:avLst/>
          </a:prstGeom>
          <a:ln w="28575">
            <a:solidFill>
              <a:schemeClr val="accent5"/>
            </a:solidFill>
            <a:headEnd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3B474CF-EC3E-4B92-B366-B895661B4DD7}"/>
              </a:ext>
            </a:extLst>
          </p:cNvPr>
          <p:cNvCxnSpPr>
            <a:cxnSpLocks/>
          </p:cNvCxnSpPr>
          <p:nvPr/>
        </p:nvCxnSpPr>
        <p:spPr>
          <a:xfrm flipH="1">
            <a:off x="3616781" y="4250566"/>
            <a:ext cx="3488776" cy="0"/>
          </a:xfrm>
          <a:prstGeom prst="straightConnector1">
            <a:avLst/>
          </a:prstGeom>
          <a:ln w="28575">
            <a:solidFill>
              <a:schemeClr val="accent5"/>
            </a:solidFill>
            <a:headEnd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AC1622B-CEC9-48DD-AA12-34EF699D29E2}"/>
              </a:ext>
            </a:extLst>
          </p:cNvPr>
          <p:cNvCxnSpPr>
            <a:cxnSpLocks/>
          </p:cNvCxnSpPr>
          <p:nvPr/>
        </p:nvCxnSpPr>
        <p:spPr>
          <a:xfrm flipH="1" flipV="1">
            <a:off x="3794693" y="4634169"/>
            <a:ext cx="3310864" cy="338553"/>
          </a:xfrm>
          <a:prstGeom prst="straightConnector1">
            <a:avLst/>
          </a:prstGeom>
          <a:ln w="28575">
            <a:solidFill>
              <a:schemeClr val="accent5"/>
            </a:solidFill>
            <a:headEnd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C93CE82-1638-4BA4-8949-9C8DCAE23F84}"/>
              </a:ext>
            </a:extLst>
          </p:cNvPr>
          <p:cNvSpPr txBox="1"/>
          <p:nvPr/>
        </p:nvSpPr>
        <p:spPr>
          <a:xfrm>
            <a:off x="7105557" y="4817322"/>
            <a:ext cx="3893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Add enough </a:t>
            </a:r>
            <a:r>
              <a:rPr lang="en-US" sz="1600" dirty="0" err="1"/>
              <a:t>vias</a:t>
            </a:r>
            <a:r>
              <a:rPr lang="en-US" sz="1600" dirty="0"/>
              <a:t> around the output cap.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E2F25E-4056-43D6-9917-E429B88D8B6E}"/>
              </a:ext>
            </a:extLst>
          </p:cNvPr>
          <p:cNvSpPr txBox="1"/>
          <p:nvPr/>
        </p:nvSpPr>
        <p:spPr>
          <a:xfrm>
            <a:off x="7105557" y="4083916"/>
            <a:ext cx="3893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AGND and PGDN pour separately.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8536EB-457F-4F4F-976A-058AADE4F059}"/>
              </a:ext>
            </a:extLst>
          </p:cNvPr>
          <p:cNvSpPr txBox="1"/>
          <p:nvPr/>
        </p:nvSpPr>
        <p:spPr>
          <a:xfrm>
            <a:off x="7105557" y="2725314"/>
            <a:ext cx="4763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Add 3-4 </a:t>
            </a:r>
            <a:r>
              <a:rPr lang="en-US" sz="1600" dirty="0" err="1"/>
              <a:t>vias</a:t>
            </a:r>
            <a:r>
              <a:rPr lang="en-US" sz="1600" dirty="0"/>
              <a:t> around the GND net of the VCC cap.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8A1A920-4D43-464D-9189-99C51571F101}"/>
              </a:ext>
            </a:extLst>
          </p:cNvPr>
          <p:cNvSpPr txBox="1"/>
          <p:nvPr/>
        </p:nvSpPr>
        <p:spPr>
          <a:xfrm>
            <a:off x="7105557" y="1539425"/>
            <a:ext cx="46522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GND copper plane for the FB network and the compensation network – small island, separate with the power GND at top layer.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34ED6BE-CA5F-4C29-8402-861E855493C2}"/>
              </a:ext>
            </a:extLst>
          </p:cNvPr>
          <p:cNvSpPr/>
          <p:nvPr/>
        </p:nvSpPr>
        <p:spPr>
          <a:xfrm>
            <a:off x="7105557" y="3079777"/>
            <a:ext cx="45764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MT"/>
              </a:rPr>
              <a:t>The VCC capacitor should be placed as close to the IC as possible.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43185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BF34045-23B5-40D0-A441-393BC914F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752" y="3550684"/>
            <a:ext cx="3212591" cy="25130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B75A96-F8D3-48FC-AFC3-A26DE1C43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and GND Plane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758C0-8A71-4394-A71A-9DBE8DC86E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0C585-12E1-4D25-A0E6-AA3204B1FAD0}" type="slidenum">
              <a:rPr lang="en-US" smtClean="0"/>
              <a:t>6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206DA3-7096-4C23-BA0E-C1E31D445448}"/>
              </a:ext>
            </a:extLst>
          </p:cNvPr>
          <p:cNvSpPr/>
          <p:nvPr/>
        </p:nvSpPr>
        <p:spPr>
          <a:xfrm>
            <a:off x="5433913" y="1742649"/>
            <a:ext cx="5731117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Aft>
                <a:spcPts val="1800"/>
              </a:spcAft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  <a:latin typeface="+mn-lt"/>
              </a:rPr>
              <a:t>Place a whole layer GND copper plane under the switching loops establish a passive shielding for the circuit. -&gt; EMI</a:t>
            </a:r>
          </a:p>
          <a:p>
            <a:pPr marL="228600" indent="-228600">
              <a:spcAft>
                <a:spcPts val="1800"/>
              </a:spcAft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  <a:latin typeface="+mn-lt"/>
              </a:rPr>
              <a:t>Add thermal </a:t>
            </a:r>
            <a:r>
              <a:rPr lang="en-US" sz="1600" dirty="0" err="1">
                <a:solidFill>
                  <a:srgbClr val="000000"/>
                </a:solidFill>
                <a:latin typeface="+mn-lt"/>
              </a:rPr>
              <a:t>vias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 beneath the TPS55288 connecting PGND pin and VOUT pin to the PGND plane and a large VOUT area separately. -&gt; Thermal</a:t>
            </a:r>
          </a:p>
          <a:p>
            <a:pPr marL="228600" indent="-228600">
              <a:spcAft>
                <a:spcPts val="1800"/>
              </a:spcAft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  <a:latin typeface="+mn-lt"/>
              </a:rPr>
              <a:t>Add more </a:t>
            </a:r>
            <a:r>
              <a:rPr lang="en-US" sz="1600" dirty="0" err="1">
                <a:solidFill>
                  <a:srgbClr val="000000"/>
                </a:solidFill>
                <a:latin typeface="+mn-lt"/>
              </a:rPr>
              <a:t>vias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 close to VOUT pin and PGND pin to connect with VOUT plane and PGND plane separately.</a:t>
            </a:r>
          </a:p>
          <a:p>
            <a:pPr marL="228600" indent="-228600">
              <a:spcAft>
                <a:spcPts val="1800"/>
              </a:spcAft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  <a:latin typeface="+mn-lt"/>
              </a:rPr>
              <a:t>Add one 0.1uF/0402 cap at the bottom layer to minimize the Boost power loop.</a:t>
            </a:r>
            <a:endParaRPr lang="en-US" sz="1600" dirty="0"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3A6701-ECC0-45AA-9DA5-4AC77BA4D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676" y="893990"/>
            <a:ext cx="3810298" cy="25847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F5EBA0-BC2F-4F14-9B6B-0E130DD328E6}"/>
              </a:ext>
            </a:extLst>
          </p:cNvPr>
          <p:cNvSpPr txBox="1"/>
          <p:nvPr/>
        </p:nvSpPr>
        <p:spPr>
          <a:xfrm>
            <a:off x="1891246" y="2466645"/>
            <a:ext cx="4951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2FFFF"/>
                </a:solidFill>
              </a:rPr>
              <a:t>VOUT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CC6F2A-0172-4326-8259-21AF06095162}"/>
              </a:ext>
            </a:extLst>
          </p:cNvPr>
          <p:cNvSpPr txBox="1"/>
          <p:nvPr/>
        </p:nvSpPr>
        <p:spPr>
          <a:xfrm>
            <a:off x="1891246" y="2608105"/>
            <a:ext cx="4951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2FFFF"/>
                </a:solidFill>
              </a:rPr>
              <a:t>GND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9C50A6-2E08-42A6-84BA-2CFEA498E49D}"/>
              </a:ext>
            </a:extLst>
          </p:cNvPr>
          <p:cNvSpPr txBox="1"/>
          <p:nvPr/>
        </p:nvSpPr>
        <p:spPr>
          <a:xfrm>
            <a:off x="2333485" y="2446099"/>
            <a:ext cx="4951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2FFFF"/>
                </a:solidFill>
              </a:rPr>
              <a:t>VOUT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DB939B-03C3-4B11-8419-00E5694C7130}"/>
              </a:ext>
            </a:extLst>
          </p:cNvPr>
          <p:cNvSpPr txBox="1"/>
          <p:nvPr/>
        </p:nvSpPr>
        <p:spPr>
          <a:xfrm>
            <a:off x="2328278" y="2665979"/>
            <a:ext cx="4951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2FFFF"/>
                </a:solidFill>
              </a:rPr>
              <a:t>GND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C67D7F-F6FE-42BE-8193-067E040587EB}"/>
              </a:ext>
            </a:extLst>
          </p:cNvPr>
          <p:cNvSpPr/>
          <p:nvPr/>
        </p:nvSpPr>
        <p:spPr>
          <a:xfrm>
            <a:off x="2565400" y="5141351"/>
            <a:ext cx="107950" cy="24765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422D2CF-1C6B-4616-83D2-7E2A61F38021}"/>
              </a:ext>
            </a:extLst>
          </p:cNvPr>
          <p:cNvCxnSpPr>
            <a:cxnSpLocks/>
          </p:cNvCxnSpPr>
          <p:nvPr/>
        </p:nvCxnSpPr>
        <p:spPr>
          <a:xfrm flipH="1" flipV="1">
            <a:off x="2565400" y="2978870"/>
            <a:ext cx="2868514" cy="571814"/>
          </a:xfrm>
          <a:prstGeom prst="straightConnector1">
            <a:avLst/>
          </a:prstGeom>
          <a:ln w="28575">
            <a:solidFill>
              <a:schemeClr val="accent5"/>
            </a:solidFill>
            <a:headEnd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619F49F-EFB3-4B67-8E32-171A79A0B259}"/>
              </a:ext>
            </a:extLst>
          </p:cNvPr>
          <p:cNvCxnSpPr>
            <a:cxnSpLocks/>
          </p:cNvCxnSpPr>
          <p:nvPr/>
        </p:nvCxnSpPr>
        <p:spPr>
          <a:xfrm flipH="1">
            <a:off x="2673350" y="4308050"/>
            <a:ext cx="2760564" cy="980387"/>
          </a:xfrm>
          <a:prstGeom prst="straightConnector1">
            <a:avLst/>
          </a:prstGeom>
          <a:ln w="28575">
            <a:solidFill>
              <a:schemeClr val="accent5"/>
            </a:solidFill>
            <a:headEnd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2E550C8-C581-4B0E-A3AA-03EC95AFC819}"/>
              </a:ext>
            </a:extLst>
          </p:cNvPr>
          <p:cNvCxnSpPr>
            <a:cxnSpLocks/>
          </p:cNvCxnSpPr>
          <p:nvPr/>
        </p:nvCxnSpPr>
        <p:spPr>
          <a:xfrm flipH="1">
            <a:off x="2243579" y="2628534"/>
            <a:ext cx="3190333" cy="133473"/>
          </a:xfrm>
          <a:prstGeom prst="straightConnector1">
            <a:avLst/>
          </a:prstGeom>
          <a:ln w="28575">
            <a:solidFill>
              <a:schemeClr val="accent5"/>
            </a:solidFill>
            <a:headEnd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247169"/>
      </p:ext>
    </p:extLst>
  </p:cSld>
  <p:clrMapOvr>
    <a:masterClrMapping/>
  </p:clrMapOvr>
</p:sld>
</file>

<file path=ppt/theme/theme1.xml><?xml version="1.0" encoding="utf-8"?>
<a:theme xmlns:a="http://schemas.openxmlformats.org/drawingml/2006/main" name="FinalPowerpoint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4A4A4"/>
      </a:accent2>
      <a:accent3>
        <a:srgbClr val="117788"/>
      </a:accent3>
      <a:accent4>
        <a:srgbClr val="404040"/>
      </a:accent4>
      <a:accent5>
        <a:srgbClr val="4ABED4"/>
      </a:accent5>
      <a:accent6>
        <a:srgbClr val="7F7F7F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2" id="{21DEEB12-3F7F-4BE3-B768-E7C36D2DAFC2}" vid="{F211C862-33B5-4D62-9C83-03F82420E1F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 Selective Disclosure</Template>
  <TotalTime>531</TotalTime>
  <Words>331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Arial-BoldMT</vt:lpstr>
      <vt:lpstr>ArialMT</vt:lpstr>
      <vt:lpstr>Arial</vt:lpstr>
      <vt:lpstr>FinalPowerpoint</vt:lpstr>
      <vt:lpstr>TPS55288 EVM Layout Guideline</vt:lpstr>
      <vt:lpstr>Power Components Placement</vt:lpstr>
      <vt:lpstr>Driver Circuit Routing</vt:lpstr>
      <vt:lpstr>Output Current Sense Traces Routing</vt:lpstr>
      <vt:lpstr>AGND-PGND Connection</vt:lpstr>
      <vt:lpstr>Power and GND Plane Design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TPS552882-Q1 Layout Review</dc:title>
  <dc:creator>Xun, Bryce</dc:creator>
  <cp:lastModifiedBy>Xun, Bryce</cp:lastModifiedBy>
  <cp:revision>43</cp:revision>
  <dcterms:created xsi:type="dcterms:W3CDTF">2024-08-08T08:39:23Z</dcterms:created>
  <dcterms:modified xsi:type="dcterms:W3CDTF">2024-09-26T06:33:21Z</dcterms:modified>
</cp:coreProperties>
</file>