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73" r:id="rId5"/>
    <p:sldId id="274" r:id="rId6"/>
    <p:sldId id="266" r:id="rId7"/>
    <p:sldId id="267" r:id="rId8"/>
    <p:sldId id="263" r:id="rId9"/>
    <p:sldId id="275" r:id="rId10"/>
    <p:sldId id="278" r:id="rId11"/>
    <p:sldId id="279" r:id="rId12"/>
    <p:sldId id="281" r:id="rId13"/>
    <p:sldId id="286" r:id="rId14"/>
    <p:sldId id="282" r:id="rId15"/>
    <p:sldId id="284" r:id="rId16"/>
    <p:sldId id="287" r:id="rId17"/>
    <p:sldId id="283" r:id="rId18"/>
    <p:sldId id="292" r:id="rId19"/>
    <p:sldId id="293" r:id="rId20"/>
    <p:sldId id="294" r:id="rId21"/>
    <p:sldId id="295" r:id="rId22"/>
    <p:sldId id="296" r:id="rId23"/>
    <p:sldId id="285" r:id="rId24"/>
    <p:sldId id="289" r:id="rId25"/>
    <p:sldId id="290" r:id="rId26"/>
    <p:sldId id="308" r:id="rId27"/>
    <p:sldId id="297" r:id="rId28"/>
    <p:sldId id="298" r:id="rId29"/>
    <p:sldId id="306" r:id="rId30"/>
    <p:sldId id="305" r:id="rId31"/>
    <p:sldId id="299" r:id="rId32"/>
    <p:sldId id="301" r:id="rId33"/>
    <p:sldId id="304" r:id="rId34"/>
    <p:sldId id="268" r:id="rId35"/>
    <p:sldId id="307" r:id="rId36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A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87" autoAdjust="0"/>
    <p:restoredTop sz="94589" autoAdjust="0"/>
  </p:normalViewPr>
  <p:slideViewPr>
    <p:cSldViewPr snapToGrid="0">
      <p:cViewPr varScale="1">
        <p:scale>
          <a:sx n="144" d="100"/>
          <a:sy n="144" d="100"/>
        </p:scale>
        <p:origin x="-936" y="-96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6. See blog below for full</a:t>
            </a:r>
            <a:r>
              <a:rPr lang="en-US" baseline="0" dirty="0" smtClean="0"/>
              <a:t> details on evaluating gauge accuracy.</a:t>
            </a:r>
          </a:p>
          <a:p>
            <a:r>
              <a:rPr lang="en-US" dirty="0" smtClean="0"/>
              <a:t>https://e2e.ti.com/blogs_/archives/b/fullycharged/archive/2016/11/04/how-accurate-is-your-battery-fuel-gauge-part-2-2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44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 startAt="7"/>
            </a:pPr>
            <a:r>
              <a:rPr lang="en-US" dirty="0" err="1" smtClean="0"/>
              <a:t>GPC</a:t>
            </a:r>
            <a:r>
              <a:rPr lang="en-US" baseline="0" dirty="0" err="1" smtClean="0"/>
              <a:t>rb</a:t>
            </a:r>
            <a:r>
              <a:rPr lang="en-US" baseline="0" dirty="0" smtClean="0"/>
              <a:t> tool:  http://www.ti.com/tool/GPCRB?keyMatch=gpcrb&amp;tisearch=Search-EN-Everything</a:t>
            </a:r>
            <a:endParaRPr lang="en-US" dirty="0" smtClean="0"/>
          </a:p>
          <a:p>
            <a:r>
              <a:rPr lang="en-US" dirty="0" smtClean="0"/>
              <a:t>8. For</a:t>
            </a:r>
            <a:r>
              <a:rPr lang="en-US" baseline="0" dirty="0" smtClean="0"/>
              <a:t> parsing </a:t>
            </a:r>
            <a:r>
              <a:rPr lang="en-US" baseline="0" dirty="0" err="1" smtClean="0"/>
              <a:t>flaststream</a:t>
            </a:r>
            <a:r>
              <a:rPr lang="en-US" baseline="0" dirty="0" smtClean="0"/>
              <a:t> files on the gauge. see app note:</a:t>
            </a:r>
          </a:p>
          <a:p>
            <a:r>
              <a:rPr lang="en-US" dirty="0" smtClean="0"/>
              <a:t>http://www.ti.com/lit/an/slua801/slua801.pdf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4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GPCCEDV Tool: http://www.ti.com/lit/ug/sluub45a/sluub45a.pdf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1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07157"/>
            <a:ext cx="2141537" cy="430172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07157"/>
            <a:ext cx="6275388" cy="430172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3390262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6179" tIns="38088" rIns="76179" bIns="3808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dirty="0" smtClean="0">
                <a:cs typeface="+mn-cs"/>
              </a:rPr>
              <a:t>TI Information – Selective Disclosure. Battery Management Deep Dive 2017</a:t>
            </a:r>
            <a:endParaRPr lang="en-US" sz="700" dirty="0"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3390262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6179" tIns="38088" rIns="76179" bIns="3808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dirty="0" smtClean="0">
                <a:cs typeface="+mn-cs"/>
              </a:rPr>
              <a:t>TI Information – Selective Disclosure. Battery Management Deep Dive 2017</a:t>
            </a:r>
            <a:endParaRPr lang="en-US" sz="700" dirty="0"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lected_powerpoint_bg_2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3390262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6179" tIns="38088" rIns="76179" bIns="3808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dirty="0" smtClean="0">
                <a:cs typeface="+mn-cs"/>
              </a:rPr>
              <a:t>TI Information – Selective Disclosure. Battery Management Deep Dive 2017</a:t>
            </a:r>
            <a:endParaRPr lang="en-US" sz="700" dirty="0"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3371212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6179" tIns="38088" rIns="76179" bIns="3808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dirty="0" smtClean="0">
                <a:cs typeface="+mn-cs"/>
              </a:rPr>
              <a:t>TI Information – Selective Disclosure. Battery Management Deep Dive 2017</a:t>
            </a:r>
            <a:endParaRPr lang="en-US" sz="700" dirty="0"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lected_powerpoint_bg_1_grey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298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3352162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6179" tIns="38088" rIns="76179" bIns="3808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dirty="0" smtClean="0">
                <a:cs typeface="+mn-cs"/>
              </a:rPr>
              <a:t>TI Information – Selective Disclosure. Battery Management Deep Dive 2017</a:t>
            </a:r>
            <a:endParaRPr lang="en-US" sz="700" dirty="0"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53747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3295012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6179" tIns="38088" rIns="76179" bIns="3808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dirty="0" smtClean="0">
                <a:cs typeface="+mn-cs"/>
              </a:rPr>
              <a:t>TI Information – Selective Disclosure. Battery Management Deep Dive 2017</a:t>
            </a:r>
            <a:endParaRPr lang="en-US" sz="700" dirty="0">
              <a:cs typeface="+mn-cs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6" r:id="rId3"/>
    <p:sldLayoutId id="2147483723" r:id="rId4"/>
    <p:sldLayoutId id="2147483721" r:id="rId5"/>
    <p:sldLayoutId id="2147483722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5571E-02C7-4909-A943-092A83DD341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00" y="1671639"/>
            <a:ext cx="8458200" cy="1102519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DE0000"/>
                </a:solidFill>
              </a:rPr>
              <a:t>Battery gauge system design </a:t>
            </a:r>
            <a:r>
              <a:rPr lang="en-US" dirty="0" smtClean="0">
                <a:solidFill>
                  <a:srgbClr val="DE0000"/>
                </a:solidFill>
              </a:rPr>
              <a:t>overview-process </a:t>
            </a:r>
            <a:r>
              <a:rPr lang="en-US" dirty="0">
                <a:solidFill>
                  <a:srgbClr val="DE0000"/>
                </a:solidFill>
              </a:rPr>
              <a:t>flow, tools and configuration</a:t>
            </a:r>
            <a:endParaRPr lang="en-US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</p:spPr>
        <p:txBody>
          <a:bodyPr/>
          <a:lstStyle/>
          <a:p>
            <a:pPr eaLnBrk="1" hangingPunct="1"/>
            <a:r>
              <a:rPr lang="en-US" dirty="0" smtClean="0"/>
              <a:t>Battery Management Deep Dive Training</a:t>
            </a:r>
          </a:p>
          <a:p>
            <a:pPr eaLnBrk="1" hangingPunct="1"/>
            <a:r>
              <a:rPr lang="en-US" dirty="0" smtClean="0"/>
              <a:t>October </a:t>
            </a:r>
            <a:r>
              <a:rPr lang="en-US" dirty="0"/>
              <a:t>17-19, 2017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Onyx Ahiakwo</a:t>
            </a:r>
          </a:p>
        </p:txBody>
      </p:sp>
    </p:spTree>
    <p:extLst>
      <p:ext uri="{BB962C8B-B14F-4D97-AF65-F5344CB8AC3E}">
        <p14:creationId xmlns:p14="http://schemas.microsoft.com/office/powerpoint/2010/main" val="13259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96" y="484850"/>
            <a:ext cx="8458200" cy="610791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Graphical Representation of the learning cycle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33" y="1020417"/>
            <a:ext cx="6727261" cy="3526216"/>
          </a:xfr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2400" kern="0" dirty="0" smtClean="0"/>
              <a:t>Production Flow: Impedance Track- Flash Gauges cont’d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88201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Production Flow: Impedance Track- Flash Gauges cont’d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92983"/>
            <a:ext cx="8467725" cy="3709449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dirty="0"/>
              <a:t>5. Extract golden </a:t>
            </a:r>
            <a:r>
              <a:rPr lang="en-US" sz="1600" dirty="0" smtClean="0"/>
              <a:t>file</a:t>
            </a:r>
          </a:p>
          <a:p>
            <a:pPr marL="517525" indent="112713"/>
            <a:r>
              <a:rPr lang="en-US" sz="1600" dirty="0" smtClean="0"/>
              <a:t> The golden file is extracted using </a:t>
            </a:r>
            <a:r>
              <a:rPr lang="en-US" sz="1600" dirty="0" err="1" smtClean="0"/>
              <a:t>bqstudio</a:t>
            </a:r>
            <a:r>
              <a:rPr lang="en-US" sz="1600" dirty="0" smtClean="0"/>
              <a:t>.</a:t>
            </a:r>
          </a:p>
          <a:p>
            <a:pPr marL="517525" indent="112713"/>
            <a:r>
              <a:rPr lang="en-US" sz="1600" dirty="0"/>
              <a:t> </a:t>
            </a:r>
            <a:r>
              <a:rPr lang="en-US" sz="1600" dirty="0" smtClean="0"/>
              <a:t>It could be </a:t>
            </a:r>
            <a:r>
              <a:rPr lang="en-US" sz="1600" dirty="0" err="1" smtClean="0"/>
              <a:t>srec</a:t>
            </a:r>
            <a:r>
              <a:rPr lang="en-US" sz="1600" dirty="0" smtClean="0"/>
              <a:t> which is a standard </a:t>
            </a:r>
            <a:r>
              <a:rPr lang="en-US" sz="1600" dirty="0" err="1" smtClean="0"/>
              <a:t>motorolla</a:t>
            </a:r>
            <a:r>
              <a:rPr lang="en-US" sz="1600" dirty="0" smtClean="0"/>
              <a:t> format file</a:t>
            </a:r>
          </a:p>
          <a:p>
            <a:pPr marL="688975" indent="-171450"/>
            <a:r>
              <a:rPr lang="en-US" sz="1600" dirty="0" smtClean="0"/>
              <a:t>It could be </a:t>
            </a:r>
            <a:r>
              <a:rPr lang="en-US" sz="1600" dirty="0" err="1" smtClean="0"/>
              <a:t>flashstream</a:t>
            </a:r>
            <a:r>
              <a:rPr lang="en-US" sz="1600" dirty="0" smtClean="0"/>
              <a:t> file:bqfs or </a:t>
            </a:r>
            <a:r>
              <a:rPr lang="en-US" sz="1600" dirty="0" err="1" smtClean="0"/>
              <a:t>dffs</a:t>
            </a:r>
            <a:r>
              <a:rPr lang="en-US" sz="1600" dirty="0" smtClean="0"/>
              <a:t>. </a:t>
            </a:r>
            <a:r>
              <a:rPr lang="en-US" sz="1600" dirty="0" err="1" smtClean="0"/>
              <a:t>Bqfs</a:t>
            </a:r>
            <a:r>
              <a:rPr lang="en-US" sz="1600" dirty="0" smtClean="0"/>
              <a:t> contains the instruction flash and data flash while </a:t>
            </a:r>
            <a:r>
              <a:rPr lang="en-US" sz="1600" dirty="0" err="1" smtClean="0"/>
              <a:t>dffs</a:t>
            </a:r>
            <a:r>
              <a:rPr lang="en-US" sz="1600" dirty="0" smtClean="0"/>
              <a:t> contains only the data flash parameters.</a:t>
            </a:r>
            <a:endParaRPr lang="en-US" sz="1600" dirty="0"/>
          </a:p>
          <a:p>
            <a:pPr marL="0" indent="0">
              <a:buFontTx/>
              <a:buNone/>
            </a:pPr>
            <a:r>
              <a:rPr lang="en-US" sz="1600" dirty="0"/>
              <a:t>6. Evaluate accuracy at room and low temperature with actual load </a:t>
            </a:r>
            <a:r>
              <a:rPr lang="en-US" sz="1600" dirty="0" smtClean="0"/>
              <a:t>profile</a:t>
            </a:r>
          </a:p>
          <a:p>
            <a:pPr marL="514350" indent="174625"/>
            <a:r>
              <a:rPr lang="en-US" sz="1600" dirty="0" smtClean="0"/>
              <a:t>Coulomb count the passed charge from full to empty to get the true FCC</a:t>
            </a:r>
          </a:p>
          <a:p>
            <a:pPr marL="685800" indent="-168275"/>
            <a:r>
              <a:rPr lang="en-US" sz="1600" dirty="0" smtClean="0"/>
              <a:t>Calculate the remaining capacity by subtracting the sum of the charge out battery from the true FCC</a:t>
            </a:r>
          </a:p>
          <a:p>
            <a:pPr marL="685800" indent="-168275"/>
            <a:r>
              <a:rPr lang="en-US" sz="1600" dirty="0" smtClean="0"/>
              <a:t>Calculate the true SOC by dividing the remaining capacity by the true  FCC and compare that to what the gauge reports.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8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Production Flow: Impedance Track- Flash Gauges cont’d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562187"/>
            <a:ext cx="8467725" cy="3933619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7. Optimize </a:t>
            </a:r>
            <a:r>
              <a:rPr lang="en-US" sz="1400" dirty="0"/>
              <a:t>for low temperature performance if </a:t>
            </a:r>
            <a:r>
              <a:rPr lang="en-US" sz="1400" dirty="0" smtClean="0"/>
              <a:t>necessary if not skip to point 8</a:t>
            </a:r>
            <a:endParaRPr lang="en-US" sz="1400" dirty="0"/>
          </a:p>
          <a:p>
            <a:pPr marL="860425" indent="-346075"/>
            <a:r>
              <a:rPr lang="en-US" sz="1400" dirty="0" smtClean="0"/>
              <a:t>Run a charge-relax-discharge profile as before  at the  lowest temperature the application is expected to perform in</a:t>
            </a:r>
          </a:p>
          <a:p>
            <a:pPr marL="860425" indent="-346075"/>
            <a:r>
              <a:rPr lang="en-US" sz="1400" dirty="0" smtClean="0"/>
              <a:t>Extract your gg file having the default </a:t>
            </a:r>
            <a:r>
              <a:rPr lang="en-US" sz="1400" dirty="0" err="1" smtClean="0"/>
              <a:t>chem</a:t>
            </a:r>
            <a:r>
              <a:rPr lang="en-US" sz="1400" dirty="0" smtClean="0"/>
              <a:t> id values (note: This shouldn’t be the learned values</a:t>
            </a:r>
          </a:p>
          <a:p>
            <a:pPr marL="860425" indent="-346075"/>
            <a:r>
              <a:rPr lang="en-US" sz="1400" dirty="0" smtClean="0"/>
              <a:t>Submit the room temp log file from before , cold temp log file, gg file and a config.txt file to </a:t>
            </a:r>
            <a:r>
              <a:rPr lang="en-US" sz="1400" dirty="0" err="1" smtClean="0"/>
              <a:t>gpcRb</a:t>
            </a:r>
            <a:r>
              <a:rPr lang="en-US" sz="1400" dirty="0" smtClean="0"/>
              <a:t> online tool</a:t>
            </a:r>
            <a:endParaRPr lang="en-US" sz="1400" dirty="0" smtClean="0"/>
          </a:p>
          <a:p>
            <a:pPr marL="860425" indent="-346075"/>
            <a:r>
              <a:rPr lang="en-US" sz="1400" dirty="0" smtClean="0"/>
              <a:t>Program the returned .chemdat12 or .</a:t>
            </a:r>
            <a:r>
              <a:rPr lang="en-US" sz="1400" dirty="0" err="1" smtClean="0"/>
              <a:t>chem</a:t>
            </a:r>
            <a:r>
              <a:rPr lang="en-US" sz="1400" dirty="0" smtClean="0"/>
              <a:t> file using </a:t>
            </a:r>
            <a:r>
              <a:rPr lang="en-US" sz="1400" dirty="0" err="1" smtClean="0"/>
              <a:t>bqstudio</a:t>
            </a:r>
            <a:r>
              <a:rPr lang="en-US" sz="1400" dirty="0" smtClean="0"/>
              <a:t> and evaluate for accuracy</a:t>
            </a:r>
          </a:p>
          <a:p>
            <a:pPr marL="514350" indent="328613"/>
            <a:endParaRPr lang="en-US" sz="1400" dirty="0" smtClean="0"/>
          </a:p>
          <a:p>
            <a:pPr marL="0" indent="0">
              <a:buFontTx/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2" y="2756748"/>
            <a:ext cx="7897707" cy="181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613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Production Flow: Impedance Track- Flash Gauges cont’d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600" dirty="0"/>
              <a:t>8. </a:t>
            </a:r>
            <a:r>
              <a:rPr lang="en-US" sz="1600" dirty="0" smtClean="0"/>
              <a:t>Extract a new golden file and program on </a:t>
            </a:r>
            <a:r>
              <a:rPr lang="en-US" sz="1600" dirty="0"/>
              <a:t>multiple units</a:t>
            </a:r>
          </a:p>
          <a:p>
            <a:pPr marL="801688" indent="-284163"/>
            <a:r>
              <a:rPr lang="en-US" sz="1600" dirty="0"/>
              <a:t>Some devices support </a:t>
            </a:r>
            <a:r>
              <a:rPr lang="en-US" sz="1600" dirty="0" err="1" smtClean="0"/>
              <a:t>flashstream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bqfs</a:t>
            </a:r>
            <a:r>
              <a:rPr lang="en-US" sz="1600" dirty="0"/>
              <a:t>, </a:t>
            </a:r>
            <a:r>
              <a:rPr lang="en-US" sz="1600" dirty="0" err="1" smtClean="0"/>
              <a:t>dffs</a:t>
            </a:r>
            <a:r>
              <a:rPr lang="en-US" sz="1600" dirty="0" smtClean="0"/>
              <a:t>) </a:t>
            </a:r>
            <a:r>
              <a:rPr lang="en-US" sz="1600" dirty="0"/>
              <a:t>formats. Code can be written to parse  the </a:t>
            </a:r>
            <a:r>
              <a:rPr lang="en-US" sz="1600" dirty="0" err="1" smtClean="0"/>
              <a:t>flashstream</a:t>
            </a:r>
            <a:r>
              <a:rPr lang="en-US" sz="1600" dirty="0" smtClean="0"/>
              <a:t> </a:t>
            </a:r>
            <a:r>
              <a:rPr lang="en-US" sz="1600" dirty="0"/>
              <a:t>files to the gauge.</a:t>
            </a:r>
          </a:p>
          <a:p>
            <a:pPr marL="804863" indent="-287338"/>
            <a:r>
              <a:rPr lang="en-US" sz="1600" dirty="0" smtClean="0"/>
              <a:t>All flash gauges support </a:t>
            </a:r>
            <a:r>
              <a:rPr lang="en-US" sz="1600" dirty="0" err="1"/>
              <a:t>srec</a:t>
            </a:r>
            <a:r>
              <a:rPr lang="en-US" sz="1600" dirty="0"/>
              <a:t>. You can write code to program the </a:t>
            </a:r>
            <a:r>
              <a:rPr lang="en-US" sz="1600" dirty="0" err="1"/>
              <a:t>srec</a:t>
            </a:r>
            <a:r>
              <a:rPr lang="en-US" sz="1600" dirty="0"/>
              <a:t> on your gauge or use our multi-cell tool </a:t>
            </a:r>
            <a:r>
              <a:rPr lang="en-US" sz="1600" dirty="0" err="1"/>
              <a:t>bqproduction</a:t>
            </a:r>
            <a:r>
              <a:rPr lang="en-US" sz="1600" dirty="0"/>
              <a:t> with </a:t>
            </a:r>
            <a:r>
              <a:rPr lang="en-US" sz="1600" dirty="0" err="1"/>
              <a:t>bqMtester</a:t>
            </a:r>
            <a:r>
              <a:rPr lang="en-US" sz="1600" dirty="0"/>
              <a:t> for programming </a:t>
            </a:r>
            <a:r>
              <a:rPr lang="en-US" sz="1600" dirty="0" err="1"/>
              <a:t>mutliple</a:t>
            </a:r>
            <a:r>
              <a:rPr lang="en-US" sz="1600" dirty="0"/>
              <a:t> boards. Note: </a:t>
            </a:r>
            <a:r>
              <a:rPr lang="en-US" sz="1600" dirty="0" err="1"/>
              <a:t>bqproduction</a:t>
            </a:r>
            <a:r>
              <a:rPr lang="en-US" sz="1600" dirty="0"/>
              <a:t> only supports </a:t>
            </a:r>
            <a:r>
              <a:rPr lang="en-US" sz="1600" dirty="0" err="1" smtClean="0"/>
              <a:t>mult-icell</a:t>
            </a:r>
            <a:r>
              <a:rPr lang="en-US" sz="1600" dirty="0" smtClean="0"/>
              <a:t> </a:t>
            </a:r>
            <a:r>
              <a:rPr lang="en-US" sz="1600" dirty="0"/>
              <a:t>devices.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03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Production Flow: Impedance Track- Flash Gauges cont’d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600" dirty="0" smtClean="0"/>
              <a:t>9. Perform </a:t>
            </a:r>
            <a:r>
              <a:rPr lang="en-US" sz="1600" dirty="0"/>
              <a:t>calibration on each unit ( this step can be </a:t>
            </a:r>
            <a:r>
              <a:rPr lang="en-US" sz="1600" dirty="0" smtClean="0"/>
              <a:t>omitted if </a:t>
            </a:r>
            <a:r>
              <a:rPr lang="en-US" sz="1600" dirty="0"/>
              <a:t>high measurement accuracy isn’t required by  using averaged calibration values from 10 boards in the golden file calibration parameters</a:t>
            </a:r>
            <a:r>
              <a:rPr lang="en-US" sz="1600" dirty="0" smtClean="0"/>
              <a:t>)</a:t>
            </a:r>
          </a:p>
          <a:p>
            <a:pPr marL="0" indent="0">
              <a:buFontTx/>
              <a:buNone/>
            </a:pPr>
            <a:endParaRPr lang="en-US" sz="1600" dirty="0"/>
          </a:p>
          <a:p>
            <a:pPr marL="0" indent="0">
              <a:buFontTx/>
              <a:buNone/>
            </a:pPr>
            <a:endParaRPr lang="en-US" sz="1600" dirty="0" smtClean="0"/>
          </a:p>
          <a:p>
            <a:pPr marL="0" indent="0">
              <a:buFontTx/>
              <a:buNone/>
            </a:pPr>
            <a:endParaRPr lang="en-US" sz="1600" dirty="0"/>
          </a:p>
          <a:p>
            <a:pPr marL="0" indent="0">
              <a:buFontTx/>
              <a:buNone/>
            </a:pPr>
            <a:endParaRPr lang="en-US" sz="1600" dirty="0" smtClean="0"/>
          </a:p>
          <a:p>
            <a:pPr marL="0" indent="0">
              <a:buFontTx/>
              <a:buNone/>
            </a:pPr>
            <a:endParaRPr lang="en-US" sz="1600" dirty="0"/>
          </a:p>
          <a:p>
            <a:pPr marL="0" indent="0">
              <a:buFontTx/>
              <a:buNone/>
            </a:pPr>
            <a:endParaRPr lang="en-US" sz="1600" dirty="0" smtClean="0"/>
          </a:p>
          <a:p>
            <a:pPr marL="0" indent="0">
              <a:buFontTx/>
              <a:buNone/>
            </a:pPr>
            <a:endParaRPr lang="en-US" sz="1600" dirty="0" smtClean="0"/>
          </a:p>
          <a:p>
            <a:pPr marL="0" indent="0">
              <a:buFontTx/>
              <a:buNone/>
            </a:pPr>
            <a:endParaRPr lang="en-US" sz="1600" dirty="0"/>
          </a:p>
          <a:p>
            <a:pPr marL="0" indent="0">
              <a:buFontTx/>
              <a:buNone/>
            </a:pPr>
            <a:r>
              <a:rPr lang="en-US" sz="1600" dirty="0" smtClean="0"/>
              <a:t>10.Enable IT and put </a:t>
            </a:r>
            <a:r>
              <a:rPr lang="en-US" sz="1600" dirty="0"/>
              <a:t>device into ship </a:t>
            </a:r>
            <a:r>
              <a:rPr lang="en-US" sz="1600" dirty="0" smtClean="0"/>
              <a:t>mode (low power mode for storage)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92" y="1598882"/>
            <a:ext cx="6108010" cy="256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271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631" y="132114"/>
            <a:ext cx="8458200" cy="722651"/>
          </a:xfrm>
        </p:spPr>
        <p:txBody>
          <a:bodyPr/>
          <a:lstStyle/>
          <a:p>
            <a:r>
              <a:rPr lang="en-US" sz="2400" dirty="0" smtClean="0"/>
              <a:t>Production Flow</a:t>
            </a:r>
            <a:r>
              <a:rPr lang="en-US" sz="2400" dirty="0" smtClean="0"/>
              <a:t>: Impedance Track- ROM gauges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30256" y="673689"/>
            <a:ext cx="8458200" cy="1114425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/>
              <a:t>1. Identify the gauge based on </a:t>
            </a:r>
            <a:r>
              <a:rPr lang="en-US" sz="1300" dirty="0" smtClean="0"/>
              <a:t>application. </a:t>
            </a:r>
            <a:r>
              <a:rPr lang="en-US" sz="1300" dirty="0" smtClean="0">
                <a:solidFill>
                  <a:schemeClr val="tx2"/>
                </a:solidFill>
              </a:rPr>
              <a:t>Note: all TI Rom gauges are system side</a:t>
            </a:r>
            <a:endParaRPr lang="en-US" sz="1300" dirty="0">
              <a:solidFill>
                <a:schemeClr val="tx2"/>
              </a:solidFill>
            </a:endParaRPr>
          </a:p>
          <a:p>
            <a:pPr marL="231775" indent="-231775">
              <a:buNone/>
            </a:pPr>
            <a:r>
              <a:rPr lang="en-US" sz="1300" dirty="0"/>
              <a:t>2. Calibrate the voltage, current , temperature measurements, cc offset and board offset if </a:t>
            </a:r>
            <a:r>
              <a:rPr lang="en-US" sz="1300" dirty="0" smtClean="0"/>
              <a:t>available</a:t>
            </a:r>
          </a:p>
          <a:p>
            <a:pPr marL="284163" indent="-52388">
              <a:buNone/>
            </a:pPr>
            <a:r>
              <a:rPr lang="en-US" sz="1300" dirty="0"/>
              <a:t>	</a:t>
            </a:r>
            <a:r>
              <a:rPr lang="en-US" sz="1300" dirty="0" smtClean="0">
                <a:solidFill>
                  <a:schemeClr val="tx2"/>
                </a:solidFill>
              </a:rPr>
              <a:t>- Note: Some ROM gauges don’t have a current sense resistor, or have the sense resistor internal in the chip so there will be no current calibration</a:t>
            </a:r>
            <a:endParaRPr lang="en-US" sz="1300" dirty="0">
              <a:solidFill>
                <a:schemeClr val="tx2"/>
              </a:solidFill>
            </a:endParaRPr>
          </a:p>
          <a:p>
            <a:pPr marL="231775" indent="-231775">
              <a:buNone/>
            </a:pPr>
            <a:r>
              <a:rPr lang="en-US" sz="1300" dirty="0">
                <a:solidFill>
                  <a:schemeClr val="tx2"/>
                </a:solidFill>
              </a:rPr>
              <a:t>3. Configure the data memory parameters referencing the technical reference manual(TRM)</a:t>
            </a:r>
          </a:p>
          <a:p>
            <a:pPr marL="0" indent="0">
              <a:buNone/>
            </a:pPr>
            <a:r>
              <a:rPr lang="en-US" sz="1300" dirty="0">
                <a:solidFill>
                  <a:schemeClr val="tx2"/>
                </a:solidFill>
              </a:rPr>
              <a:t>4. Perform a learning cycle based </a:t>
            </a:r>
            <a:r>
              <a:rPr lang="en-US" sz="1300" dirty="0" smtClean="0">
                <a:solidFill>
                  <a:schemeClr val="tx2"/>
                </a:solidFill>
              </a:rPr>
              <a:t>(</a:t>
            </a:r>
            <a:r>
              <a:rPr lang="en-US" sz="1300" dirty="0">
                <a:solidFill>
                  <a:srgbClr val="00B050"/>
                </a:solidFill>
              </a:rPr>
              <a:t>n</a:t>
            </a:r>
            <a:r>
              <a:rPr lang="en-US" sz="1300" dirty="0" smtClean="0">
                <a:solidFill>
                  <a:srgbClr val="00B050"/>
                </a:solidFill>
              </a:rPr>
              <a:t>ot necessary</a:t>
            </a:r>
            <a:r>
              <a:rPr lang="en-US" sz="1300" dirty="0" smtClean="0">
                <a:solidFill>
                  <a:schemeClr val="tx2"/>
                </a:solidFill>
              </a:rPr>
              <a:t>)</a:t>
            </a:r>
            <a:endParaRPr lang="en-US" sz="13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300" dirty="0">
                <a:solidFill>
                  <a:schemeClr val="tx2"/>
                </a:solidFill>
              </a:rPr>
              <a:t>5. Extract golden </a:t>
            </a:r>
            <a:r>
              <a:rPr lang="en-US" sz="1300" dirty="0" smtClean="0">
                <a:solidFill>
                  <a:schemeClr val="tx2"/>
                </a:solidFill>
              </a:rPr>
              <a:t>file (</a:t>
            </a:r>
            <a:r>
              <a:rPr lang="en-US" sz="1300" dirty="0" err="1" smtClean="0">
                <a:solidFill>
                  <a:schemeClr val="tx2"/>
                </a:solidFill>
              </a:rPr>
              <a:t>gmfs</a:t>
            </a:r>
            <a:r>
              <a:rPr lang="en-US" sz="1300" dirty="0" smtClean="0">
                <a:solidFill>
                  <a:schemeClr val="tx2"/>
                </a:solidFill>
              </a:rPr>
              <a:t>, </a:t>
            </a:r>
            <a:r>
              <a:rPr lang="en-US" sz="1300" dirty="0" err="1" smtClean="0">
                <a:solidFill>
                  <a:schemeClr val="tx2"/>
                </a:solidFill>
              </a:rPr>
              <a:t>otfs</a:t>
            </a:r>
            <a:r>
              <a:rPr lang="en-US" sz="1300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300" dirty="0" smtClean="0"/>
              <a:t>6</a:t>
            </a:r>
            <a:r>
              <a:rPr lang="en-US" sz="1300" dirty="0"/>
              <a:t>. Evaluate accuracy at room and low temperature with actual load profile</a:t>
            </a:r>
          </a:p>
          <a:p>
            <a:pPr marL="0" indent="0">
              <a:buNone/>
            </a:pPr>
            <a:r>
              <a:rPr lang="en-US" sz="1300" dirty="0"/>
              <a:t>7. Optimize for low temperature performance if necessary</a:t>
            </a:r>
            <a:endParaRPr lang="en-US" sz="1300" dirty="0">
              <a:solidFill>
                <a:schemeClr val="tx2"/>
              </a:solidFill>
            </a:endParaRPr>
          </a:p>
          <a:p>
            <a:pPr marL="173038" indent="-173038">
              <a:buNone/>
            </a:pPr>
            <a:r>
              <a:rPr lang="en-US" sz="1300" dirty="0">
                <a:solidFill>
                  <a:schemeClr val="tx2"/>
                </a:solidFill>
              </a:rPr>
              <a:t>8. Program golden file on multiple </a:t>
            </a:r>
            <a:r>
              <a:rPr lang="en-US" sz="1300" dirty="0" smtClean="0">
                <a:solidFill>
                  <a:schemeClr val="tx2"/>
                </a:solidFill>
              </a:rPr>
              <a:t>units and make provisions in your host to store </a:t>
            </a:r>
            <a:r>
              <a:rPr lang="en-US" sz="1300" dirty="0" err="1" smtClean="0">
                <a:solidFill>
                  <a:schemeClr val="tx2"/>
                </a:solidFill>
              </a:rPr>
              <a:t>gmfs</a:t>
            </a:r>
            <a:r>
              <a:rPr lang="en-US" sz="1300" dirty="0" smtClean="0">
                <a:solidFill>
                  <a:schemeClr val="tx2"/>
                </a:solidFill>
              </a:rPr>
              <a:t> file, </a:t>
            </a:r>
            <a:r>
              <a:rPr lang="en-US" sz="1300" dirty="0" err="1" smtClean="0">
                <a:solidFill>
                  <a:schemeClr val="tx2"/>
                </a:solidFill>
              </a:rPr>
              <a:t>Qmax</a:t>
            </a:r>
            <a:r>
              <a:rPr lang="en-US" sz="1300" dirty="0" smtClean="0">
                <a:solidFill>
                  <a:schemeClr val="tx2"/>
                </a:solidFill>
              </a:rPr>
              <a:t>, and </a:t>
            </a:r>
            <a:r>
              <a:rPr lang="en-US" sz="1300" dirty="0" smtClean="0">
                <a:solidFill>
                  <a:schemeClr val="tx2"/>
                </a:solidFill>
              </a:rPr>
              <a:t>resistance </a:t>
            </a:r>
            <a:r>
              <a:rPr lang="en-US" sz="1300" dirty="0" smtClean="0">
                <a:solidFill>
                  <a:schemeClr val="tx2"/>
                </a:solidFill>
              </a:rPr>
              <a:t>updates</a:t>
            </a:r>
            <a:endParaRPr lang="en-US" sz="1300" dirty="0">
              <a:solidFill>
                <a:schemeClr val="tx2"/>
              </a:solidFill>
            </a:endParaRPr>
          </a:p>
          <a:p>
            <a:pPr marL="173038" indent="-173038">
              <a:buNone/>
            </a:pPr>
            <a:r>
              <a:rPr lang="en-US" sz="1300" dirty="0"/>
              <a:t>9. Perform calibration on each unit ( this step can be avoided if high measurement accuracy isn’t required by  using averaged calibration values from 10 boards in the golden file calibration parameters)</a:t>
            </a:r>
          </a:p>
          <a:p>
            <a:pPr marL="0" indent="0">
              <a:buNone/>
            </a:pPr>
            <a:r>
              <a:rPr lang="en-US" sz="1300" dirty="0"/>
              <a:t>10. </a:t>
            </a:r>
            <a:r>
              <a:rPr lang="en-US" sz="1300" dirty="0" smtClean="0"/>
              <a:t>Put </a:t>
            </a:r>
            <a:r>
              <a:rPr lang="en-US" sz="1300" dirty="0"/>
              <a:t>device into ship </a:t>
            </a:r>
            <a:r>
              <a:rPr lang="en-US" sz="1300" dirty="0" smtClean="0"/>
              <a:t>mode (hibernate mode)</a:t>
            </a:r>
            <a:endParaRPr lang="en-US" sz="1300" dirty="0"/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32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Production Flow: Impedance Track- ROM </a:t>
            </a:r>
            <a:r>
              <a:rPr lang="en-US" sz="2400" dirty="0" smtClean="0"/>
              <a:t>gauges cont’d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004" y="706844"/>
            <a:ext cx="8585335" cy="370944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Steps 1,2,6,7,9,10 </a:t>
            </a:r>
            <a:r>
              <a:rPr lang="en-US" sz="1600" dirty="0"/>
              <a:t>are identical to </a:t>
            </a:r>
            <a:r>
              <a:rPr lang="en-US" sz="1600" dirty="0" smtClean="0"/>
              <a:t>the production flow for Flash based Impedance track gauges.  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3</a:t>
            </a:r>
            <a:r>
              <a:rPr lang="en-US" sz="1600" dirty="0">
                <a:solidFill>
                  <a:schemeClr val="tx2"/>
                </a:solidFill>
              </a:rPr>
              <a:t>. </a:t>
            </a:r>
            <a:r>
              <a:rPr lang="en-US" sz="1600" dirty="0" smtClean="0">
                <a:solidFill>
                  <a:schemeClr val="tx2"/>
                </a:solidFill>
              </a:rPr>
              <a:t>Configure </a:t>
            </a:r>
            <a:r>
              <a:rPr lang="en-US" sz="1600" dirty="0">
                <a:solidFill>
                  <a:schemeClr val="tx2"/>
                </a:solidFill>
              </a:rPr>
              <a:t>the data memory parameters referencing the technical reference manual(TRM)</a:t>
            </a:r>
          </a:p>
          <a:p>
            <a:r>
              <a:rPr lang="en-US" sz="1600" dirty="0" smtClean="0"/>
              <a:t>It is </a:t>
            </a:r>
            <a:r>
              <a:rPr lang="en-US" sz="1600" u="sng" dirty="0" smtClean="0"/>
              <a:t>very important</a:t>
            </a:r>
            <a:r>
              <a:rPr lang="en-US" sz="1600" dirty="0" smtClean="0"/>
              <a:t> to run the </a:t>
            </a:r>
            <a:r>
              <a:rPr lang="en-US" sz="1600" dirty="0" err="1" smtClean="0"/>
              <a:t>gpcchem</a:t>
            </a:r>
            <a:r>
              <a:rPr lang="en-US" sz="1600" dirty="0" smtClean="0"/>
              <a:t> tool to make sure the default hardcoded </a:t>
            </a:r>
            <a:r>
              <a:rPr lang="en-US" sz="1600" dirty="0" err="1" smtClean="0"/>
              <a:t>chem</a:t>
            </a:r>
            <a:r>
              <a:rPr lang="en-US" sz="1600" dirty="0" smtClean="0"/>
              <a:t> ids are a match. </a:t>
            </a:r>
          </a:p>
          <a:p>
            <a:r>
              <a:rPr lang="en-US" sz="1600" dirty="0" smtClean="0"/>
              <a:t>You select the flavor of device based on the results </a:t>
            </a:r>
            <a:r>
              <a:rPr lang="en-US" sz="1600" dirty="0" err="1" smtClean="0"/>
              <a:t>gpcchem</a:t>
            </a:r>
            <a:r>
              <a:rPr lang="en-US" sz="1600" dirty="0" smtClean="0"/>
              <a:t> returns.</a:t>
            </a:r>
          </a:p>
          <a:p>
            <a:r>
              <a:rPr lang="en-US" sz="1600" dirty="0" smtClean="0"/>
              <a:t>They are relatively easy to configure gauges.</a:t>
            </a:r>
          </a:p>
          <a:p>
            <a:r>
              <a:rPr lang="en-US" sz="1600" dirty="0" smtClean="0"/>
              <a:t>On most ROM IT gauge's there are 4 Main parameters to configure</a:t>
            </a:r>
          </a:p>
          <a:p>
            <a:pPr marL="0" indent="0">
              <a:buNone/>
            </a:pPr>
            <a:r>
              <a:rPr lang="en-US" sz="1600" dirty="0" smtClean="0"/>
              <a:t>	- Design capacity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- Design Energy</a:t>
            </a:r>
          </a:p>
          <a:p>
            <a:pPr marL="0" indent="0">
              <a:buNone/>
            </a:pPr>
            <a:r>
              <a:rPr lang="en-US" sz="1600" dirty="0" smtClean="0"/>
              <a:t>	- Terminate Voltage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- Taper rate: Design capacity/(0.1 * taper current)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12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Production Flow: Impedance Track- ROM gauges cont’d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4.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Learning cycle.</a:t>
            </a:r>
          </a:p>
          <a:p>
            <a:pPr marL="0" indent="0">
              <a:buNone/>
            </a:pPr>
            <a:r>
              <a:rPr lang="en-US" sz="1600" dirty="0" smtClean="0"/>
              <a:t>- Not required for ROM gauges because it is expected they will learn in the field </a:t>
            </a:r>
          </a:p>
          <a:p>
            <a:pPr marL="0" indent="0">
              <a:buNone/>
            </a:pPr>
            <a:r>
              <a:rPr lang="en-US" sz="1600" dirty="0" smtClean="0"/>
              <a:t>- If learning has to be performed, the process is similar to flashed based gauges.</a:t>
            </a:r>
          </a:p>
          <a:p>
            <a:pPr marL="0" indent="0">
              <a:buNone/>
            </a:pPr>
            <a:r>
              <a:rPr lang="en-US" sz="1600" dirty="0" smtClean="0"/>
              <a:t>- Main Differences are as follows:</a:t>
            </a:r>
          </a:p>
          <a:p>
            <a:pPr marL="688975" indent="-231775">
              <a:buNone/>
            </a:pPr>
            <a:r>
              <a:rPr lang="en-US" sz="1600" dirty="0" smtClean="0"/>
              <a:t>- 	IT is enabled by default. No need to send IT enable command</a:t>
            </a:r>
          </a:p>
          <a:p>
            <a:pPr marL="688975" indent="-231775">
              <a:buNone/>
            </a:pPr>
            <a:r>
              <a:rPr lang="en-US" sz="1600" dirty="0" smtClean="0"/>
              <a:t>- 	A hard reset (0x41) isn’t required other wise the gauge will return to default settings</a:t>
            </a:r>
          </a:p>
          <a:p>
            <a:pPr marL="688975" lvl="1" indent="-231775">
              <a:buFontTx/>
              <a:buChar char="-"/>
            </a:pPr>
            <a:r>
              <a:rPr lang="en-US" dirty="0" smtClean="0"/>
              <a:t>Update status needs to be set to 02 before learning starts. </a:t>
            </a:r>
            <a:endParaRPr lang="en-US" dirty="0"/>
          </a:p>
          <a:p>
            <a:pPr marL="688975" indent="-231775">
              <a:buFontTx/>
              <a:buChar char="-"/>
            </a:pPr>
            <a:r>
              <a:rPr lang="en-US" sz="1600" dirty="0" smtClean="0"/>
              <a:t>Update status transitions from 02 to 01 to 00 which indicates learning is successful</a:t>
            </a:r>
          </a:p>
          <a:p>
            <a:pPr>
              <a:buFontTx/>
              <a:buChar char="-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2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Production Flow: Impedance Track- ROM gauges cont’d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5. Extract golden file (</a:t>
            </a:r>
            <a:r>
              <a:rPr lang="en-US" sz="1600" dirty="0" err="1">
                <a:solidFill>
                  <a:schemeClr val="tx2"/>
                </a:solidFill>
              </a:rPr>
              <a:t>gmfs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otfs</a:t>
            </a:r>
            <a:r>
              <a:rPr lang="en-US" sz="1600" dirty="0">
                <a:solidFill>
                  <a:schemeClr val="tx2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en-US" sz="1600" dirty="0" smtClean="0"/>
              <a:t>Rom gauges use </a:t>
            </a:r>
            <a:r>
              <a:rPr lang="en-US" sz="1600" dirty="0" err="1" smtClean="0"/>
              <a:t>gmfs</a:t>
            </a:r>
            <a:r>
              <a:rPr lang="en-US" sz="1600" dirty="0" smtClean="0"/>
              <a:t> files because they do not have flash. </a:t>
            </a:r>
          </a:p>
          <a:p>
            <a:pPr>
              <a:buFontTx/>
              <a:buChar char="-"/>
            </a:pPr>
            <a:r>
              <a:rPr lang="en-US" sz="1600" dirty="0" smtClean="0"/>
              <a:t>The </a:t>
            </a:r>
            <a:r>
              <a:rPr lang="en-US" sz="1600" dirty="0" err="1" smtClean="0"/>
              <a:t>gmfs</a:t>
            </a:r>
            <a:r>
              <a:rPr lang="en-US" sz="1600" dirty="0" smtClean="0"/>
              <a:t> file is programmed on volatile memory which gets resets to the default hardcoded settings if a reset or POR occurs</a:t>
            </a:r>
          </a:p>
          <a:p>
            <a:pPr>
              <a:buFontTx/>
              <a:buChar char="-"/>
            </a:pPr>
            <a:r>
              <a:rPr lang="en-US" sz="1600" dirty="0" smtClean="0"/>
              <a:t>Some ROM </a:t>
            </a:r>
            <a:r>
              <a:rPr lang="en-US" sz="1600" dirty="0"/>
              <a:t>g</a:t>
            </a:r>
            <a:r>
              <a:rPr lang="en-US" sz="1600" dirty="0" smtClean="0"/>
              <a:t>auges have one time programmable memory that allows settings to be permanently programmed. Such gauges use </a:t>
            </a:r>
            <a:r>
              <a:rPr lang="en-US" sz="1600" dirty="0"/>
              <a:t>.</a:t>
            </a:r>
            <a:r>
              <a:rPr lang="en-US" sz="1600" dirty="0" err="1" smtClean="0"/>
              <a:t>otfs</a:t>
            </a:r>
            <a:r>
              <a:rPr lang="en-US" sz="1600" dirty="0" smtClean="0"/>
              <a:t> for programming.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53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Production Flow: Impedance Track- ROM gauges cont’d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8</a:t>
            </a:r>
            <a:r>
              <a:rPr lang="en-US" sz="1600" dirty="0">
                <a:solidFill>
                  <a:schemeClr val="tx2"/>
                </a:solidFill>
              </a:rPr>
              <a:t>. Program golden file on multiple units and make provisions in your host to store </a:t>
            </a:r>
            <a:r>
              <a:rPr lang="en-US" sz="1600" dirty="0" err="1">
                <a:solidFill>
                  <a:schemeClr val="tx2"/>
                </a:solidFill>
              </a:rPr>
              <a:t>gmfs</a:t>
            </a:r>
            <a:r>
              <a:rPr lang="en-US" sz="1600" dirty="0">
                <a:solidFill>
                  <a:schemeClr val="tx2"/>
                </a:solidFill>
              </a:rPr>
              <a:t> file, </a:t>
            </a:r>
            <a:r>
              <a:rPr lang="en-US" sz="1600" dirty="0" err="1">
                <a:solidFill>
                  <a:schemeClr val="tx2"/>
                </a:solidFill>
              </a:rPr>
              <a:t>Qmax</a:t>
            </a:r>
            <a:r>
              <a:rPr lang="en-US" sz="1600" dirty="0">
                <a:solidFill>
                  <a:schemeClr val="tx2"/>
                </a:solidFill>
              </a:rPr>
              <a:t>, and resistance updates</a:t>
            </a:r>
          </a:p>
          <a:p>
            <a:pPr>
              <a:buFontTx/>
              <a:buChar char="-"/>
            </a:pPr>
            <a:r>
              <a:rPr lang="en-US" sz="1600" dirty="0" smtClean="0"/>
              <a:t>Given the ROM gauges have volatile memory, the host needs to have non-volatile memory to store the </a:t>
            </a:r>
            <a:r>
              <a:rPr lang="en-US" sz="1600" dirty="0" err="1" smtClean="0"/>
              <a:t>gmfs</a:t>
            </a:r>
            <a:r>
              <a:rPr lang="en-US" sz="1600" dirty="0" smtClean="0"/>
              <a:t> file containing application settings should a POR on the </a:t>
            </a:r>
            <a:r>
              <a:rPr lang="en-US" sz="1600" dirty="0" err="1" smtClean="0"/>
              <a:t>guage</a:t>
            </a:r>
            <a:r>
              <a:rPr lang="en-US" sz="1600" dirty="0" smtClean="0"/>
              <a:t> occur.</a:t>
            </a:r>
          </a:p>
          <a:p>
            <a:pPr>
              <a:buFontTx/>
              <a:buChar char="-"/>
            </a:pPr>
            <a:r>
              <a:rPr lang="en-US" sz="1600" dirty="0" smtClean="0"/>
              <a:t>Also, the host needs to periodically store the resistance tables and the </a:t>
            </a:r>
            <a:r>
              <a:rPr lang="en-US" sz="1600" dirty="0" err="1" smtClean="0"/>
              <a:t>qmax</a:t>
            </a:r>
            <a:r>
              <a:rPr lang="en-US" sz="1600" dirty="0" smtClean="0"/>
              <a:t> values so as to write these values back  to the gauge should a POR occur to maintain gauge accuracy.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5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5571E-02C7-4909-A943-092A83DD341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	                                                  Agenda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3377" y="801756"/>
            <a:ext cx="8467725" cy="35747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667"/>
              </a:spcBef>
              <a:spcAft>
                <a:spcPct val="0"/>
              </a:spcAft>
              <a:buFontTx/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441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200" kern="0" dirty="0" smtClean="0"/>
              <a:t>Introduction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200" kern="0" dirty="0" smtClean="0"/>
              <a:t>General Production Flow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200" kern="0" dirty="0" smtClean="0"/>
              <a:t>Production Flow: Impedance Track Flash gauges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200" kern="0" dirty="0" smtClean="0"/>
              <a:t>Production </a:t>
            </a:r>
            <a:r>
              <a:rPr lang="en-US" sz="1200" kern="0" dirty="0"/>
              <a:t>Flow: Impedance Track </a:t>
            </a:r>
            <a:r>
              <a:rPr lang="en-US" sz="1200" kern="0" dirty="0" smtClean="0"/>
              <a:t>ROM gauges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200" kern="0" dirty="0" smtClean="0"/>
              <a:t>Production </a:t>
            </a:r>
            <a:r>
              <a:rPr lang="en-US" sz="1200" kern="0" dirty="0"/>
              <a:t>Flow: </a:t>
            </a:r>
            <a:r>
              <a:rPr lang="en-US" sz="1200" kern="0" dirty="0" smtClean="0"/>
              <a:t>CEDV gauges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200" kern="0" dirty="0" smtClean="0"/>
              <a:t>Production Tools: Hardware and Software</a:t>
            </a:r>
          </a:p>
          <a:p>
            <a:pPr marL="764513" lvl="1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000" kern="0" dirty="0" smtClean="0"/>
              <a:t>GDK</a:t>
            </a:r>
          </a:p>
          <a:p>
            <a:pPr marL="764513" lvl="1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000" kern="0" dirty="0" smtClean="0"/>
              <a:t>Advanced </a:t>
            </a:r>
            <a:r>
              <a:rPr lang="en-US" sz="1000" kern="0" dirty="0" err="1" smtClean="0"/>
              <a:t>bqMtester</a:t>
            </a:r>
            <a:endParaRPr lang="en-US" sz="1000" kern="0" dirty="0" smtClean="0"/>
          </a:p>
          <a:p>
            <a:pPr marL="764513" lvl="1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000" kern="0" dirty="0" err="1" smtClean="0"/>
              <a:t>BqEVSW</a:t>
            </a:r>
            <a:endParaRPr lang="en-US" sz="1000" kern="0" dirty="0" smtClean="0"/>
          </a:p>
          <a:p>
            <a:pPr marL="764513" lvl="1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000" kern="0" dirty="0" err="1" smtClean="0"/>
              <a:t>bqStudio</a:t>
            </a:r>
            <a:endParaRPr lang="en-US" sz="1000" kern="0" dirty="0" smtClean="0"/>
          </a:p>
          <a:p>
            <a:pPr marL="764513" lvl="1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000" kern="0" dirty="0" err="1" smtClean="0"/>
              <a:t>bqMtester</a:t>
            </a:r>
            <a:r>
              <a:rPr lang="en-US" sz="1000" kern="0" dirty="0" smtClean="0"/>
              <a:t> Software</a:t>
            </a:r>
          </a:p>
          <a:p>
            <a:pPr marL="764513" lvl="1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000" kern="0" dirty="0" err="1" smtClean="0"/>
              <a:t>bqProdution</a:t>
            </a:r>
            <a:endParaRPr lang="en-US" sz="1000" kern="0" dirty="0" smtClean="0"/>
          </a:p>
          <a:p>
            <a:pPr marL="764513" lvl="1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000" kern="0" dirty="0" err="1" smtClean="0"/>
              <a:t>bqHiProduction</a:t>
            </a:r>
            <a:endParaRPr lang="en-US" sz="1200" kern="0" dirty="0" smtClean="0"/>
          </a:p>
        </p:txBody>
      </p:sp>
    </p:spTree>
    <p:extLst>
      <p:ext uri="{BB962C8B-B14F-4D97-AF65-F5344CB8AC3E}">
        <p14:creationId xmlns:p14="http://schemas.microsoft.com/office/powerpoint/2010/main" val="1849264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761" y="191749"/>
            <a:ext cx="8458200" cy="716026"/>
          </a:xfrm>
        </p:spPr>
        <p:txBody>
          <a:bodyPr/>
          <a:lstStyle/>
          <a:p>
            <a:r>
              <a:rPr lang="en-US" sz="2400" dirty="0" smtClean="0"/>
              <a:t>Production Flow</a:t>
            </a:r>
            <a:r>
              <a:rPr lang="en-US" sz="2400" dirty="0" smtClean="0"/>
              <a:t>: Compensated End of Discharge Voltage </a:t>
            </a:r>
            <a:r>
              <a:rPr lang="en-US" sz="2400" dirty="0" smtClean="0"/>
              <a:t>(CEDV)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49527" y="1091132"/>
            <a:ext cx="8458200" cy="3321842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1. Identify the gauge based on application</a:t>
            </a:r>
          </a:p>
          <a:p>
            <a:pPr marL="231775" indent="-231775">
              <a:buNone/>
            </a:pPr>
            <a:r>
              <a:rPr lang="en-US" sz="1400" dirty="0"/>
              <a:t>2. Calibrate the voltage, current , temperature measurements, cc offset and board offset if available</a:t>
            </a:r>
          </a:p>
          <a:p>
            <a:pPr marL="231775" indent="-231775">
              <a:buNone/>
            </a:pPr>
            <a:r>
              <a:rPr lang="en-US" sz="1400" dirty="0">
                <a:solidFill>
                  <a:srgbClr val="FF0000"/>
                </a:solidFill>
              </a:rPr>
              <a:t>3. Configure the data memory parameters referencing the technical reference manual(TRM)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4. Perform a learning cycle based on gauge type</a:t>
            </a:r>
          </a:p>
          <a:p>
            <a:pPr marL="0" indent="0">
              <a:buNone/>
            </a:pPr>
            <a:r>
              <a:rPr lang="en-US" sz="1400" dirty="0"/>
              <a:t>5. Extract golden file</a:t>
            </a:r>
          </a:p>
          <a:p>
            <a:pPr marL="0" indent="0">
              <a:buNone/>
            </a:pPr>
            <a:r>
              <a:rPr lang="en-US" sz="1400" dirty="0"/>
              <a:t>6. Evaluate accuracy at room and low temperature with actual load profile</a:t>
            </a:r>
          </a:p>
          <a:p>
            <a:pPr marL="0" indent="0">
              <a:buNone/>
            </a:pPr>
            <a:r>
              <a:rPr lang="en-US" sz="1400" dirty="0" smtClean="0"/>
              <a:t>8</a:t>
            </a:r>
            <a:r>
              <a:rPr lang="en-US" sz="1400" dirty="0"/>
              <a:t>. Program golden file on multiple units</a:t>
            </a:r>
          </a:p>
          <a:p>
            <a:pPr marL="173038" indent="-173038">
              <a:buNone/>
            </a:pPr>
            <a:r>
              <a:rPr lang="en-US" sz="1400" dirty="0"/>
              <a:t>9. Perform calibration on each unit ( this step can be avoided if high measurement accuracy isn’t required </a:t>
            </a:r>
            <a:r>
              <a:rPr lang="en-US" sz="1400" dirty="0" smtClean="0"/>
              <a:t>by  </a:t>
            </a:r>
            <a:r>
              <a:rPr lang="en-US" sz="1400" dirty="0"/>
              <a:t>using averaged calibration values from 10 boards in the golden file calibration </a:t>
            </a:r>
            <a:r>
              <a:rPr lang="en-US" sz="1400" dirty="0" smtClean="0"/>
              <a:t>parameters)</a:t>
            </a:r>
          </a:p>
          <a:p>
            <a:pPr marL="0" indent="0">
              <a:buNone/>
            </a:pPr>
            <a:r>
              <a:rPr lang="en-US" sz="1400" dirty="0" smtClean="0"/>
              <a:t>10. Put device into ship mode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16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Production Flow: Compensated End of Discharge Voltage (CEDV</a:t>
            </a:r>
            <a:r>
              <a:rPr lang="en-US" sz="2400" dirty="0" smtClean="0"/>
              <a:t>) Cont’d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 smtClean="0"/>
              <a:t>Steps 1 and 2 , 5-10 are identical to Impedance track. </a:t>
            </a:r>
            <a:r>
              <a:rPr lang="en-US" sz="1400" dirty="0"/>
              <a:t> </a:t>
            </a:r>
            <a:endParaRPr lang="en-US" sz="1400" dirty="0" smtClean="0"/>
          </a:p>
          <a:p>
            <a:pPr marL="344488" indent="-344488">
              <a:buNone/>
              <a:tabLst>
                <a:tab pos="630238" algn="l"/>
              </a:tabLst>
            </a:pPr>
            <a:r>
              <a:rPr lang="en-US" sz="1400" dirty="0" smtClean="0"/>
              <a:t> </a:t>
            </a:r>
            <a:r>
              <a:rPr lang="en-US" sz="1400" dirty="0">
                <a:solidFill>
                  <a:srgbClr val="FF0000"/>
                </a:solidFill>
              </a:rPr>
              <a:t>3. Configure the data memory parameters referencing the technical reference manual(TRM</a:t>
            </a:r>
            <a:r>
              <a:rPr lang="en-US" sz="1400" dirty="0" smtClean="0">
                <a:solidFill>
                  <a:srgbClr val="FF0000"/>
                </a:solidFill>
              </a:rPr>
              <a:t>). Most important parameters are:</a:t>
            </a:r>
          </a:p>
          <a:p>
            <a:pPr marL="803275" indent="-406400">
              <a:buNone/>
              <a:tabLst>
                <a:tab pos="801688" algn="l"/>
              </a:tabLst>
            </a:pPr>
            <a:r>
              <a:rPr lang="en-US" sz="1400" dirty="0" smtClean="0">
                <a:solidFill>
                  <a:srgbClr val="FF0000"/>
                </a:solidFill>
              </a:rPr>
              <a:t>- 	EDV2, EDV1 and EDV0 corresponding to 7%, 3% and 0% SOC at room temp.</a:t>
            </a:r>
          </a:p>
          <a:p>
            <a:pPr marL="803275" indent="-406400">
              <a:buFontTx/>
              <a:buChar char="-"/>
            </a:pPr>
            <a:r>
              <a:rPr lang="en-US" sz="1400" dirty="0" smtClean="0"/>
              <a:t>Taper current. Values between C/10 and C/20 should be used.</a:t>
            </a:r>
          </a:p>
          <a:p>
            <a:pPr marL="803275" indent="-406400">
              <a:buFontTx/>
              <a:buChar char="-"/>
            </a:pPr>
            <a:r>
              <a:rPr lang="en-US" sz="1400" dirty="0" smtClean="0"/>
              <a:t>Discharge </a:t>
            </a:r>
            <a:r>
              <a:rPr lang="en-US" sz="1400" dirty="0"/>
              <a:t>current threshold. This should be less than taper current</a:t>
            </a:r>
          </a:p>
          <a:p>
            <a:pPr marL="803275" indent="-406400">
              <a:buFontTx/>
              <a:buChar char="-"/>
            </a:pPr>
            <a:r>
              <a:rPr lang="en-US" sz="1400" dirty="0"/>
              <a:t>Charge current threshold. This should be less than taper current.</a:t>
            </a:r>
          </a:p>
          <a:p>
            <a:pPr marL="803275" indent="-406400">
              <a:buFontTx/>
              <a:buChar char="-"/>
            </a:pPr>
            <a:r>
              <a:rPr lang="en-US" sz="1400" dirty="0"/>
              <a:t>Quit current. This determines the gauge’s relaxation state. This value should be less that </a:t>
            </a:r>
            <a:r>
              <a:rPr lang="en-US" sz="1400" dirty="0" err="1"/>
              <a:t>dsg</a:t>
            </a:r>
            <a:r>
              <a:rPr lang="en-US" sz="1400" dirty="0"/>
              <a:t> and </a:t>
            </a:r>
            <a:r>
              <a:rPr lang="en-US" sz="1400" dirty="0" err="1"/>
              <a:t>chg</a:t>
            </a:r>
            <a:r>
              <a:rPr lang="en-US" sz="1400" dirty="0"/>
              <a:t> current thresholds and less than or equal to C/20.</a:t>
            </a:r>
          </a:p>
          <a:p>
            <a:pPr marL="803275" indent="-406400">
              <a:buFontTx/>
              <a:buChar char="-"/>
            </a:pPr>
            <a:r>
              <a:rPr lang="en-US" sz="1400" dirty="0"/>
              <a:t>Design capacity: Rated Nominal capacity of the cell</a:t>
            </a:r>
          </a:p>
          <a:p>
            <a:pPr marL="803275" indent="-406400">
              <a:buFontTx/>
              <a:buChar char="-"/>
            </a:pPr>
            <a:r>
              <a:rPr lang="en-US" sz="1400" dirty="0"/>
              <a:t>Design voltage: Rated Nominal voltage of the cell</a:t>
            </a:r>
          </a:p>
          <a:p>
            <a:pPr marL="803275" indent="-406400">
              <a:buFontTx/>
              <a:buChar char="-"/>
            </a:pPr>
            <a:r>
              <a:rPr lang="en-US" sz="1400" dirty="0" smtClean="0"/>
              <a:t>Charging </a:t>
            </a:r>
            <a:r>
              <a:rPr lang="en-US" sz="1400" dirty="0"/>
              <a:t>voltage</a:t>
            </a:r>
          </a:p>
          <a:p>
            <a:pPr marL="344488" indent="-344488">
              <a:buNone/>
              <a:tabLst>
                <a:tab pos="630238" algn="l"/>
              </a:tabLst>
            </a:pPr>
            <a:endParaRPr lang="en-US" sz="1400" dirty="0">
              <a:solidFill>
                <a:srgbClr val="FF0000"/>
              </a:solidFill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80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Production Flow: Compensated End of Discharge Voltage (CEDV</a:t>
            </a:r>
            <a:r>
              <a:rPr lang="en-US" sz="2400" dirty="0" smtClean="0"/>
              <a:t>) Cont’d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26722"/>
            <a:ext cx="8467725" cy="389166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4. Perform a learning cycle.</a:t>
            </a:r>
          </a:p>
          <a:p>
            <a:r>
              <a:rPr lang="en-US" sz="1400" dirty="0" smtClean="0"/>
              <a:t>6 different cycles are required for this test while logging V, I, T.</a:t>
            </a:r>
          </a:p>
          <a:p>
            <a:pPr marL="347663" indent="-174625">
              <a:buFont typeface="Wingdings" panose="05000000000000000000" pitchFamily="2" charset="2"/>
              <a:buChar char="Ø"/>
            </a:pPr>
            <a:r>
              <a:rPr lang="en-US" sz="1400" dirty="0" smtClean="0"/>
              <a:t>Discharge from full to empty using the typical </a:t>
            </a:r>
            <a:r>
              <a:rPr lang="en-US" sz="1400" dirty="0" smtClean="0">
                <a:solidFill>
                  <a:schemeClr val="tx2"/>
                </a:solidFill>
              </a:rPr>
              <a:t>high</a:t>
            </a:r>
            <a:r>
              <a:rPr lang="en-US" sz="1400" dirty="0" smtClean="0"/>
              <a:t> rate of your application at room temperature (</a:t>
            </a:r>
            <a:r>
              <a:rPr lang="en-US" sz="1400" dirty="0" smtClean="0">
                <a:solidFill>
                  <a:schemeClr val="tx2"/>
                </a:solidFill>
              </a:rPr>
              <a:t>25</a:t>
            </a:r>
            <a:r>
              <a:rPr lang="en-US" sz="1400" baseline="50000" dirty="0" smtClean="0">
                <a:solidFill>
                  <a:schemeClr val="tx2"/>
                </a:solidFill>
              </a:rPr>
              <a:t>o</a:t>
            </a:r>
            <a:r>
              <a:rPr lang="en-US" sz="1400" dirty="0" smtClean="0">
                <a:solidFill>
                  <a:schemeClr val="tx2"/>
                </a:solidFill>
              </a:rPr>
              <a:t>C</a:t>
            </a:r>
            <a:r>
              <a:rPr lang="en-US" sz="1400" dirty="0" smtClean="0"/>
              <a:t>)</a:t>
            </a:r>
          </a:p>
          <a:p>
            <a:pPr marL="347663" indent="-174625">
              <a:buFont typeface="Wingdings" panose="05000000000000000000" pitchFamily="2" charset="2"/>
              <a:buChar char="Ø"/>
            </a:pPr>
            <a:r>
              <a:rPr lang="en-US" sz="1400" dirty="0" smtClean="0"/>
              <a:t>Discharge from full to empty using the typical </a:t>
            </a:r>
            <a:r>
              <a:rPr lang="en-US" sz="1400" dirty="0" smtClean="0">
                <a:solidFill>
                  <a:schemeClr val="tx2"/>
                </a:solidFill>
              </a:rPr>
              <a:t>low</a:t>
            </a:r>
            <a:r>
              <a:rPr lang="en-US" sz="1400" dirty="0" smtClean="0"/>
              <a:t> rate of your application at room temperature (</a:t>
            </a:r>
            <a:r>
              <a:rPr lang="en-US" sz="1400" dirty="0" smtClean="0">
                <a:solidFill>
                  <a:schemeClr val="tx2"/>
                </a:solidFill>
              </a:rPr>
              <a:t>25</a:t>
            </a:r>
            <a:r>
              <a:rPr lang="en-US" sz="1400" baseline="50000" dirty="0" smtClean="0">
                <a:solidFill>
                  <a:schemeClr val="tx2"/>
                </a:solidFill>
              </a:rPr>
              <a:t>o</a:t>
            </a:r>
            <a:r>
              <a:rPr lang="en-US" sz="1400" dirty="0" smtClean="0">
                <a:solidFill>
                  <a:schemeClr val="tx2"/>
                </a:solidFill>
              </a:rPr>
              <a:t>C</a:t>
            </a:r>
            <a:r>
              <a:rPr lang="en-US" sz="1400" dirty="0" smtClean="0"/>
              <a:t>)</a:t>
            </a:r>
          </a:p>
          <a:p>
            <a:pPr marL="347663" indent="-174625">
              <a:buFont typeface="Wingdings" panose="05000000000000000000" pitchFamily="2" charset="2"/>
              <a:buChar char="Ø"/>
            </a:pPr>
            <a:r>
              <a:rPr lang="en-US" sz="1400" dirty="0" smtClean="0"/>
              <a:t>Discharge from full to empty using the typical </a:t>
            </a:r>
            <a:r>
              <a:rPr lang="en-US" sz="1400" dirty="0" smtClean="0">
                <a:solidFill>
                  <a:schemeClr val="tx2"/>
                </a:solidFill>
              </a:rPr>
              <a:t>high</a:t>
            </a:r>
            <a:r>
              <a:rPr lang="en-US" sz="1400" dirty="0" smtClean="0"/>
              <a:t> rate of your application at high temperature your application will see(typically </a:t>
            </a:r>
            <a:r>
              <a:rPr lang="en-US" sz="1400" dirty="0" smtClean="0">
                <a:solidFill>
                  <a:schemeClr val="tx2"/>
                </a:solidFill>
              </a:rPr>
              <a:t>50</a:t>
            </a:r>
            <a:r>
              <a:rPr lang="en-US" sz="1400" baseline="50000" dirty="0" smtClean="0">
                <a:solidFill>
                  <a:schemeClr val="tx2"/>
                </a:solidFill>
              </a:rPr>
              <a:t>o</a:t>
            </a:r>
            <a:r>
              <a:rPr lang="en-US" sz="1400" dirty="0" smtClean="0">
                <a:solidFill>
                  <a:schemeClr val="tx2"/>
                </a:solidFill>
              </a:rPr>
              <a:t>C</a:t>
            </a:r>
            <a:r>
              <a:rPr lang="en-US" sz="1400" dirty="0" smtClean="0"/>
              <a:t> is used)</a:t>
            </a:r>
          </a:p>
          <a:p>
            <a:pPr marL="347663" indent="-174625">
              <a:buFont typeface="Wingdings" panose="05000000000000000000" pitchFamily="2" charset="2"/>
              <a:buChar char="Ø"/>
            </a:pPr>
            <a:r>
              <a:rPr lang="en-US" sz="1400" dirty="0" smtClean="0"/>
              <a:t>Discharge from full to empty using the typical </a:t>
            </a:r>
            <a:r>
              <a:rPr lang="en-US" sz="1400" dirty="0" smtClean="0">
                <a:solidFill>
                  <a:schemeClr val="tx2"/>
                </a:solidFill>
              </a:rPr>
              <a:t>low</a:t>
            </a:r>
            <a:r>
              <a:rPr lang="en-US" sz="1400" dirty="0" smtClean="0"/>
              <a:t> rate of your application at high temperature your application will see(typically </a:t>
            </a:r>
            <a:r>
              <a:rPr lang="en-US" sz="1400" dirty="0" smtClean="0">
                <a:solidFill>
                  <a:schemeClr val="tx2"/>
                </a:solidFill>
              </a:rPr>
              <a:t>50</a:t>
            </a:r>
            <a:r>
              <a:rPr lang="en-US" sz="1400" baseline="50000" dirty="0" smtClean="0">
                <a:solidFill>
                  <a:schemeClr val="tx2"/>
                </a:solidFill>
              </a:rPr>
              <a:t>o</a:t>
            </a:r>
            <a:r>
              <a:rPr lang="en-US" sz="1400" dirty="0" smtClean="0">
                <a:solidFill>
                  <a:schemeClr val="tx2"/>
                </a:solidFill>
              </a:rPr>
              <a:t>C</a:t>
            </a:r>
            <a:r>
              <a:rPr lang="en-US" sz="1400" dirty="0" smtClean="0"/>
              <a:t> is used)</a:t>
            </a:r>
          </a:p>
          <a:p>
            <a:pPr marL="347663" indent="-174625">
              <a:buFont typeface="Wingdings" panose="05000000000000000000" pitchFamily="2" charset="2"/>
              <a:buChar char="Ø"/>
            </a:pPr>
            <a:r>
              <a:rPr lang="en-US" sz="1400" dirty="0" smtClean="0"/>
              <a:t>Discharge from full to empty using the typical high rate of your application at low temperature your application will see(typically </a:t>
            </a:r>
            <a:r>
              <a:rPr lang="en-US" sz="1400" dirty="0" smtClean="0">
                <a:solidFill>
                  <a:schemeClr val="tx2"/>
                </a:solidFill>
              </a:rPr>
              <a:t>0</a:t>
            </a:r>
            <a:r>
              <a:rPr lang="en-US" sz="1400" baseline="50000" dirty="0" smtClean="0">
                <a:solidFill>
                  <a:schemeClr val="tx2"/>
                </a:solidFill>
              </a:rPr>
              <a:t>o</a:t>
            </a:r>
            <a:r>
              <a:rPr lang="en-US" sz="1400" dirty="0" smtClean="0">
                <a:solidFill>
                  <a:schemeClr val="tx2"/>
                </a:solidFill>
              </a:rPr>
              <a:t>C</a:t>
            </a:r>
            <a:r>
              <a:rPr lang="en-US" sz="1400" dirty="0" smtClean="0"/>
              <a:t> is used) 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347663" indent="-174625">
              <a:buFont typeface="Wingdings" panose="05000000000000000000" pitchFamily="2" charset="2"/>
              <a:buChar char="Ø"/>
            </a:pPr>
            <a:r>
              <a:rPr lang="en-US" sz="1400" dirty="0" smtClean="0"/>
              <a:t>Discharge from full to empty using the typical high rate of your application at low temperature your application will see(typically </a:t>
            </a:r>
            <a:r>
              <a:rPr lang="en-US" sz="1400" dirty="0" smtClean="0">
                <a:solidFill>
                  <a:schemeClr val="tx2"/>
                </a:solidFill>
              </a:rPr>
              <a:t>0</a:t>
            </a:r>
            <a:r>
              <a:rPr lang="en-US" sz="1400" baseline="50000" dirty="0" smtClean="0">
                <a:solidFill>
                  <a:schemeClr val="tx2"/>
                </a:solidFill>
              </a:rPr>
              <a:t>o</a:t>
            </a:r>
            <a:r>
              <a:rPr lang="en-US" sz="1400" dirty="0" smtClean="0">
                <a:solidFill>
                  <a:schemeClr val="tx2"/>
                </a:solidFill>
              </a:rPr>
              <a:t>C</a:t>
            </a:r>
            <a:r>
              <a:rPr lang="en-US" sz="1400" dirty="0" smtClean="0"/>
              <a:t> is used) </a:t>
            </a:r>
          </a:p>
          <a:p>
            <a:r>
              <a:rPr lang="en-US" sz="1400" dirty="0" smtClean="0"/>
              <a:t>Submit the files to </a:t>
            </a:r>
            <a:r>
              <a:rPr lang="en-US" sz="1400" dirty="0" err="1" smtClean="0"/>
              <a:t>gpccedv</a:t>
            </a:r>
            <a:endParaRPr lang="en-US" sz="1400" dirty="0" smtClean="0"/>
          </a:p>
          <a:p>
            <a:r>
              <a:rPr lang="en-US" sz="1400" dirty="0" smtClean="0"/>
              <a:t>Program the returned 7 CEDV coefficients </a:t>
            </a:r>
            <a:r>
              <a:rPr lang="en-US" sz="1400" dirty="0" smtClean="0"/>
              <a:t>(EMF, C0,R0, T0, R1, TC, C1) in </a:t>
            </a:r>
            <a:r>
              <a:rPr lang="en-US" sz="1400" dirty="0" smtClean="0"/>
              <a:t>the gauge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53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Production tools- Hardware and Software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GDK</a:t>
            </a:r>
          </a:p>
          <a:p>
            <a:r>
              <a:rPr lang="en-US" dirty="0" smtClean="0"/>
              <a:t>Advanced </a:t>
            </a:r>
            <a:r>
              <a:rPr lang="en-US" dirty="0" err="1" smtClean="0"/>
              <a:t>bqMtester</a:t>
            </a:r>
            <a:endParaRPr lang="en-US" dirty="0" smtClean="0"/>
          </a:p>
          <a:p>
            <a:r>
              <a:rPr lang="en-US" dirty="0" err="1"/>
              <a:t>b</a:t>
            </a:r>
            <a:r>
              <a:rPr lang="en-US" dirty="0" err="1" smtClean="0"/>
              <a:t>qEVSW</a:t>
            </a:r>
            <a:endParaRPr lang="en-US" dirty="0" smtClean="0"/>
          </a:p>
          <a:p>
            <a:r>
              <a:rPr lang="en-US" dirty="0" err="1" smtClean="0"/>
              <a:t>bqStudio</a:t>
            </a:r>
            <a:endParaRPr lang="en-US" dirty="0" smtClean="0"/>
          </a:p>
          <a:p>
            <a:r>
              <a:rPr lang="en-US" dirty="0" err="1" smtClean="0"/>
              <a:t>bqMtester</a:t>
            </a:r>
            <a:endParaRPr lang="en-US" dirty="0" smtClean="0"/>
          </a:p>
          <a:p>
            <a:r>
              <a:rPr lang="en-US" dirty="0" err="1" smtClean="0"/>
              <a:t>bqHiProduction</a:t>
            </a:r>
            <a:endParaRPr lang="en-US" dirty="0" smtClean="0"/>
          </a:p>
          <a:p>
            <a:r>
              <a:rPr lang="en-US" dirty="0" err="1" smtClean="0"/>
              <a:t>bqproduction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82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Production Tools Hardware:</a:t>
            </a:r>
            <a:br>
              <a:rPr lang="en-US" sz="2400" dirty="0" smtClean="0"/>
            </a:br>
            <a:r>
              <a:rPr lang="en-US" sz="2400" dirty="0" smtClean="0"/>
              <a:t>Gauge Development Kit (GDK)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810149"/>
            <a:ext cx="4362450" cy="3869390"/>
          </a:xfrm>
        </p:spPr>
      </p:pic>
      <p:sp>
        <p:nvSpPr>
          <p:cNvPr id="6" name="Rectangle 5"/>
          <p:cNvSpPr/>
          <p:nvPr/>
        </p:nvSpPr>
        <p:spPr>
          <a:xfrm>
            <a:off x="0" y="810149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 smtClean="0">
                <a:latin typeface="+mj-lt"/>
                <a:cs typeface="Arial" charset="0"/>
              </a:rPr>
              <a:t>Features</a:t>
            </a:r>
          </a:p>
          <a:p>
            <a:pPr marL="230188" indent="-230188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+mj-lt"/>
                <a:cs typeface="Arial" charset="0"/>
              </a:rPr>
              <a:t>Automated cycling for 1s Cells with customizable profiles</a:t>
            </a:r>
          </a:p>
          <a:p>
            <a:pPr marL="577850" lvl="1" indent="-230188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+mj-lt"/>
                <a:cs typeface="Arial" charset="0"/>
              </a:rPr>
              <a:t>Pulsed loads</a:t>
            </a:r>
          </a:p>
          <a:p>
            <a:pPr marL="577850" lvl="1" indent="-230188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+mj-lt"/>
                <a:cs typeface="Arial" charset="0"/>
              </a:rPr>
              <a:t>Constant current/power loads</a:t>
            </a:r>
          </a:p>
          <a:p>
            <a:pPr marL="230188" indent="-230188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+mj-lt"/>
                <a:cs typeface="Arial" charset="0"/>
              </a:rPr>
              <a:t>Programmable Load</a:t>
            </a:r>
          </a:p>
          <a:p>
            <a:pPr marL="230188" indent="-230188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+mj-lt"/>
                <a:cs typeface="Arial" charset="0"/>
              </a:rPr>
              <a:t>Programmable Charger </a:t>
            </a:r>
          </a:p>
          <a:p>
            <a:pPr marL="230188" indent="-230188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+mj-lt"/>
                <a:cs typeface="Arial" charset="0"/>
              </a:rPr>
              <a:t>On board fuel gauge (bq27421-G1A)</a:t>
            </a:r>
          </a:p>
          <a:p>
            <a:pPr marL="230188" indent="-230188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+mj-lt"/>
                <a:cs typeface="Arial" charset="0"/>
              </a:rPr>
              <a:t>External EVM connection to evaluate other I2C compatible single cell fuel gauges</a:t>
            </a:r>
          </a:p>
          <a:p>
            <a:pPr marL="230188" indent="-230188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Data logging for evaluation of cycling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8349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Production Tools Hardware:</a:t>
            </a:r>
            <a:br>
              <a:rPr lang="en-US" sz="2400" dirty="0"/>
            </a:br>
            <a:r>
              <a:rPr lang="en-US" sz="2400" dirty="0" smtClean="0"/>
              <a:t>Advanced </a:t>
            </a:r>
            <a:r>
              <a:rPr lang="en-US" sz="2400" dirty="0" err="1" smtClean="0"/>
              <a:t>BqMester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1" y="474387"/>
            <a:ext cx="4425949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5165" y="834887"/>
            <a:ext cx="45786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lnSpc>
                <a:spcPct val="150000"/>
              </a:lnSpc>
            </a:pPr>
            <a:r>
              <a:rPr lang="en-US" sz="1400" b="1" dirty="0">
                <a:latin typeface="+mj-lt"/>
                <a:cs typeface="Arial" charset="0"/>
              </a:rPr>
              <a:t>Features</a:t>
            </a:r>
            <a:endParaRPr lang="en-US" sz="1400" b="1" dirty="0" smtClean="0">
              <a:latin typeface="+mj-lt"/>
            </a:endParaRPr>
          </a:p>
          <a:p>
            <a:pPr marL="284163" indent="-284163">
              <a:lnSpc>
                <a:spcPct val="150000"/>
              </a:lnSpc>
            </a:pPr>
            <a:r>
              <a:rPr lang="en-US" sz="1400" dirty="0" smtClean="0"/>
              <a:t>-</a:t>
            </a:r>
            <a:r>
              <a:rPr lang="en-US" sz="1400" dirty="0" smtClean="0"/>
              <a:t>	</a:t>
            </a:r>
            <a:r>
              <a:rPr lang="en-US" sz="1400" dirty="0" smtClean="0"/>
              <a:t>Programs </a:t>
            </a:r>
            <a:r>
              <a:rPr lang="en-US" sz="1400" dirty="0"/>
              <a:t>and </a:t>
            </a:r>
            <a:r>
              <a:rPr lang="en-US" sz="1400" dirty="0" smtClean="0"/>
              <a:t>calibrates  multi-cell smart </a:t>
            </a:r>
            <a:r>
              <a:rPr lang="en-US" sz="1400" dirty="0"/>
              <a:t>b</a:t>
            </a:r>
            <a:r>
              <a:rPr lang="en-US" sz="1400" dirty="0" smtClean="0"/>
              <a:t>attery modules based </a:t>
            </a:r>
            <a:r>
              <a:rPr lang="en-US" sz="1400" dirty="0"/>
              <a:t>on the </a:t>
            </a:r>
            <a:r>
              <a:rPr lang="en-US" sz="1400" dirty="0" smtClean="0"/>
              <a:t>following devices</a:t>
            </a:r>
            <a:r>
              <a:rPr lang="en-US" sz="1400" dirty="0"/>
              <a:t>: bq306x and </a:t>
            </a:r>
            <a:r>
              <a:rPr lang="en-US" sz="1400" dirty="0" smtClean="0"/>
              <a:t>bq28xxx, bq40xx, </a:t>
            </a:r>
            <a:r>
              <a:rPr lang="en-US" sz="1400" dirty="0"/>
              <a:t>and the Impedance Track™ devices bq20z4x, bq20z6x, bq20z7x, bq20z80, and </a:t>
            </a:r>
            <a:r>
              <a:rPr lang="en-US" sz="1400" dirty="0" smtClean="0"/>
              <a:t>bq20z9x,bq28zxx, bq40zxx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Calibrates coulomb counter offset</a:t>
            </a:r>
            <a:r>
              <a:rPr lang="en-US" sz="1400" dirty="0"/>
              <a:t>, </a:t>
            </a:r>
            <a:r>
              <a:rPr lang="en-US" sz="1400" dirty="0" smtClean="0"/>
              <a:t>voltage</a:t>
            </a:r>
            <a:r>
              <a:rPr lang="en-US" sz="1400" dirty="0"/>
              <a:t>, </a:t>
            </a:r>
            <a:r>
              <a:rPr lang="en-US" sz="1400" dirty="0" smtClean="0"/>
              <a:t>temperature</a:t>
            </a:r>
            <a:r>
              <a:rPr lang="en-US" sz="1400" dirty="0"/>
              <a:t>, and </a:t>
            </a:r>
            <a:r>
              <a:rPr lang="en-US" sz="1400" dirty="0" smtClean="0"/>
              <a:t>current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Programs serial number, date, Pack lot code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Works with </a:t>
            </a:r>
            <a:r>
              <a:rPr lang="en-US" sz="1400" dirty="0" err="1" smtClean="0"/>
              <a:t>bqMtester</a:t>
            </a:r>
            <a:r>
              <a:rPr lang="en-US" sz="1400" dirty="0" smtClean="0"/>
              <a:t> Software and </a:t>
            </a:r>
            <a:r>
              <a:rPr lang="en-US" sz="1400" dirty="0" err="1" smtClean="0"/>
              <a:t>bqproduction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5631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Production Tools :</a:t>
            </a:r>
            <a:r>
              <a:rPr lang="en-US" sz="2400" dirty="0" err="1" smtClean="0"/>
              <a:t>bqEVSW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38" y="834887"/>
            <a:ext cx="5605669" cy="347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896" y="596348"/>
            <a:ext cx="30281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cs typeface="Arial" charset="0"/>
              </a:rPr>
              <a:t>Features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Chem</a:t>
            </a:r>
            <a:r>
              <a:rPr lang="en-US" sz="1600" dirty="0" smtClean="0"/>
              <a:t> id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Configuration of data flash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Logging of registers and data flash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Gauge 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gg file exporting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senc</a:t>
            </a:r>
            <a:r>
              <a:rPr lang="en-US" sz="1600" dirty="0" smtClean="0"/>
              <a:t> extraction and programming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.rom and .</a:t>
            </a:r>
            <a:r>
              <a:rPr lang="en-US" sz="1600" dirty="0" err="1" smtClean="0"/>
              <a:t>dfi</a:t>
            </a:r>
            <a:r>
              <a:rPr lang="en-US" sz="1600" dirty="0" smtClean="0"/>
              <a:t> file extraction and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Facilates</a:t>
            </a:r>
            <a:r>
              <a:rPr lang="en-US" sz="1600" dirty="0" smtClean="0"/>
              <a:t> full evaluation of TI’s gauges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6628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Production Tools </a:t>
            </a:r>
            <a:r>
              <a:rPr lang="en-US" sz="2400" dirty="0" smtClean="0"/>
              <a:t>:</a:t>
            </a:r>
            <a:r>
              <a:rPr lang="en-US" sz="2400" dirty="0" err="1" smtClean="0"/>
              <a:t>bqStudio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64" y="755374"/>
            <a:ext cx="6051343" cy="363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896" y="1106556"/>
            <a:ext cx="2484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cs typeface="Arial" charset="0"/>
              </a:rPr>
              <a:t>Features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bqEVSW</a:t>
            </a:r>
            <a:r>
              <a:rPr lang="en-US" sz="1600" dirty="0" smtClean="0"/>
              <a:t>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Allows full evaluation of TI’s gauges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6063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Production Tools 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err="1" smtClean="0"/>
              <a:t>bqMtester</a:t>
            </a:r>
            <a:r>
              <a:rPr lang="en-US" sz="2400" dirty="0" smtClean="0"/>
              <a:t> </a:t>
            </a:r>
            <a:r>
              <a:rPr lang="en-US" sz="2400" dirty="0" smtClean="0"/>
              <a:t>Software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408" y="128770"/>
            <a:ext cx="5170592" cy="343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032" y="626700"/>
            <a:ext cx="4161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Legacy software for use with the advanced </a:t>
            </a:r>
            <a:r>
              <a:rPr lang="en-US" sz="1400" dirty="0" err="1"/>
              <a:t>b</a:t>
            </a:r>
            <a:r>
              <a:rPr lang="en-US" sz="1400" dirty="0" err="1" smtClean="0"/>
              <a:t>qMtester</a:t>
            </a:r>
            <a:r>
              <a:rPr lang="en-US" sz="1400" dirty="0" smtClean="0"/>
              <a:t> hardware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Facilitates mass production/programming  of legacy device like the bq20XXX, bq30XXX</a:t>
            </a:r>
            <a:endParaRPr lang="en-US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7" y="1933571"/>
            <a:ext cx="3511825" cy="260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627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Production Tools :</a:t>
            </a:r>
            <a:br>
              <a:rPr lang="en-US" sz="2400" dirty="0"/>
            </a:br>
            <a:r>
              <a:rPr lang="en-US" sz="2400" dirty="0" err="1" smtClean="0"/>
              <a:t>bqproduction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9" y="786357"/>
            <a:ext cx="4271752" cy="3709449"/>
          </a:xfrm>
        </p:spPr>
        <p:txBody>
          <a:bodyPr/>
          <a:lstStyle/>
          <a:p>
            <a:r>
              <a:rPr lang="en-US" sz="1400" dirty="0"/>
              <a:t>Supports </a:t>
            </a:r>
            <a:r>
              <a:rPr lang="en-US" sz="1400" dirty="0" smtClean="0"/>
              <a:t>bq28z610, bq40zxx </a:t>
            </a:r>
            <a:r>
              <a:rPr lang="en-US" sz="1400" dirty="0"/>
              <a:t>family of devices, such as </a:t>
            </a:r>
            <a:r>
              <a:rPr lang="en-US" sz="1400" dirty="0" smtClean="0"/>
              <a:t>bq40z60 and</a:t>
            </a:r>
            <a:r>
              <a:rPr lang="en-US" sz="1400" dirty="0"/>
              <a:t> </a:t>
            </a:r>
            <a:r>
              <a:rPr lang="en-US" sz="1400" dirty="0" smtClean="0"/>
              <a:t>bq40z50-r1</a:t>
            </a:r>
          </a:p>
          <a:p>
            <a:r>
              <a:rPr lang="en-US" sz="1400" dirty="0" smtClean="0"/>
              <a:t>Works </a:t>
            </a:r>
            <a:r>
              <a:rPr lang="en-US" sz="1400" dirty="0"/>
              <a:t>with Advanced </a:t>
            </a:r>
            <a:r>
              <a:rPr lang="en-US" sz="1400" dirty="0" err="1"/>
              <a:t>bqMTester</a:t>
            </a:r>
            <a:r>
              <a:rPr lang="en-US" sz="1400" dirty="0"/>
              <a:t> </a:t>
            </a:r>
            <a:r>
              <a:rPr lang="en-US" sz="1400" dirty="0" smtClean="0"/>
              <a:t>hardware</a:t>
            </a:r>
          </a:p>
          <a:p>
            <a:r>
              <a:rPr lang="en-US" sz="1400" dirty="0"/>
              <a:t>Control multiple stations from a single graphical user </a:t>
            </a:r>
            <a:r>
              <a:rPr lang="en-US" sz="1400" dirty="0" smtClean="0"/>
              <a:t>interface</a:t>
            </a:r>
          </a:p>
          <a:p>
            <a:r>
              <a:rPr lang="en-US" sz="1400" dirty="0"/>
              <a:t>Run up to 12 stations in parallel from a single computer</a:t>
            </a:r>
          </a:p>
          <a:p>
            <a:r>
              <a:rPr lang="en-US" sz="1400" dirty="0"/>
              <a:t>Calibration and test automation </a:t>
            </a:r>
            <a:r>
              <a:rPr lang="en-US" sz="1400" dirty="0" smtClean="0"/>
              <a:t>unique </a:t>
            </a:r>
            <a:r>
              <a:rPr lang="en-US" sz="1400" dirty="0"/>
              <a:t>s</a:t>
            </a:r>
            <a:r>
              <a:rPr lang="en-US" sz="1400" dirty="0" smtClean="0"/>
              <a:t>erial </a:t>
            </a:r>
            <a:r>
              <a:rPr lang="en-US" sz="1400" dirty="0"/>
              <a:t>number assignment/programming</a:t>
            </a:r>
          </a:p>
          <a:p>
            <a:r>
              <a:rPr lang="en-US" sz="1400" dirty="0"/>
              <a:t>Date of manufacture programming </a:t>
            </a:r>
            <a:r>
              <a:rPr lang="en-US" sz="1400" dirty="0" smtClean="0"/>
              <a:t>calibration </a:t>
            </a:r>
            <a:r>
              <a:rPr lang="en-US" sz="1400" dirty="0"/>
              <a:t>limits filter to detect anomalies</a:t>
            </a:r>
          </a:p>
          <a:p>
            <a:r>
              <a:rPr lang="en-US" sz="1400" dirty="0"/>
              <a:t>Uses industry standard Motorola </a:t>
            </a:r>
            <a:r>
              <a:rPr lang="en-US" sz="1400" dirty="0" err="1"/>
              <a:t>srec</a:t>
            </a:r>
            <a:r>
              <a:rPr lang="en-US" sz="1400" dirty="0"/>
              <a:t> format </a:t>
            </a:r>
            <a:r>
              <a:rPr lang="en-US" sz="1400" dirty="0" smtClean="0"/>
              <a:t>golden </a:t>
            </a:r>
            <a:r>
              <a:rPr lang="en-US" sz="1400" dirty="0"/>
              <a:t>image programmer</a:t>
            </a:r>
          </a:p>
          <a:p>
            <a:pPr marL="0" indent="0">
              <a:buNone/>
            </a:pP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759" y="119271"/>
            <a:ext cx="4269375" cy="444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277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Introduction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TI’s fuel gauges can be seen as a sub-system consisting of a micro-controller, </a:t>
            </a:r>
            <a:r>
              <a:rPr lang="en-US" sz="1600" dirty="0" smtClean="0"/>
              <a:t>analog </a:t>
            </a:r>
            <a:r>
              <a:rPr lang="en-US" sz="1600" dirty="0" smtClean="0"/>
              <a:t>front ends (AFE), voltage , current and  temperature measurement components and communication components.</a:t>
            </a:r>
          </a:p>
          <a:p>
            <a:r>
              <a:rPr lang="en-US" sz="1600" dirty="0" smtClean="0"/>
              <a:t>A series of steps are required to successfully design battery packs using these gauges</a:t>
            </a:r>
          </a:p>
          <a:p>
            <a:r>
              <a:rPr lang="en-US" sz="1600" dirty="0" smtClean="0"/>
              <a:t>We will be reviewing the general flow required to go into production.</a:t>
            </a:r>
          </a:p>
          <a:p>
            <a:r>
              <a:rPr lang="en-US" sz="1600" dirty="0" smtClean="0"/>
              <a:t>The production flow can be different depending on </a:t>
            </a:r>
          </a:p>
          <a:p>
            <a:pPr lvl="1"/>
            <a:r>
              <a:rPr lang="en-US" dirty="0" smtClean="0"/>
              <a:t>algorithm, </a:t>
            </a:r>
          </a:p>
          <a:p>
            <a:pPr lvl="1"/>
            <a:r>
              <a:rPr lang="en-US" dirty="0" smtClean="0"/>
              <a:t>type of device 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gauge-memory type.</a:t>
            </a:r>
          </a:p>
          <a:p>
            <a:r>
              <a:rPr lang="en-US" sz="1600" dirty="0" smtClean="0"/>
              <a:t>A high level overview of the different tools available to facilitate the going to production will be discussed.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96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Production Tools :</a:t>
            </a:r>
            <a:br>
              <a:rPr lang="en-US" sz="2400" dirty="0"/>
            </a:br>
            <a:r>
              <a:rPr lang="en-US" sz="2400" dirty="0" err="1" smtClean="0"/>
              <a:t>bq</a:t>
            </a:r>
            <a:r>
              <a:rPr lang="en-US" sz="2400" dirty="0" smtClean="0"/>
              <a:t>-Hi-Production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3582639" cy="3709449"/>
          </a:xfrm>
        </p:spPr>
        <p:txBody>
          <a:bodyPr/>
          <a:lstStyle/>
          <a:p>
            <a:r>
              <a:rPr lang="en-US" sz="1600" dirty="0" smtClean="0"/>
              <a:t>Calibration and test automation of bq34z100, bq34110 and bq78350</a:t>
            </a:r>
          </a:p>
          <a:p>
            <a:r>
              <a:rPr lang="en-US" sz="1600" dirty="0"/>
              <a:t>Control multiple stations from a single graphical user interface</a:t>
            </a:r>
          </a:p>
          <a:p>
            <a:r>
              <a:rPr lang="en-US" sz="1600" dirty="0" smtClean="0"/>
              <a:t>Calibration </a:t>
            </a:r>
            <a:r>
              <a:rPr lang="en-US" sz="1600" dirty="0"/>
              <a:t>and test automation Unique Serial number </a:t>
            </a:r>
            <a:r>
              <a:rPr lang="en-US" sz="1600" dirty="0" smtClean="0"/>
              <a:t>assignment/programming</a:t>
            </a:r>
          </a:p>
          <a:p>
            <a:r>
              <a:rPr lang="en-US" sz="1600" dirty="0"/>
              <a:t>Uses industry standard Motorola </a:t>
            </a:r>
            <a:r>
              <a:rPr lang="en-US" sz="1600" dirty="0" err="1"/>
              <a:t>srec</a:t>
            </a:r>
            <a:r>
              <a:rPr lang="en-US" sz="1600" dirty="0"/>
              <a:t> format </a:t>
            </a:r>
            <a:r>
              <a:rPr lang="en-US" sz="1600" dirty="0" smtClean="0"/>
              <a:t>golden </a:t>
            </a:r>
            <a:r>
              <a:rPr lang="en-US" sz="1600" dirty="0"/>
              <a:t>image programmer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081" y="192157"/>
            <a:ext cx="4167609" cy="434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141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Conclusion / Summary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33378" y="773105"/>
            <a:ext cx="8467725" cy="3709449"/>
          </a:xfrm>
        </p:spPr>
        <p:txBody>
          <a:bodyPr/>
          <a:lstStyle/>
          <a:p>
            <a:r>
              <a:rPr lang="en-US" dirty="0" smtClean="0"/>
              <a:t>The general production flow for TI’s gauge was outlined</a:t>
            </a:r>
            <a:endParaRPr lang="en-US" sz="1800" dirty="0" smtClean="0"/>
          </a:p>
          <a:p>
            <a:r>
              <a:rPr lang="en-US" dirty="0" smtClean="0"/>
              <a:t>The differences in algorithm and gauge type alters the general production flow</a:t>
            </a:r>
            <a:endParaRPr lang="en-US" sz="1800" dirty="0" smtClean="0"/>
          </a:p>
          <a:p>
            <a:r>
              <a:rPr lang="en-US" sz="1800" dirty="0" smtClean="0"/>
              <a:t>The different tools that facilitate mass production was discussed.</a:t>
            </a:r>
          </a:p>
          <a:p>
            <a:r>
              <a:rPr lang="en-US" dirty="0" smtClean="0"/>
              <a:t>While going to production can be demanding, following the procedure can get your designs out the door quickly.</a:t>
            </a:r>
            <a:endParaRPr lang="en-US" dirty="0"/>
          </a:p>
          <a:p>
            <a:endParaRPr lang="en-US" sz="1800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12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145774"/>
            <a:ext cx="8467725" cy="4572000"/>
          </a:xfrm>
        </p:spPr>
        <p:txBody>
          <a:bodyPr/>
          <a:lstStyle/>
          <a:p>
            <a:pPr marL="0" indent="0" algn="ctr">
              <a:buNone/>
            </a:pPr>
            <a:endParaRPr lang="en-US" sz="96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9600" dirty="0" smtClean="0">
                <a:solidFill>
                  <a:schemeClr val="tx2"/>
                </a:solidFill>
              </a:rPr>
              <a:t>Questions?</a:t>
            </a:r>
            <a:endParaRPr lang="en-US" sz="15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0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sz="2400" dirty="0" smtClean="0"/>
              <a:t>General </a:t>
            </a:r>
            <a:r>
              <a:rPr lang="en-US" sz="2400" dirty="0" smtClean="0"/>
              <a:t>production flow for TI’s </a:t>
            </a:r>
            <a:r>
              <a:rPr lang="en-US" sz="2400" dirty="0" err="1" smtClean="0"/>
              <a:t>guages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33378" y="726722"/>
            <a:ext cx="8467725" cy="3759139"/>
          </a:xfrm>
        </p:spPr>
        <p:txBody>
          <a:bodyPr/>
          <a:lstStyle/>
          <a:p>
            <a:pPr marL="0" indent="0">
              <a:buNone/>
            </a:pPr>
            <a:r>
              <a:rPr lang="en-US" sz="1500" dirty="0" smtClean="0"/>
              <a:t>1. Identify the gauge based on application</a:t>
            </a:r>
          </a:p>
          <a:p>
            <a:pPr marL="231775" indent="-231775">
              <a:buNone/>
            </a:pPr>
            <a:r>
              <a:rPr lang="en-US" sz="1500" dirty="0" smtClean="0"/>
              <a:t>2. Calibrate the voltage, current , temperature measurements, cc offset and board offset if available</a:t>
            </a:r>
          </a:p>
          <a:p>
            <a:pPr marL="231775" indent="-231775">
              <a:buNone/>
            </a:pPr>
            <a:r>
              <a:rPr lang="en-US" sz="1500" dirty="0" smtClean="0"/>
              <a:t>3. Configure the data memory parameters referencing the technical reference manual(TRM)</a:t>
            </a:r>
          </a:p>
          <a:p>
            <a:pPr marL="0" indent="0">
              <a:buNone/>
            </a:pPr>
            <a:r>
              <a:rPr lang="en-US" sz="1500" dirty="0" smtClean="0"/>
              <a:t>4. Perform a learning cycle based on gauge type</a:t>
            </a:r>
          </a:p>
          <a:p>
            <a:pPr marL="0" indent="0">
              <a:buNone/>
            </a:pPr>
            <a:r>
              <a:rPr lang="en-US" sz="1500" dirty="0" smtClean="0"/>
              <a:t>5. Extract golden file</a:t>
            </a:r>
          </a:p>
          <a:p>
            <a:pPr marL="0" indent="0">
              <a:buNone/>
            </a:pPr>
            <a:r>
              <a:rPr lang="en-US" sz="1500" dirty="0" smtClean="0"/>
              <a:t>6. Evaluate </a:t>
            </a:r>
            <a:r>
              <a:rPr lang="en-US" sz="1500" dirty="0"/>
              <a:t>accuracy at room and low </a:t>
            </a:r>
            <a:r>
              <a:rPr lang="en-US" sz="1500" dirty="0" smtClean="0"/>
              <a:t>temperature with actual load profile</a:t>
            </a:r>
          </a:p>
          <a:p>
            <a:pPr marL="0" indent="0">
              <a:buNone/>
            </a:pPr>
            <a:r>
              <a:rPr lang="en-US" sz="1500" dirty="0" smtClean="0"/>
              <a:t>7. Optimize for low temperature performance if necessary</a:t>
            </a:r>
          </a:p>
          <a:p>
            <a:pPr marL="0" indent="0">
              <a:buNone/>
            </a:pPr>
            <a:r>
              <a:rPr lang="en-US" sz="1500" dirty="0" smtClean="0"/>
              <a:t>8. Program golden file on multiple units</a:t>
            </a:r>
          </a:p>
          <a:p>
            <a:pPr marL="0" indent="0">
              <a:buNone/>
            </a:pPr>
            <a:r>
              <a:rPr lang="en-US" sz="1500" dirty="0"/>
              <a:t>9</a:t>
            </a:r>
            <a:r>
              <a:rPr lang="en-US" sz="1500" dirty="0" smtClean="0"/>
              <a:t>. Perform calibration on each unit ( this step can be </a:t>
            </a:r>
            <a:r>
              <a:rPr lang="en-US" sz="1500" dirty="0" err="1" smtClean="0"/>
              <a:t>omiited</a:t>
            </a:r>
            <a:r>
              <a:rPr lang="en-US" sz="1500" dirty="0" smtClean="0"/>
              <a:t> if </a:t>
            </a:r>
            <a:r>
              <a:rPr lang="en-US" sz="1500" dirty="0" smtClean="0"/>
              <a:t>high measurement accuracy isn’t required by  using averaged calibration values from 10 boards in the golden file calibration parameters)</a:t>
            </a:r>
          </a:p>
          <a:p>
            <a:pPr marL="0" indent="0">
              <a:buNone/>
            </a:pPr>
            <a:r>
              <a:rPr lang="en-US" sz="1500" dirty="0" smtClean="0"/>
              <a:t>10. </a:t>
            </a:r>
            <a:r>
              <a:rPr lang="en-US" sz="1500" dirty="0" smtClean="0"/>
              <a:t>Put </a:t>
            </a:r>
            <a:r>
              <a:rPr lang="en-US" sz="1500" dirty="0" smtClean="0"/>
              <a:t>device into ship mode</a:t>
            </a:r>
            <a:endParaRPr lang="en-US" sz="1500" dirty="0"/>
          </a:p>
          <a:p>
            <a:pPr marL="0" indent="0">
              <a:buNone/>
            </a:pPr>
            <a:endParaRPr lang="en-US" sz="1500" dirty="0" smtClean="0"/>
          </a:p>
          <a:p>
            <a:pPr>
              <a:buFontTx/>
              <a:buChar char="-"/>
            </a:pPr>
            <a:endParaRPr lang="en-US" sz="1500" dirty="0" smtClean="0"/>
          </a:p>
          <a:p>
            <a:pPr marL="0" indent="0">
              <a:buNone/>
            </a:pPr>
            <a:endParaRPr lang="en-US" sz="1500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36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sz="2400" dirty="0" smtClean="0"/>
              <a:t>Production flow: </a:t>
            </a:r>
            <a:r>
              <a:rPr lang="en-US" sz="2400" dirty="0" smtClean="0"/>
              <a:t>Algorithm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Impedance Track</a:t>
            </a:r>
          </a:p>
          <a:p>
            <a:pPr lvl="1"/>
            <a:r>
              <a:rPr lang="en-US" sz="1600" dirty="0" smtClean="0"/>
              <a:t>IT</a:t>
            </a:r>
          </a:p>
          <a:p>
            <a:pPr lvl="1"/>
            <a:r>
              <a:rPr lang="en-US" dirty="0" smtClean="0"/>
              <a:t>IT-Lite</a:t>
            </a:r>
          </a:p>
          <a:p>
            <a:pPr lvl="1"/>
            <a:r>
              <a:rPr lang="en-US" sz="1600" dirty="0" smtClean="0"/>
              <a:t>IT-DVC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CEDV</a:t>
            </a:r>
            <a:endParaRPr lang="en-US" sz="1600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" name="Right Brace 1"/>
          <p:cNvSpPr/>
          <p:nvPr/>
        </p:nvSpPr>
        <p:spPr>
          <a:xfrm>
            <a:off x="1828800" y="1530626"/>
            <a:ext cx="245165" cy="3511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73965" y="1530626"/>
            <a:ext cx="164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ROM gauges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492" y="171870"/>
            <a:ext cx="8458200" cy="676269"/>
          </a:xfrm>
        </p:spPr>
        <p:txBody>
          <a:bodyPr/>
          <a:lstStyle/>
          <a:p>
            <a:r>
              <a:rPr lang="en-US" sz="2400" dirty="0" smtClean="0"/>
              <a:t>Production Flow</a:t>
            </a:r>
            <a:r>
              <a:rPr lang="en-US" sz="2400" dirty="0" smtClean="0"/>
              <a:t>: Impedance Track- Flash Gauges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0987" y="799584"/>
            <a:ext cx="8458200" cy="3586886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1600" dirty="0" smtClean="0"/>
              <a:t>Identify </a:t>
            </a:r>
            <a:r>
              <a:rPr lang="en-US" sz="1600" dirty="0"/>
              <a:t>the gauge based on </a:t>
            </a:r>
            <a:r>
              <a:rPr lang="en-US" sz="1600" dirty="0" smtClean="0"/>
              <a:t>application</a:t>
            </a:r>
          </a:p>
          <a:p>
            <a:pPr marL="0" indent="0">
              <a:buNone/>
            </a:pPr>
            <a:r>
              <a:rPr lang="en-US" sz="1600" dirty="0" smtClean="0"/>
              <a:t>     - Determine if system or pack-side IT gauge.</a:t>
            </a:r>
          </a:p>
          <a:p>
            <a:pPr marL="396875" indent="-112713">
              <a:buNone/>
            </a:pPr>
            <a:r>
              <a:rPr lang="en-US" sz="1600" dirty="0" smtClean="0"/>
              <a:t>- Use system side gauge if the battery is detachable and </a:t>
            </a:r>
            <a:r>
              <a:rPr lang="en-US" sz="1600" dirty="0" smtClean="0"/>
              <a:t>pack-side </a:t>
            </a:r>
            <a:r>
              <a:rPr lang="en-US" sz="1600" dirty="0" smtClean="0"/>
              <a:t>if the battery and the gauge will always be attached together.</a:t>
            </a:r>
            <a:endParaRPr lang="en-US" sz="1600" dirty="0"/>
          </a:p>
          <a:p>
            <a:pPr marL="231775" indent="-231775">
              <a:buNone/>
            </a:pPr>
            <a:r>
              <a:rPr lang="en-US" sz="1600" dirty="0"/>
              <a:t>2. Calibrate the voltage, current , temperature measurements, cc offset and board offset if </a:t>
            </a:r>
            <a:r>
              <a:rPr lang="en-US" sz="1600" dirty="0" smtClean="0"/>
              <a:t>available</a:t>
            </a:r>
          </a:p>
          <a:p>
            <a:pPr marL="231775" indent="-231775">
              <a:buNone/>
            </a:pPr>
            <a:r>
              <a:rPr lang="en-US" sz="1600" dirty="0" smtClean="0"/>
              <a:t>	- Set up the environment as shown</a:t>
            </a:r>
          </a:p>
          <a:p>
            <a:pPr marL="231775" indent="-231775">
              <a:buNone/>
            </a:pPr>
            <a:r>
              <a:rPr lang="en-US" sz="1600" dirty="0"/>
              <a:t>	</a:t>
            </a:r>
            <a:r>
              <a:rPr lang="en-US" sz="1600" dirty="0" smtClean="0"/>
              <a:t>- Use </a:t>
            </a:r>
            <a:r>
              <a:rPr lang="en-US" sz="1600" dirty="0" err="1" smtClean="0"/>
              <a:t>bqstudio</a:t>
            </a:r>
            <a:r>
              <a:rPr lang="en-US" sz="1600" dirty="0" smtClean="0"/>
              <a:t> to perform V,I,T</a:t>
            </a:r>
          </a:p>
          <a:p>
            <a:pPr marL="344488" indent="-231775">
              <a:buNone/>
            </a:pPr>
            <a:r>
              <a:rPr lang="en-US" sz="1600" dirty="0"/>
              <a:t>	</a:t>
            </a:r>
            <a:r>
              <a:rPr lang="en-US" sz="1600" dirty="0" smtClean="0"/>
              <a:t>and cc-offset and board offset </a:t>
            </a:r>
          </a:p>
          <a:p>
            <a:pPr marL="344488" indent="0">
              <a:buNone/>
            </a:pPr>
            <a:r>
              <a:rPr lang="en-US" sz="1600" dirty="0" smtClean="0"/>
              <a:t>calibration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93" y="2304383"/>
            <a:ext cx="3940864" cy="234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60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618201" y="1396013"/>
            <a:ext cx="5525799" cy="3408756"/>
            <a:chOff x="3618201" y="1085713"/>
            <a:chExt cx="5743574" cy="3719056"/>
          </a:xfrm>
        </p:grpSpPr>
        <p:pic>
          <p:nvPicPr>
            <p:cNvPr id="11" name="Content Placeholder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18201" y="1095179"/>
              <a:ext cx="5743574" cy="37095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5328372" y="1085713"/>
              <a:ext cx="581891" cy="3361094"/>
            </a:xfrm>
            <a:prstGeom prst="rect">
              <a:avLst/>
            </a:prstGeom>
            <a:solidFill>
              <a:srgbClr val="00B0F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10262" y="1085713"/>
              <a:ext cx="1454728" cy="3361094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364991" y="1085713"/>
              <a:ext cx="1278081" cy="3361094"/>
            </a:xfrm>
            <a:prstGeom prst="rect">
              <a:avLst/>
            </a:prstGeom>
            <a:solidFill>
              <a:srgbClr val="00B0F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28371" y="1396013"/>
              <a:ext cx="581891" cy="338554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Relax &gt;2hrs</a:t>
              </a:r>
              <a:endParaRPr lang="en-US" sz="8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59229" y="2870852"/>
              <a:ext cx="956795" cy="58477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Discharge to empty</a:t>
              </a:r>
            </a:p>
            <a:p>
              <a:r>
                <a:rPr lang="en-US" sz="800" b="1" dirty="0" smtClean="0"/>
                <a:t>@ &gt;=C/10 or &lt;= C/5</a:t>
              </a:r>
              <a:endParaRPr lang="en-US" sz="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58299" y="2868996"/>
              <a:ext cx="1091462" cy="215444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Relax &gt;5hrs</a:t>
              </a:r>
              <a:endParaRPr lang="en-US" sz="8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Production Flow: Impedance Track- Flash </a:t>
            </a:r>
            <a:r>
              <a:rPr lang="en-US" sz="2400" dirty="0" smtClean="0"/>
              <a:t>Gauges cont’d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indent="-231775">
              <a:buNone/>
            </a:pPr>
            <a:r>
              <a:rPr lang="en-US" sz="1600" dirty="0"/>
              <a:t>3. Configure the data memory parameters referencing the technical reference manual(TRM</a:t>
            </a:r>
            <a:r>
              <a:rPr lang="en-US" sz="1600" dirty="0" smtClean="0"/>
              <a:t>)</a:t>
            </a:r>
          </a:p>
          <a:p>
            <a:pPr marL="231775" indent="-231775">
              <a:buNone/>
            </a:pPr>
            <a:r>
              <a:rPr lang="en-US" sz="1600" dirty="0" smtClean="0"/>
              <a:t>	a. Identify the </a:t>
            </a:r>
            <a:r>
              <a:rPr lang="en-US" sz="1600" dirty="0" err="1" smtClean="0"/>
              <a:t>chem</a:t>
            </a:r>
            <a:r>
              <a:rPr lang="en-US" sz="1600" dirty="0" smtClean="0"/>
              <a:t> id of the battery</a:t>
            </a:r>
          </a:p>
          <a:p>
            <a:pPr marL="460375" indent="230188">
              <a:buFont typeface="Arial" panose="020B0604020202020204" pitchFamily="34" charset="0"/>
              <a:buChar char="•"/>
            </a:pPr>
            <a:r>
              <a:rPr lang="en-US" sz="1600" dirty="0" smtClean="0"/>
              <a:t>Perform a relax-discharge-</a:t>
            </a:r>
          </a:p>
          <a:p>
            <a:pPr marL="400050" indent="230188">
              <a:buNone/>
            </a:pPr>
            <a:r>
              <a:rPr lang="en-US" sz="1600" dirty="0" smtClean="0"/>
              <a:t>relax test while logging V,I,T</a:t>
            </a:r>
          </a:p>
          <a:p>
            <a:pPr marL="400050" indent="230188">
              <a:buNone/>
            </a:pPr>
            <a:r>
              <a:rPr lang="en-US" sz="1600" dirty="0"/>
              <a:t>w</a:t>
            </a:r>
            <a:r>
              <a:rPr lang="en-US" sz="1600" dirty="0" smtClean="0"/>
              <a:t>ith </a:t>
            </a:r>
            <a:r>
              <a:rPr lang="en-US" sz="1600" dirty="0" err="1" smtClean="0"/>
              <a:t>bqstudio</a:t>
            </a:r>
            <a:endParaRPr lang="en-US" sz="1600" dirty="0" smtClean="0"/>
          </a:p>
          <a:p>
            <a:pPr marL="460375" indent="207963">
              <a:buFont typeface="Arial" panose="020B0604020202020204" pitchFamily="34" charset="0"/>
              <a:buChar char="•"/>
            </a:pPr>
            <a:r>
              <a:rPr lang="en-US" sz="1600" dirty="0" smtClean="0"/>
              <a:t>Upload results to online tool</a:t>
            </a:r>
          </a:p>
          <a:p>
            <a:pPr marL="400050" indent="230188">
              <a:buNone/>
            </a:pPr>
            <a:r>
              <a:rPr lang="en-US" sz="1600" dirty="0" err="1" smtClean="0"/>
              <a:t>gpcchem</a:t>
            </a:r>
            <a:endParaRPr lang="en-US" sz="1600" dirty="0" smtClean="0"/>
          </a:p>
          <a:p>
            <a:pPr marL="627063" indent="-169863"/>
            <a:r>
              <a:rPr lang="en-US" sz="1600" dirty="0" smtClean="0"/>
              <a:t>Program the best </a:t>
            </a:r>
            <a:r>
              <a:rPr lang="en-US" sz="1600" dirty="0" err="1" smtClean="0"/>
              <a:t>chemid</a:t>
            </a:r>
            <a:endParaRPr lang="en-US" sz="1600" dirty="0" smtClean="0"/>
          </a:p>
          <a:p>
            <a:pPr marL="566738" indent="0">
              <a:buNone/>
            </a:pPr>
            <a:r>
              <a:rPr lang="en-US" sz="1600" dirty="0" smtClean="0"/>
              <a:t> returned on device using </a:t>
            </a:r>
            <a:r>
              <a:rPr lang="en-US" sz="1600" dirty="0" err="1" smtClean="0"/>
              <a:t>bqstudio</a:t>
            </a:r>
            <a:endParaRPr lang="en-US" sz="1600" dirty="0" smtClean="0"/>
          </a:p>
          <a:p>
            <a:pPr marL="231775" indent="-231775">
              <a:buNone/>
            </a:pPr>
            <a:r>
              <a:rPr lang="en-US" sz="1600" dirty="0" smtClean="0"/>
              <a:t> 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1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Production Flow: Impedance Track- Flash Gauges cont’d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indent="-231775">
              <a:buNone/>
            </a:pPr>
            <a:r>
              <a:rPr lang="en-US" sz="1600" dirty="0"/>
              <a:t>	</a:t>
            </a:r>
            <a:r>
              <a:rPr lang="en-US" sz="1600" dirty="0" smtClean="0"/>
              <a:t>b. Configure the data flash parameter prior to learning. At minimum configure the following</a:t>
            </a:r>
          </a:p>
          <a:p>
            <a:pPr marL="1200150" indent="-285750">
              <a:buFontTx/>
              <a:buChar char="-"/>
            </a:pPr>
            <a:r>
              <a:rPr lang="en-US" sz="1600" dirty="0" smtClean="0"/>
              <a:t>Taper </a:t>
            </a:r>
            <a:r>
              <a:rPr lang="en-US" sz="1600" dirty="0"/>
              <a:t>current. Values </a:t>
            </a:r>
            <a:r>
              <a:rPr lang="en-US" sz="1600" dirty="0" smtClean="0"/>
              <a:t>between </a:t>
            </a:r>
            <a:r>
              <a:rPr lang="en-US" sz="1600" dirty="0"/>
              <a:t>C/10 and C/20 should be used</a:t>
            </a:r>
            <a:r>
              <a:rPr lang="en-US" sz="1600" dirty="0" smtClean="0"/>
              <a:t>.</a:t>
            </a:r>
          </a:p>
          <a:p>
            <a:pPr marL="1200150" indent="-285750">
              <a:buFontTx/>
              <a:buChar char="-"/>
            </a:pPr>
            <a:r>
              <a:rPr lang="en-US" sz="1600" dirty="0" smtClean="0"/>
              <a:t>Discharge current threshold. This should be less than taper current</a:t>
            </a:r>
          </a:p>
          <a:p>
            <a:pPr marL="1200150" indent="-285750">
              <a:buFontTx/>
              <a:buChar char="-"/>
            </a:pPr>
            <a:r>
              <a:rPr lang="en-US" sz="1600" dirty="0" smtClean="0"/>
              <a:t>Charge </a:t>
            </a:r>
            <a:r>
              <a:rPr lang="en-US" sz="1600" dirty="0"/>
              <a:t>current threshold</a:t>
            </a:r>
            <a:r>
              <a:rPr lang="en-US" sz="1600" dirty="0" smtClean="0"/>
              <a:t>. This </a:t>
            </a:r>
            <a:r>
              <a:rPr lang="en-US" sz="1600" dirty="0"/>
              <a:t>should be less than taper current</a:t>
            </a:r>
            <a:r>
              <a:rPr lang="en-US" sz="1600" dirty="0" smtClean="0"/>
              <a:t>.</a:t>
            </a:r>
          </a:p>
          <a:p>
            <a:pPr marL="1200150" indent="-285750">
              <a:buFontTx/>
              <a:buChar char="-"/>
            </a:pPr>
            <a:r>
              <a:rPr lang="en-US" sz="1600" dirty="0" smtClean="0"/>
              <a:t>Quit current. This determines the gauge’s relaxation state. This value should be less that </a:t>
            </a:r>
            <a:r>
              <a:rPr lang="en-US" sz="1600" dirty="0" err="1" smtClean="0"/>
              <a:t>dsg</a:t>
            </a:r>
            <a:r>
              <a:rPr lang="en-US" sz="1600" dirty="0" smtClean="0"/>
              <a:t> and </a:t>
            </a:r>
            <a:r>
              <a:rPr lang="en-US" sz="1600" dirty="0" err="1" smtClean="0"/>
              <a:t>chg</a:t>
            </a:r>
            <a:r>
              <a:rPr lang="en-US" sz="1600" dirty="0" smtClean="0"/>
              <a:t> current thresholds and less than or equal to C/20.</a:t>
            </a:r>
          </a:p>
          <a:p>
            <a:pPr marL="1200150" indent="-285750">
              <a:buFontTx/>
              <a:buChar char="-"/>
            </a:pPr>
            <a:r>
              <a:rPr lang="en-US" sz="1600" dirty="0" smtClean="0"/>
              <a:t>Design capacity: Rated Nominal capacity of the cell</a:t>
            </a:r>
          </a:p>
          <a:p>
            <a:pPr marL="1200150" indent="-285750">
              <a:buFontTx/>
              <a:buChar char="-"/>
            </a:pPr>
            <a:r>
              <a:rPr lang="en-US" sz="1600" dirty="0" smtClean="0"/>
              <a:t>Design voltage: Rated </a:t>
            </a:r>
            <a:r>
              <a:rPr lang="en-US" sz="1600" dirty="0"/>
              <a:t>Nominal </a:t>
            </a:r>
            <a:r>
              <a:rPr lang="en-US" sz="1600" dirty="0" smtClean="0"/>
              <a:t>voltage of </a:t>
            </a:r>
            <a:r>
              <a:rPr lang="en-US" sz="1600" dirty="0"/>
              <a:t>the </a:t>
            </a:r>
            <a:r>
              <a:rPr lang="en-US" sz="1600" dirty="0" smtClean="0"/>
              <a:t>cell</a:t>
            </a:r>
          </a:p>
          <a:p>
            <a:pPr marL="1200150" indent="-285750">
              <a:buFontTx/>
              <a:buChar char="-"/>
            </a:pPr>
            <a:r>
              <a:rPr lang="en-US" sz="1600" dirty="0" smtClean="0"/>
              <a:t>Charge voltage for the different temperature levels</a:t>
            </a:r>
          </a:p>
          <a:p>
            <a:pPr marL="1200150" indent="-285750">
              <a:buFontTx/>
              <a:buChar char="-"/>
            </a:pPr>
            <a:r>
              <a:rPr lang="en-US" sz="1600" dirty="0" smtClean="0"/>
              <a:t>Terminate voltage: minimum voltage stated in cell data sheet that  the cell can be discharged to</a:t>
            </a:r>
            <a:endParaRPr lang="en-US" sz="1600" dirty="0"/>
          </a:p>
          <a:p>
            <a:pPr marL="1200150" indent="-285750">
              <a:buFontTx/>
              <a:buChar char="-"/>
            </a:pPr>
            <a:endParaRPr lang="en-US" sz="1600" dirty="0" smtClean="0"/>
          </a:p>
          <a:p>
            <a:pPr marL="231775" indent="-231775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19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Production Flow: Impedance Track- Flash Gauges cont’d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500" dirty="0" smtClean="0"/>
              <a:t>4</a:t>
            </a:r>
            <a:r>
              <a:rPr lang="en-US" sz="1500" dirty="0"/>
              <a:t>. Perform a learning cycle </a:t>
            </a:r>
          </a:p>
          <a:p>
            <a:pPr marL="0" indent="0">
              <a:buFontTx/>
              <a:buNone/>
            </a:pPr>
            <a:r>
              <a:rPr lang="en-US" sz="1500" dirty="0" smtClean="0"/>
              <a:t>-  Issue a IT enable command (0x21). Then Issue a reset command (0x41)</a:t>
            </a:r>
          </a:p>
          <a:p>
            <a:pPr marL="0" indent="0">
              <a:buFontTx/>
              <a:buNone/>
            </a:pPr>
            <a:r>
              <a:rPr lang="en-US" sz="1500" dirty="0" smtClean="0"/>
              <a:t>-  Discharge to empty (terminate voltage) using a constant current value between C/5 and C/7</a:t>
            </a:r>
          </a:p>
          <a:p>
            <a:pPr marL="188913" indent="-188913">
              <a:buFontTx/>
              <a:buChar char="-"/>
            </a:pPr>
            <a:r>
              <a:rPr lang="en-US" sz="1500" dirty="0" smtClean="0"/>
              <a:t>Rest for 5 Hours</a:t>
            </a:r>
          </a:p>
          <a:p>
            <a:pPr>
              <a:buFontTx/>
              <a:buChar char="-"/>
            </a:pPr>
            <a:r>
              <a:rPr lang="en-US" sz="1500" dirty="0" smtClean="0"/>
              <a:t>Charge the battery to full( charge voltage specified in DS of cell) and make sure you taper to a value below the taper current in DF</a:t>
            </a:r>
          </a:p>
          <a:p>
            <a:pPr>
              <a:buFontTx/>
              <a:buChar char="-"/>
            </a:pPr>
            <a:r>
              <a:rPr lang="en-US" sz="1500" dirty="0" smtClean="0"/>
              <a:t>Rest for 2 hours ( </a:t>
            </a:r>
            <a:r>
              <a:rPr lang="en-US" sz="1500" dirty="0" err="1" smtClean="0"/>
              <a:t>Qmax</a:t>
            </a:r>
            <a:r>
              <a:rPr lang="en-US" sz="1500" dirty="0" smtClean="0"/>
              <a:t> will update at this point). Update status will go from 04 to 05 for pack side gauges while for system side gauge it will go from 00 to 01.</a:t>
            </a:r>
          </a:p>
          <a:p>
            <a:pPr>
              <a:buFontTx/>
              <a:buChar char="-"/>
            </a:pPr>
            <a:r>
              <a:rPr lang="en-US" sz="1500" dirty="0" smtClean="0"/>
              <a:t>Discharge to empty using the same discharge rate as before. </a:t>
            </a:r>
          </a:p>
          <a:p>
            <a:pPr>
              <a:buFontTx/>
              <a:buChar char="-"/>
            </a:pPr>
            <a:r>
              <a:rPr lang="en-US" sz="1500" dirty="0" smtClean="0"/>
              <a:t>Rest for 5 hours.</a:t>
            </a:r>
          </a:p>
          <a:p>
            <a:pPr>
              <a:buFontTx/>
              <a:buChar char="-"/>
            </a:pPr>
            <a:r>
              <a:rPr lang="en-US" sz="1500" dirty="0"/>
              <a:t>At the end of discharge, update status will change to 06 for pack side gauge and 02 for system side gauge</a:t>
            </a:r>
          </a:p>
          <a:p>
            <a:pPr>
              <a:buFontTx/>
              <a:buChar char="-"/>
            </a:pPr>
            <a:endParaRPr lang="en-US" sz="1500" dirty="0" smtClean="0"/>
          </a:p>
          <a:p>
            <a:pPr>
              <a:buFontTx/>
              <a:buChar char="-"/>
            </a:pPr>
            <a:endParaRPr lang="en-US" sz="1500" dirty="0" smtClean="0"/>
          </a:p>
          <a:p>
            <a:pPr>
              <a:buFontTx/>
              <a:buChar char="-"/>
            </a:pPr>
            <a:endParaRPr lang="en-US" sz="1500" dirty="0" smtClean="0"/>
          </a:p>
          <a:p>
            <a:pPr>
              <a:buFontTx/>
              <a:buChar char="-"/>
            </a:pPr>
            <a:endParaRPr lang="en-US" sz="1500" dirty="0"/>
          </a:p>
          <a:p>
            <a:pPr marL="0" indent="0">
              <a:buFontTx/>
              <a:buNone/>
            </a:pPr>
            <a:endParaRPr lang="en-US" sz="1500" dirty="0" smtClean="0"/>
          </a:p>
          <a:p>
            <a:pPr>
              <a:buFontTx/>
              <a:buChar char="-"/>
            </a:pPr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19290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12433C27708644AE980785849134A6" ma:contentTypeVersion="0" ma:contentTypeDescription="Create a new document." ma:contentTypeScope="" ma:versionID="de484a132f1b8daba837d38b3763a7f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6A2F2-17A2-4B29-85C9-D02ED817F0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51C72E7-F331-4D42-B166-437A86CA4985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546BB4A-29D9-4F21-99A7-590A8759AA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4651</TotalTime>
  <Words>1996</Words>
  <Application>Microsoft Office PowerPoint</Application>
  <PresentationFormat>On-screen Show (16:9)</PresentationFormat>
  <Paragraphs>305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FinalPowerpoint</vt:lpstr>
      <vt:lpstr>Battery gauge system design overview-process flow, tools and configuration</vt:lpstr>
      <vt:lpstr>PowerPoint Presentation</vt:lpstr>
      <vt:lpstr> Introduction</vt:lpstr>
      <vt:lpstr>General production flow for TI’s guages</vt:lpstr>
      <vt:lpstr>Production flow: Algorithm </vt:lpstr>
      <vt:lpstr>Production Flow: Impedance Track- Flash Gauges</vt:lpstr>
      <vt:lpstr>Production Flow: Impedance Track- Flash Gauges cont’d</vt:lpstr>
      <vt:lpstr>Production Flow: Impedance Track- Flash Gauges cont’d</vt:lpstr>
      <vt:lpstr>Production Flow: Impedance Track- Flash Gauges cont’d</vt:lpstr>
      <vt:lpstr>Graphical Representation of the learning cycle</vt:lpstr>
      <vt:lpstr>Production Flow: Impedance Track- Flash Gauges cont’d</vt:lpstr>
      <vt:lpstr>Production Flow: Impedance Track- Flash Gauges cont’d</vt:lpstr>
      <vt:lpstr>Production Flow: Impedance Track- Flash Gauges cont’d</vt:lpstr>
      <vt:lpstr>Production Flow: Impedance Track- Flash Gauges cont’d</vt:lpstr>
      <vt:lpstr>Production Flow: Impedance Track- ROM gauges</vt:lpstr>
      <vt:lpstr>Production Flow: Impedance Track- ROM gauges cont’d</vt:lpstr>
      <vt:lpstr>Production Flow: Impedance Track- ROM gauges cont’d</vt:lpstr>
      <vt:lpstr>Production Flow: Impedance Track- ROM gauges cont’d</vt:lpstr>
      <vt:lpstr>Production Flow: Impedance Track- ROM gauges cont’d</vt:lpstr>
      <vt:lpstr>Production Flow: Compensated End of Discharge Voltage (CEDV)</vt:lpstr>
      <vt:lpstr>Production Flow: Compensated End of Discharge Voltage (CEDV) Cont’d</vt:lpstr>
      <vt:lpstr>Production Flow: Compensated End of Discharge Voltage (CEDV) Cont’d</vt:lpstr>
      <vt:lpstr>Production tools- Hardware and Software</vt:lpstr>
      <vt:lpstr>Production Tools Hardware: Gauge Development Kit (GDK)</vt:lpstr>
      <vt:lpstr>Production Tools Hardware: Advanced BqMester</vt:lpstr>
      <vt:lpstr>Production Tools :bqEVSW</vt:lpstr>
      <vt:lpstr>Production Tools :bqStudio</vt:lpstr>
      <vt:lpstr>Production Tools : bqMtester Software</vt:lpstr>
      <vt:lpstr>Production Tools : bqproduction</vt:lpstr>
      <vt:lpstr>Production Tools : bq-Hi-Production</vt:lpstr>
      <vt:lpstr>Conclusion / Summary</vt:lpstr>
      <vt:lpstr>PowerPoint Presentation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Brollo, Clementina</dc:creator>
  <cp:lastModifiedBy>a0273591</cp:lastModifiedBy>
  <cp:revision>218</cp:revision>
  <dcterms:created xsi:type="dcterms:W3CDTF">2007-12-19T20:51:45Z</dcterms:created>
  <dcterms:modified xsi:type="dcterms:W3CDTF">2017-10-12T09:14:45Z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0x0101000C12433C27708644AE980785849134A6</vt:lpwstr>
  </property>
</Properties>
</file>