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4"/>
  </p:sldMasterIdLst>
  <p:notesMasterIdLst>
    <p:notesMasterId r:id="rId29"/>
  </p:notesMasterIdLst>
  <p:handoutMasterIdLst>
    <p:handoutMasterId r:id="rId30"/>
  </p:handoutMasterIdLst>
  <p:sldIdLst>
    <p:sldId id="287" r:id="rId5"/>
    <p:sldId id="293" r:id="rId6"/>
    <p:sldId id="296" r:id="rId7"/>
    <p:sldId id="430" r:id="rId8"/>
    <p:sldId id="453" r:id="rId9"/>
    <p:sldId id="435" r:id="rId10"/>
    <p:sldId id="447" r:id="rId11"/>
    <p:sldId id="454" r:id="rId12"/>
    <p:sldId id="448" r:id="rId13"/>
    <p:sldId id="459" r:id="rId14"/>
    <p:sldId id="452" r:id="rId15"/>
    <p:sldId id="432" r:id="rId16"/>
    <p:sldId id="458" r:id="rId17"/>
    <p:sldId id="467" r:id="rId18"/>
    <p:sldId id="388" r:id="rId19"/>
    <p:sldId id="461" r:id="rId20"/>
    <p:sldId id="463" r:id="rId21"/>
    <p:sldId id="464" r:id="rId22"/>
    <p:sldId id="457" r:id="rId23"/>
    <p:sldId id="436" r:id="rId24"/>
    <p:sldId id="437" r:id="rId25"/>
    <p:sldId id="438" r:id="rId26"/>
    <p:sldId id="465" r:id="rId27"/>
    <p:sldId id="292" r:id="rId28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A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12" autoAdjust="0"/>
    <p:restoredTop sz="94598" autoAdjust="0"/>
  </p:normalViewPr>
  <p:slideViewPr>
    <p:cSldViewPr snapToGrid="0">
      <p:cViewPr>
        <p:scale>
          <a:sx n="100" d="100"/>
          <a:sy n="100" d="100"/>
        </p:scale>
        <p:origin x="-1602" y="-1212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4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4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9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67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3"/>
            <a:ext cx="5486400" cy="425053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2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65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8" y="107157"/>
            <a:ext cx="2141537" cy="430172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07157"/>
            <a:ext cx="6275388" cy="430172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4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77743" y="4947901"/>
            <a:ext cx="2133600" cy="15478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A812F-8479-4F37-8662-4BBFDADD9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5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lected_powerpoint_bg_2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4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7781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4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51989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lected_powerpoint_bg_1_grey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298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4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1224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2" y="786358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6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1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6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9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8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5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82" y="794152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53747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0100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branislav.dubocanin@ti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Automotive Hotrod and </a:t>
            </a:r>
            <a:r>
              <a:rPr lang="en-US" sz="3200" dirty="0" err="1" smtClean="0"/>
              <a:t>Wettable</a:t>
            </a:r>
            <a:r>
              <a:rPr lang="en-US" sz="3200" dirty="0" smtClean="0"/>
              <a:t> Flanks Packaging Advancements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Perry Tsao</a:t>
            </a:r>
          </a:p>
          <a:p>
            <a:r>
              <a:rPr lang="en-US" dirty="0"/>
              <a:t>Systems and Applications Manager</a:t>
            </a:r>
          </a:p>
          <a:p>
            <a:r>
              <a:rPr lang="en-US" dirty="0"/>
              <a:t>SVA-PPS-PRS (Performance Regulator Solutions)</a:t>
            </a:r>
          </a:p>
        </p:txBody>
      </p:sp>
      <p:sp>
        <p:nvSpPr>
          <p:cNvPr id="6148" name="Rectangle 2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7B5736C-021E-4EDA-A2F9-FF199D20DBAA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Why do we need Automotive Hotrod?</a:t>
            </a:r>
          </a:p>
        </p:txBody>
      </p:sp>
    </p:spTree>
    <p:extLst>
      <p:ext uri="{BB962C8B-B14F-4D97-AF65-F5344CB8AC3E}">
        <p14:creationId xmlns:p14="http://schemas.microsoft.com/office/powerpoint/2010/main" val="26222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Automotive Hotrod?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Reduced </a:t>
            </a:r>
            <a:r>
              <a:rPr lang="en-US" dirty="0" err="1" smtClean="0"/>
              <a:t>Rds_on</a:t>
            </a:r>
            <a:endParaRPr lang="en-US" dirty="0" smtClean="0"/>
          </a:p>
          <a:p>
            <a:r>
              <a:rPr lang="en-US" dirty="0" smtClean="0"/>
              <a:t>Smaller size</a:t>
            </a:r>
          </a:p>
          <a:p>
            <a:r>
              <a:rPr lang="en-US" dirty="0" smtClean="0"/>
              <a:t>Reduced </a:t>
            </a:r>
            <a:r>
              <a:rPr lang="en-US" dirty="0" err="1" smtClean="0"/>
              <a:t>parasitics</a:t>
            </a:r>
            <a:r>
              <a:rPr lang="en-US" dirty="0" smtClean="0"/>
              <a:t> =&gt; less switch node ringing =&gt; lower EMI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9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522" y="1331596"/>
            <a:ext cx="4589140" cy="242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0626-1ACC-48B1-8201-AA7BD5684B54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6442" y="33469"/>
            <a:ext cx="9030055" cy="71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LM53625/35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Leadframe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design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3376" y="786351"/>
            <a:ext cx="8467725" cy="3709449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kern="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kern="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552" y="451596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 Confidential NDA Restrictions</a:t>
            </a:r>
            <a:endParaRPr lang="en-US" sz="1200" dirty="0"/>
          </a:p>
        </p:txBody>
      </p:sp>
      <p:sp>
        <p:nvSpPr>
          <p:cNvPr id="12" name="Line Callout 1 11"/>
          <p:cNvSpPr/>
          <p:nvPr/>
        </p:nvSpPr>
        <p:spPr>
          <a:xfrm>
            <a:off x="5304154" y="840877"/>
            <a:ext cx="2213469" cy="685910"/>
          </a:xfrm>
          <a:prstGeom prst="borderCallout1">
            <a:avLst>
              <a:gd name="adj1" fmla="val 26888"/>
              <a:gd name="adj2" fmla="val -3790"/>
              <a:gd name="adj3" fmla="val 217589"/>
              <a:gd name="adj4" fmla="val -34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0.6mm spacing between HV and LV pins</a:t>
            </a:r>
            <a:endParaRPr lang="en-US" sz="1400" dirty="0"/>
          </a:p>
        </p:txBody>
      </p:sp>
      <p:sp>
        <p:nvSpPr>
          <p:cNvPr id="19" name="Line Callout 1 18"/>
          <p:cNvSpPr/>
          <p:nvPr/>
        </p:nvSpPr>
        <p:spPr>
          <a:xfrm>
            <a:off x="683568" y="3538984"/>
            <a:ext cx="1825720" cy="909827"/>
          </a:xfrm>
          <a:prstGeom prst="borderCallout1">
            <a:avLst>
              <a:gd name="adj1" fmla="val 47564"/>
              <a:gd name="adj2" fmla="val 99346"/>
              <a:gd name="adj3" fmla="val -29682"/>
              <a:gd name="adj4" fmla="val 183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55563" algn="l"/>
              </a:tabLst>
            </a:pPr>
            <a:r>
              <a:rPr lang="en-GB" sz="1400" dirty="0" smtClean="0"/>
              <a:t>FB away from noisy signals and shielded by AGND</a:t>
            </a:r>
            <a:endParaRPr lang="en-US" sz="1400" dirty="0"/>
          </a:p>
        </p:txBody>
      </p:sp>
      <p:sp>
        <p:nvSpPr>
          <p:cNvPr id="20" name="Line Callout 1 19"/>
          <p:cNvSpPr/>
          <p:nvPr/>
        </p:nvSpPr>
        <p:spPr>
          <a:xfrm>
            <a:off x="2107523" y="627534"/>
            <a:ext cx="2520280" cy="612984"/>
          </a:xfrm>
          <a:prstGeom prst="borderCallout1">
            <a:avLst>
              <a:gd name="adj1" fmla="val 103124"/>
              <a:gd name="adj2" fmla="val 47810"/>
              <a:gd name="adj3" fmla="val 191447"/>
              <a:gd name="adj4" fmla="val 68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Note Symmetry for VIN/PGND around SW node</a:t>
            </a:r>
            <a:endParaRPr lang="en-US" sz="1400" dirty="0"/>
          </a:p>
        </p:txBody>
      </p:sp>
      <p:sp>
        <p:nvSpPr>
          <p:cNvPr id="21" name="Line Callout 1 20"/>
          <p:cNvSpPr/>
          <p:nvPr/>
        </p:nvSpPr>
        <p:spPr>
          <a:xfrm>
            <a:off x="6932058" y="3543858"/>
            <a:ext cx="1567970" cy="805951"/>
          </a:xfrm>
          <a:prstGeom prst="borderCallout1">
            <a:avLst>
              <a:gd name="adj1" fmla="val -7217"/>
              <a:gd name="adj2" fmla="val 52643"/>
              <a:gd name="adj3" fmla="val -48577"/>
              <a:gd name="adj4" fmla="val -39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/>
              <a:t>Wettable</a:t>
            </a:r>
            <a:r>
              <a:rPr lang="en-GB" sz="1400" dirty="0" smtClean="0"/>
              <a:t> Flanks shown by notch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45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Layout for EMI</a:t>
            </a:r>
          </a:p>
        </p:txBody>
      </p:sp>
    </p:spTree>
    <p:extLst>
      <p:ext uri="{BB962C8B-B14F-4D97-AF65-F5344CB8AC3E}">
        <p14:creationId xmlns:p14="http://schemas.microsoft.com/office/powerpoint/2010/main" val="9408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36" y="1336595"/>
            <a:ext cx="1567856" cy="10108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switch node am I?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30B41-3034-4777-B6DE-71856D9856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3122938"/>
            <a:ext cx="3505200" cy="10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7539" y="3329106"/>
            <a:ext cx="205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QFN </a:t>
            </a:r>
            <a:r>
              <a:rPr lang="en-US" dirty="0" err="1" smtClean="0"/>
              <a:t>Wirebond</a:t>
            </a:r>
            <a:endParaRPr lang="en-US" dirty="0"/>
          </a:p>
        </p:txBody>
      </p:sp>
      <p:pic>
        <p:nvPicPr>
          <p:cNvPr id="5123" name="Picture 3" descr="C:\Users\a0414240\Documents\HVC\LM53635 Viper\Comp Analysis\MP4470\MP4470_sw_node_ringing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2348031"/>
            <a:ext cx="3796583" cy="272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71898" y="3962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FCOL</a:t>
            </a:r>
            <a:endParaRPr lang="en-US" dirty="0"/>
          </a:p>
        </p:txBody>
      </p:sp>
      <p:pic>
        <p:nvPicPr>
          <p:cNvPr id="10" name="Picture 3" descr="C:\Users\a0413812\Desktop\Viper_ringing\tek0009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565666"/>
            <a:ext cx="24193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0413812\Desktop\Viper_ringing\tek001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62" y="660433"/>
            <a:ext cx="2438722" cy="243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17651" y="893087"/>
            <a:ext cx="173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FCOL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00136" y="1879794"/>
            <a:ext cx="124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TSSOP </a:t>
            </a:r>
            <a:r>
              <a:rPr lang="en-US" dirty="0" err="1" smtClean="0">
                <a:solidFill>
                  <a:schemeClr val="bg1"/>
                </a:solidFill>
              </a:rPr>
              <a:t>Wirebond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24425" y="1978699"/>
            <a:ext cx="1914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LM53635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FCOL Hotrod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6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0415897\Desktop\Phoenix\SWnodeViper0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786020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0415897\Desktop\Phoenix\SWnode0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8" y="786021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30B41-3034-4777-B6DE-71856D9856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248" y="3443048"/>
            <a:ext cx="3821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Competitor</a:t>
            </a:r>
            <a:endParaRPr lang="en-US" sz="1600" b="1" dirty="0" smtClean="0"/>
          </a:p>
          <a:p>
            <a:r>
              <a:rPr lang="en-US" sz="1600" dirty="0" smtClean="0"/>
              <a:t>VIN=13.5, IOUT=3A</a:t>
            </a:r>
            <a:endParaRPr lang="en-US" sz="1600" dirty="0"/>
          </a:p>
          <a:p>
            <a:r>
              <a:rPr lang="en-US" sz="1600" dirty="0" smtClean="0"/>
              <a:t>Measured with 10ns / div, 2V/div Ringing observed at about 200MHz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1420" y="3493189"/>
            <a:ext cx="3821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LM53635</a:t>
            </a:r>
          </a:p>
          <a:p>
            <a:r>
              <a:rPr lang="en-US" sz="1600" dirty="0" smtClean="0"/>
              <a:t>VIN=13.5, IOUT=3A</a:t>
            </a:r>
            <a:endParaRPr lang="en-US" sz="1600" dirty="0"/>
          </a:p>
          <a:p>
            <a:r>
              <a:rPr lang="en-US" sz="1600" dirty="0" smtClean="0"/>
              <a:t>Measured with 10ns / div, 2V/div</a:t>
            </a:r>
          </a:p>
          <a:p>
            <a:r>
              <a:rPr lang="en-US" sz="1600" dirty="0" smtClean="0"/>
              <a:t>Minimal ringing</a:t>
            </a:r>
            <a:endParaRPr lang="en-US" sz="1600" dirty="0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90500" y="173840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2400" kern="0" dirty="0" smtClean="0"/>
              <a:t>Not all switchers are equal: Switch Node Ringing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3611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Parallel input and output cap placement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7" t="21796" r="22987" b="5891"/>
          <a:stretch/>
        </p:blipFill>
        <p:spPr bwMode="auto">
          <a:xfrm>
            <a:off x="863600" y="602526"/>
            <a:ext cx="5270500" cy="370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6251575" y="625618"/>
            <a:ext cx="26629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Parallel capacitance loops minimize inductance</a:t>
            </a:r>
          </a:p>
          <a:p>
            <a:endParaRPr lang="en-GB" dirty="0"/>
          </a:p>
          <a:p>
            <a:r>
              <a:rPr lang="en-GB" dirty="0" smtClean="0"/>
              <a:t>Minimizes switch node ringing</a:t>
            </a:r>
          </a:p>
          <a:p>
            <a:endParaRPr lang="en-GB" dirty="0"/>
          </a:p>
          <a:p>
            <a:r>
              <a:rPr lang="en-GB" dirty="0" smtClean="0"/>
              <a:t>Minimizes output ripple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Make Mid-layer 1 as GND (keep close to top layer).  Keep Mid-Layer1 GND intact underneath switch node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0516" y="1901413"/>
            <a:ext cx="6360426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50" dirty="0" smtClean="0">
                <a:blipFill>
                  <a:blip r:embed="rId3"/>
                  <a:tile tx="0" ty="0" sx="100000" sy="100000" flip="none" algn="tl"/>
                </a:blipFill>
              </a:rPr>
              <a:t>Dielectric1</a:t>
            </a:r>
            <a:endParaRPr lang="en-US" sz="1150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43049" y="1632773"/>
            <a:ext cx="642710" cy="137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354239" y="1404173"/>
            <a:ext cx="73152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GND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42795" y="119725"/>
            <a:ext cx="7319023" cy="164592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LM53635x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264513" y="1739632"/>
            <a:ext cx="217124" cy="182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0515" y="2356177"/>
            <a:ext cx="6304863" cy="697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0513" y="4396647"/>
            <a:ext cx="6411401" cy="12605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2896" y="3877892"/>
            <a:ext cx="6376301" cy="6123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0514" y="3936457"/>
            <a:ext cx="6304865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50" dirty="0" smtClean="0">
                <a:blipFill>
                  <a:blip r:embed="rId3"/>
                  <a:tile tx="0" ty="0" sx="100000" sy="100000" flip="none" algn="tl"/>
                </a:blipFill>
              </a:rPr>
              <a:t>Dielectric2</a:t>
            </a:r>
            <a:endParaRPr lang="en-US" sz="1150" dirty="0"/>
          </a:p>
        </p:txBody>
      </p:sp>
      <p:sp>
        <p:nvSpPr>
          <p:cNvPr id="5" name="Rectangle 4"/>
          <p:cNvSpPr/>
          <p:nvPr/>
        </p:nvSpPr>
        <p:spPr>
          <a:xfrm>
            <a:off x="130516" y="2417519"/>
            <a:ext cx="6492190" cy="146304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50" b="1" dirty="0" smtClean="0"/>
              <a:t>Core</a:t>
            </a:r>
            <a:endParaRPr lang="en-US" sz="1150" b="1" dirty="0"/>
          </a:p>
        </p:txBody>
      </p:sp>
      <p:sp>
        <p:nvSpPr>
          <p:cNvPr id="13" name="Rectangle 12"/>
          <p:cNvSpPr/>
          <p:nvPr/>
        </p:nvSpPr>
        <p:spPr>
          <a:xfrm>
            <a:off x="122896" y="1769817"/>
            <a:ext cx="6260414" cy="13575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474878" y="1632773"/>
            <a:ext cx="731520" cy="137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5472701" y="1404173"/>
            <a:ext cx="73152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GND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6210300" y="60960"/>
            <a:ext cx="2385060" cy="4549140"/>
          </a:xfrm>
          <a:custGeom>
            <a:avLst/>
            <a:gdLst>
              <a:gd name="connsiteX0" fmla="*/ 106680 w 2385060"/>
              <a:gd name="connsiteY0" fmla="*/ 38100 h 4549140"/>
              <a:gd name="connsiteX1" fmla="*/ 106680 w 2385060"/>
              <a:gd name="connsiteY1" fmla="*/ 38100 h 4549140"/>
              <a:gd name="connsiteX2" fmla="*/ 30480 w 2385060"/>
              <a:gd name="connsiteY2" fmla="*/ 152400 h 4549140"/>
              <a:gd name="connsiteX3" fmla="*/ 15240 w 2385060"/>
              <a:gd name="connsiteY3" fmla="*/ 198120 h 4549140"/>
              <a:gd name="connsiteX4" fmla="*/ 7620 w 2385060"/>
              <a:gd name="connsiteY4" fmla="*/ 220980 h 4549140"/>
              <a:gd name="connsiteX5" fmla="*/ 0 w 2385060"/>
              <a:gd name="connsiteY5" fmla="*/ 281940 h 4549140"/>
              <a:gd name="connsiteX6" fmla="*/ 7620 w 2385060"/>
              <a:gd name="connsiteY6" fmla="*/ 304800 h 4549140"/>
              <a:gd name="connsiteX7" fmla="*/ 15240 w 2385060"/>
              <a:gd name="connsiteY7" fmla="*/ 441960 h 4549140"/>
              <a:gd name="connsiteX8" fmla="*/ 30480 w 2385060"/>
              <a:gd name="connsiteY8" fmla="*/ 579120 h 4549140"/>
              <a:gd name="connsiteX9" fmla="*/ 38100 w 2385060"/>
              <a:gd name="connsiteY9" fmla="*/ 601980 h 4549140"/>
              <a:gd name="connsiteX10" fmla="*/ 45720 w 2385060"/>
              <a:gd name="connsiteY10" fmla="*/ 678180 h 4549140"/>
              <a:gd name="connsiteX11" fmla="*/ 60960 w 2385060"/>
              <a:gd name="connsiteY11" fmla="*/ 708660 h 4549140"/>
              <a:gd name="connsiteX12" fmla="*/ 76200 w 2385060"/>
              <a:gd name="connsiteY12" fmla="*/ 838200 h 4549140"/>
              <a:gd name="connsiteX13" fmla="*/ 91440 w 2385060"/>
              <a:gd name="connsiteY13" fmla="*/ 883920 h 4549140"/>
              <a:gd name="connsiteX14" fmla="*/ 99060 w 2385060"/>
              <a:gd name="connsiteY14" fmla="*/ 906780 h 4549140"/>
              <a:gd name="connsiteX15" fmla="*/ 106680 w 2385060"/>
              <a:gd name="connsiteY15" fmla="*/ 929640 h 4549140"/>
              <a:gd name="connsiteX16" fmla="*/ 114300 w 2385060"/>
              <a:gd name="connsiteY16" fmla="*/ 952500 h 4549140"/>
              <a:gd name="connsiteX17" fmla="*/ 129540 w 2385060"/>
              <a:gd name="connsiteY17" fmla="*/ 982980 h 4549140"/>
              <a:gd name="connsiteX18" fmla="*/ 160020 w 2385060"/>
              <a:gd name="connsiteY18" fmla="*/ 1089660 h 4549140"/>
              <a:gd name="connsiteX19" fmla="*/ 167640 w 2385060"/>
              <a:gd name="connsiteY19" fmla="*/ 1143000 h 4549140"/>
              <a:gd name="connsiteX20" fmla="*/ 160020 w 2385060"/>
              <a:gd name="connsiteY20" fmla="*/ 1249680 h 4549140"/>
              <a:gd name="connsiteX21" fmla="*/ 167640 w 2385060"/>
              <a:gd name="connsiteY21" fmla="*/ 1417320 h 4549140"/>
              <a:gd name="connsiteX22" fmla="*/ 175260 w 2385060"/>
              <a:gd name="connsiteY22" fmla="*/ 1607820 h 4549140"/>
              <a:gd name="connsiteX23" fmla="*/ 167640 w 2385060"/>
              <a:gd name="connsiteY23" fmla="*/ 1844040 h 4549140"/>
              <a:gd name="connsiteX24" fmla="*/ 160020 w 2385060"/>
              <a:gd name="connsiteY24" fmla="*/ 1874520 h 4549140"/>
              <a:gd name="connsiteX25" fmla="*/ 144780 w 2385060"/>
              <a:gd name="connsiteY25" fmla="*/ 2087880 h 4549140"/>
              <a:gd name="connsiteX26" fmla="*/ 137160 w 2385060"/>
              <a:gd name="connsiteY26" fmla="*/ 2110740 h 4549140"/>
              <a:gd name="connsiteX27" fmla="*/ 114300 w 2385060"/>
              <a:gd name="connsiteY27" fmla="*/ 2202180 h 4549140"/>
              <a:gd name="connsiteX28" fmla="*/ 106680 w 2385060"/>
              <a:gd name="connsiteY28" fmla="*/ 2232660 h 4549140"/>
              <a:gd name="connsiteX29" fmla="*/ 91440 w 2385060"/>
              <a:gd name="connsiteY29" fmla="*/ 2263140 h 4549140"/>
              <a:gd name="connsiteX30" fmla="*/ 68580 w 2385060"/>
              <a:gd name="connsiteY30" fmla="*/ 2385060 h 4549140"/>
              <a:gd name="connsiteX31" fmla="*/ 60960 w 2385060"/>
              <a:gd name="connsiteY31" fmla="*/ 2575560 h 4549140"/>
              <a:gd name="connsiteX32" fmla="*/ 53340 w 2385060"/>
              <a:gd name="connsiteY32" fmla="*/ 2598420 h 4549140"/>
              <a:gd name="connsiteX33" fmla="*/ 60960 w 2385060"/>
              <a:gd name="connsiteY33" fmla="*/ 2910840 h 4549140"/>
              <a:gd name="connsiteX34" fmla="*/ 76200 w 2385060"/>
              <a:gd name="connsiteY34" fmla="*/ 2956560 h 4549140"/>
              <a:gd name="connsiteX35" fmla="*/ 99060 w 2385060"/>
              <a:gd name="connsiteY35" fmla="*/ 3025140 h 4549140"/>
              <a:gd name="connsiteX36" fmla="*/ 106680 w 2385060"/>
              <a:gd name="connsiteY36" fmla="*/ 3048000 h 4549140"/>
              <a:gd name="connsiteX37" fmla="*/ 114300 w 2385060"/>
              <a:gd name="connsiteY37" fmla="*/ 3070860 h 4549140"/>
              <a:gd name="connsiteX38" fmla="*/ 129540 w 2385060"/>
              <a:gd name="connsiteY38" fmla="*/ 3345180 h 4549140"/>
              <a:gd name="connsiteX39" fmla="*/ 167640 w 2385060"/>
              <a:gd name="connsiteY39" fmla="*/ 3413760 h 4549140"/>
              <a:gd name="connsiteX40" fmla="*/ 182880 w 2385060"/>
              <a:gd name="connsiteY40" fmla="*/ 3436620 h 4549140"/>
              <a:gd name="connsiteX41" fmla="*/ 198120 w 2385060"/>
              <a:gd name="connsiteY41" fmla="*/ 3459480 h 4549140"/>
              <a:gd name="connsiteX42" fmla="*/ 190500 w 2385060"/>
              <a:gd name="connsiteY42" fmla="*/ 3589020 h 4549140"/>
              <a:gd name="connsiteX43" fmla="*/ 182880 w 2385060"/>
              <a:gd name="connsiteY43" fmla="*/ 3870960 h 4549140"/>
              <a:gd name="connsiteX44" fmla="*/ 175260 w 2385060"/>
              <a:gd name="connsiteY44" fmla="*/ 3916680 h 4549140"/>
              <a:gd name="connsiteX45" fmla="*/ 160020 w 2385060"/>
              <a:gd name="connsiteY45" fmla="*/ 3962400 h 4549140"/>
              <a:gd name="connsiteX46" fmla="*/ 152400 w 2385060"/>
              <a:gd name="connsiteY46" fmla="*/ 3985260 h 4549140"/>
              <a:gd name="connsiteX47" fmla="*/ 129540 w 2385060"/>
              <a:gd name="connsiteY47" fmla="*/ 4030980 h 4549140"/>
              <a:gd name="connsiteX48" fmla="*/ 114300 w 2385060"/>
              <a:gd name="connsiteY48" fmla="*/ 4137660 h 4549140"/>
              <a:gd name="connsiteX49" fmla="*/ 106680 w 2385060"/>
              <a:gd name="connsiteY49" fmla="*/ 4160520 h 4549140"/>
              <a:gd name="connsiteX50" fmla="*/ 99060 w 2385060"/>
              <a:gd name="connsiteY50" fmla="*/ 4335780 h 4549140"/>
              <a:gd name="connsiteX51" fmla="*/ 83820 w 2385060"/>
              <a:gd name="connsiteY51" fmla="*/ 4396740 h 4549140"/>
              <a:gd name="connsiteX52" fmla="*/ 60960 w 2385060"/>
              <a:gd name="connsiteY52" fmla="*/ 4419600 h 4549140"/>
              <a:gd name="connsiteX53" fmla="*/ 38100 w 2385060"/>
              <a:gd name="connsiteY53" fmla="*/ 4488180 h 4549140"/>
              <a:gd name="connsiteX54" fmla="*/ 30480 w 2385060"/>
              <a:gd name="connsiteY54" fmla="*/ 4518660 h 4549140"/>
              <a:gd name="connsiteX55" fmla="*/ 7620 w 2385060"/>
              <a:gd name="connsiteY55" fmla="*/ 4533900 h 4549140"/>
              <a:gd name="connsiteX56" fmla="*/ 0 w 2385060"/>
              <a:gd name="connsiteY56" fmla="*/ 4549140 h 4549140"/>
              <a:gd name="connsiteX57" fmla="*/ 2385060 w 2385060"/>
              <a:gd name="connsiteY57" fmla="*/ 4549140 h 4549140"/>
              <a:gd name="connsiteX58" fmla="*/ 2362200 w 2385060"/>
              <a:gd name="connsiteY58" fmla="*/ 0 h 4549140"/>
              <a:gd name="connsiteX59" fmla="*/ 106680 w 2385060"/>
              <a:gd name="connsiteY59" fmla="*/ 38100 h 454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385060" h="4549140">
                <a:moveTo>
                  <a:pt x="106680" y="38100"/>
                </a:moveTo>
                <a:lnTo>
                  <a:pt x="106680" y="38100"/>
                </a:lnTo>
                <a:cubicBezTo>
                  <a:pt x="64729" y="92037"/>
                  <a:pt x="53436" y="97305"/>
                  <a:pt x="30480" y="152400"/>
                </a:cubicBezTo>
                <a:cubicBezTo>
                  <a:pt x="24301" y="167229"/>
                  <a:pt x="20320" y="182880"/>
                  <a:pt x="15240" y="198120"/>
                </a:cubicBezTo>
                <a:lnTo>
                  <a:pt x="7620" y="220980"/>
                </a:lnTo>
                <a:cubicBezTo>
                  <a:pt x="5080" y="241300"/>
                  <a:pt x="0" y="261462"/>
                  <a:pt x="0" y="281940"/>
                </a:cubicBezTo>
                <a:cubicBezTo>
                  <a:pt x="0" y="289972"/>
                  <a:pt x="6858" y="296804"/>
                  <a:pt x="7620" y="304800"/>
                </a:cubicBezTo>
                <a:cubicBezTo>
                  <a:pt x="11961" y="350384"/>
                  <a:pt x="12090" y="396278"/>
                  <a:pt x="15240" y="441960"/>
                </a:cubicBezTo>
                <a:cubicBezTo>
                  <a:pt x="17269" y="471381"/>
                  <a:pt x="23513" y="544283"/>
                  <a:pt x="30480" y="579120"/>
                </a:cubicBezTo>
                <a:cubicBezTo>
                  <a:pt x="32055" y="586996"/>
                  <a:pt x="35560" y="594360"/>
                  <a:pt x="38100" y="601980"/>
                </a:cubicBezTo>
                <a:cubicBezTo>
                  <a:pt x="40640" y="627380"/>
                  <a:pt x="40371" y="653220"/>
                  <a:pt x="45720" y="678180"/>
                </a:cubicBezTo>
                <a:cubicBezTo>
                  <a:pt x="48100" y="689287"/>
                  <a:pt x="58580" y="697553"/>
                  <a:pt x="60960" y="708660"/>
                </a:cubicBezTo>
                <a:cubicBezTo>
                  <a:pt x="93195" y="859088"/>
                  <a:pt x="48909" y="719938"/>
                  <a:pt x="76200" y="838200"/>
                </a:cubicBezTo>
                <a:cubicBezTo>
                  <a:pt x="79812" y="853853"/>
                  <a:pt x="86360" y="868680"/>
                  <a:pt x="91440" y="883920"/>
                </a:cubicBezTo>
                <a:lnTo>
                  <a:pt x="99060" y="906780"/>
                </a:lnTo>
                <a:lnTo>
                  <a:pt x="106680" y="929640"/>
                </a:lnTo>
                <a:cubicBezTo>
                  <a:pt x="109220" y="937260"/>
                  <a:pt x="110708" y="945316"/>
                  <a:pt x="114300" y="952500"/>
                </a:cubicBezTo>
                <a:cubicBezTo>
                  <a:pt x="119380" y="962660"/>
                  <a:pt x="125321" y="972433"/>
                  <a:pt x="129540" y="982980"/>
                </a:cubicBezTo>
                <a:cubicBezTo>
                  <a:pt x="144116" y="1019419"/>
                  <a:pt x="150386" y="1051124"/>
                  <a:pt x="160020" y="1089660"/>
                </a:cubicBezTo>
                <a:cubicBezTo>
                  <a:pt x="164376" y="1107084"/>
                  <a:pt x="165100" y="1125220"/>
                  <a:pt x="167640" y="1143000"/>
                </a:cubicBezTo>
                <a:cubicBezTo>
                  <a:pt x="165100" y="1178560"/>
                  <a:pt x="160020" y="1214029"/>
                  <a:pt x="160020" y="1249680"/>
                </a:cubicBezTo>
                <a:cubicBezTo>
                  <a:pt x="160020" y="1305618"/>
                  <a:pt x="165262" y="1361433"/>
                  <a:pt x="167640" y="1417320"/>
                </a:cubicBezTo>
                <a:cubicBezTo>
                  <a:pt x="170342" y="1480813"/>
                  <a:pt x="172720" y="1544320"/>
                  <a:pt x="175260" y="1607820"/>
                </a:cubicBezTo>
                <a:cubicBezTo>
                  <a:pt x="172720" y="1686560"/>
                  <a:pt x="172134" y="1765387"/>
                  <a:pt x="167640" y="1844040"/>
                </a:cubicBezTo>
                <a:cubicBezTo>
                  <a:pt x="167043" y="1854496"/>
                  <a:pt x="160823" y="1864078"/>
                  <a:pt x="160020" y="1874520"/>
                </a:cubicBezTo>
                <a:cubicBezTo>
                  <a:pt x="153631" y="1957572"/>
                  <a:pt x="161062" y="2014610"/>
                  <a:pt x="144780" y="2087880"/>
                </a:cubicBezTo>
                <a:cubicBezTo>
                  <a:pt x="143038" y="2095721"/>
                  <a:pt x="138902" y="2102899"/>
                  <a:pt x="137160" y="2110740"/>
                </a:cubicBezTo>
                <a:cubicBezTo>
                  <a:pt x="116638" y="2203089"/>
                  <a:pt x="145095" y="2109796"/>
                  <a:pt x="114300" y="2202180"/>
                </a:cubicBezTo>
                <a:cubicBezTo>
                  <a:pt x="110988" y="2212115"/>
                  <a:pt x="110357" y="2222854"/>
                  <a:pt x="106680" y="2232660"/>
                </a:cubicBezTo>
                <a:cubicBezTo>
                  <a:pt x="102692" y="2243296"/>
                  <a:pt x="95032" y="2252364"/>
                  <a:pt x="91440" y="2263140"/>
                </a:cubicBezTo>
                <a:cubicBezTo>
                  <a:pt x="75275" y="2311636"/>
                  <a:pt x="74847" y="2334926"/>
                  <a:pt x="68580" y="2385060"/>
                </a:cubicBezTo>
                <a:cubicBezTo>
                  <a:pt x="66040" y="2448560"/>
                  <a:pt x="65488" y="2512171"/>
                  <a:pt x="60960" y="2575560"/>
                </a:cubicBezTo>
                <a:cubicBezTo>
                  <a:pt x="60388" y="2583572"/>
                  <a:pt x="53340" y="2590388"/>
                  <a:pt x="53340" y="2598420"/>
                </a:cubicBezTo>
                <a:cubicBezTo>
                  <a:pt x="53340" y="2702591"/>
                  <a:pt x="54324" y="2806881"/>
                  <a:pt x="60960" y="2910840"/>
                </a:cubicBezTo>
                <a:cubicBezTo>
                  <a:pt x="61983" y="2926872"/>
                  <a:pt x="71120" y="2941320"/>
                  <a:pt x="76200" y="2956560"/>
                </a:cubicBezTo>
                <a:lnTo>
                  <a:pt x="99060" y="3025140"/>
                </a:lnTo>
                <a:lnTo>
                  <a:pt x="106680" y="3048000"/>
                </a:lnTo>
                <a:lnTo>
                  <a:pt x="114300" y="3070860"/>
                </a:lnTo>
                <a:lnTo>
                  <a:pt x="129540" y="3345180"/>
                </a:lnTo>
                <a:cubicBezTo>
                  <a:pt x="130759" y="3367127"/>
                  <a:pt x="160508" y="3403063"/>
                  <a:pt x="167640" y="3413760"/>
                </a:cubicBezTo>
                <a:lnTo>
                  <a:pt x="182880" y="3436620"/>
                </a:lnTo>
                <a:lnTo>
                  <a:pt x="198120" y="3459480"/>
                </a:lnTo>
                <a:cubicBezTo>
                  <a:pt x="195580" y="3502660"/>
                  <a:pt x="192101" y="3545795"/>
                  <a:pt x="190500" y="3589020"/>
                </a:cubicBezTo>
                <a:cubicBezTo>
                  <a:pt x="187020" y="3682970"/>
                  <a:pt x="187248" y="3777047"/>
                  <a:pt x="182880" y="3870960"/>
                </a:cubicBezTo>
                <a:cubicBezTo>
                  <a:pt x="182162" y="3886394"/>
                  <a:pt x="179007" y="3901691"/>
                  <a:pt x="175260" y="3916680"/>
                </a:cubicBezTo>
                <a:cubicBezTo>
                  <a:pt x="171364" y="3932265"/>
                  <a:pt x="165100" y="3947160"/>
                  <a:pt x="160020" y="3962400"/>
                </a:cubicBezTo>
                <a:cubicBezTo>
                  <a:pt x="157480" y="3970020"/>
                  <a:pt x="156855" y="3978577"/>
                  <a:pt x="152400" y="3985260"/>
                </a:cubicBezTo>
                <a:cubicBezTo>
                  <a:pt x="132705" y="4014803"/>
                  <a:pt x="140056" y="3999432"/>
                  <a:pt x="129540" y="4030980"/>
                </a:cubicBezTo>
                <a:cubicBezTo>
                  <a:pt x="124798" y="4073655"/>
                  <a:pt x="124005" y="4098841"/>
                  <a:pt x="114300" y="4137660"/>
                </a:cubicBezTo>
                <a:cubicBezTo>
                  <a:pt x="112352" y="4145452"/>
                  <a:pt x="109220" y="4152900"/>
                  <a:pt x="106680" y="4160520"/>
                </a:cubicBezTo>
                <a:cubicBezTo>
                  <a:pt x="104140" y="4218940"/>
                  <a:pt x="103226" y="4277453"/>
                  <a:pt x="99060" y="4335780"/>
                </a:cubicBezTo>
                <a:cubicBezTo>
                  <a:pt x="98752" y="4340089"/>
                  <a:pt x="90024" y="4387434"/>
                  <a:pt x="83820" y="4396740"/>
                </a:cubicBezTo>
                <a:cubicBezTo>
                  <a:pt x="77842" y="4405706"/>
                  <a:pt x="68580" y="4411980"/>
                  <a:pt x="60960" y="4419600"/>
                </a:cubicBezTo>
                <a:lnTo>
                  <a:pt x="38100" y="4488180"/>
                </a:lnTo>
                <a:cubicBezTo>
                  <a:pt x="34788" y="4498115"/>
                  <a:pt x="36289" y="4509946"/>
                  <a:pt x="30480" y="4518660"/>
                </a:cubicBezTo>
                <a:cubicBezTo>
                  <a:pt x="25400" y="4526280"/>
                  <a:pt x="14096" y="4527424"/>
                  <a:pt x="7620" y="4533900"/>
                </a:cubicBezTo>
                <a:cubicBezTo>
                  <a:pt x="3604" y="4537916"/>
                  <a:pt x="2540" y="4544060"/>
                  <a:pt x="0" y="4549140"/>
                </a:cubicBezTo>
                <a:lnTo>
                  <a:pt x="2385060" y="4549140"/>
                </a:lnTo>
                <a:lnTo>
                  <a:pt x="2362200" y="0"/>
                </a:lnTo>
                <a:lnTo>
                  <a:pt x="106680" y="38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6505" y="60960"/>
            <a:ext cx="5394960" cy="610791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4 – Layer PCB EVM Stack-Up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6" name="TextBox 25"/>
          <p:cNvSpPr txBox="1"/>
          <p:nvPr/>
        </p:nvSpPr>
        <p:spPr>
          <a:xfrm>
            <a:off x="6576989" y="1496966"/>
            <a:ext cx="646331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 smtClean="0"/>
              <a:t>0.4 mil</a:t>
            </a:r>
          </a:p>
          <a:p>
            <a:r>
              <a:rPr lang="en-US" sz="1150" b="1" dirty="0" smtClean="0"/>
              <a:t>2.8 mil</a:t>
            </a:r>
          </a:p>
          <a:p>
            <a:endParaRPr lang="en-US" sz="1150" dirty="0" smtClean="0"/>
          </a:p>
          <a:p>
            <a:r>
              <a:rPr lang="en-US" sz="1150" dirty="0" smtClean="0"/>
              <a:t>10mil</a:t>
            </a:r>
          </a:p>
          <a:p>
            <a:r>
              <a:rPr lang="en-US" sz="1150" b="1" dirty="0" smtClean="0"/>
              <a:t>1.4 mil</a:t>
            </a:r>
          </a:p>
          <a:p>
            <a:endParaRPr lang="en-US" sz="1150" dirty="0"/>
          </a:p>
          <a:p>
            <a:endParaRPr lang="en-US" sz="1150" dirty="0" smtClean="0"/>
          </a:p>
          <a:p>
            <a:endParaRPr lang="en-US" sz="1150" dirty="0"/>
          </a:p>
          <a:p>
            <a:r>
              <a:rPr lang="en-US" sz="1150" dirty="0" smtClean="0"/>
              <a:t>32 mil</a:t>
            </a:r>
          </a:p>
          <a:p>
            <a:endParaRPr lang="en-US" sz="1150" dirty="0"/>
          </a:p>
          <a:p>
            <a:endParaRPr lang="en-US" sz="1150" dirty="0" smtClean="0"/>
          </a:p>
          <a:p>
            <a:endParaRPr lang="en-US" sz="1150" dirty="0" smtClean="0"/>
          </a:p>
          <a:p>
            <a:endParaRPr lang="en-US" sz="1150" dirty="0"/>
          </a:p>
          <a:p>
            <a:r>
              <a:rPr lang="en-US" sz="1150" b="1" dirty="0" smtClean="0"/>
              <a:t>1.4 mil</a:t>
            </a:r>
          </a:p>
          <a:p>
            <a:r>
              <a:rPr lang="en-US" sz="1150" dirty="0" smtClean="0"/>
              <a:t>10 mil</a:t>
            </a:r>
          </a:p>
          <a:p>
            <a:endParaRPr lang="en-US" sz="1150" dirty="0" smtClean="0"/>
          </a:p>
          <a:p>
            <a:r>
              <a:rPr lang="en-US" sz="1150" b="1" dirty="0" smtClean="0"/>
              <a:t>2.8 mil</a:t>
            </a:r>
          </a:p>
          <a:p>
            <a:r>
              <a:rPr lang="en-US" sz="1150" dirty="0" smtClean="0"/>
              <a:t>0.4 mil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04629" y="1495231"/>
            <a:ext cx="139069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solidFill>
                  <a:srgbClr val="00B050"/>
                </a:solidFill>
              </a:rPr>
              <a:t>Top Solder</a:t>
            </a:r>
          </a:p>
          <a:p>
            <a:r>
              <a:rPr lang="en-US" sz="1150" b="1" dirty="0" smtClean="0">
                <a:solidFill>
                  <a:srgbClr val="FF0000"/>
                </a:solidFill>
              </a:rPr>
              <a:t>Top Layer1</a:t>
            </a:r>
          </a:p>
          <a:p>
            <a:endParaRPr lang="en-US" sz="1150" dirty="0" smtClean="0"/>
          </a:p>
          <a:p>
            <a:r>
              <a:rPr lang="en-US" sz="1150" dirty="0" smtClean="0">
                <a:solidFill>
                  <a:schemeClr val="bg1">
                    <a:lumMod val="50000"/>
                  </a:schemeClr>
                </a:solidFill>
              </a:rPr>
              <a:t>Dielectric1</a:t>
            </a:r>
          </a:p>
          <a:p>
            <a:r>
              <a:rPr lang="en-US" sz="1150" b="1" dirty="0" smtClean="0">
                <a:solidFill>
                  <a:srgbClr val="FFC000"/>
                </a:solidFill>
              </a:rPr>
              <a:t>Mid Layer2</a:t>
            </a:r>
          </a:p>
          <a:p>
            <a:endParaRPr lang="en-US" sz="1150" dirty="0"/>
          </a:p>
          <a:p>
            <a:endParaRPr lang="en-US" sz="1150" dirty="0" smtClean="0"/>
          </a:p>
          <a:p>
            <a:endParaRPr lang="en-US" sz="1150" dirty="0"/>
          </a:p>
          <a:p>
            <a:r>
              <a:rPr lang="en-US" sz="1150" dirty="0" smtClean="0">
                <a:solidFill>
                  <a:schemeClr val="bg1">
                    <a:lumMod val="50000"/>
                  </a:schemeClr>
                </a:solidFill>
              </a:rPr>
              <a:t>Dielectric3</a:t>
            </a:r>
          </a:p>
          <a:p>
            <a:endParaRPr lang="en-US" sz="1150" dirty="0"/>
          </a:p>
          <a:p>
            <a:endParaRPr lang="en-US" sz="1150" dirty="0" smtClean="0"/>
          </a:p>
          <a:p>
            <a:endParaRPr lang="en-US" sz="1150" dirty="0" smtClean="0"/>
          </a:p>
          <a:p>
            <a:endParaRPr lang="en-US" sz="1150" dirty="0"/>
          </a:p>
          <a:p>
            <a:r>
              <a:rPr lang="en-US" sz="1150" b="1" dirty="0" smtClean="0">
                <a:solidFill>
                  <a:srgbClr val="00B0F0"/>
                </a:solidFill>
              </a:rPr>
              <a:t>Mid Layer3</a:t>
            </a:r>
          </a:p>
          <a:p>
            <a:r>
              <a:rPr lang="en-US" sz="1150" dirty="0" smtClean="0">
                <a:solidFill>
                  <a:schemeClr val="bg1">
                    <a:lumMod val="50000"/>
                  </a:schemeClr>
                </a:solidFill>
              </a:rPr>
              <a:t>Dielectric2</a:t>
            </a:r>
          </a:p>
          <a:p>
            <a:endParaRPr lang="en-US" sz="1150" dirty="0" smtClean="0"/>
          </a:p>
          <a:p>
            <a:r>
              <a:rPr lang="en-US" sz="1150" b="1" dirty="0" smtClean="0">
                <a:solidFill>
                  <a:srgbClr val="002060"/>
                </a:solidFill>
              </a:rPr>
              <a:t>Bottom Layer4</a:t>
            </a:r>
          </a:p>
          <a:p>
            <a:r>
              <a:rPr lang="en-US" sz="1150" dirty="0" smtClean="0">
                <a:solidFill>
                  <a:srgbClr val="00B050"/>
                </a:solidFill>
              </a:rPr>
              <a:t>Bottom Solder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15300" y="1482090"/>
            <a:ext cx="70959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b="1" dirty="0" smtClean="0">
                <a:solidFill>
                  <a:schemeClr val="tx2">
                    <a:lumMod val="50000"/>
                  </a:schemeClr>
                </a:solidFill>
              </a:rPr>
              <a:t>Copper</a:t>
            </a:r>
          </a:p>
          <a:p>
            <a:pPr algn="ctr"/>
            <a:r>
              <a:rPr lang="en-US" sz="1150" b="1" dirty="0" smtClean="0"/>
              <a:t>2 oz.</a:t>
            </a:r>
          </a:p>
          <a:p>
            <a:pPr algn="ctr"/>
            <a:endParaRPr lang="en-US" sz="1150" dirty="0" smtClean="0"/>
          </a:p>
          <a:p>
            <a:pPr algn="ctr"/>
            <a:endParaRPr lang="en-US" sz="1150" dirty="0" smtClean="0"/>
          </a:p>
          <a:p>
            <a:pPr algn="ctr"/>
            <a:r>
              <a:rPr lang="en-US" sz="1150" dirty="0" smtClean="0"/>
              <a:t>1 oz.</a:t>
            </a:r>
          </a:p>
          <a:p>
            <a:pPr algn="ctr"/>
            <a:endParaRPr lang="en-US" sz="1150" dirty="0"/>
          </a:p>
          <a:p>
            <a:pPr algn="ctr"/>
            <a:endParaRPr lang="en-US" sz="1150" dirty="0" smtClean="0"/>
          </a:p>
          <a:p>
            <a:pPr algn="ctr"/>
            <a:endParaRPr lang="en-US" sz="1150" dirty="0"/>
          </a:p>
          <a:p>
            <a:pPr algn="ctr"/>
            <a:endParaRPr lang="en-US" sz="1150" dirty="0" smtClean="0"/>
          </a:p>
          <a:p>
            <a:pPr algn="ctr"/>
            <a:endParaRPr lang="en-US" sz="1150" dirty="0"/>
          </a:p>
          <a:p>
            <a:pPr algn="ctr"/>
            <a:endParaRPr lang="en-US" sz="1150" dirty="0" smtClean="0"/>
          </a:p>
          <a:p>
            <a:pPr algn="ctr"/>
            <a:endParaRPr lang="en-US" sz="1150" dirty="0" smtClean="0"/>
          </a:p>
          <a:p>
            <a:pPr algn="ctr"/>
            <a:endParaRPr lang="en-US" sz="1150" dirty="0"/>
          </a:p>
          <a:p>
            <a:pPr algn="ctr"/>
            <a:r>
              <a:rPr lang="en-US" sz="1150" dirty="0" smtClean="0"/>
              <a:t>1 oz.</a:t>
            </a:r>
          </a:p>
          <a:p>
            <a:pPr algn="ctr"/>
            <a:endParaRPr lang="en-US" sz="1150" dirty="0" smtClean="0"/>
          </a:p>
          <a:p>
            <a:pPr algn="ctr"/>
            <a:endParaRPr lang="en-US" sz="1150" dirty="0" smtClean="0"/>
          </a:p>
          <a:p>
            <a:pPr algn="ctr"/>
            <a:r>
              <a:rPr lang="en-US" sz="1150" b="1" dirty="0" smtClean="0"/>
              <a:t>2 oz.</a:t>
            </a:r>
          </a:p>
          <a:p>
            <a:pPr algn="ctr"/>
            <a:endParaRPr lang="en-US" sz="1150" dirty="0" smtClean="0"/>
          </a:p>
        </p:txBody>
      </p:sp>
      <p:cxnSp>
        <p:nvCxnSpPr>
          <p:cNvPr id="31" name="Straight Connector 30"/>
          <p:cNvCxnSpPr>
            <a:stCxn id="104" idx="0"/>
          </p:cNvCxnSpPr>
          <p:nvPr/>
        </p:nvCxnSpPr>
        <p:spPr>
          <a:xfrm flipV="1">
            <a:off x="6373075" y="1640308"/>
            <a:ext cx="242011" cy="993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3" name="Straight Connector 9222"/>
          <p:cNvCxnSpPr/>
          <p:nvPr/>
        </p:nvCxnSpPr>
        <p:spPr>
          <a:xfrm flipV="1">
            <a:off x="6364260" y="2385452"/>
            <a:ext cx="238125" cy="63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Brace 57"/>
          <p:cNvSpPr/>
          <p:nvPr/>
        </p:nvSpPr>
        <p:spPr>
          <a:xfrm>
            <a:off x="6383310" y="3940406"/>
            <a:ext cx="231776" cy="459488"/>
          </a:xfrm>
          <a:prstGeom prst="rightBrace">
            <a:avLst>
              <a:gd name="adj1" fmla="val 8333"/>
              <a:gd name="adj2" fmla="val 33416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6370612" y="3910876"/>
            <a:ext cx="238125" cy="63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364260" y="4464153"/>
            <a:ext cx="238125" cy="63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98" idx="53"/>
          </p:cNvCxnSpPr>
          <p:nvPr/>
        </p:nvCxnSpPr>
        <p:spPr>
          <a:xfrm>
            <a:off x="6248400" y="4549140"/>
            <a:ext cx="353985" cy="3972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148174" y="1769933"/>
            <a:ext cx="274320" cy="12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7657" y="1748207"/>
            <a:ext cx="217124" cy="182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646079" y="1404172"/>
            <a:ext cx="731520" cy="2273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SW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817279" y="1404173"/>
            <a:ext cx="73152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GND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74639" y="1769933"/>
            <a:ext cx="274320" cy="12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646079" y="1632773"/>
            <a:ext cx="731520" cy="137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1817279" y="1632773"/>
            <a:ext cx="731520" cy="137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1372364" y="1767646"/>
            <a:ext cx="365760" cy="2764918"/>
          </a:xfrm>
          <a:prstGeom prst="rect">
            <a:avLst/>
          </a:prstGeom>
          <a:gradFill flip="none" rotWithShape="1">
            <a:gsLst>
              <a:gs pos="78000">
                <a:schemeClr val="bg1">
                  <a:lumMod val="77000"/>
                  <a:alpha val="78000"/>
                </a:schemeClr>
              </a:gs>
              <a:gs pos="22000">
                <a:schemeClr val="bg1">
                  <a:lumMod val="57000"/>
                </a:schemeClr>
              </a:gs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179959" y="4393769"/>
            <a:ext cx="731520" cy="128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197894" y="3875121"/>
            <a:ext cx="731520" cy="640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188369" y="2356565"/>
            <a:ext cx="731520" cy="640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179959" y="1764597"/>
            <a:ext cx="731520" cy="128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328653" y="3932970"/>
            <a:ext cx="47000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" dirty="0" err="1" smtClean="0"/>
              <a:t>Vias</a:t>
            </a:r>
            <a:r>
              <a:rPr lang="en-US" sz="1150" dirty="0" smtClean="0"/>
              <a:t/>
            </a:r>
            <a:br>
              <a:rPr lang="en-US" sz="1150" dirty="0" smtClean="0"/>
            </a:br>
            <a:r>
              <a:rPr lang="en-US" sz="1150" dirty="0" smtClean="0"/>
              <a:t>8mil</a:t>
            </a:r>
            <a:endParaRPr lang="en-US" sz="1150" dirty="0"/>
          </a:p>
        </p:txBody>
      </p:sp>
      <p:sp>
        <p:nvSpPr>
          <p:cNvPr id="9232" name="Rectangle 9231"/>
          <p:cNvSpPr/>
          <p:nvPr/>
        </p:nvSpPr>
        <p:spPr>
          <a:xfrm>
            <a:off x="332401" y="1635828"/>
            <a:ext cx="92634" cy="13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138911" y="1736630"/>
            <a:ext cx="620985" cy="182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616351" y="1747610"/>
            <a:ext cx="620985" cy="182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2583645" y="1767646"/>
            <a:ext cx="365760" cy="2764918"/>
          </a:xfrm>
          <a:prstGeom prst="rect">
            <a:avLst/>
          </a:prstGeom>
          <a:gradFill flip="none" rotWithShape="1">
            <a:gsLst>
              <a:gs pos="78000">
                <a:schemeClr val="bg1">
                  <a:lumMod val="77000"/>
                  <a:alpha val="78000"/>
                </a:schemeClr>
              </a:gs>
              <a:gs pos="22000">
                <a:schemeClr val="bg1">
                  <a:lumMod val="57000"/>
                </a:schemeClr>
              </a:gs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028251" y="1767646"/>
            <a:ext cx="365760" cy="2764918"/>
          </a:xfrm>
          <a:prstGeom prst="rect">
            <a:avLst/>
          </a:prstGeom>
          <a:gradFill flip="none" rotWithShape="1">
            <a:gsLst>
              <a:gs pos="78000">
                <a:schemeClr val="bg1">
                  <a:lumMod val="77000"/>
                  <a:alpha val="78000"/>
                </a:schemeClr>
              </a:gs>
              <a:gs pos="22000">
                <a:schemeClr val="bg1">
                  <a:lumMod val="57000"/>
                </a:schemeClr>
              </a:gs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418455" y="2356458"/>
            <a:ext cx="731520" cy="640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10045" y="1764490"/>
            <a:ext cx="731520" cy="128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427980" y="3875014"/>
            <a:ext cx="731520" cy="640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10045" y="4399105"/>
            <a:ext cx="731520" cy="128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844090" y="1769933"/>
            <a:ext cx="731520" cy="128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852500" y="2361901"/>
            <a:ext cx="731520" cy="640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862025" y="3875014"/>
            <a:ext cx="731520" cy="640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844090" y="4395930"/>
            <a:ext cx="731520" cy="128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 flipV="1">
            <a:off x="6384581" y="1830553"/>
            <a:ext cx="238125" cy="63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ight Brace 99"/>
          <p:cNvSpPr/>
          <p:nvPr/>
        </p:nvSpPr>
        <p:spPr>
          <a:xfrm>
            <a:off x="6383310" y="2417518"/>
            <a:ext cx="231776" cy="1457495"/>
          </a:xfrm>
          <a:prstGeom prst="rightBrace">
            <a:avLst>
              <a:gd name="adj1" fmla="val 8333"/>
              <a:gd name="adj2" fmla="val 41781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ight Brace 100"/>
          <p:cNvSpPr/>
          <p:nvPr/>
        </p:nvSpPr>
        <p:spPr>
          <a:xfrm>
            <a:off x="6383310" y="1905568"/>
            <a:ext cx="231776" cy="446425"/>
          </a:xfrm>
          <a:prstGeom prst="rightBrace">
            <a:avLst>
              <a:gd name="adj1" fmla="val 8333"/>
              <a:gd name="adj2" fmla="val 58292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726003" y="1742173"/>
            <a:ext cx="620985" cy="182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517" y="4523048"/>
            <a:ext cx="6141670" cy="182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ine Callout 1 2"/>
          <p:cNvSpPr/>
          <p:nvPr/>
        </p:nvSpPr>
        <p:spPr>
          <a:xfrm>
            <a:off x="7799977" y="2425909"/>
            <a:ext cx="1192530" cy="456991"/>
          </a:xfrm>
          <a:prstGeom prst="borderCallout1">
            <a:avLst>
              <a:gd name="adj1" fmla="val 18750"/>
              <a:gd name="adj2" fmla="val -8333"/>
              <a:gd name="adj3" fmla="val -6150"/>
              <a:gd name="adj4" fmla="val -129920"/>
            </a:avLst>
          </a:prstGeom>
          <a:solidFill>
            <a:schemeClr val="accent2">
              <a:lumMod val="75000"/>
            </a:schemeClr>
          </a:solidFill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AGND Layout to minimize noise coupling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6251574" y="1339993"/>
            <a:ext cx="26629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Do not bridge AGND pin to PGND under the chip!</a:t>
            </a:r>
          </a:p>
          <a:p>
            <a:endParaRPr lang="en-US" dirty="0"/>
          </a:p>
          <a:p>
            <a:r>
              <a:rPr lang="en-US" dirty="0" smtClean="0"/>
              <a:t>If possible, connect AGND with PGND after  VCC and BIAS caps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21978" r="29722" b="25825"/>
          <a:stretch/>
        </p:blipFill>
        <p:spPr bwMode="auto">
          <a:xfrm>
            <a:off x="304800" y="762000"/>
            <a:ext cx="42672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305052" y="2324100"/>
            <a:ext cx="3946522" cy="100012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278313" y="3238500"/>
            <a:ext cx="1973261" cy="671279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3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Thermals and layout</a:t>
            </a:r>
          </a:p>
        </p:txBody>
      </p:sp>
    </p:spTree>
    <p:extLst>
      <p:ext uri="{BB962C8B-B14F-4D97-AF65-F5344CB8AC3E}">
        <p14:creationId xmlns:p14="http://schemas.microsoft.com/office/powerpoint/2010/main" val="32355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Agenda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50004" y="1181100"/>
            <a:ext cx="8467725" cy="340293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Overview of Automotive </a:t>
            </a:r>
            <a:r>
              <a:rPr lang="en-US" altLang="en-US" dirty="0" smtClean="0"/>
              <a:t>Hotrod and </a:t>
            </a:r>
            <a:r>
              <a:rPr lang="en-US" altLang="en-US" dirty="0" err="1" smtClean="0"/>
              <a:t>Wettable</a:t>
            </a:r>
            <a:r>
              <a:rPr lang="en-US" altLang="en-US" dirty="0" smtClean="0"/>
              <a:t> Flanks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Performance </a:t>
            </a:r>
            <a:r>
              <a:rPr lang="en-US" altLang="en-US" dirty="0"/>
              <a:t>benefits of Automotive Hotrod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Layout techniques to minimize EMI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Best practices for thermal layout of Hotrod devices</a:t>
            </a:r>
          </a:p>
        </p:txBody>
      </p:sp>
    </p:spTree>
    <p:extLst>
      <p:ext uri="{BB962C8B-B14F-4D97-AF65-F5344CB8AC3E}">
        <p14:creationId xmlns:p14="http://schemas.microsoft.com/office/powerpoint/2010/main" val="39887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362" y="1461732"/>
            <a:ext cx="3007029" cy="2255272"/>
          </a:xfrm>
          <a:prstGeom prst="rect">
            <a:avLst/>
          </a:prstGeom>
        </p:spPr>
      </p:pic>
      <p:pic>
        <p:nvPicPr>
          <p:cNvPr id="22" name="Picture 21" descr="X:\DES\PPS\Projects\devices\Viper\EVAL DATA\20150728_160946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8" b="17392"/>
          <a:stretch/>
        </p:blipFill>
        <p:spPr bwMode="auto">
          <a:xfrm>
            <a:off x="4932040" y="1225298"/>
            <a:ext cx="2537460" cy="252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0626-1ACC-48B1-8201-AA7BD5684B54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197893"/>
            <a:ext cx="8670015" cy="71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3600" b="1" dirty="0" smtClean="0">
                <a:solidFill>
                  <a:srgbClr val="FF0000"/>
                </a:solidFill>
                <a:cs typeface="Arial" charset="0"/>
              </a:rPr>
              <a:t>    Thermal performance</a:t>
            </a:r>
            <a:endParaRPr lang="en-US" sz="3600" b="1" dirty="0" smtClean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85000"/>
              </a:lnSpc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3376" y="786351"/>
            <a:ext cx="8467725" cy="3709449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kern="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kern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51596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 Confidential NDA Restrictions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138231" y="71333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Which Layout is better?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35696" y="1619106"/>
            <a:ext cx="60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5401" y="2208909"/>
            <a:ext cx="355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IC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4241" y="3455176"/>
            <a:ext cx="2220695" cy="62930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32040" y="1225296"/>
            <a:ext cx="1238566" cy="3538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32040" y="3520441"/>
            <a:ext cx="2537460" cy="2269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5888" y="4126468"/>
            <a:ext cx="583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Both boards measured at 13.5V VIN, 5V,3A VOUT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362" y="1461732"/>
            <a:ext cx="3007029" cy="2255272"/>
          </a:xfrm>
          <a:prstGeom prst="rect">
            <a:avLst/>
          </a:prstGeom>
        </p:spPr>
      </p:pic>
      <p:pic>
        <p:nvPicPr>
          <p:cNvPr id="22" name="Picture 21" descr="X:\DES\PPS\Projects\devices\Viper\EVAL DATA\20150728_160946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8" b="17392"/>
          <a:stretch/>
        </p:blipFill>
        <p:spPr bwMode="auto">
          <a:xfrm>
            <a:off x="4932040" y="1225298"/>
            <a:ext cx="2537460" cy="252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0626-1ACC-48B1-8201-AA7BD5684B54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197893"/>
            <a:ext cx="8670015" cy="71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3600" b="1" dirty="0" smtClean="0">
                <a:solidFill>
                  <a:srgbClr val="FF0000"/>
                </a:solidFill>
                <a:cs typeface="Arial" charset="0"/>
              </a:rPr>
              <a:t>    Thermal performance</a:t>
            </a:r>
            <a:endParaRPr lang="en-US" sz="3600" b="1" dirty="0" smtClean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85000"/>
              </a:lnSpc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3376" y="786351"/>
            <a:ext cx="8467725" cy="3709449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kern="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kern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51596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 Confidential NDA Restrictions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835696" y="1619106"/>
            <a:ext cx="60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2143966"/>
            <a:ext cx="355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IC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5888" y="4126468"/>
            <a:ext cx="583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Both boards measured at 13.5V VIN, 5V,3A VOUT</a:t>
            </a:r>
            <a:endParaRPr lang="en-US" dirty="0"/>
          </a:p>
        </p:txBody>
      </p:sp>
      <p:sp>
        <p:nvSpPr>
          <p:cNvPr id="15" name="Line Callout 1 14"/>
          <p:cNvSpPr/>
          <p:nvPr/>
        </p:nvSpPr>
        <p:spPr>
          <a:xfrm>
            <a:off x="3132172" y="1472755"/>
            <a:ext cx="1567970" cy="1372809"/>
          </a:xfrm>
          <a:prstGeom prst="borderCallout1">
            <a:avLst>
              <a:gd name="adj1" fmla="val 122241"/>
              <a:gd name="adj2" fmla="val 172388"/>
              <a:gd name="adj3" fmla="val 100050"/>
              <a:gd name="adj4" fmla="val 71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Thermal “edges” caused by signal traces cutting top layer</a:t>
            </a:r>
            <a:endParaRPr lang="en-US" sz="1400" dirty="0"/>
          </a:p>
        </p:txBody>
      </p:sp>
      <p:sp>
        <p:nvSpPr>
          <p:cNvPr id="23" name="Line Callout 1 22"/>
          <p:cNvSpPr/>
          <p:nvPr/>
        </p:nvSpPr>
        <p:spPr>
          <a:xfrm>
            <a:off x="7005416" y="189083"/>
            <a:ext cx="1803366" cy="1372809"/>
          </a:xfrm>
          <a:prstGeom prst="borderCallout1">
            <a:avLst>
              <a:gd name="adj1" fmla="val 112916"/>
              <a:gd name="adj2" fmla="val -42998"/>
              <a:gd name="adj3" fmla="val 68744"/>
              <a:gd name="adj4" fmla="val -2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Inductor hot.  Not connected well to output copper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1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0626-1ACC-48B1-8201-AA7BD5684B54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197893"/>
            <a:ext cx="8670015" cy="71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3600" b="1" dirty="0" smtClean="0">
                <a:solidFill>
                  <a:srgbClr val="FF0000"/>
                </a:solidFill>
                <a:cs typeface="Arial" charset="0"/>
              </a:rPr>
              <a:t>    Thermal layout</a:t>
            </a:r>
            <a:endParaRPr lang="en-US" sz="3600" b="1" dirty="0" smtClean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85000"/>
              </a:lnSpc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3376" y="786351"/>
            <a:ext cx="8467725" cy="3709449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kern="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kern="0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6" y="3262433"/>
            <a:ext cx="5208651" cy="139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29375" y="772392"/>
            <a:ext cx="26629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Place numerous </a:t>
            </a:r>
            <a:r>
              <a:rPr lang="en-GB" dirty="0" err="1" smtClean="0"/>
              <a:t>vias</a:t>
            </a:r>
            <a:r>
              <a:rPr lang="en-GB" dirty="0" smtClean="0"/>
              <a:t> under the package for thermal relief. </a:t>
            </a:r>
          </a:p>
          <a:p>
            <a:endParaRPr lang="en-GB" dirty="0" smtClean="0"/>
          </a:p>
          <a:p>
            <a:r>
              <a:rPr lang="en-GB" dirty="0" err="1" smtClean="0"/>
              <a:t>Vias</a:t>
            </a:r>
            <a:r>
              <a:rPr lang="en-GB" dirty="0" smtClean="0"/>
              <a:t> are also placed around CIN and GND  areas for further thermal relief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5" t="32835" r="35634" b="9170"/>
          <a:stretch/>
        </p:blipFill>
        <p:spPr bwMode="auto">
          <a:xfrm>
            <a:off x="4235917" y="809325"/>
            <a:ext cx="1832687" cy="245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2" t="18514" r="46401" b="19062"/>
          <a:stretch/>
        </p:blipFill>
        <p:spPr bwMode="auto">
          <a:xfrm>
            <a:off x="2262765" y="1520044"/>
            <a:ext cx="936305" cy="109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2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Summary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50004" y="645040"/>
            <a:ext cx="8467725" cy="39389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Automotive Hotrod and </a:t>
            </a:r>
            <a:r>
              <a:rPr lang="en-US" altLang="en-US" dirty="0" err="1" smtClean="0"/>
              <a:t>Wettable</a:t>
            </a:r>
            <a:r>
              <a:rPr lang="en-US" altLang="en-US" dirty="0" smtClean="0"/>
              <a:t> Flanks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Big performance advantages with EMI and Efficiency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Qualified and ready to use!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80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325" y="1228734"/>
            <a:ext cx="8458200" cy="1102519"/>
          </a:xfrm>
        </p:spPr>
        <p:txBody>
          <a:bodyPr/>
          <a:lstStyle/>
          <a:p>
            <a:r>
              <a:rPr lang="en-US" sz="4400" dirty="0" smtClean="0"/>
              <a:t>Thank you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5571E-02C7-4909-A943-092A83DD34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151529"/>
            <a:ext cx="8458200" cy="216945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Silicon </a:t>
            </a:r>
            <a:r>
              <a:rPr lang="en-US" altLang="en-US" dirty="0"/>
              <a:t>Valley </a:t>
            </a:r>
            <a:r>
              <a:rPr lang="en-US" altLang="en-US" dirty="0" smtClean="0"/>
              <a:t>Analog - Performance </a:t>
            </a:r>
            <a:r>
              <a:rPr lang="en-US" altLang="en-US" dirty="0"/>
              <a:t>Regulator </a:t>
            </a:r>
            <a:r>
              <a:rPr lang="en-US" altLang="en-US" dirty="0" smtClean="0"/>
              <a:t>Solutions</a:t>
            </a:r>
            <a:endParaRPr lang="en-US" altLang="en-US" dirty="0"/>
          </a:p>
          <a:p>
            <a:pPr eaLnBrk="1" hangingPunct="1"/>
            <a:r>
              <a:rPr lang="en-US" altLang="en-US" sz="1200" dirty="0"/>
              <a:t>Perry Tsao – Systems and Applications Manager</a:t>
            </a:r>
          </a:p>
          <a:p>
            <a:pPr eaLnBrk="1" hangingPunct="1"/>
            <a:r>
              <a:rPr lang="en-GB" altLang="en-US" sz="1200" dirty="0" err="1" smtClean="0">
                <a:hlinkClick r:id="rId2"/>
              </a:rPr>
              <a:t>perry,tsao@ti.com</a:t>
            </a:r>
            <a:endParaRPr lang="en-GB" altLang="en-US" sz="1200" dirty="0" smtClean="0"/>
          </a:p>
          <a:p>
            <a:pPr eaLnBrk="1" hangingPunct="1"/>
            <a:endParaRPr lang="en-GB" altLang="en-US" sz="1200" dirty="0" smtClean="0"/>
          </a:p>
          <a:p>
            <a:pPr eaLnBrk="1" hangingPunct="1"/>
            <a:endParaRPr lang="en-GB" altLang="en-US" sz="1200" dirty="0" smtClean="0"/>
          </a:p>
          <a:p>
            <a:pPr eaLnBrk="1" hangingPunct="1"/>
            <a:endParaRPr lang="en-US" altLang="en-US" sz="1200" dirty="0"/>
          </a:p>
          <a:p>
            <a:pPr eaLnBrk="1" hangingPunct="1">
              <a:lnSpc>
                <a:spcPct val="90000"/>
              </a:lnSpc>
            </a:pPr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6944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Automotive Hotrod and </a:t>
            </a:r>
            <a:r>
              <a:rPr lang="en-US" altLang="en-US" dirty="0" err="1" smtClean="0"/>
              <a:t>Wettable</a:t>
            </a:r>
            <a:r>
              <a:rPr lang="en-US" altLang="en-US" dirty="0" smtClean="0"/>
              <a:t> Flanks</a:t>
            </a:r>
          </a:p>
        </p:txBody>
      </p:sp>
    </p:spTree>
    <p:extLst>
      <p:ext uri="{BB962C8B-B14F-4D97-AF65-F5344CB8AC3E}">
        <p14:creationId xmlns:p14="http://schemas.microsoft.com/office/powerpoint/2010/main" val="212461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231775" y="107156"/>
            <a:ext cx="8458200" cy="610791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PACKAGE COMPARISON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1" y="685800"/>
            <a:ext cx="2740673" cy="4057650"/>
            <a:chOff x="228600" y="914400"/>
            <a:chExt cx="2740673" cy="5410200"/>
          </a:xfrm>
        </p:grpSpPr>
        <p:grpSp>
          <p:nvGrpSpPr>
            <p:cNvPr id="7" name="Group 6"/>
            <p:cNvGrpSpPr/>
            <p:nvPr/>
          </p:nvGrpSpPr>
          <p:grpSpPr>
            <a:xfrm>
              <a:off x="228600" y="914400"/>
              <a:ext cx="2740673" cy="5410200"/>
              <a:chOff x="228600" y="914400"/>
              <a:chExt cx="2740673" cy="54102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28600" y="914400"/>
                <a:ext cx="2740673" cy="5410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84608" y="990600"/>
                <a:ext cx="170456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latin typeface="Arial Rounded MT Bold" panose="020F0704030504030204" pitchFamily="34" charset="0"/>
                  </a:rPr>
                  <a:t>STD. WB QFN</a:t>
                </a:r>
                <a:endParaRPr lang="en-US" sz="300" dirty="0">
                  <a:latin typeface="Arial Rounded MT Bold" panose="020F0704030504030204" pitchFamily="34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60197" y="1676399"/>
                <a:ext cx="2283003" cy="1788101"/>
                <a:chOff x="460197" y="1905000"/>
                <a:chExt cx="2283003" cy="1788101"/>
              </a:xfrm>
            </p:grpSpPr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>
                  <a:off x="1165424" y="2712345"/>
                  <a:ext cx="1341675" cy="494526"/>
                </a:xfrm>
                <a:custGeom>
                  <a:avLst/>
                  <a:gdLst/>
                  <a:ahLst/>
                  <a:cxnLst>
                    <a:cxn ang="0">
                      <a:pos x="104" y="0"/>
                    </a:cxn>
                    <a:cxn ang="0">
                      <a:pos x="40" y="152"/>
                    </a:cxn>
                    <a:cxn ang="0">
                      <a:pos x="0" y="376"/>
                    </a:cxn>
                    <a:cxn ang="0">
                      <a:pos x="64" y="432"/>
                    </a:cxn>
                    <a:cxn ang="0">
                      <a:pos x="424" y="424"/>
                    </a:cxn>
                    <a:cxn ang="0">
                      <a:pos x="432" y="128"/>
                    </a:cxn>
                    <a:cxn ang="0">
                      <a:pos x="104" y="0"/>
                    </a:cxn>
                  </a:cxnLst>
                  <a:rect l="0" t="0" r="r" b="b"/>
                  <a:pathLst>
                    <a:path w="432" h="432">
                      <a:moveTo>
                        <a:pt x="104" y="0"/>
                      </a:moveTo>
                      <a:lnTo>
                        <a:pt x="40" y="152"/>
                      </a:lnTo>
                      <a:lnTo>
                        <a:pt x="0" y="376"/>
                      </a:lnTo>
                      <a:lnTo>
                        <a:pt x="64" y="432"/>
                      </a:lnTo>
                      <a:lnTo>
                        <a:pt x="424" y="424"/>
                      </a:lnTo>
                      <a:lnTo>
                        <a:pt x="432" y="128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blipFill>
                  <a:blip r:embed="rId2"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 Rounded MT Bold" panose="020F0704030504030204" pitchFamily="34" charset="0"/>
                  </a:endParaRPr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460197" y="1905000"/>
                  <a:ext cx="2283003" cy="1788101"/>
                  <a:chOff x="483696" y="3501121"/>
                  <a:chExt cx="1765300" cy="1435016"/>
                </a:xfrm>
              </p:grpSpPr>
              <p:sp>
                <p:nvSpPr>
                  <p:cNvPr id="17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586884" y="3501121"/>
                    <a:ext cx="1662112" cy="827088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18" name="Freeform 5"/>
                  <p:cNvSpPr>
                    <a:spLocks/>
                  </p:cNvSpPr>
                  <p:nvPr/>
                </p:nvSpPr>
                <p:spPr bwMode="auto">
                  <a:xfrm>
                    <a:off x="483696" y="4159934"/>
                    <a:ext cx="409575" cy="396875"/>
                  </a:xfrm>
                  <a:custGeom>
                    <a:avLst/>
                    <a:gdLst/>
                    <a:ahLst/>
                    <a:cxnLst>
                      <a:cxn ang="0">
                        <a:pos x="104" y="0"/>
                      </a:cxn>
                      <a:cxn ang="0">
                        <a:pos x="40" y="152"/>
                      </a:cxn>
                      <a:cxn ang="0">
                        <a:pos x="0" y="376"/>
                      </a:cxn>
                      <a:cxn ang="0">
                        <a:pos x="64" y="432"/>
                      </a:cxn>
                      <a:cxn ang="0">
                        <a:pos x="424" y="424"/>
                      </a:cxn>
                      <a:cxn ang="0">
                        <a:pos x="432" y="128"/>
                      </a:cxn>
                      <a:cxn ang="0">
                        <a:pos x="104" y="0"/>
                      </a:cxn>
                    </a:cxnLst>
                    <a:rect l="0" t="0" r="r" b="b"/>
                    <a:pathLst>
                      <a:path w="432" h="432">
                        <a:moveTo>
                          <a:pt x="104" y="0"/>
                        </a:moveTo>
                        <a:lnTo>
                          <a:pt x="40" y="152"/>
                        </a:lnTo>
                        <a:lnTo>
                          <a:pt x="0" y="376"/>
                        </a:lnTo>
                        <a:lnTo>
                          <a:pt x="64" y="432"/>
                        </a:lnTo>
                        <a:lnTo>
                          <a:pt x="424" y="424"/>
                        </a:lnTo>
                        <a:lnTo>
                          <a:pt x="432" y="128"/>
                        </a:lnTo>
                        <a:lnTo>
                          <a:pt x="104" y="0"/>
                        </a:lnTo>
                        <a:close/>
                      </a:path>
                    </a:pathLst>
                  </a:custGeom>
                  <a:blipFill>
                    <a:blip r:embed="rId2"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19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274271" y="3786871"/>
                    <a:ext cx="176213" cy="139700"/>
                  </a:xfrm>
                  <a:prstGeom prst="ellipse">
                    <a:avLst/>
                  </a:prstGeom>
                  <a:solidFill>
                    <a:srgbClr val="F7F72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0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586884" y="4086909"/>
                    <a:ext cx="300037" cy="23495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091709" y="4086909"/>
                    <a:ext cx="974725" cy="2413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231409" y="3867834"/>
                    <a:ext cx="614362" cy="219075"/>
                  </a:xfrm>
                  <a:prstGeom prst="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3" name="Freeform 11"/>
                  <p:cNvSpPr>
                    <a:spLocks/>
                  </p:cNvSpPr>
                  <p:nvPr/>
                </p:nvSpPr>
                <p:spPr bwMode="auto">
                  <a:xfrm>
                    <a:off x="666259" y="3626534"/>
                    <a:ext cx="725487" cy="485775"/>
                  </a:xfrm>
                  <a:custGeom>
                    <a:avLst/>
                    <a:gdLst/>
                    <a:ahLst/>
                    <a:cxnLst>
                      <a:cxn ang="0">
                        <a:pos x="768" y="183"/>
                      </a:cxn>
                      <a:cxn ang="0">
                        <a:pos x="776" y="79"/>
                      </a:cxn>
                      <a:cxn ang="0">
                        <a:pos x="672" y="23"/>
                      </a:cxn>
                      <a:cxn ang="0">
                        <a:pos x="272" y="215"/>
                      </a:cxn>
                      <a:cxn ang="0">
                        <a:pos x="56" y="495"/>
                      </a:cxn>
                      <a:cxn ang="0">
                        <a:pos x="0" y="431"/>
                      </a:cxn>
                    </a:cxnLst>
                    <a:rect l="0" t="0" r="r" b="b"/>
                    <a:pathLst>
                      <a:path w="792" h="531">
                        <a:moveTo>
                          <a:pt x="768" y="183"/>
                        </a:moveTo>
                        <a:cubicBezTo>
                          <a:pt x="780" y="144"/>
                          <a:pt x="792" y="105"/>
                          <a:pt x="776" y="79"/>
                        </a:cubicBezTo>
                        <a:cubicBezTo>
                          <a:pt x="760" y="53"/>
                          <a:pt x="756" y="0"/>
                          <a:pt x="672" y="23"/>
                        </a:cubicBezTo>
                        <a:cubicBezTo>
                          <a:pt x="588" y="46"/>
                          <a:pt x="375" y="136"/>
                          <a:pt x="272" y="215"/>
                        </a:cubicBezTo>
                        <a:cubicBezTo>
                          <a:pt x="169" y="294"/>
                          <a:pt x="101" y="459"/>
                          <a:pt x="56" y="495"/>
                        </a:cubicBezTo>
                        <a:cubicBezTo>
                          <a:pt x="11" y="531"/>
                          <a:pt x="5" y="481"/>
                          <a:pt x="0" y="431"/>
                        </a:cubicBezTo>
                      </a:path>
                    </a:pathLst>
                  </a:custGeom>
                  <a:noFill/>
                  <a:ln w="57150" cmpd="sng">
                    <a:solidFill>
                      <a:srgbClr val="F7F72D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91634" y="4550459"/>
                    <a:ext cx="16843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25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8359" y="4540934"/>
                    <a:ext cx="671165" cy="3952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>
                        <a:latin typeface="Arial Rounded MT Bold" panose="020F0704030504030204" pitchFamily="34" charset="0"/>
                      </a:rPr>
                      <a:t>Board</a:t>
                    </a:r>
                  </a:p>
                </p:txBody>
              </p:sp>
              <p:sp>
                <p:nvSpPr>
                  <p:cNvPr id="2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56721" y="4442509"/>
                    <a:ext cx="322263" cy="109537"/>
                  </a:xfrm>
                  <a:prstGeom prst="rect">
                    <a:avLst/>
                  </a:prstGeom>
                  <a:solidFill>
                    <a:schemeClr val="accent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Arial Rounded MT Bold" panose="020F0704030504030204" pitchFamily="34" charset="0"/>
                    </a:endParaRPr>
                  </a:p>
                </p:txBody>
              </p:sp>
            </p:grp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1109062" y="3064447"/>
                  <a:ext cx="1481737" cy="142424"/>
                </a:xfrm>
                <a:prstGeom prst="rect">
                  <a:avLst/>
                </a:prstGeom>
                <a:solidFill>
                  <a:schemeClr val="accent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 Rounded MT Bold" panose="020F0704030504030204" pitchFamily="34" charset="0"/>
                  </a:endParaRPr>
                </a:p>
              </p:txBody>
            </p:sp>
          </p:grpSp>
        </p:grp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438994" y="2342379"/>
              <a:ext cx="762577" cy="5439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48970" y="671136"/>
            <a:ext cx="2740673" cy="4057650"/>
            <a:chOff x="3148969" y="894848"/>
            <a:chExt cx="2740673" cy="5410200"/>
          </a:xfrm>
        </p:grpSpPr>
        <p:sp>
          <p:nvSpPr>
            <p:cNvPr id="32" name="Rectangle 31"/>
            <p:cNvSpPr/>
            <p:nvPr/>
          </p:nvSpPr>
          <p:spPr>
            <a:xfrm>
              <a:off x="3148969" y="894848"/>
              <a:ext cx="2740673" cy="541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Rounded MT Bold" panose="020F07040305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010604" y="990600"/>
              <a:ext cx="88036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Arial Rounded MT Bold" panose="020F0704030504030204" pitchFamily="34" charset="0"/>
                </a:rPr>
                <a:t>WCSP</a:t>
              </a:r>
              <a:endParaRPr lang="en-US" sz="300" dirty="0">
                <a:latin typeface="Arial Rounded MT Bold" panose="020F070403050403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352800" y="1832670"/>
              <a:ext cx="2418733" cy="1608799"/>
              <a:chOff x="3352800" y="2061271"/>
              <a:chExt cx="2418733" cy="1608799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352800" y="2061271"/>
                <a:ext cx="2418733" cy="1608799"/>
                <a:chOff x="2916305" y="3599948"/>
                <a:chExt cx="2098366" cy="1286960"/>
              </a:xfrm>
            </p:grpSpPr>
            <p:sp>
              <p:nvSpPr>
                <p:cNvPr id="40" name="Oval 17"/>
                <p:cNvSpPr>
                  <a:spLocks noChangeArrowheads="1"/>
                </p:cNvSpPr>
                <p:nvPr/>
              </p:nvSpPr>
              <p:spPr bwMode="auto">
                <a:xfrm>
                  <a:off x="3124386" y="3906927"/>
                  <a:ext cx="641985" cy="604656"/>
                </a:xfrm>
                <a:prstGeom prst="ellipse">
                  <a:avLst/>
                </a:prstGeom>
                <a:blipFill>
                  <a:blip r:embed="rId4"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41" name="Oval 18"/>
                <p:cNvSpPr>
                  <a:spLocks noChangeArrowheads="1"/>
                </p:cNvSpPr>
                <p:nvPr/>
              </p:nvSpPr>
              <p:spPr bwMode="auto">
                <a:xfrm>
                  <a:off x="4026887" y="3890460"/>
                  <a:ext cx="641985" cy="604656"/>
                </a:xfrm>
                <a:prstGeom prst="ellipse">
                  <a:avLst/>
                </a:prstGeom>
                <a:blipFill>
                  <a:blip r:embed="rId4"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42" name="Rectangle 19"/>
                <p:cNvSpPr>
                  <a:spLocks noChangeArrowheads="1"/>
                </p:cNvSpPr>
                <p:nvPr/>
              </p:nvSpPr>
              <p:spPr bwMode="auto">
                <a:xfrm>
                  <a:off x="3059257" y="3599948"/>
                  <a:ext cx="1721264" cy="437213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43" name="Line 20"/>
                <p:cNvSpPr>
                  <a:spLocks noChangeShapeType="1"/>
                </p:cNvSpPr>
                <p:nvPr/>
              </p:nvSpPr>
              <p:spPr bwMode="auto">
                <a:xfrm>
                  <a:off x="2916305" y="4511194"/>
                  <a:ext cx="209836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4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547413" y="4492978"/>
                  <a:ext cx="753027" cy="3939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Arial Rounded MT Bold" panose="020F0704030504030204" pitchFamily="34" charset="0"/>
                    </a:rPr>
                    <a:t>Board</a:t>
                  </a:r>
                </a:p>
              </p:txBody>
            </p:sp>
          </p:grpSp>
          <p:sp>
            <p:nvSpPr>
              <p:cNvPr id="38" name="Rectangle 14"/>
              <p:cNvSpPr>
                <a:spLocks noChangeArrowheads="1"/>
              </p:cNvSpPr>
              <p:nvPr/>
            </p:nvSpPr>
            <p:spPr bwMode="auto">
              <a:xfrm>
                <a:off x="3556256" y="3091675"/>
                <a:ext cx="804530" cy="10659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39" name="Rectangle 14"/>
              <p:cNvSpPr>
                <a:spLocks noChangeArrowheads="1"/>
              </p:cNvSpPr>
              <p:nvPr/>
            </p:nvSpPr>
            <p:spPr bwMode="auto">
              <a:xfrm>
                <a:off x="4605670" y="3094070"/>
                <a:ext cx="804530" cy="10659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 Rounded MT Bold" panose="020F0704030504030204" pitchFamily="34" charset="0"/>
                </a:endParaRPr>
              </a:p>
            </p:txBody>
          </p:sp>
        </p:grpSp>
      </p:grp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3517578" y="1369582"/>
            <a:ext cx="1984057" cy="4079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 Rounded MT Bold" panose="020F070403050403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042042" y="666273"/>
            <a:ext cx="2740673" cy="4057650"/>
            <a:chOff x="6042042" y="888364"/>
            <a:chExt cx="2740673" cy="5410200"/>
          </a:xfrm>
        </p:grpSpPr>
        <p:grpSp>
          <p:nvGrpSpPr>
            <p:cNvPr id="48" name="Group 47"/>
            <p:cNvGrpSpPr/>
            <p:nvPr/>
          </p:nvGrpSpPr>
          <p:grpSpPr>
            <a:xfrm>
              <a:off x="6042042" y="888364"/>
              <a:ext cx="2740673" cy="5410200"/>
              <a:chOff x="6042042" y="888364"/>
              <a:chExt cx="2740673" cy="541020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6042042" y="888364"/>
                <a:ext cx="2740673" cy="5410200"/>
                <a:chOff x="6042042" y="888364"/>
                <a:chExt cx="2740673" cy="5410200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6751803" y="990600"/>
                  <a:ext cx="1372492" cy="4924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 smtClean="0">
                      <a:latin typeface="Arial Rounded MT Bold" panose="020F0704030504030204" pitchFamily="34" charset="0"/>
                    </a:rPr>
                    <a:t>FCOL QFN</a:t>
                  </a:r>
                  <a:endParaRPr lang="en-US" sz="300" dirty="0">
                    <a:latin typeface="Arial Rounded MT Bold" panose="020F0704030504030204" pitchFamily="34" charset="0"/>
                  </a:endParaRPr>
                </a:p>
              </p:txBody>
            </p:sp>
            <p:grpSp>
              <p:nvGrpSpPr>
                <p:cNvPr id="54" name="Group 53"/>
                <p:cNvGrpSpPr/>
                <p:nvPr/>
              </p:nvGrpSpPr>
              <p:grpSpPr>
                <a:xfrm>
                  <a:off x="6042042" y="888364"/>
                  <a:ext cx="2740673" cy="5410200"/>
                  <a:chOff x="6042042" y="888364"/>
                  <a:chExt cx="2740673" cy="5410200"/>
                </a:xfrm>
              </p:grpSpPr>
              <p:sp>
                <p:nvSpPr>
                  <p:cNvPr id="55" name="Rectangle 54"/>
                  <p:cNvSpPr/>
                  <p:nvPr/>
                </p:nvSpPr>
                <p:spPr>
                  <a:xfrm>
                    <a:off x="6042042" y="888364"/>
                    <a:ext cx="2740673" cy="54102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 Rounded MT Bold" panose="020F0704030504030204" pitchFamily="34" charset="0"/>
                    </a:endParaRPr>
                  </a:p>
                </p:txBody>
              </p:sp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6227108" y="1676401"/>
                    <a:ext cx="2418733" cy="1785706"/>
                    <a:chOff x="6227108" y="1905002"/>
                    <a:chExt cx="2418733" cy="1785706"/>
                  </a:xfrm>
                </p:grpSpPr>
                <p:sp>
                  <p:nvSpPr>
                    <p:cNvPr id="59" name="Freeform 5"/>
                    <p:cNvSpPr>
                      <a:spLocks/>
                    </p:cNvSpPr>
                    <p:nvPr/>
                  </p:nvSpPr>
                  <p:spPr bwMode="auto">
                    <a:xfrm flipH="1">
                      <a:off x="7696200" y="2736264"/>
                      <a:ext cx="826024" cy="494526"/>
                    </a:xfrm>
                    <a:custGeom>
                      <a:avLst/>
                      <a:gdLst/>
                      <a:ahLst/>
                      <a:cxnLst>
                        <a:cxn ang="0">
                          <a:pos x="104" y="0"/>
                        </a:cxn>
                        <a:cxn ang="0">
                          <a:pos x="40" y="152"/>
                        </a:cxn>
                        <a:cxn ang="0">
                          <a:pos x="0" y="376"/>
                        </a:cxn>
                        <a:cxn ang="0">
                          <a:pos x="64" y="432"/>
                        </a:cxn>
                        <a:cxn ang="0">
                          <a:pos x="424" y="424"/>
                        </a:cxn>
                        <a:cxn ang="0">
                          <a:pos x="432" y="128"/>
                        </a:cxn>
                        <a:cxn ang="0">
                          <a:pos x="104" y="0"/>
                        </a:cxn>
                      </a:cxnLst>
                      <a:rect l="0" t="0" r="r" b="b"/>
                      <a:pathLst>
                        <a:path w="432" h="432">
                          <a:moveTo>
                            <a:pt x="104" y="0"/>
                          </a:moveTo>
                          <a:lnTo>
                            <a:pt x="40" y="152"/>
                          </a:lnTo>
                          <a:lnTo>
                            <a:pt x="0" y="376"/>
                          </a:lnTo>
                          <a:lnTo>
                            <a:pt x="64" y="432"/>
                          </a:lnTo>
                          <a:lnTo>
                            <a:pt x="424" y="424"/>
                          </a:lnTo>
                          <a:lnTo>
                            <a:pt x="432" y="128"/>
                          </a:lnTo>
                          <a:lnTo>
                            <a:pt x="104" y="0"/>
                          </a:lnTo>
                          <a:close/>
                        </a:path>
                      </a:pathLst>
                    </a:custGeom>
                    <a:blipFill>
                      <a:blip r:embed="rId2"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60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6282070" y="2735890"/>
                      <a:ext cx="804530" cy="494899"/>
                    </a:xfrm>
                    <a:custGeom>
                      <a:avLst/>
                      <a:gdLst/>
                      <a:ahLst/>
                      <a:cxnLst>
                        <a:cxn ang="0">
                          <a:pos x="104" y="0"/>
                        </a:cxn>
                        <a:cxn ang="0">
                          <a:pos x="40" y="152"/>
                        </a:cxn>
                        <a:cxn ang="0">
                          <a:pos x="0" y="376"/>
                        </a:cxn>
                        <a:cxn ang="0">
                          <a:pos x="64" y="432"/>
                        </a:cxn>
                        <a:cxn ang="0">
                          <a:pos x="424" y="424"/>
                        </a:cxn>
                        <a:cxn ang="0">
                          <a:pos x="432" y="128"/>
                        </a:cxn>
                        <a:cxn ang="0">
                          <a:pos x="104" y="0"/>
                        </a:cxn>
                      </a:cxnLst>
                      <a:rect l="0" t="0" r="r" b="b"/>
                      <a:pathLst>
                        <a:path w="432" h="432">
                          <a:moveTo>
                            <a:pt x="104" y="0"/>
                          </a:moveTo>
                          <a:lnTo>
                            <a:pt x="40" y="152"/>
                          </a:lnTo>
                          <a:lnTo>
                            <a:pt x="0" y="376"/>
                          </a:lnTo>
                          <a:lnTo>
                            <a:pt x="64" y="432"/>
                          </a:lnTo>
                          <a:lnTo>
                            <a:pt x="424" y="424"/>
                          </a:lnTo>
                          <a:lnTo>
                            <a:pt x="432" y="128"/>
                          </a:lnTo>
                          <a:lnTo>
                            <a:pt x="104" y="0"/>
                          </a:lnTo>
                          <a:close/>
                        </a:path>
                      </a:pathLst>
                    </a:custGeom>
                    <a:blipFill>
                      <a:blip r:embed="rId2"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61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2070" y="3124200"/>
                      <a:ext cx="804530" cy="10659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62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24600" y="1905002"/>
                      <a:ext cx="2149553" cy="103059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6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91885" y="2081909"/>
                      <a:ext cx="1984057" cy="363110"/>
                    </a:xfrm>
                    <a:prstGeom prst="rect">
                      <a:avLst/>
                    </a:prstGeom>
                    <a:blipFill>
                      <a:blip r:embed="rId3"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dirty="0"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64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27108" y="3221037"/>
                      <a:ext cx="241873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65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54570" y="3198265"/>
                      <a:ext cx="867995" cy="49244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Board</a:t>
                      </a:r>
                    </a:p>
                  </p:txBody>
                </p:sp>
                <p:sp>
                  <p:nvSpPr>
                    <p:cNvPr id="66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59643" y="2436749"/>
                      <a:ext cx="294928" cy="289166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67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58472" y="2438400"/>
                      <a:ext cx="294928" cy="289166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68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24600" y="2725915"/>
                      <a:ext cx="762000" cy="209679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69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12153" y="2725914"/>
                      <a:ext cx="762000" cy="209679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70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17694" y="3113692"/>
                      <a:ext cx="804530" cy="10659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latin typeface="Arial Rounded MT Bold" panose="020F07040305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71" name="Rectangle 70"/>
                <p:cNvSpPr/>
                <p:nvPr/>
              </p:nvSpPr>
              <p:spPr>
                <a:xfrm>
                  <a:off x="6773977" y="3816056"/>
                  <a:ext cx="956545" cy="4924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 smtClean="0">
                      <a:latin typeface="Arial Rounded MT Bold" panose="020F0704030504030204" pitchFamily="34" charset="0"/>
                    </a:rPr>
                    <a:t>Hotrod</a:t>
                  </a:r>
                  <a:endParaRPr lang="en-US" sz="300" dirty="0">
                    <a:latin typeface="Arial Rounded MT Bold" panose="020F0704030504030204" pitchFamily="34" charset="0"/>
                  </a:endParaRPr>
                </a:p>
              </p:txBody>
            </p:sp>
          </p:grpSp>
          <p:sp>
            <p:nvSpPr>
              <p:cNvPr id="51" name="Freeform 5"/>
              <p:cNvSpPr>
                <a:spLocks/>
              </p:cNvSpPr>
              <p:nvPr/>
            </p:nvSpPr>
            <p:spPr bwMode="auto">
              <a:xfrm>
                <a:off x="6566001" y="2352731"/>
                <a:ext cx="392528" cy="154932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40" y="152"/>
                  </a:cxn>
                  <a:cxn ang="0">
                    <a:pos x="0" y="376"/>
                  </a:cxn>
                  <a:cxn ang="0">
                    <a:pos x="64" y="432"/>
                  </a:cxn>
                  <a:cxn ang="0">
                    <a:pos x="424" y="424"/>
                  </a:cxn>
                  <a:cxn ang="0">
                    <a:pos x="432" y="128"/>
                  </a:cxn>
                  <a:cxn ang="0">
                    <a:pos x="104" y="0"/>
                  </a:cxn>
                </a:cxnLst>
                <a:rect l="0" t="0" r="r" b="b"/>
                <a:pathLst>
                  <a:path w="432" h="432">
                    <a:moveTo>
                      <a:pt x="104" y="0"/>
                    </a:moveTo>
                    <a:lnTo>
                      <a:pt x="40" y="152"/>
                    </a:lnTo>
                    <a:lnTo>
                      <a:pt x="0" y="376"/>
                    </a:lnTo>
                    <a:lnTo>
                      <a:pt x="64" y="432"/>
                    </a:lnTo>
                    <a:lnTo>
                      <a:pt x="424" y="424"/>
                    </a:lnTo>
                    <a:lnTo>
                      <a:pt x="432" y="128"/>
                    </a:lnTo>
                    <a:lnTo>
                      <a:pt x="104" y="0"/>
                    </a:lnTo>
                    <a:close/>
                  </a:path>
                </a:pathLst>
              </a:custGeom>
              <a:blipFill>
                <a:blip r:embed="rId4"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52" name="Freeform 5"/>
              <p:cNvSpPr>
                <a:spLocks/>
              </p:cNvSpPr>
              <p:nvPr/>
            </p:nvSpPr>
            <p:spPr bwMode="auto">
              <a:xfrm flipH="1">
                <a:off x="7861404" y="2342380"/>
                <a:ext cx="380884" cy="154933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40" y="152"/>
                  </a:cxn>
                  <a:cxn ang="0">
                    <a:pos x="0" y="376"/>
                  </a:cxn>
                  <a:cxn ang="0">
                    <a:pos x="64" y="432"/>
                  </a:cxn>
                  <a:cxn ang="0">
                    <a:pos x="424" y="424"/>
                  </a:cxn>
                  <a:cxn ang="0">
                    <a:pos x="432" y="128"/>
                  </a:cxn>
                  <a:cxn ang="0">
                    <a:pos x="104" y="0"/>
                  </a:cxn>
                </a:cxnLst>
                <a:rect l="0" t="0" r="r" b="b"/>
                <a:pathLst>
                  <a:path w="432" h="432">
                    <a:moveTo>
                      <a:pt x="104" y="0"/>
                    </a:moveTo>
                    <a:lnTo>
                      <a:pt x="40" y="152"/>
                    </a:lnTo>
                    <a:lnTo>
                      <a:pt x="0" y="376"/>
                    </a:lnTo>
                    <a:lnTo>
                      <a:pt x="64" y="432"/>
                    </a:lnTo>
                    <a:lnTo>
                      <a:pt x="424" y="424"/>
                    </a:lnTo>
                    <a:lnTo>
                      <a:pt x="432" y="128"/>
                    </a:lnTo>
                    <a:lnTo>
                      <a:pt x="104" y="0"/>
                    </a:lnTo>
                    <a:close/>
                  </a:path>
                </a:pathLst>
              </a:custGeom>
              <a:blipFill>
                <a:blip r:embed="rId4"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6388284" y="1853308"/>
              <a:ext cx="1984057" cy="5439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18" y="1805859"/>
            <a:ext cx="2219816" cy="44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627612" y="4106731"/>
            <a:ext cx="1513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Courtesy of ALPS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2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1"/>
          <p:cNvSpPr txBox="1">
            <a:spLocks/>
          </p:cNvSpPr>
          <p:nvPr/>
        </p:nvSpPr>
        <p:spPr>
          <a:xfrm>
            <a:off x="-13648" y="0"/>
            <a:ext cx="9139238" cy="4606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dirty="0" smtClean="0">
                <a:solidFill>
                  <a:srgbClr val="0070C0"/>
                </a:solidFill>
              </a:rPr>
              <a:t>LM53625 / LM53635 Viper </a:t>
            </a:r>
            <a:r>
              <a:rPr lang="en-US" altLang="en-US" sz="3600" dirty="0" smtClean="0"/>
              <a:t>Package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987" y="656056"/>
            <a:ext cx="801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Package is 4mm x 5mm 22 </a:t>
            </a:r>
            <a:r>
              <a:rPr lang="en-US" dirty="0"/>
              <a:t>pin </a:t>
            </a:r>
            <a:r>
              <a:rPr lang="en-US" dirty="0" smtClean="0"/>
              <a:t>QFN Flip </a:t>
            </a:r>
            <a:r>
              <a:rPr lang="en-US" dirty="0"/>
              <a:t>Chip On Lead </a:t>
            </a:r>
            <a:r>
              <a:rPr lang="en-US" dirty="0" smtClean="0"/>
              <a:t>(</a:t>
            </a:r>
            <a:r>
              <a:rPr lang="en-US" dirty="0" err="1" smtClean="0"/>
              <a:t>HotRod</a:t>
            </a:r>
            <a:r>
              <a:rPr lang="en-US" dirty="0" smtClean="0"/>
              <a:t>) Technology. 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12429" y="1601500"/>
            <a:ext cx="3448192" cy="258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9" y="1601499"/>
            <a:ext cx="3448193" cy="25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4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0626-1ACC-48B1-8201-AA7BD5684B54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197893"/>
            <a:ext cx="8670015" cy="71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  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Wettable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flanks</a:t>
            </a:r>
            <a:endParaRPr lang="en-US" sz="3200" b="1" dirty="0" smtClean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85000"/>
              </a:lnSpc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3376" y="786351"/>
            <a:ext cx="8467725" cy="3709449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kern="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kern="0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97831"/>
            <a:ext cx="4629436" cy="242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969502" y="917862"/>
            <a:ext cx="4211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Wettable</a:t>
            </a:r>
            <a:r>
              <a:rPr lang="en-GB" dirty="0"/>
              <a:t> flanks </a:t>
            </a:r>
            <a:r>
              <a:rPr lang="en-GB" dirty="0" smtClean="0"/>
              <a:t>guarantees visible side-wetting at good solder joints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Enables </a:t>
            </a:r>
            <a:r>
              <a:rPr lang="en-GB" dirty="0"/>
              <a:t>100% </a:t>
            </a:r>
            <a:r>
              <a:rPr lang="en-GB" dirty="0" smtClean="0"/>
              <a:t>Automotive </a:t>
            </a:r>
            <a:r>
              <a:rPr lang="en-GB" dirty="0"/>
              <a:t>Visual </a:t>
            </a:r>
            <a:r>
              <a:rPr lang="en-GB" dirty="0" smtClean="0"/>
              <a:t>Inspection assembly processes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Dual plated punched process with notch on underside of the package.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Leadframe</a:t>
            </a:r>
            <a:r>
              <a:rPr lang="en-GB" dirty="0" smtClean="0"/>
              <a:t> is punched out then re-plated.</a:t>
            </a:r>
            <a:endParaRPr lang="en-US" dirty="0"/>
          </a:p>
        </p:txBody>
      </p:sp>
      <p:pic>
        <p:nvPicPr>
          <p:cNvPr id="1026" name="Picture 2" descr="C:\Users\a0414240\Pictures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8" y="3297919"/>
            <a:ext cx="4392184" cy="118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107157"/>
            <a:ext cx="8458200" cy="46434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Images of QFN Slotted &amp; Standard Leads</a:t>
            </a:r>
          </a:p>
        </p:txBody>
      </p:sp>
      <p:grpSp>
        <p:nvGrpSpPr>
          <p:cNvPr id="6147" name="Group 31"/>
          <p:cNvGrpSpPr>
            <a:grpSpLocks/>
          </p:cNvGrpSpPr>
          <p:nvPr/>
        </p:nvGrpSpPr>
        <p:grpSpPr bwMode="auto">
          <a:xfrm>
            <a:off x="152400" y="628650"/>
            <a:ext cx="8763000" cy="1600200"/>
            <a:chOff x="96" y="672"/>
            <a:chExt cx="5520" cy="1344"/>
          </a:xfrm>
        </p:grpSpPr>
        <p:pic>
          <p:nvPicPr>
            <p:cNvPr id="6158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25" b="28403"/>
            <a:stretch>
              <a:fillRect/>
            </a:stretch>
          </p:blipFill>
          <p:spPr bwMode="auto">
            <a:xfrm>
              <a:off x="96" y="672"/>
              <a:ext cx="273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69" b="21291"/>
            <a:stretch>
              <a:fillRect/>
            </a:stretch>
          </p:blipFill>
          <p:spPr bwMode="auto">
            <a:xfrm>
              <a:off x="2880" y="672"/>
              <a:ext cx="273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0" name="Text Box 26"/>
            <p:cNvSpPr txBox="1">
              <a:spLocks noChangeArrowheads="1"/>
            </p:cNvSpPr>
            <p:nvPr/>
          </p:nvSpPr>
          <p:spPr bwMode="auto">
            <a:xfrm>
              <a:off x="528" y="1017"/>
              <a:ext cx="187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</a:rPr>
                <a:t>Slotted Leads – side view</a:t>
              </a:r>
            </a:p>
          </p:txBody>
        </p:sp>
        <p:sp>
          <p:nvSpPr>
            <p:cNvPr id="6161" name="Text Box 28"/>
            <p:cNvSpPr txBox="1">
              <a:spLocks noChangeArrowheads="1"/>
            </p:cNvSpPr>
            <p:nvPr/>
          </p:nvSpPr>
          <p:spPr bwMode="auto">
            <a:xfrm>
              <a:off x="3264" y="1017"/>
              <a:ext cx="201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</a:rPr>
                <a:t>Standard Leads – side view</a:t>
              </a:r>
            </a:p>
          </p:txBody>
        </p:sp>
      </p:grpSp>
      <p:grpSp>
        <p:nvGrpSpPr>
          <p:cNvPr id="6148" name="Group 32"/>
          <p:cNvGrpSpPr>
            <a:grpSpLocks/>
          </p:cNvGrpSpPr>
          <p:nvPr/>
        </p:nvGrpSpPr>
        <p:grpSpPr bwMode="auto">
          <a:xfrm>
            <a:off x="152400" y="2857500"/>
            <a:ext cx="8763000" cy="1771650"/>
            <a:chOff x="96" y="2208"/>
            <a:chExt cx="5520" cy="1488"/>
          </a:xfrm>
        </p:grpSpPr>
        <p:pic>
          <p:nvPicPr>
            <p:cNvPr id="6154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35" b="7692"/>
            <a:stretch>
              <a:fillRect/>
            </a:stretch>
          </p:blipFill>
          <p:spPr bwMode="auto">
            <a:xfrm>
              <a:off x="96" y="2208"/>
              <a:ext cx="2736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35" b="7692"/>
            <a:stretch>
              <a:fillRect/>
            </a:stretch>
          </p:blipFill>
          <p:spPr bwMode="auto">
            <a:xfrm>
              <a:off x="2880" y="2208"/>
              <a:ext cx="2736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Text Box 27"/>
            <p:cNvSpPr txBox="1">
              <a:spLocks noChangeArrowheads="1"/>
            </p:cNvSpPr>
            <p:nvPr/>
          </p:nvSpPr>
          <p:spPr bwMode="auto">
            <a:xfrm>
              <a:off x="384" y="2409"/>
              <a:ext cx="216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</a:rPr>
                <a:t>Slotted Leads – Bottom view</a:t>
              </a:r>
            </a:p>
          </p:txBody>
        </p:sp>
        <p:sp>
          <p:nvSpPr>
            <p:cNvPr id="6157" name="Text Box 29"/>
            <p:cNvSpPr txBox="1">
              <a:spLocks noChangeArrowheads="1"/>
            </p:cNvSpPr>
            <p:nvPr/>
          </p:nvSpPr>
          <p:spPr bwMode="auto">
            <a:xfrm>
              <a:off x="3072" y="2409"/>
              <a:ext cx="230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</a:rPr>
                <a:t>Standard Leads – Bottom view</a:t>
              </a:r>
            </a:p>
          </p:txBody>
        </p:sp>
      </p:grpSp>
      <p:sp>
        <p:nvSpPr>
          <p:cNvPr id="6149" name="Oval 33"/>
          <p:cNvSpPr>
            <a:spLocks noChangeArrowheads="1"/>
          </p:cNvSpPr>
          <p:nvPr/>
        </p:nvSpPr>
        <p:spPr bwMode="auto">
          <a:xfrm>
            <a:off x="1462089" y="1884760"/>
            <a:ext cx="365125" cy="273844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0" name="Text Box 34"/>
          <p:cNvSpPr txBox="1">
            <a:spLocks noChangeArrowheads="1"/>
          </p:cNvSpPr>
          <p:nvPr/>
        </p:nvSpPr>
        <p:spPr bwMode="auto">
          <a:xfrm>
            <a:off x="152400" y="2411016"/>
            <a:ext cx="190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chemeClr val="tx2"/>
                </a:solidFill>
              </a:rPr>
              <a:t>Plated </a:t>
            </a:r>
            <a:r>
              <a:rPr lang="en-US" altLang="en-US" dirty="0">
                <a:solidFill>
                  <a:schemeClr val="tx2"/>
                </a:solidFill>
              </a:rPr>
              <a:t>Slot</a:t>
            </a:r>
          </a:p>
        </p:txBody>
      </p:sp>
      <p:sp>
        <p:nvSpPr>
          <p:cNvPr id="6151" name="Line 35"/>
          <p:cNvSpPr>
            <a:spLocks noChangeShapeType="1"/>
          </p:cNvSpPr>
          <p:nvPr/>
        </p:nvSpPr>
        <p:spPr bwMode="auto">
          <a:xfrm flipV="1">
            <a:off x="685800" y="2114550"/>
            <a:ext cx="762000" cy="285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Oval 36"/>
          <p:cNvSpPr>
            <a:spLocks noChangeArrowheads="1"/>
          </p:cNvSpPr>
          <p:nvPr/>
        </p:nvSpPr>
        <p:spPr bwMode="auto">
          <a:xfrm>
            <a:off x="990601" y="3657600"/>
            <a:ext cx="365125" cy="273844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3" name="Line 37"/>
          <p:cNvSpPr>
            <a:spLocks noChangeShapeType="1"/>
          </p:cNvSpPr>
          <p:nvPr/>
        </p:nvSpPr>
        <p:spPr bwMode="auto">
          <a:xfrm>
            <a:off x="304800" y="2686050"/>
            <a:ext cx="685800" cy="10287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107157"/>
            <a:ext cx="8458200" cy="464344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Wettable</a:t>
            </a:r>
            <a:r>
              <a:rPr lang="en-US" altLang="en-US" dirty="0" smtClean="0"/>
              <a:t> flanks with step-cut and re-plating</a:t>
            </a:r>
          </a:p>
        </p:txBody>
      </p:sp>
      <p:pic>
        <p:nvPicPr>
          <p:cNvPr id="18" name="Picture 17" descr="http://www.allegromicro.com/%7E/media/Images/Design/AN269119/figure5.ashx?la=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" y="701674"/>
            <a:ext cx="6524625" cy="335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1638300" y="2714625"/>
            <a:ext cx="10287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667000" y="2895601"/>
            <a:ext cx="1295400" cy="18573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Callout 1 6"/>
          <p:cNvSpPr/>
          <p:nvPr/>
        </p:nvSpPr>
        <p:spPr>
          <a:xfrm>
            <a:off x="7067550" y="2495548"/>
            <a:ext cx="1733550" cy="552451"/>
          </a:xfrm>
          <a:prstGeom prst="borderCallout1">
            <a:avLst>
              <a:gd name="adj1" fmla="val 18750"/>
              <a:gd name="adj2" fmla="val -8333"/>
              <a:gd name="adj3" fmla="val -38388"/>
              <a:gd name="adj4" fmla="val -63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Step-cut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PMingLiU" pitchFamily="18" charset="-120"/>
              </a:rPr>
              <a:t>Finished Product: Side Solder Fillet (SSF) on QFN</a:t>
            </a:r>
            <a:endParaRPr lang="en-US" alt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1423" y="780111"/>
            <a:ext cx="4032428" cy="3323035"/>
          </a:xfrm>
        </p:spPr>
        <p:txBody>
          <a:bodyPr/>
          <a:lstStyle/>
          <a:p>
            <a:r>
              <a:rPr lang="en-US" altLang="en-US" dirty="0" smtClean="0"/>
              <a:t>Standard QFN – poor solder fillet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C30A5C-EAFA-43B4-9EBB-2BD1DA107522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  <p:pic>
        <p:nvPicPr>
          <p:cNvPr id="512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" y="1688241"/>
            <a:ext cx="1636713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1741819"/>
            <a:ext cx="1581150" cy="79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0"/>
          <a:stretch/>
        </p:blipFill>
        <p:spPr bwMode="auto">
          <a:xfrm>
            <a:off x="5788024" y="1570369"/>
            <a:ext cx="1914525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" y="2733674"/>
            <a:ext cx="2346326" cy="176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2817810"/>
            <a:ext cx="2117725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7" y="2851943"/>
            <a:ext cx="21875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729073" y="732486"/>
            <a:ext cx="4032428" cy="33230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0" fontAlgn="base" hangingPunct="0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 smtClean="0"/>
              <a:t>Good Solder Fillet with step-cut </a:t>
            </a:r>
            <a:r>
              <a:rPr lang="en-US" altLang="en-US" kern="0" dirty="0" err="1" smtClean="0"/>
              <a:t>wettable</a:t>
            </a:r>
            <a:r>
              <a:rPr lang="en-US" altLang="en-US" kern="0" dirty="0" smtClean="0"/>
              <a:t> flanks</a:t>
            </a:r>
          </a:p>
        </p:txBody>
      </p:sp>
    </p:spTree>
    <p:extLst>
      <p:ext uri="{BB962C8B-B14F-4D97-AF65-F5344CB8AC3E}">
        <p14:creationId xmlns:p14="http://schemas.microsoft.com/office/powerpoint/2010/main" val="11246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9F876E1E1ECC44B7AEB038587DA72F" ma:contentTypeVersion="0" ma:contentTypeDescription="Create a new document." ma:contentTypeScope="" ma:versionID="ec15ac77968d0512ff10bcc44cf97eb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6B34489-50A0-436D-A053-29DC32B5F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78DB964-7B6C-4FC5-9A21-DE7084205C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D30B8F-6463-40D8-9E58-620E46AC8BF3}">
  <ds:schemaRefs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13081</TotalTime>
  <Words>576</Words>
  <Application>Microsoft Office PowerPoint</Application>
  <PresentationFormat>On-screen Show (16:9)</PresentationFormat>
  <Paragraphs>200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2_FinalPowerpoint</vt:lpstr>
      <vt:lpstr>Automotive Hotrod and Wettable Flanks Packaging Advancements</vt:lpstr>
      <vt:lpstr>Agenda</vt:lpstr>
      <vt:lpstr>Automotive Hotrod and Wettable Flanks</vt:lpstr>
      <vt:lpstr>PACKAGE COMPARISON</vt:lpstr>
      <vt:lpstr>PowerPoint Presentation</vt:lpstr>
      <vt:lpstr>PowerPoint Presentation</vt:lpstr>
      <vt:lpstr>Images of QFN Slotted &amp; Standard Leads</vt:lpstr>
      <vt:lpstr>Wettable flanks with step-cut and re-plating</vt:lpstr>
      <vt:lpstr>Finished Product: Side Solder Fillet (SSF) on QFN</vt:lpstr>
      <vt:lpstr>Why do we need Automotive Hotrod?</vt:lpstr>
      <vt:lpstr>Why do we need Automotive Hotrod?</vt:lpstr>
      <vt:lpstr>PowerPoint Presentation</vt:lpstr>
      <vt:lpstr>Layout for EMI</vt:lpstr>
      <vt:lpstr>Which switch node am I?</vt:lpstr>
      <vt:lpstr>PowerPoint Presentation</vt:lpstr>
      <vt:lpstr>Parallel input and output cap placement</vt:lpstr>
      <vt:lpstr>4 – Layer PCB EVM Stack-Up</vt:lpstr>
      <vt:lpstr>AGND Layout to minimize noise coupling</vt:lpstr>
      <vt:lpstr>Thermals and layout</vt:lpstr>
      <vt:lpstr>PowerPoint Presentation</vt:lpstr>
      <vt:lpstr>PowerPoint Presentation</vt:lpstr>
      <vt:lpstr>PowerPoint Presentation</vt:lpstr>
      <vt:lpstr>Summary</vt:lpstr>
      <vt:lpstr>Thank you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Brollo, Clementina</dc:creator>
  <cp:lastModifiedBy>Tsao, Perry</cp:lastModifiedBy>
  <cp:revision>184</cp:revision>
  <dcterms:created xsi:type="dcterms:W3CDTF">2007-12-19T20:51:45Z</dcterms:created>
  <dcterms:modified xsi:type="dcterms:W3CDTF">2016-06-17T16:55:35Z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0x010100A89F876E1E1ECC44B7AEB038587DA72F</vt:lpwstr>
  </property>
</Properties>
</file>