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4"/>
  </p:sldMasterIdLst>
  <p:notesMasterIdLst>
    <p:notesMasterId r:id="rId17"/>
  </p:notesMasterIdLst>
  <p:handoutMasterIdLst>
    <p:handoutMasterId r:id="rId18"/>
  </p:handoutMasterIdLst>
  <p:sldIdLst>
    <p:sldId id="424" r:id="rId5"/>
    <p:sldId id="425" r:id="rId6"/>
    <p:sldId id="426" r:id="rId7"/>
    <p:sldId id="427" r:id="rId8"/>
    <p:sldId id="428" r:id="rId9"/>
    <p:sldId id="429" r:id="rId10"/>
    <p:sldId id="432" r:id="rId11"/>
    <p:sldId id="430" r:id="rId12"/>
    <p:sldId id="442" r:id="rId13"/>
    <p:sldId id="439" r:id="rId14"/>
    <p:sldId id="441" r:id="rId15"/>
    <p:sldId id="436" r:id="rId16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327"/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5" autoAdjust="0"/>
    <p:restoredTop sz="90130" autoAdjust="0"/>
  </p:normalViewPr>
  <p:slideViewPr>
    <p:cSldViewPr snapToGrid="0">
      <p:cViewPr>
        <p:scale>
          <a:sx n="125" d="100"/>
          <a:sy n="125" d="100"/>
        </p:scale>
        <p:origin x="24" y="-19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180"/>
    </p:cViewPr>
  </p:sorterViewPr>
  <p:notesViewPr>
    <p:cSldViewPr snapToGrid="0">
      <p:cViewPr varScale="1">
        <p:scale>
          <a:sx n="63" d="100"/>
          <a:sy n="63" d="100"/>
        </p:scale>
        <p:origin x="-2886" y="-132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TI Information - Selective Disclosure</a:t>
            </a: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TI Information - Selective Disclosure</a:t>
            </a: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1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10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11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12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2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3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4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5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6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7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8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1056921" indent="-406508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626032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2276445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926857" indent="-325206" defTabSz="137309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3577270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4227683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4878095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5528508" indent="-325206" defTabSz="1373094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85D7EE6-BB7D-4120-BD32-2A4259C12600}" type="slidenum">
              <a:rPr lang="en-US" altLang="en-US" sz="1800"/>
              <a:pPr>
                <a:spcBef>
                  <a:spcPct val="0"/>
                </a:spcBef>
              </a:pPr>
              <a:t>9</a:t>
            </a:fld>
            <a:endParaRPr lang="en-US" altLang="en-US" sz="18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58763" y="1116013"/>
            <a:ext cx="9812338" cy="55197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679" y="7018728"/>
            <a:ext cx="6814939" cy="664508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4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923987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2" y="786358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44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4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79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25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77743" y="4947901"/>
            <a:ext cx="2133600" cy="15478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A812F-8479-4F37-8662-4BBFDADD96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5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5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82" y="794152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4946678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27789" y="4536035"/>
            <a:ext cx="3086100" cy="17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- Selective Disclosure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27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7" r:id="rId2"/>
    <p:sldLayoutId id="2147483798" r:id="rId3"/>
    <p:sldLayoutId id="2147483799" r:id="rId4"/>
    <p:sldLayoutId id="2147483800" r:id="rId5"/>
    <p:sldLayoutId id="2147483801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162000"/>
            <a:ext cx="4384800" cy="452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 transition: 1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1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15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400" dirty="0" smtClean="0">
                <a:latin typeface="+mn-lt"/>
              </a:rPr>
              <a:t>Initially</a:t>
            </a:r>
          </a:p>
          <a:p>
            <a:pPr marL="182563" indent="-182563" eaLnBrk="1" hangingPunct="1"/>
            <a:r>
              <a:rPr lang="en-US" altLang="en-US" sz="1400" dirty="0" smtClean="0">
                <a:latin typeface="+mn-lt"/>
              </a:rPr>
              <a:t>QA</a:t>
            </a:r>
            <a:r>
              <a:rPr lang="en-US" altLang="en-US" sz="1400" dirty="0">
                <a:latin typeface="+mn-lt"/>
              </a:rPr>
              <a:t>, QC, QE, QF are ON: others are OFF</a:t>
            </a:r>
          </a:p>
          <a:p>
            <a:pPr marL="182563" indent="-182563" eaLnBrk="1" hangingPunct="1"/>
            <a:r>
              <a:rPr lang="en-US" altLang="en-US" sz="1400" dirty="0">
                <a:latin typeface="+mn-lt"/>
              </a:rPr>
              <a:t>T1 </a:t>
            </a:r>
            <a:r>
              <a:rPr lang="en-US" altLang="en-US" sz="1400" dirty="0" err="1" smtClean="0">
                <a:latin typeface="+mn-lt"/>
              </a:rPr>
              <a:t>Pri</a:t>
            </a:r>
            <a:r>
              <a:rPr lang="en-US" altLang="en-US" sz="1400" dirty="0" smtClean="0">
                <a:latin typeface="+mn-lt"/>
              </a:rPr>
              <a:t> and T1 Sec are s/c, </a:t>
            </a:r>
            <a:r>
              <a:rPr lang="en-US" altLang="en-US" sz="1400" dirty="0">
                <a:latin typeface="+mn-lt"/>
              </a:rPr>
              <a:t>V</a:t>
            </a:r>
            <a:r>
              <a:rPr lang="en-US" altLang="en-US" sz="1400" baseline="-25000" dirty="0">
                <a:latin typeface="+mn-lt"/>
              </a:rPr>
              <a:t>XFMR</a:t>
            </a:r>
            <a:r>
              <a:rPr lang="en-US" altLang="en-US" sz="1400" dirty="0">
                <a:latin typeface="+mn-lt"/>
              </a:rPr>
              <a:t> = 0V </a:t>
            </a:r>
          </a:p>
          <a:p>
            <a:pPr marL="0" indent="0" eaLnBrk="1" hangingPunct="1">
              <a:buNone/>
            </a:pPr>
            <a:r>
              <a:rPr lang="en-US" altLang="en-US" sz="1400" dirty="0" smtClean="0">
                <a:latin typeface="+mn-lt"/>
              </a:rPr>
              <a:t>Then</a:t>
            </a:r>
          </a:p>
          <a:p>
            <a:pPr eaLnBrk="1" hangingPunct="1"/>
            <a:r>
              <a:rPr lang="en-US" altLang="en-US" sz="1400" dirty="0" smtClean="0">
                <a:latin typeface="+mn-lt"/>
              </a:rPr>
              <a:t>QA turns OFF</a:t>
            </a:r>
            <a:endParaRPr lang="en-US" altLang="en-US" sz="1400" dirty="0">
              <a:latin typeface="+mn-lt"/>
            </a:endParaRPr>
          </a:p>
          <a:p>
            <a:pPr marL="182563" indent="-182563" eaLnBrk="1" hangingPunct="1"/>
            <a:r>
              <a:rPr lang="en-US" altLang="en-US" sz="1400" dirty="0" smtClean="0">
                <a:latin typeface="+mn-lt"/>
              </a:rPr>
              <a:t>Resonant transition at Node A. </a:t>
            </a:r>
            <a:r>
              <a:rPr lang="en-US" altLang="en-US" sz="1400" dirty="0" err="1" smtClean="0">
                <a:latin typeface="+mn-lt"/>
              </a:rPr>
              <a:t>L_Leak</a:t>
            </a:r>
            <a:r>
              <a:rPr lang="en-US" altLang="en-US" sz="1400" dirty="0" smtClean="0">
                <a:latin typeface="+mn-lt"/>
              </a:rPr>
              <a:t> and </a:t>
            </a:r>
            <a:r>
              <a:rPr lang="en-US" altLang="en-US" sz="1400" dirty="0" err="1" smtClean="0">
                <a:latin typeface="+mn-lt"/>
              </a:rPr>
              <a:t>C_stray</a:t>
            </a:r>
            <a:endParaRPr lang="en-US" altLang="en-US" sz="1400" dirty="0">
              <a:latin typeface="+mn-lt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200" y="2216760"/>
            <a:ext cx="2904280" cy="246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TextBox 85"/>
          <p:cNvSpPr txBox="1"/>
          <p:nvPr/>
        </p:nvSpPr>
        <p:spPr>
          <a:xfrm>
            <a:off x="6137733" y="191167"/>
            <a:ext cx="27811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00" dirty="0" smtClean="0">
                <a:latin typeface="+mn-lt"/>
              </a:rPr>
              <a:t>DELAB </a:t>
            </a:r>
            <a:r>
              <a:rPr lang="en-IE" sz="1000" dirty="0">
                <a:latin typeface="+mn-lt"/>
              </a:rPr>
              <a:t>– allows time for node </a:t>
            </a:r>
            <a:r>
              <a:rPr lang="en-IE" sz="1000" dirty="0" smtClean="0">
                <a:latin typeface="+mn-lt"/>
              </a:rPr>
              <a:t>A transition</a:t>
            </a:r>
            <a:endParaRPr lang="en-IE" sz="1000" dirty="0">
              <a:latin typeface="+mn-lt"/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5401470" y="274335"/>
            <a:ext cx="245532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H="1">
            <a:off x="5970924" y="282432"/>
            <a:ext cx="237301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6512272" y="1324823"/>
            <a:ext cx="2501905" cy="5539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err="1" smtClean="0">
                <a:latin typeface="+mn-lt"/>
                <a:cs typeface="Arial" charset="0"/>
              </a:rPr>
              <a:t>xfmr</a:t>
            </a:r>
            <a:r>
              <a:rPr lang="en-US" altLang="en-US" sz="1000" dirty="0" smtClean="0">
                <a:latin typeface="+mn-lt"/>
                <a:cs typeface="Arial" charset="0"/>
              </a:rPr>
              <a:t> is s/c, </a:t>
            </a:r>
            <a:r>
              <a:rPr lang="en-US" altLang="en-US" sz="1000" dirty="0" err="1" smtClean="0">
                <a:latin typeface="+mn-lt"/>
                <a:cs typeface="Arial" charset="0"/>
              </a:rPr>
              <a:t>L_lk</a:t>
            </a:r>
            <a:r>
              <a:rPr lang="en-US" altLang="en-US" sz="1000" dirty="0" smtClean="0">
                <a:latin typeface="+mn-lt"/>
                <a:cs typeface="Arial" charset="0"/>
              </a:rPr>
              <a:t> energy drives transition </a:t>
            </a:r>
          </a:p>
          <a:p>
            <a:pPr eaLnBrk="1" hangingPunct="1"/>
            <a:r>
              <a:rPr lang="en-US" altLang="en-US" sz="1000" dirty="0" smtClean="0">
                <a:latin typeface="+mn-lt"/>
                <a:cs typeface="Arial" charset="0"/>
              </a:rPr>
              <a:t>Slower </a:t>
            </a:r>
            <a:r>
              <a:rPr lang="en-US" altLang="en-US" sz="1000" dirty="0">
                <a:latin typeface="+mn-lt"/>
                <a:cs typeface="Arial" charset="0"/>
              </a:rPr>
              <a:t>than </a:t>
            </a:r>
            <a:r>
              <a:rPr lang="en-US" altLang="en-US" sz="1000" dirty="0" smtClean="0">
                <a:latin typeface="+mn-lt"/>
                <a:cs typeface="Arial" charset="0"/>
              </a:rPr>
              <a:t>Node B transition</a:t>
            </a:r>
            <a:r>
              <a:rPr lang="en-US" altLang="en-US" sz="1000" dirty="0">
                <a:latin typeface="+mn-lt"/>
                <a:cs typeface="Arial" charset="0"/>
              </a:rPr>
              <a:t>, </a:t>
            </a:r>
            <a:r>
              <a:rPr lang="en-US" altLang="en-US" sz="1000" dirty="0" smtClean="0">
                <a:latin typeface="+mn-lt"/>
                <a:cs typeface="Arial" charset="0"/>
              </a:rPr>
              <a:t>because less energy available.</a:t>
            </a:r>
            <a:endParaRPr lang="en-US" altLang="en-US" sz="1000" dirty="0">
              <a:latin typeface="+mn-lt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1448356" y="3009188"/>
            <a:ext cx="649539" cy="22882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830544" y="3238014"/>
            <a:ext cx="617812" cy="0"/>
          </a:xfrm>
          <a:prstGeom prst="straightConnector1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277719" y="477150"/>
            <a:ext cx="86433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 smtClean="0">
                <a:latin typeface="+mn-lt"/>
              </a:rPr>
              <a:t>QA </a:t>
            </a:r>
            <a:r>
              <a:rPr lang="en-US" altLang="en-US" sz="1000" dirty="0">
                <a:latin typeface="+mn-lt"/>
              </a:rPr>
              <a:t>turns </a:t>
            </a:r>
            <a:r>
              <a:rPr lang="en-US" altLang="en-US" sz="1000" dirty="0" smtClean="0">
                <a:latin typeface="+mn-lt"/>
              </a:rPr>
              <a:t>off</a:t>
            </a:r>
            <a:endParaRPr lang="en-IE" sz="1000" dirty="0">
              <a:latin typeface="+mn-lt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 flipV="1">
            <a:off x="5078558" y="327186"/>
            <a:ext cx="600842" cy="27307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779801" y="167639"/>
            <a:ext cx="0" cy="45085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664305" y="167639"/>
            <a:ext cx="5911" cy="44893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4573041" y="15532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OUTA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573041" y="66955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OUTC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OUTD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573041" y="1216149"/>
            <a:ext cx="4475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OUTE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573041" y="1733793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573041" y="241468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573041" y="3319981"/>
            <a:ext cx="3754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V_A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573041" y="275645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573041" y="3841358"/>
            <a:ext cx="3706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577478" y="4131327"/>
            <a:ext cx="9234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I_OUT 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I_LOUT</a:t>
            </a:r>
          </a:p>
          <a:p>
            <a:endParaRPr lang="en-IE" sz="9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996327"/>
                </a:solidFill>
                <a:latin typeface="Calibri" panose="020F0502020204030204" pitchFamily="34" charset="0"/>
              </a:rPr>
              <a:t>I_QE </a:t>
            </a:r>
            <a:r>
              <a:rPr lang="en-IE" sz="9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I_QF</a:t>
            </a:r>
            <a:endParaRPr lang="en-IE" sz="9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6184824" y="3077286"/>
            <a:ext cx="26265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I_PRI charges Node A to GND where it is clamped by body diode of QB. </a:t>
            </a:r>
            <a:r>
              <a:rPr lang="en-US" altLang="en-US" sz="1000" dirty="0" err="1"/>
              <a:t>V_Xfmr</a:t>
            </a:r>
            <a:r>
              <a:rPr lang="en-US" altLang="en-US" sz="1000" dirty="0"/>
              <a:t> appears across leakage inductance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6192928" y="2718909"/>
            <a:ext cx="2626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V_PRI is zero because sec is s/c. </a:t>
            </a:r>
            <a:endParaRPr lang="en-US" altLang="en-US" sz="10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9747" y="2667903"/>
            <a:ext cx="5180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rgbClr val="0070C0"/>
                </a:solidFill>
              </a:rPr>
              <a:t>V_PRI</a:t>
            </a:r>
            <a:endParaRPr lang="en-IE" sz="900" dirty="0">
              <a:solidFill>
                <a:srgbClr val="0070C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232169" y="2488500"/>
            <a:ext cx="6527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chemeClr val="tx2"/>
                </a:solidFill>
              </a:rPr>
              <a:t>V_XFMR</a:t>
            </a:r>
            <a:endParaRPr lang="en-IE" sz="900" dirty="0">
              <a:solidFill>
                <a:schemeClr val="tx2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862137" y="2624060"/>
            <a:ext cx="235759" cy="27467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2097896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2969958" y="2624060"/>
            <a:ext cx="156074" cy="31705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759057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759057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339121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387596" y="4384462"/>
            <a:ext cx="2626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I_QE increasing, I_QF decreasing </a:t>
            </a:r>
            <a:endParaRPr lang="en-US" altLang="en-US" sz="10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86770" y="2548374"/>
            <a:ext cx="199766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 smtClean="0"/>
              <a:t>I_PRI starts to change direction.</a:t>
            </a:r>
            <a:endParaRPr lang="en-IE" sz="1000" dirty="0"/>
          </a:p>
        </p:txBody>
      </p:sp>
      <p:sp>
        <p:nvSpPr>
          <p:cNvPr id="129" name="Rectangle 128"/>
          <p:cNvSpPr/>
          <p:nvPr/>
        </p:nvSpPr>
        <p:spPr>
          <a:xfrm>
            <a:off x="128913" y="3102816"/>
            <a:ext cx="12356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dirty="0" smtClean="0">
                <a:latin typeface="+mn-lt"/>
                <a:cs typeface="Arial" charset="0"/>
              </a:rPr>
              <a:t>Leakage Inductance</a:t>
            </a:r>
            <a:endParaRPr lang="en-IE" sz="1200" dirty="0">
              <a:latin typeface="+mn-lt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4580890" y="2949978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282190" y="2810559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4575490" y="241230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295699" y="228041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4576476" y="356448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294843" y="3427530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4593543" y="4091580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294843" y="395216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5180718" y="2334201"/>
            <a:ext cx="489498" cy="27307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970601" y="1852309"/>
                <a:ext cx="2044469" cy="4696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000" b="0" i="1" smtClean="0">
                          <a:latin typeface="Cambria Math"/>
                        </a:rPr>
                        <m:t>𝐸</m:t>
                      </m:r>
                      <m:r>
                        <a:rPr lang="en-IE" sz="1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IE" sz="1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E" sz="1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E" sz="1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IE" sz="100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sz="10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IE" sz="1000" i="1">
                                  <a:latin typeface="Cambria Math"/>
                                </a:rPr>
                                <m:t>𝐿𝑒𝑎𝑘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𝑚𝑎</m:t>
                                  </m:r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𝑝𝑘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IE" sz="1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𝐿𝑂𝑈𝑇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IE" sz="1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IE" sz="1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601" y="1852309"/>
                <a:ext cx="2044469" cy="46961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>
          <a:xfrm flipH="1">
            <a:off x="4606241" y="459362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305166" y="44605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3274098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SR Transitions: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84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10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41578" y="1095896"/>
            <a:ext cx="3080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0V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29574" y="3200774"/>
            <a:ext cx="309700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48445" y="1845989"/>
            <a:ext cx="3080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0V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441" y="289169"/>
            <a:ext cx="4268190" cy="4400062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>
          <a:xfrm>
            <a:off x="7237035" y="677058"/>
            <a:ext cx="2902" cy="28211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673208" y="1964577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658186" y="331666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666341" y="121448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29465" y="4300364"/>
            <a:ext cx="3080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0V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4654228" y="4418952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616070" y="1338458"/>
            <a:ext cx="0" cy="24880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816077" y="1832257"/>
            <a:ext cx="10155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200" dirty="0" smtClean="0">
                <a:latin typeface="Calibri" panose="020F0502020204030204" pitchFamily="34" charset="0"/>
              </a:rPr>
              <a:t>QE body diode conduction</a:t>
            </a:r>
            <a:endParaRPr lang="en-IE" sz="1200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7471232" y="2438372"/>
            <a:ext cx="374519" cy="57914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0" idx="0"/>
          </p:cNvCxnSpPr>
          <p:nvPr/>
        </p:nvCxnSpPr>
        <p:spPr>
          <a:xfrm flipV="1">
            <a:off x="6724210" y="3316661"/>
            <a:ext cx="865673" cy="60728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729360" y="3923945"/>
            <a:ext cx="1989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200" dirty="0" smtClean="0">
                <a:latin typeface="Calibri" panose="020F0502020204030204" pitchFamily="34" charset="0"/>
              </a:rPr>
              <a:t>QE current will go negative* if channel not off by here</a:t>
            </a:r>
            <a:endParaRPr lang="en-IE" sz="1200" dirty="0"/>
          </a:p>
        </p:txBody>
      </p:sp>
      <p:sp>
        <p:nvSpPr>
          <p:cNvPr id="44" name="Rectangle 43"/>
          <p:cNvSpPr/>
          <p:nvPr/>
        </p:nvSpPr>
        <p:spPr>
          <a:xfrm>
            <a:off x="5701138" y="1545486"/>
            <a:ext cx="11229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400" dirty="0" smtClean="0">
                <a:latin typeface="Calibri" panose="020F0502020204030204" pitchFamily="34" charset="0"/>
              </a:rPr>
              <a:t>QB turns off</a:t>
            </a:r>
            <a:endParaRPr lang="en-IE" sz="1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824087" y="1699375"/>
            <a:ext cx="411997" cy="26203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994405" y="1045461"/>
            <a:ext cx="245532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7352582" y="1045461"/>
            <a:ext cx="237301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193889" y="537507"/>
            <a:ext cx="799011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 eaLnBrk="1" hangingPunct="1"/>
            <a:r>
              <a:rPr lang="en-US" altLang="en-US" sz="1200" dirty="0" smtClean="0">
                <a:latin typeface="+mn-lt"/>
              </a:rPr>
              <a:t>QE </a:t>
            </a:r>
            <a:r>
              <a:rPr lang="en-US" altLang="en-US" sz="1200" dirty="0">
                <a:latin typeface="+mn-lt"/>
              </a:rPr>
              <a:t>turns </a:t>
            </a:r>
            <a:r>
              <a:rPr lang="en-US" altLang="en-US" sz="1200" dirty="0" smtClean="0">
                <a:latin typeface="+mn-lt"/>
              </a:rPr>
              <a:t>off after DELBE</a:t>
            </a:r>
            <a:endParaRPr lang="en-US" altLang="en-US" sz="1200" dirty="0">
              <a:latin typeface="+mn-lt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7362090" y="677058"/>
            <a:ext cx="0" cy="28211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725441" y="61251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>
                <a:solidFill>
                  <a:schemeClr val="tx2"/>
                </a:solidFill>
                <a:latin typeface="Calibri" panose="020F0502020204030204" pitchFamily="34" charset="0"/>
              </a:rPr>
              <a:t>OUTE</a:t>
            </a: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665745" y="184102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658114" y="39830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>
                <a:solidFill>
                  <a:srgbClr val="FF0000"/>
                </a:solidFill>
                <a:latin typeface="Calibri" panose="020F0502020204030204" pitchFamily="34" charset="0"/>
              </a:rPr>
              <a:t>V</a:t>
            </a:r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_QE</a:t>
            </a:r>
          </a:p>
          <a:p>
            <a:r>
              <a:rPr lang="en-IE" sz="900" dirty="0">
                <a:solidFill>
                  <a:srgbClr val="0070C0"/>
                </a:solidFill>
                <a:latin typeface="Calibri" panose="020F0502020204030204" pitchFamily="34" charset="0"/>
              </a:rPr>
              <a:t>V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_QF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669844" y="2845980"/>
            <a:ext cx="526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996327"/>
                </a:solidFill>
                <a:latin typeface="Calibri" panose="020F0502020204030204" pitchFamily="34" charset="0"/>
              </a:rPr>
              <a:t>I_LOUT</a:t>
            </a:r>
            <a:endParaRPr lang="en-IE" sz="900" dirty="0">
              <a:solidFill>
                <a:srgbClr val="996327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I_OUT</a:t>
            </a:r>
          </a:p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I_QE</a:t>
            </a: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I_QF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195950" y="2776632"/>
            <a:ext cx="151344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100" dirty="0" smtClean="0">
                <a:latin typeface="Calibri" panose="020F0502020204030204" pitchFamily="34" charset="0"/>
              </a:rPr>
              <a:t>Note unequal current sharing , I_QE and I_QF</a:t>
            </a:r>
          </a:p>
          <a:p>
            <a:r>
              <a:rPr lang="en-US" altLang="en-US" sz="1100" dirty="0" smtClean="0">
                <a:latin typeface="Calibri" panose="020F0502020204030204" pitchFamily="34" charset="0"/>
              </a:rPr>
              <a:t>See: Timing </a:t>
            </a:r>
            <a:r>
              <a:rPr lang="en-US" altLang="en-US" sz="1100" dirty="0">
                <a:latin typeface="Calibri" panose="020F0502020204030204" pitchFamily="34" charset="0"/>
              </a:rPr>
              <a:t>Diagram: 3</a:t>
            </a:r>
            <a:endParaRPr lang="en-IE" sz="1100" dirty="0">
              <a:latin typeface="Calibri" panose="020F0502020204030204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6709390" y="2845981"/>
            <a:ext cx="320695" cy="22746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709390" y="3086100"/>
            <a:ext cx="320695" cy="29021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499306" cy="3616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200" dirty="0" smtClean="0"/>
              <a:t>PA = Passive/Active </a:t>
            </a:r>
            <a:endParaRPr lang="en-US" altLang="en-US" sz="1200" dirty="0"/>
          </a:p>
          <a:p>
            <a:r>
              <a:rPr lang="en-IE" sz="1200" dirty="0" smtClean="0"/>
              <a:t>DELBE </a:t>
            </a:r>
            <a:r>
              <a:rPr lang="en-IE" sz="1200" dirty="0"/>
              <a:t>(and DELAF) – allow time for node </a:t>
            </a:r>
            <a:r>
              <a:rPr lang="en-IE" sz="1200" dirty="0" smtClean="0"/>
              <a:t>transition</a:t>
            </a:r>
            <a:r>
              <a:rPr lang="en-IE" sz="1200" dirty="0"/>
              <a:t>. </a:t>
            </a:r>
            <a:endParaRPr lang="en-IE" sz="1200" dirty="0" smtClean="0"/>
          </a:p>
          <a:p>
            <a:pPr marL="0" indent="0">
              <a:buNone/>
            </a:pPr>
            <a:r>
              <a:rPr lang="en-IE" sz="1200" dirty="0" smtClean="0"/>
              <a:t>Ideally SR turned OFF after </a:t>
            </a:r>
            <a:r>
              <a:rPr lang="en-IE" sz="1200" dirty="0" err="1" smtClean="0"/>
              <a:t>Pri</a:t>
            </a:r>
            <a:r>
              <a:rPr lang="en-IE" sz="1200" dirty="0" smtClean="0"/>
              <a:t> ZVS and before SR current goes negative  (from drain to source).</a:t>
            </a:r>
          </a:p>
          <a:p>
            <a:r>
              <a:rPr lang="en-IE" sz="1200" dirty="0" smtClean="0"/>
              <a:t>Turning </a:t>
            </a:r>
            <a:r>
              <a:rPr lang="en-IE" sz="1200" dirty="0"/>
              <a:t>OFF too soon, increased body diode conduction</a:t>
            </a:r>
          </a:p>
          <a:p>
            <a:r>
              <a:rPr lang="en-IE" sz="1200" dirty="0"/>
              <a:t>Turn OFF too late, reversed current in MOSFET, avalanching and MOSFET destruction likely.</a:t>
            </a:r>
          </a:p>
          <a:p>
            <a:endParaRPr lang="en-IE" sz="1200" dirty="0"/>
          </a:p>
          <a:p>
            <a:r>
              <a:rPr lang="en-IE" sz="1200" dirty="0"/>
              <a:t>Transition takes more time at higher currents. Controller can increase the delay time at higher </a:t>
            </a:r>
            <a:r>
              <a:rPr lang="en-IE" sz="1200" dirty="0" smtClean="0"/>
              <a:t>currents to reduce body diode conduction time </a:t>
            </a:r>
            <a:r>
              <a:rPr lang="en-IE" sz="1200" dirty="0"/>
              <a:t>– Adaptive Delays</a:t>
            </a:r>
          </a:p>
          <a:p>
            <a:endParaRPr lang="en-IE" sz="1200" dirty="0"/>
          </a:p>
          <a:p>
            <a:r>
              <a:rPr lang="en-IE" sz="1200" dirty="0"/>
              <a:t>Remember, conditions for the positive going </a:t>
            </a:r>
            <a:r>
              <a:rPr lang="en-IE" sz="1200" dirty="0" smtClean="0"/>
              <a:t>PA </a:t>
            </a:r>
            <a:r>
              <a:rPr lang="en-IE" sz="1200" dirty="0"/>
              <a:t>leg transition are the same as those for the negative going </a:t>
            </a:r>
            <a:r>
              <a:rPr lang="en-IE" sz="1200" smtClean="0"/>
              <a:t>PA transition</a:t>
            </a:r>
            <a:endParaRPr lang="en-US" altLang="en-US" sz="1600" dirty="0" smtClean="0"/>
          </a:p>
          <a:p>
            <a:pPr marL="182563" indent="-182563" eaLnBrk="1" hangingPunct="1"/>
            <a:endParaRPr lang="en-US" altLang="en-US" sz="1800" i="1" dirty="0">
              <a:latin typeface="+mn-lt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7105493" y="2143807"/>
            <a:ext cx="245532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7608450" y="2143807"/>
            <a:ext cx="237301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222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441578" y="1095896"/>
            <a:ext cx="3080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0V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29574" y="3200774"/>
            <a:ext cx="309700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48445" y="1845989"/>
            <a:ext cx="3080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0V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441" y="289169"/>
            <a:ext cx="4268190" cy="4400062"/>
          </a:xfrm>
          <a:prstGeom prst="rect">
            <a:avLst/>
          </a:prstGeom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SR Transitions: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3616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200" dirty="0" smtClean="0"/>
              <a:t>AP = Active/Passive </a:t>
            </a:r>
            <a:endParaRPr lang="en-US" altLang="en-US" sz="1200" dirty="0"/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SRs see ZVS at AP transition</a:t>
            </a:r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SR turn on is co-incident with primary side switch</a:t>
            </a:r>
          </a:p>
          <a:p>
            <a:pPr marL="0" indent="0" eaLnBrk="1" hangingPunct="1">
              <a:buNone/>
            </a:pPr>
            <a:r>
              <a:rPr lang="en-US" altLang="en-US" sz="1200" dirty="0" smtClean="0">
                <a:cs typeface="Arial" charset="0"/>
              </a:rPr>
              <a:t>OUTD/OUTF and OUTC/OUTE</a:t>
            </a:r>
          </a:p>
          <a:p>
            <a:r>
              <a:rPr lang="en-IE" sz="1200" dirty="0" smtClean="0"/>
              <a:t>Primary of transformer is S/C by OUTD/OUTB or OUTA/OUTC</a:t>
            </a:r>
          </a:p>
          <a:p>
            <a:r>
              <a:rPr lang="en-IE" sz="1200" dirty="0" smtClean="0"/>
              <a:t>Secondary of transformer is S/C by OUTE and OUTF</a:t>
            </a:r>
            <a:endParaRPr lang="en-IE" sz="1200" dirty="0"/>
          </a:p>
          <a:p>
            <a:r>
              <a:rPr lang="en-IE" sz="1200" dirty="0"/>
              <a:t>Transition takes more time at higher currents. Controller can increase the delay time at higher currents – Adaptive Delays</a:t>
            </a:r>
          </a:p>
          <a:p>
            <a:endParaRPr lang="en-IE" sz="1200" dirty="0"/>
          </a:p>
          <a:p>
            <a:pPr marL="0" indent="0">
              <a:buNone/>
            </a:pPr>
            <a:r>
              <a:rPr lang="en-IE" sz="1200" dirty="0"/>
              <a:t>Remember, conditions for the positive going </a:t>
            </a:r>
            <a:r>
              <a:rPr lang="en-IE" sz="1200" dirty="0" smtClean="0"/>
              <a:t>PA </a:t>
            </a:r>
            <a:r>
              <a:rPr lang="en-IE" sz="1200" dirty="0"/>
              <a:t>leg </a:t>
            </a:r>
            <a:r>
              <a:rPr lang="en-IE" sz="1200" dirty="0" smtClean="0"/>
              <a:t>transition</a:t>
            </a:r>
            <a:endParaRPr lang="en-US" altLang="en-US" sz="1200" dirty="0" smtClean="0">
              <a:cs typeface="Arial" charset="0"/>
            </a:endParaRPr>
          </a:p>
          <a:p>
            <a:pPr marL="0" indent="0" eaLnBrk="1" hangingPunct="1">
              <a:buNone/>
            </a:pPr>
            <a:endParaRPr lang="en-US" altLang="en-US" sz="1200" dirty="0">
              <a:cs typeface="Arial" charset="0"/>
            </a:endParaRPr>
          </a:p>
          <a:p>
            <a:pPr marL="0" indent="0" eaLnBrk="1" hangingPunct="1">
              <a:buNone/>
            </a:pPr>
            <a:endParaRPr lang="en-US" altLang="en-US" sz="1200" dirty="0">
              <a:cs typeface="Arial" charset="0"/>
            </a:endParaRPr>
          </a:p>
          <a:p>
            <a:pPr marL="182563" indent="-182563" eaLnBrk="1" hangingPunct="1"/>
            <a:endParaRPr lang="en-US" altLang="en-US" sz="1600" dirty="0" smtClean="0"/>
          </a:p>
          <a:p>
            <a:pPr marL="182563" indent="-182563" eaLnBrk="1" hangingPunct="1"/>
            <a:endParaRPr lang="en-US" altLang="en-US" sz="1600" dirty="0" smtClean="0"/>
          </a:p>
          <a:p>
            <a:pPr marL="182563" indent="-182563" eaLnBrk="1" hangingPunct="1"/>
            <a:endParaRPr lang="en-US" altLang="en-US" sz="1800" i="1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25441" y="61251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>
                <a:solidFill>
                  <a:schemeClr val="tx2"/>
                </a:solidFill>
                <a:latin typeface="Calibri" panose="020F0502020204030204" pitchFamily="34" charset="0"/>
              </a:rPr>
              <a:t>OUTE</a:t>
            </a: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665745" y="184102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58114" y="39830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>
                <a:solidFill>
                  <a:srgbClr val="FF0000"/>
                </a:solidFill>
                <a:latin typeface="Calibri" panose="020F0502020204030204" pitchFamily="34" charset="0"/>
              </a:rPr>
              <a:t>V</a:t>
            </a:r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_QE</a:t>
            </a:r>
          </a:p>
          <a:p>
            <a:r>
              <a:rPr lang="en-IE" sz="900" dirty="0">
                <a:solidFill>
                  <a:srgbClr val="0070C0"/>
                </a:solidFill>
                <a:latin typeface="Calibri" panose="020F0502020204030204" pitchFamily="34" charset="0"/>
              </a:rPr>
              <a:t>V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_QF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5739210" y="1144911"/>
            <a:ext cx="0" cy="24880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673208" y="1964577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5972094" y="4092295"/>
            <a:ext cx="585823" cy="303769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11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69844" y="2845980"/>
            <a:ext cx="526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996327"/>
                </a:solidFill>
                <a:latin typeface="Calibri" panose="020F0502020204030204" pitchFamily="34" charset="0"/>
              </a:rPr>
              <a:t>I_LOUT</a:t>
            </a:r>
            <a:endParaRPr lang="en-IE" sz="900" dirty="0">
              <a:solidFill>
                <a:srgbClr val="996327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I_OUT</a:t>
            </a:r>
          </a:p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I_QE</a:t>
            </a: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I_QF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4658186" y="331666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666341" y="121448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29465" y="4300364"/>
            <a:ext cx="3080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0V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654228" y="4418952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000630" y="1132450"/>
            <a:ext cx="0" cy="24880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073140" y="537507"/>
            <a:ext cx="2849879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 smtClean="0">
                <a:latin typeface="+mn-lt"/>
              </a:rPr>
              <a:t>OUTF and OUTD turn on at same time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6000631" y="814506"/>
            <a:ext cx="370399" cy="16733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557917" y="3861463"/>
            <a:ext cx="10163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dirty="0" smtClean="0"/>
              <a:t>V</a:t>
            </a:r>
            <a:r>
              <a:rPr lang="en-US" altLang="en-US" sz="1200" baseline="-25000" dirty="0" smtClean="0"/>
              <a:t>DS</a:t>
            </a:r>
            <a:r>
              <a:rPr lang="en-US" altLang="en-US" sz="1200" dirty="0" smtClean="0"/>
              <a:t> is 0 at SR turn-on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139781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162000"/>
            <a:ext cx="4383748" cy="4525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Duty cycle loss: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12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15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200" dirty="0" smtClean="0"/>
              <a:t>Energy is transferred from primary to secondary during the transformer ‘ON’ time (green).</a:t>
            </a:r>
          </a:p>
          <a:p>
            <a:pPr marL="0" indent="0" eaLnBrk="1" hangingPunct="1">
              <a:buNone/>
            </a:pPr>
            <a:r>
              <a:rPr lang="en-US" altLang="en-US" sz="1200" dirty="0" smtClean="0"/>
              <a:t>The energy needed to drive the load current during the transformer ‘OFF’ time is supplied by the output inductor.</a:t>
            </a:r>
          </a:p>
          <a:p>
            <a:pPr marL="0" indent="0" eaLnBrk="1" hangingPunct="1">
              <a:buNone/>
            </a:pPr>
            <a:endParaRPr lang="en-US" altLang="en-US" sz="1200" dirty="0" smtClean="0"/>
          </a:p>
          <a:p>
            <a:pPr marL="0" indent="0" eaLnBrk="1" hangingPunct="1">
              <a:buNone/>
            </a:pPr>
            <a:r>
              <a:rPr lang="en-US" altLang="en-US" sz="1200" dirty="0" smtClean="0">
                <a:cs typeface="Arial" charset="0"/>
              </a:rPr>
              <a:t>The time needed to achieve the ZVS transition in the PA leg (Node A or Left hand leg) adds to the ‘OFF’ time. And sets a maximum duty cycle. </a:t>
            </a:r>
          </a:p>
          <a:p>
            <a:pPr marL="0" indent="0" eaLnBrk="1" hangingPunct="1">
              <a:buNone/>
            </a:pPr>
            <a:endParaRPr lang="en-US" altLang="en-US" sz="1200" dirty="0">
              <a:cs typeface="Arial" charset="0"/>
            </a:endParaRPr>
          </a:p>
          <a:p>
            <a:pPr marL="0" indent="0" eaLnBrk="1" hangingPunct="1">
              <a:buNone/>
            </a:pPr>
            <a:r>
              <a:rPr lang="en-US" altLang="en-US" sz="1200" dirty="0" smtClean="0">
                <a:cs typeface="Arial" charset="0"/>
              </a:rPr>
              <a:t>There is a trade off between this time and the leakage inductance needed to achieve ZVS. Not a critical problem at 100kHz but will be come worse as frequency increase.</a:t>
            </a:r>
          </a:p>
          <a:p>
            <a:pPr marL="0" indent="0" eaLnBrk="1" hangingPunct="1">
              <a:buNone/>
            </a:pPr>
            <a:endParaRPr lang="en-US" altLang="en-US" sz="1200" dirty="0">
              <a:cs typeface="Arial" charset="0"/>
            </a:endParaRPr>
          </a:p>
          <a:p>
            <a:pPr marL="182563" indent="-182563" eaLnBrk="1" hangingPunct="1"/>
            <a:endParaRPr lang="en-US" altLang="en-US" sz="1600" dirty="0" smtClean="0"/>
          </a:p>
          <a:p>
            <a:pPr marL="182563" indent="-182563" eaLnBrk="1" hangingPunct="1"/>
            <a:endParaRPr lang="en-US" altLang="en-US" sz="1600" dirty="0" smtClean="0"/>
          </a:p>
          <a:p>
            <a:pPr marL="182563" indent="-182563" eaLnBrk="1" hangingPunct="1"/>
            <a:endParaRPr lang="en-US" altLang="en-US" sz="1800" i="1" dirty="0">
              <a:latin typeface="+mn-lt"/>
            </a:endParaRPr>
          </a:p>
        </p:txBody>
      </p:sp>
      <p:cxnSp>
        <p:nvCxnSpPr>
          <p:cNvPr id="104" name="Straight Connector 103"/>
          <p:cNvCxnSpPr/>
          <p:nvPr/>
        </p:nvCxnSpPr>
        <p:spPr>
          <a:xfrm>
            <a:off x="6930421" y="167639"/>
            <a:ext cx="0" cy="45085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990185" y="167639"/>
            <a:ext cx="5911" cy="44893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962681" y="152399"/>
            <a:ext cx="0" cy="45085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901721" y="163888"/>
            <a:ext cx="0" cy="45085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587240" y="3010303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288540" y="287088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4594399" y="251507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295699" y="23756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4593543" y="360822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294843" y="346880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4593543" y="4123330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294843" y="398391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4612591" y="466982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235316" y="4492302"/>
            <a:ext cx="4619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&gt;0A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3233716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162000"/>
            <a:ext cx="4384800" cy="452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 transition: 2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2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497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2563" indent="-182563" eaLnBrk="1" hangingPunct="1"/>
            <a:r>
              <a:rPr lang="en-US" altLang="en-US" sz="1200" dirty="0" smtClean="0"/>
              <a:t>QC</a:t>
            </a:r>
            <a:r>
              <a:rPr lang="en-US" altLang="en-US" sz="1200" dirty="0"/>
              <a:t>, QE, QF are ON: others are </a:t>
            </a:r>
            <a:r>
              <a:rPr lang="en-US" altLang="en-US" sz="1200" dirty="0" smtClean="0"/>
              <a:t>OFF</a:t>
            </a:r>
          </a:p>
          <a:p>
            <a:pPr marL="182563" indent="-182563" eaLnBrk="1" hangingPunct="1"/>
            <a:r>
              <a:rPr lang="en-US" altLang="en-US" sz="1200" dirty="0" smtClean="0"/>
              <a:t>QA is OFF</a:t>
            </a:r>
          </a:p>
          <a:p>
            <a:pPr marL="182563" indent="-182563" eaLnBrk="1" hangingPunct="1"/>
            <a:endParaRPr lang="en-US" altLang="en-US" sz="1200" dirty="0"/>
          </a:p>
          <a:p>
            <a:pPr marL="182563" indent="-182563" eaLnBrk="1" hangingPunct="1"/>
            <a:r>
              <a:rPr lang="en-US" altLang="en-US" sz="1200" dirty="0" smtClean="0"/>
              <a:t>Resonant transition is finished BUT </a:t>
            </a:r>
            <a:r>
              <a:rPr lang="en-US" altLang="en-US" sz="1200" dirty="0" err="1" smtClean="0"/>
              <a:t>Pri</a:t>
            </a:r>
            <a:r>
              <a:rPr lang="en-US" altLang="en-US" sz="1200" dirty="0" smtClean="0"/>
              <a:t> current is still reversing and </a:t>
            </a:r>
            <a:r>
              <a:rPr lang="en-US" altLang="en-US" sz="1200" dirty="0" err="1" smtClean="0"/>
              <a:t>Iout</a:t>
            </a:r>
            <a:r>
              <a:rPr lang="en-US" altLang="en-US" sz="1200" dirty="0" smtClean="0"/>
              <a:t> is moving out of QF and into QE</a:t>
            </a:r>
            <a:endParaRPr lang="en-US" altLang="en-US" sz="1200" dirty="0"/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200" y="2216760"/>
            <a:ext cx="2904280" cy="246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Rectangle 91"/>
          <p:cNvSpPr/>
          <p:nvPr/>
        </p:nvSpPr>
        <p:spPr>
          <a:xfrm>
            <a:off x="5984154" y="1698996"/>
            <a:ext cx="28272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>
                <a:latin typeface="+mn-lt"/>
              </a:rPr>
              <a:t>QF </a:t>
            </a:r>
            <a:r>
              <a:rPr lang="en-US" altLang="en-US" sz="1000" dirty="0" smtClean="0">
                <a:latin typeface="+mn-lt"/>
              </a:rPr>
              <a:t>turned off  after DELAF, QF current moves into body diode, sec remains s/c</a:t>
            </a:r>
            <a:endParaRPr lang="en-US" altLang="en-US" sz="1000" dirty="0">
              <a:latin typeface="+mn-lt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1448356" y="3009188"/>
            <a:ext cx="649539" cy="22882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830544" y="3253254"/>
            <a:ext cx="617812" cy="0"/>
          </a:xfrm>
          <a:prstGeom prst="straightConnector1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779801" y="167639"/>
            <a:ext cx="0" cy="45085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809085" y="167639"/>
            <a:ext cx="5911" cy="44893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4573041" y="15532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OUTA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573041" y="66955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OUTC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OUTD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573041" y="1216149"/>
            <a:ext cx="4475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OUTE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573041" y="1733793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6184824" y="3229686"/>
            <a:ext cx="2626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V_A clamped by body diode of QB. </a:t>
            </a:r>
            <a:endParaRPr lang="en-US" altLang="en-US" sz="1000" dirty="0">
              <a:latin typeface="+mn-lt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192928" y="2566509"/>
            <a:ext cx="2626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V_PRI is zero because sec is s/c. </a:t>
            </a:r>
            <a:r>
              <a:rPr lang="en-US" altLang="en-US" sz="1000" dirty="0" err="1" smtClean="0">
                <a:latin typeface="+mn-lt"/>
              </a:rPr>
              <a:t>V_Xfmr</a:t>
            </a:r>
            <a:r>
              <a:rPr lang="en-US" altLang="en-US" sz="1000" dirty="0" smtClean="0">
                <a:latin typeface="+mn-lt"/>
              </a:rPr>
              <a:t> appears across leakage inductance</a:t>
            </a:r>
            <a:endParaRPr lang="en-US" altLang="en-US" sz="10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9747" y="2667903"/>
            <a:ext cx="5180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rgbClr val="0070C0"/>
                </a:solidFill>
              </a:rPr>
              <a:t>V_PRI</a:t>
            </a:r>
            <a:endParaRPr lang="en-IE" sz="900" dirty="0">
              <a:solidFill>
                <a:srgbClr val="0070C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232169" y="2488500"/>
            <a:ext cx="6527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chemeClr val="tx2"/>
                </a:solidFill>
              </a:rPr>
              <a:t>V_XFMR</a:t>
            </a:r>
            <a:endParaRPr lang="en-IE" sz="900" dirty="0">
              <a:solidFill>
                <a:schemeClr val="tx2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862137" y="2624060"/>
            <a:ext cx="235759" cy="27467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2097896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2969958" y="2624060"/>
            <a:ext cx="156074" cy="31705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759057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759057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339121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192928" y="2252577"/>
            <a:ext cx="2626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>
                <a:latin typeface="+mn-lt"/>
              </a:rPr>
              <a:t>d</a:t>
            </a:r>
            <a:r>
              <a:rPr lang="en-US" altLang="en-US" sz="1000" dirty="0" smtClean="0">
                <a:latin typeface="+mn-lt"/>
              </a:rPr>
              <a:t>i/</a:t>
            </a:r>
            <a:r>
              <a:rPr lang="en-US" altLang="en-US" sz="1000" dirty="0" err="1" smtClean="0">
                <a:latin typeface="+mn-lt"/>
              </a:rPr>
              <a:t>dt</a:t>
            </a:r>
            <a:r>
              <a:rPr lang="en-US" altLang="en-US" sz="1000" dirty="0" smtClean="0">
                <a:latin typeface="+mn-lt"/>
              </a:rPr>
              <a:t> is V_XFMR / </a:t>
            </a:r>
            <a:r>
              <a:rPr lang="en-US" altLang="en-US" sz="1000" dirty="0" err="1" smtClean="0">
                <a:latin typeface="+mn-lt"/>
              </a:rPr>
              <a:t>L_leak</a:t>
            </a:r>
            <a:r>
              <a:rPr lang="en-US" altLang="en-US" sz="1000" dirty="0" smtClean="0">
                <a:latin typeface="+mn-lt"/>
              </a:rPr>
              <a:t>. Current reverses</a:t>
            </a:r>
            <a:endParaRPr lang="en-US" altLang="en-US" sz="10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28913" y="3102816"/>
            <a:ext cx="12356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dirty="0" smtClean="0">
                <a:latin typeface="+mn-lt"/>
                <a:cs typeface="Arial" charset="0"/>
              </a:rPr>
              <a:t>Leakage Inductance</a:t>
            </a:r>
            <a:endParaRPr lang="en-IE" sz="1200" dirty="0">
              <a:latin typeface="+mn-lt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4587240" y="2946803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88540" y="280738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593543" y="357647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294843" y="343705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4593543" y="4078880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294843" y="393946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60" name="Straight Connector 59"/>
          <p:cNvCxnSpPr/>
          <p:nvPr/>
        </p:nvCxnSpPr>
        <p:spPr>
          <a:xfrm flipH="1">
            <a:off x="4594399" y="242617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4295699" y="22867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4573041" y="241468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3041" y="3319981"/>
            <a:ext cx="3754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V_A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3041" y="275645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73041" y="3841358"/>
            <a:ext cx="3706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77478" y="4131327"/>
            <a:ext cx="9234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I_OUT 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I_LOUT</a:t>
            </a:r>
          </a:p>
          <a:p>
            <a:endParaRPr lang="en-IE" sz="9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996327"/>
                </a:solidFill>
                <a:latin typeface="Calibri" panose="020F0502020204030204" pitchFamily="34" charset="0"/>
              </a:rPr>
              <a:t>I_QE </a:t>
            </a:r>
            <a:r>
              <a:rPr lang="en-IE" sz="9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I_QF</a:t>
            </a:r>
            <a:endParaRPr lang="en-IE" sz="9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606241" y="456822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305166" y="44351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2515645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162000"/>
            <a:ext cx="4384800" cy="452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 transition: 3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3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15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2563" indent="-182563" eaLnBrk="1" hangingPunct="1"/>
            <a:r>
              <a:rPr lang="en-US" altLang="en-US" sz="1200" dirty="0" smtClean="0">
                <a:latin typeface="+mn-lt"/>
              </a:rPr>
              <a:t>QC</a:t>
            </a:r>
            <a:r>
              <a:rPr lang="en-US" altLang="en-US" sz="1200" dirty="0">
                <a:latin typeface="+mn-lt"/>
              </a:rPr>
              <a:t>, QE, QF are ON: others are </a:t>
            </a:r>
            <a:r>
              <a:rPr lang="en-US" altLang="en-US" sz="1200" dirty="0" smtClean="0">
                <a:latin typeface="+mn-lt"/>
              </a:rPr>
              <a:t>OFF </a:t>
            </a:r>
            <a:endParaRPr lang="en-US" altLang="en-US" sz="1200" dirty="0">
              <a:latin typeface="+mn-lt"/>
            </a:endParaRPr>
          </a:p>
          <a:p>
            <a:pPr marL="182563" indent="-182563" eaLnBrk="1" hangingPunct="1"/>
            <a:r>
              <a:rPr lang="en-US" altLang="en-US" sz="1200" dirty="0">
                <a:latin typeface="+mn-lt"/>
              </a:rPr>
              <a:t>T1 </a:t>
            </a:r>
            <a:r>
              <a:rPr lang="en-US" altLang="en-US" sz="1200" dirty="0" smtClean="0">
                <a:latin typeface="+mn-lt"/>
              </a:rPr>
              <a:t>is </a:t>
            </a:r>
            <a:r>
              <a:rPr lang="en-US" altLang="en-US" sz="1200" dirty="0">
                <a:latin typeface="+mn-lt"/>
              </a:rPr>
              <a:t>short circuited by QE &amp; </a:t>
            </a:r>
            <a:r>
              <a:rPr lang="en-US" altLang="en-US" sz="1200" dirty="0" smtClean="0">
                <a:latin typeface="+mn-lt"/>
              </a:rPr>
              <a:t>QF so </a:t>
            </a:r>
            <a:r>
              <a:rPr lang="en-US" altLang="en-US" sz="1200" dirty="0" smtClean="0"/>
              <a:t>V</a:t>
            </a:r>
            <a:r>
              <a:rPr lang="en-US" altLang="en-US" sz="1200" baseline="-25000" dirty="0" smtClean="0"/>
              <a:t>XFMR</a:t>
            </a:r>
            <a:r>
              <a:rPr lang="en-US" altLang="en-US" sz="1200" dirty="0" smtClean="0"/>
              <a:t> </a:t>
            </a:r>
            <a:r>
              <a:rPr lang="en-US" altLang="en-US" sz="1200" dirty="0"/>
              <a:t>= 0V </a:t>
            </a:r>
            <a:endParaRPr lang="en-US" altLang="en-US" sz="1200" dirty="0">
              <a:latin typeface="+mn-lt"/>
            </a:endParaRPr>
          </a:p>
          <a:p>
            <a:pPr marL="182563" indent="-182563" eaLnBrk="1" hangingPunct="1"/>
            <a:r>
              <a:rPr lang="en-US" altLang="en-US" sz="1200" dirty="0">
                <a:latin typeface="+mn-lt"/>
              </a:rPr>
              <a:t>Output current supplied by </a:t>
            </a:r>
            <a:r>
              <a:rPr lang="en-US" altLang="en-US" sz="1200" dirty="0" smtClean="0">
                <a:latin typeface="+mn-lt"/>
              </a:rPr>
              <a:t>Lout</a:t>
            </a:r>
          </a:p>
          <a:p>
            <a:pPr marL="182563" indent="-182563" eaLnBrk="1" hangingPunct="1"/>
            <a:r>
              <a:rPr lang="en-US" altLang="en-US" sz="1200" dirty="0" smtClean="0">
                <a:latin typeface="+mn-lt"/>
              </a:rPr>
              <a:t>I_PRI is changing direction</a:t>
            </a:r>
            <a:endParaRPr lang="en-US" altLang="en-US" sz="1200" dirty="0">
              <a:latin typeface="+mn-lt"/>
            </a:endParaRPr>
          </a:p>
          <a:p>
            <a:pPr marL="182563" indent="-182563" eaLnBrk="1" hangingPunct="1"/>
            <a:r>
              <a:rPr lang="en-US" altLang="en-US" sz="1200" dirty="0" smtClean="0">
                <a:latin typeface="+mn-lt"/>
              </a:rPr>
              <a:t>QB current is initially in the body diode, must turn it on before</a:t>
            </a:r>
            <a:r>
              <a:rPr lang="en-US" altLang="en-US" sz="1200" dirty="0"/>
              <a:t> </a:t>
            </a:r>
            <a:r>
              <a:rPr lang="en-US" altLang="en-US" sz="1200" dirty="0" err="1" smtClean="0"/>
              <a:t>I_Pri</a:t>
            </a:r>
            <a:r>
              <a:rPr lang="en-US" altLang="en-US" sz="1200" dirty="0" smtClean="0"/>
              <a:t> </a:t>
            </a:r>
            <a:r>
              <a:rPr lang="en-US" altLang="en-US" sz="1200" dirty="0"/>
              <a:t>goes through zero and reverses</a:t>
            </a:r>
            <a:r>
              <a:rPr lang="en-US" altLang="en-US" sz="1200" dirty="0" smtClean="0"/>
              <a:t>.</a:t>
            </a:r>
          </a:p>
          <a:p>
            <a:pPr marL="182563" indent="-182563" eaLnBrk="1" hangingPunct="1"/>
            <a:r>
              <a:rPr lang="en-US" altLang="en-US" sz="1200" dirty="0" err="1" smtClean="0">
                <a:latin typeface="+mn-lt"/>
              </a:rPr>
              <a:t>I_Lout</a:t>
            </a:r>
            <a:r>
              <a:rPr lang="en-US" altLang="en-US" sz="1200" dirty="0" smtClean="0">
                <a:latin typeface="+mn-lt"/>
              </a:rPr>
              <a:t> current moving out of QE and into QF  </a:t>
            </a:r>
            <a:endParaRPr lang="en-US" altLang="en-US" sz="1200" i="1" dirty="0">
              <a:latin typeface="+mn-lt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200" y="2216760"/>
            <a:ext cx="2904280" cy="246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6" name="Straight Arrow Connector 95"/>
          <p:cNvCxnSpPr/>
          <p:nvPr/>
        </p:nvCxnSpPr>
        <p:spPr>
          <a:xfrm flipV="1">
            <a:off x="1448356" y="3009188"/>
            <a:ext cx="649539" cy="22882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830544" y="3253254"/>
            <a:ext cx="617812" cy="0"/>
          </a:xfrm>
          <a:prstGeom prst="straightConnector1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965221" y="167639"/>
            <a:ext cx="0" cy="45085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809085" y="167639"/>
            <a:ext cx="5911" cy="44893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4573041" y="15532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OUTA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573041" y="66955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OUTC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OUTD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573041" y="1216149"/>
            <a:ext cx="4475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OUTE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573041" y="1733793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192928" y="2566509"/>
            <a:ext cx="2626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V_PRI is zero because sec is s/c. </a:t>
            </a:r>
            <a:r>
              <a:rPr lang="en-US" altLang="en-US" sz="1000" dirty="0" err="1" smtClean="0">
                <a:latin typeface="+mn-lt"/>
              </a:rPr>
              <a:t>V_Xfmr</a:t>
            </a:r>
            <a:r>
              <a:rPr lang="en-US" altLang="en-US" sz="1000" dirty="0" smtClean="0">
                <a:latin typeface="+mn-lt"/>
              </a:rPr>
              <a:t> appears across leakage inductance</a:t>
            </a:r>
            <a:endParaRPr lang="en-US" altLang="en-US" sz="10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9747" y="2667903"/>
            <a:ext cx="5180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rgbClr val="0070C0"/>
                </a:solidFill>
              </a:rPr>
              <a:t>V_PRI</a:t>
            </a:r>
            <a:endParaRPr lang="en-IE" sz="900" dirty="0">
              <a:solidFill>
                <a:srgbClr val="0070C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232169" y="2488500"/>
            <a:ext cx="6527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chemeClr val="tx2"/>
                </a:solidFill>
              </a:rPr>
              <a:t>V_XFMR</a:t>
            </a:r>
            <a:endParaRPr lang="en-IE" sz="900" dirty="0">
              <a:solidFill>
                <a:schemeClr val="tx2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862137" y="2624060"/>
            <a:ext cx="235759" cy="27467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2097896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2969958" y="2624060"/>
            <a:ext cx="156074" cy="31705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759057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759057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339121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192928" y="2252577"/>
            <a:ext cx="2626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>
                <a:latin typeface="+mn-lt"/>
              </a:rPr>
              <a:t>d</a:t>
            </a:r>
            <a:r>
              <a:rPr lang="en-US" altLang="en-US" sz="1000" dirty="0" smtClean="0">
                <a:latin typeface="+mn-lt"/>
              </a:rPr>
              <a:t>i/</a:t>
            </a:r>
            <a:r>
              <a:rPr lang="en-US" altLang="en-US" sz="1000" dirty="0" err="1" smtClean="0">
                <a:latin typeface="+mn-lt"/>
              </a:rPr>
              <a:t>dt</a:t>
            </a:r>
            <a:r>
              <a:rPr lang="en-US" altLang="en-US" sz="1000" dirty="0" smtClean="0">
                <a:latin typeface="+mn-lt"/>
              </a:rPr>
              <a:t> is V_XFMR / </a:t>
            </a:r>
            <a:r>
              <a:rPr lang="en-US" altLang="en-US" sz="1000" dirty="0" err="1" smtClean="0">
                <a:latin typeface="+mn-lt"/>
              </a:rPr>
              <a:t>L_leak</a:t>
            </a:r>
            <a:r>
              <a:rPr lang="en-US" altLang="en-US" sz="1000" dirty="0" smtClean="0">
                <a:latin typeface="+mn-lt"/>
              </a:rPr>
              <a:t>. Current reverses</a:t>
            </a:r>
            <a:endParaRPr lang="en-US" altLang="en-US" sz="1000" dirty="0"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66174" y="481195"/>
            <a:ext cx="15664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000" dirty="0">
                <a:latin typeface="+mn-lt"/>
              </a:rPr>
              <a:t>QB turns on at </a:t>
            </a:r>
            <a:r>
              <a:rPr lang="en-IE" sz="1000" dirty="0" smtClean="0">
                <a:latin typeface="+mn-lt"/>
              </a:rPr>
              <a:t>0V (ZVS)</a:t>
            </a:r>
            <a:endParaRPr lang="en-IE" sz="1000" dirty="0"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28913" y="3102816"/>
            <a:ext cx="12356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dirty="0" smtClean="0">
                <a:latin typeface="+mn-lt"/>
                <a:cs typeface="Arial" charset="0"/>
              </a:rPr>
              <a:t>Leakage Inductance</a:t>
            </a:r>
            <a:endParaRPr lang="en-IE" sz="1200" dirty="0">
              <a:latin typeface="+mn-lt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4587240" y="2946803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288540" y="280738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4593543" y="357647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4843" y="343705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593543" y="4078880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294843" y="393946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4594399" y="242617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295699" y="22867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4573041" y="241468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3041" y="3319981"/>
            <a:ext cx="3754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V_A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73041" y="275645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3041" y="3841358"/>
            <a:ext cx="3706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7478" y="4131327"/>
            <a:ext cx="9234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I_OUT 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I_LOUT</a:t>
            </a:r>
          </a:p>
          <a:p>
            <a:endParaRPr lang="en-IE" sz="9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996327"/>
                </a:solidFill>
                <a:latin typeface="Calibri" panose="020F0502020204030204" pitchFamily="34" charset="0"/>
              </a:rPr>
              <a:t>I_QE </a:t>
            </a:r>
            <a:r>
              <a:rPr lang="en-IE" sz="9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I_QF</a:t>
            </a:r>
            <a:endParaRPr lang="en-IE" sz="9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4606241" y="457457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305166" y="444150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492089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162000"/>
            <a:ext cx="4384800" cy="452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 transition: 4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4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15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2563" indent="-182563" eaLnBrk="1" hangingPunct="1"/>
            <a:r>
              <a:rPr lang="en-US" altLang="en-US" sz="1200" dirty="0" smtClean="0">
                <a:latin typeface="+mn-lt"/>
              </a:rPr>
              <a:t>QA</a:t>
            </a:r>
            <a:r>
              <a:rPr lang="en-US" altLang="en-US" sz="1200" dirty="0">
                <a:latin typeface="+mn-lt"/>
              </a:rPr>
              <a:t>, QC, QE, QF are ON: others are OFF</a:t>
            </a:r>
          </a:p>
          <a:p>
            <a:pPr marL="182563" indent="-182563" eaLnBrk="1" hangingPunct="1"/>
            <a:r>
              <a:rPr lang="en-US" altLang="en-US" sz="1200" dirty="0">
                <a:latin typeface="+mn-lt"/>
              </a:rPr>
              <a:t>T1 Primary is short circuited, V</a:t>
            </a:r>
            <a:r>
              <a:rPr lang="en-US" altLang="en-US" sz="1200" baseline="-25000" dirty="0">
                <a:latin typeface="+mn-lt"/>
              </a:rPr>
              <a:t>XFMR</a:t>
            </a:r>
            <a:r>
              <a:rPr lang="en-US" altLang="en-US" sz="1200" dirty="0">
                <a:latin typeface="+mn-lt"/>
              </a:rPr>
              <a:t> = 0V </a:t>
            </a:r>
          </a:p>
          <a:p>
            <a:pPr marL="182563" indent="-182563" eaLnBrk="1" hangingPunct="1"/>
            <a:r>
              <a:rPr lang="en-US" altLang="en-US" sz="1200" dirty="0">
                <a:latin typeface="+mn-lt"/>
              </a:rPr>
              <a:t>T1 Sec is short circuited by QE &amp; QF</a:t>
            </a:r>
          </a:p>
          <a:p>
            <a:pPr marL="182563" indent="-182563" eaLnBrk="1" hangingPunct="1"/>
            <a:r>
              <a:rPr lang="en-US" altLang="en-US" sz="1200" dirty="0">
                <a:latin typeface="+mn-lt"/>
              </a:rPr>
              <a:t>Output current supplied by Lout</a:t>
            </a:r>
          </a:p>
          <a:p>
            <a:pPr marL="182563" indent="-182563" eaLnBrk="1" hangingPunct="1"/>
            <a:r>
              <a:rPr lang="en-US" altLang="en-US" sz="1200" dirty="0" smtClean="0">
                <a:latin typeface="+mn-lt"/>
              </a:rPr>
              <a:t>QA turns QB: turns ON</a:t>
            </a:r>
            <a:endParaRPr lang="en-US" altLang="en-US" sz="1200" i="1" dirty="0">
              <a:latin typeface="+mn-lt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200" y="2216760"/>
            <a:ext cx="2904280" cy="246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Rectangle 93"/>
          <p:cNvSpPr/>
          <p:nvPr/>
        </p:nvSpPr>
        <p:spPr>
          <a:xfrm>
            <a:off x="128913" y="3102816"/>
            <a:ext cx="12356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dirty="0" smtClean="0">
                <a:latin typeface="+mn-lt"/>
                <a:cs typeface="Arial" charset="0"/>
              </a:rPr>
              <a:t>Leakage Inductance</a:t>
            </a:r>
            <a:endParaRPr lang="en-IE" sz="1200" dirty="0">
              <a:latin typeface="+mn-lt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1448356" y="3009188"/>
            <a:ext cx="649539" cy="22882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830544" y="3253254"/>
            <a:ext cx="617812" cy="0"/>
          </a:xfrm>
          <a:prstGeom prst="straightConnector1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965221" y="167639"/>
            <a:ext cx="0" cy="45085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075785" y="167639"/>
            <a:ext cx="5911" cy="44893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4573041" y="15532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OUTA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573041" y="66955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OUTC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OUTD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573041" y="1216149"/>
            <a:ext cx="4475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OUTE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573041" y="1733793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192928" y="2795109"/>
            <a:ext cx="2626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V_PRI increases to Vin as sec s/c released</a:t>
            </a:r>
            <a:endParaRPr lang="en-US" altLang="en-US" sz="10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9747" y="2667903"/>
            <a:ext cx="5180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rgbClr val="0070C0"/>
                </a:solidFill>
              </a:rPr>
              <a:t>V_PRI</a:t>
            </a:r>
            <a:endParaRPr lang="en-IE" sz="900" dirty="0">
              <a:solidFill>
                <a:srgbClr val="0070C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232169" y="2488500"/>
            <a:ext cx="6527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chemeClr val="tx2"/>
                </a:solidFill>
              </a:rPr>
              <a:t>V_XFMR</a:t>
            </a:r>
            <a:endParaRPr lang="en-IE" sz="900" dirty="0">
              <a:solidFill>
                <a:schemeClr val="tx2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862137" y="2624060"/>
            <a:ext cx="235759" cy="27467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2097896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2969958" y="2624060"/>
            <a:ext cx="156074" cy="31705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759057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759057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339121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202680" y="2252577"/>
            <a:ext cx="230124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Primary current reversal complete</a:t>
            </a:r>
            <a:endParaRPr lang="en-US" altLang="en-US" sz="1000" dirty="0"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66174" y="481195"/>
            <a:ext cx="15664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000" dirty="0">
                <a:latin typeface="+mn-lt"/>
              </a:rPr>
              <a:t>QB turns on at </a:t>
            </a:r>
            <a:r>
              <a:rPr lang="en-IE" sz="1000" dirty="0" smtClean="0">
                <a:latin typeface="+mn-lt"/>
              </a:rPr>
              <a:t>0V (ZVS)</a:t>
            </a:r>
            <a:endParaRPr lang="en-IE" sz="1000" dirty="0"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02496" y="3958522"/>
            <a:ext cx="2626581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I_QF reaches zero, body diode turns off. Sec s/c is released. V_PRI increases to Vin </a:t>
            </a:r>
            <a:endParaRPr lang="en-US" altLang="en-US" sz="1000" dirty="0">
              <a:latin typeface="+mn-lt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4587240" y="2946803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88540" y="280738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5" name="Straight Connector 54"/>
          <p:cNvCxnSpPr/>
          <p:nvPr/>
        </p:nvCxnSpPr>
        <p:spPr>
          <a:xfrm flipH="1">
            <a:off x="4593543" y="357647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294843" y="343705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4593543" y="4078880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294843" y="393946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4594399" y="242617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295699" y="22867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4573041" y="241468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3041" y="3319981"/>
            <a:ext cx="3754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V_A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73041" y="275645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73041" y="3841358"/>
            <a:ext cx="3706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577478" y="4131327"/>
            <a:ext cx="9234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I_OUT 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I_LOUT</a:t>
            </a:r>
          </a:p>
          <a:p>
            <a:endParaRPr lang="en-IE" sz="9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996327"/>
                </a:solidFill>
                <a:latin typeface="Calibri" panose="020F0502020204030204" pitchFamily="34" charset="0"/>
              </a:rPr>
              <a:t>I_QE </a:t>
            </a:r>
            <a:r>
              <a:rPr lang="en-IE" sz="9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I_QF</a:t>
            </a:r>
            <a:endParaRPr lang="en-IE" sz="9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4606241" y="456822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305166" y="44351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1666765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162000"/>
            <a:ext cx="4384800" cy="452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 transition: Summary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5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15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200" dirty="0" smtClean="0"/>
              <a:t>PA = Passive/Active </a:t>
            </a:r>
            <a:endParaRPr lang="en-US" altLang="en-US" sz="1200" dirty="0"/>
          </a:p>
          <a:p>
            <a:pPr eaLnBrk="1" hangingPunct="1"/>
            <a:r>
              <a:rPr lang="en-US" altLang="en-US" sz="1200" dirty="0" smtClean="0"/>
              <a:t>Resonant transition</a:t>
            </a:r>
            <a:endParaRPr lang="en-US" altLang="en-US" sz="1200" dirty="0">
              <a:cs typeface="Arial" charset="0"/>
            </a:endParaRPr>
          </a:p>
          <a:p>
            <a:pPr eaLnBrk="1" hangingPunct="1"/>
            <a:r>
              <a:rPr lang="en-US" altLang="en-US" sz="1200" dirty="0">
                <a:cs typeface="Arial" charset="0"/>
              </a:rPr>
              <a:t>Slower than </a:t>
            </a:r>
            <a:r>
              <a:rPr lang="en-US" altLang="en-US" sz="1200" dirty="0" smtClean="0">
                <a:cs typeface="Arial" charset="0"/>
              </a:rPr>
              <a:t>AP transition</a:t>
            </a:r>
            <a:r>
              <a:rPr lang="en-US" altLang="en-US" sz="1200" dirty="0">
                <a:cs typeface="Arial" charset="0"/>
              </a:rPr>
              <a:t>, </a:t>
            </a:r>
            <a:r>
              <a:rPr lang="en-US" altLang="en-US" sz="1200" dirty="0" smtClean="0">
                <a:cs typeface="Arial" charset="0"/>
              </a:rPr>
              <a:t>More difficult to achieve ZVS across load range because </a:t>
            </a:r>
            <a:r>
              <a:rPr lang="en-US" altLang="en-US" sz="1200" dirty="0">
                <a:cs typeface="Arial" charset="0"/>
              </a:rPr>
              <a:t>less energy </a:t>
            </a:r>
            <a:r>
              <a:rPr lang="en-US" altLang="en-US" sz="1200" dirty="0" smtClean="0">
                <a:cs typeface="Arial" charset="0"/>
              </a:rPr>
              <a:t>available.</a:t>
            </a:r>
            <a:endParaRPr lang="en-US" altLang="en-US" sz="1200" dirty="0">
              <a:cs typeface="Arial" charset="0"/>
            </a:endParaRPr>
          </a:p>
          <a:p>
            <a:pPr marL="182563" indent="-182563" eaLnBrk="1" hangingPunct="1"/>
            <a:endParaRPr lang="en-US" altLang="en-US" sz="1600" dirty="0" smtClean="0"/>
          </a:p>
          <a:p>
            <a:pPr marL="182563" indent="-182563" eaLnBrk="1" hangingPunct="1"/>
            <a:endParaRPr lang="en-US" altLang="en-US" sz="1600" dirty="0" smtClean="0"/>
          </a:p>
          <a:p>
            <a:pPr marL="182563" indent="-182563" eaLnBrk="1" hangingPunct="1"/>
            <a:endParaRPr lang="en-US" altLang="en-US" sz="1800" i="1" dirty="0">
              <a:latin typeface="+mn-lt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200" y="2216760"/>
            <a:ext cx="2904280" cy="246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Rectangle 93"/>
          <p:cNvSpPr/>
          <p:nvPr/>
        </p:nvSpPr>
        <p:spPr>
          <a:xfrm>
            <a:off x="103188" y="2757078"/>
            <a:ext cx="1611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latin typeface="+mn-lt"/>
                <a:cs typeface="Arial" charset="0"/>
              </a:rPr>
              <a:t>Neg</a:t>
            </a:r>
            <a:r>
              <a:rPr lang="en-US" sz="1200" dirty="0" smtClean="0">
                <a:latin typeface="+mn-lt"/>
                <a:cs typeface="Arial" charset="0"/>
              </a:rPr>
              <a:t> and </a:t>
            </a:r>
            <a:r>
              <a:rPr lang="en-US" sz="1200" dirty="0" err="1" smtClean="0">
                <a:latin typeface="+mn-lt"/>
                <a:cs typeface="Arial" charset="0"/>
              </a:rPr>
              <a:t>Pos</a:t>
            </a:r>
            <a:r>
              <a:rPr lang="en-US" sz="1200" dirty="0" smtClean="0">
                <a:latin typeface="+mn-lt"/>
                <a:cs typeface="Arial" charset="0"/>
              </a:rPr>
              <a:t> going PA transitions are identical (just change  polarity and swap QE and QF)</a:t>
            </a:r>
            <a:endParaRPr lang="en-IE" sz="1200" dirty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573041" y="15532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OUTA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573041" y="66955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OUTC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OUTD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573041" y="1216149"/>
            <a:ext cx="4475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OUTE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573041" y="1733793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9747" y="2667903"/>
            <a:ext cx="5180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rgbClr val="0070C0"/>
                </a:solidFill>
              </a:rPr>
              <a:t>V_PRI</a:t>
            </a:r>
            <a:endParaRPr lang="en-IE" sz="900" dirty="0">
              <a:solidFill>
                <a:srgbClr val="0070C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232169" y="2488500"/>
            <a:ext cx="6527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chemeClr val="tx2"/>
                </a:solidFill>
              </a:rPr>
              <a:t>V_XFMR</a:t>
            </a:r>
            <a:endParaRPr lang="en-IE" sz="900" dirty="0">
              <a:solidFill>
                <a:schemeClr val="tx2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862137" y="2624060"/>
            <a:ext cx="235759" cy="27467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2097896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2969958" y="2624060"/>
            <a:ext cx="156074" cy="31705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759057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759057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339121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232983" y="153067"/>
            <a:ext cx="2781194" cy="28931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400" dirty="0" smtClean="0">
                <a:latin typeface="+mn-lt"/>
              </a:rPr>
              <a:t>DELAB </a:t>
            </a:r>
            <a:r>
              <a:rPr lang="en-IE" sz="1400" dirty="0">
                <a:latin typeface="+mn-lt"/>
              </a:rPr>
              <a:t>– allows time for node </a:t>
            </a:r>
            <a:r>
              <a:rPr lang="en-IE" sz="1400" dirty="0" smtClean="0">
                <a:latin typeface="+mn-lt"/>
              </a:rPr>
              <a:t>A transition</a:t>
            </a:r>
          </a:p>
          <a:p>
            <a:endParaRPr lang="en-IE" sz="1400" dirty="0">
              <a:latin typeface="+mn-lt"/>
            </a:endParaRPr>
          </a:p>
          <a:p>
            <a:r>
              <a:rPr lang="en-IE" sz="1400" dirty="0" smtClean="0">
                <a:latin typeface="+mn-lt"/>
              </a:rPr>
              <a:t>Transition takes less time at higher currents. Controller can reduce the delay DELAB time at higher currents – Adaptive Delays</a:t>
            </a:r>
          </a:p>
          <a:p>
            <a:endParaRPr lang="en-IE" sz="1400" dirty="0">
              <a:latin typeface="+mn-lt"/>
            </a:endParaRPr>
          </a:p>
          <a:p>
            <a:r>
              <a:rPr lang="en-IE" sz="1400" dirty="0" smtClean="0">
                <a:latin typeface="+mn-lt"/>
              </a:rPr>
              <a:t>Remember, conditions for the positive going PA leg transition are the same as those for the negative going PA transition.</a:t>
            </a:r>
            <a:endParaRPr lang="en-IE" sz="1400" dirty="0">
              <a:latin typeface="+mn-lt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420520" y="280685"/>
            <a:ext cx="245532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951874" y="288782"/>
            <a:ext cx="237301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74817" y="1598924"/>
                <a:ext cx="2044469" cy="4696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000" b="0" i="1" smtClean="0">
                          <a:latin typeface="Cambria Math"/>
                        </a:rPr>
                        <m:t>𝐸</m:t>
                      </m:r>
                      <m:r>
                        <a:rPr lang="en-IE" sz="1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IE" sz="1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E" sz="1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E" sz="1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IE" sz="100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sz="10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IE" sz="1000" i="1">
                                  <a:latin typeface="Cambria Math"/>
                                </a:rPr>
                                <m:t>𝐿𝑒𝑎𝑘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𝑚𝑎</m:t>
                                  </m:r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𝑝𝑘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IE" sz="1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𝐿𝑂𝑈𝑇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IE" sz="1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IE" sz="1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17" y="1598924"/>
                <a:ext cx="2044469" cy="46961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H="1">
            <a:off x="4587240" y="2946803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288540" y="280738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4594399" y="242617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295699" y="22867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4593543" y="357647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294843" y="343705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4593543" y="4078880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4843" y="393946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606241" y="456822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305166" y="44351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4573041" y="241468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573041" y="3319981"/>
            <a:ext cx="3754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V_A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3041" y="275645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3041" y="3841358"/>
            <a:ext cx="3706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7478" y="4131327"/>
            <a:ext cx="9234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I_OUT 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I_LOUT</a:t>
            </a:r>
          </a:p>
          <a:p>
            <a:endParaRPr lang="en-IE" sz="9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996327"/>
                </a:solidFill>
                <a:latin typeface="Calibri" panose="020F0502020204030204" pitchFamily="34" charset="0"/>
              </a:rPr>
              <a:t>I_QE </a:t>
            </a:r>
            <a:r>
              <a:rPr lang="en-IE" sz="9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I_QF</a:t>
            </a:r>
            <a:endParaRPr lang="en-IE" sz="9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190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162000"/>
            <a:ext cx="4384800" cy="452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 transition: 1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6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15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200" dirty="0"/>
              <a:t>Initially</a:t>
            </a:r>
          </a:p>
          <a:p>
            <a:pPr marL="182563" indent="-182563" eaLnBrk="1" hangingPunct="1"/>
            <a:r>
              <a:rPr lang="en-US" altLang="en-US" sz="1200" dirty="0"/>
              <a:t>QA, </a:t>
            </a:r>
            <a:r>
              <a:rPr lang="en-US" altLang="en-US" sz="1200" dirty="0" smtClean="0"/>
              <a:t>QD, </a:t>
            </a:r>
            <a:r>
              <a:rPr lang="en-US" altLang="en-US" sz="1200" dirty="0"/>
              <a:t>QF are ON: others are OFF</a:t>
            </a:r>
          </a:p>
          <a:p>
            <a:pPr marL="0" indent="0" eaLnBrk="1" hangingPunct="1">
              <a:buNone/>
            </a:pPr>
            <a:r>
              <a:rPr lang="en-US" altLang="en-US" sz="1200" dirty="0" smtClean="0"/>
              <a:t>Then</a:t>
            </a:r>
            <a:endParaRPr lang="en-US" altLang="en-US" sz="1200" dirty="0"/>
          </a:p>
          <a:p>
            <a:pPr eaLnBrk="1" hangingPunct="1"/>
            <a:r>
              <a:rPr lang="en-US" altLang="en-US" sz="1200" dirty="0" smtClean="0"/>
              <a:t>QD </a:t>
            </a:r>
            <a:r>
              <a:rPr lang="en-US" altLang="en-US" sz="1200" dirty="0"/>
              <a:t>turns OFF</a:t>
            </a:r>
          </a:p>
          <a:p>
            <a:pPr marL="182563" indent="-182563" eaLnBrk="1" hangingPunct="1"/>
            <a:r>
              <a:rPr lang="en-US" altLang="en-US" sz="1200" dirty="0" smtClean="0"/>
              <a:t>Linear transition at Node B</a:t>
            </a:r>
            <a:endParaRPr lang="en-US" altLang="en-US" sz="1600" dirty="0" smtClean="0"/>
          </a:p>
          <a:p>
            <a:pPr marL="182563" indent="-182563" eaLnBrk="1" hangingPunct="1"/>
            <a:endParaRPr lang="en-US" altLang="en-US" sz="1600" dirty="0" smtClean="0"/>
          </a:p>
          <a:p>
            <a:pPr marL="182563" indent="-182563" eaLnBrk="1" hangingPunct="1"/>
            <a:endParaRPr lang="en-US" altLang="en-US" sz="1800" i="1" dirty="0">
              <a:latin typeface="+mn-lt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200" y="2216760"/>
            <a:ext cx="2904280" cy="246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9747" y="2667903"/>
            <a:ext cx="5180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rgbClr val="0070C0"/>
                </a:solidFill>
              </a:rPr>
              <a:t>V_PRI</a:t>
            </a:r>
            <a:endParaRPr lang="en-IE" sz="900" dirty="0">
              <a:solidFill>
                <a:srgbClr val="0070C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232169" y="2488500"/>
            <a:ext cx="6527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chemeClr val="tx2"/>
                </a:solidFill>
              </a:rPr>
              <a:t>V_XFMR</a:t>
            </a:r>
            <a:endParaRPr lang="en-IE" sz="900" dirty="0">
              <a:solidFill>
                <a:schemeClr val="tx2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862137" y="2624060"/>
            <a:ext cx="235759" cy="27467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2097896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2969958" y="2624060"/>
            <a:ext cx="156074" cy="31705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759057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759057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339121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3041" y="15532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OUTA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3041" y="66955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OUTC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OUTD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3041" y="1216149"/>
            <a:ext cx="4475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OUTE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3041" y="1733793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77478" y="4131327"/>
            <a:ext cx="9234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I_OUT 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I_LOUT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7424525" y="175259"/>
            <a:ext cx="5911" cy="44893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523585" y="167639"/>
            <a:ext cx="5911" cy="44893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908385" y="815423"/>
            <a:ext cx="25681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00" dirty="0" smtClean="0">
                <a:latin typeface="+mn-lt"/>
              </a:rPr>
              <a:t>DELCD </a:t>
            </a:r>
            <a:r>
              <a:rPr lang="en-IE" sz="1000" dirty="0">
                <a:latin typeface="+mn-lt"/>
              </a:rPr>
              <a:t>– allows time for node </a:t>
            </a:r>
            <a:r>
              <a:rPr lang="en-IE" sz="1000" dirty="0" smtClean="0">
                <a:latin typeface="+mn-lt"/>
              </a:rPr>
              <a:t>B transition</a:t>
            </a:r>
            <a:endParaRPr lang="en-IE" sz="1000" dirty="0">
              <a:latin typeface="+mn-lt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7142640" y="845835"/>
            <a:ext cx="245532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066174" y="244332"/>
            <a:ext cx="87235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 smtClean="0">
                <a:latin typeface="+mn-lt"/>
              </a:rPr>
              <a:t>QD </a:t>
            </a:r>
            <a:r>
              <a:rPr lang="en-US" altLang="en-US" sz="1000" dirty="0">
                <a:latin typeface="+mn-lt"/>
              </a:rPr>
              <a:t>turns </a:t>
            </a:r>
            <a:r>
              <a:rPr lang="en-US" altLang="en-US" sz="1000" dirty="0" smtClean="0">
                <a:latin typeface="+mn-lt"/>
              </a:rPr>
              <a:t>off</a:t>
            </a:r>
            <a:endParaRPr lang="en-IE" sz="1000" dirty="0">
              <a:latin typeface="+mn-lt"/>
            </a:endParaRPr>
          </a:p>
        </p:txBody>
      </p:sp>
      <p:cxnSp>
        <p:nvCxnSpPr>
          <p:cNvPr id="72" name="Straight Arrow Connector 71"/>
          <p:cNvCxnSpPr>
            <a:stCxn id="71" idx="3"/>
          </p:cNvCxnSpPr>
          <p:nvPr/>
        </p:nvCxnSpPr>
        <p:spPr>
          <a:xfrm>
            <a:off x="6938529" y="367443"/>
            <a:ext cx="449643" cy="44798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7839899" y="854714"/>
            <a:ext cx="237301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806945" y="1875156"/>
            <a:ext cx="28072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err="1" smtClean="0">
                <a:latin typeface="+mn-lt"/>
                <a:cs typeface="Arial" charset="0"/>
              </a:rPr>
              <a:t>xfmr</a:t>
            </a:r>
            <a:r>
              <a:rPr lang="en-US" altLang="en-US" sz="1000" dirty="0" smtClean="0">
                <a:latin typeface="+mn-lt"/>
                <a:cs typeface="Arial" charset="0"/>
              </a:rPr>
              <a:t> is not s/c. Faster </a:t>
            </a:r>
            <a:r>
              <a:rPr lang="en-US" altLang="en-US" sz="1000" dirty="0">
                <a:latin typeface="+mn-lt"/>
                <a:cs typeface="Arial" charset="0"/>
              </a:rPr>
              <a:t>than </a:t>
            </a:r>
            <a:r>
              <a:rPr lang="en-US" altLang="en-US" sz="1000" dirty="0" smtClean="0">
                <a:latin typeface="+mn-lt"/>
                <a:cs typeface="Arial" charset="0"/>
              </a:rPr>
              <a:t>Node A transition</a:t>
            </a:r>
            <a:r>
              <a:rPr lang="en-US" altLang="en-US" sz="1000" dirty="0">
                <a:latin typeface="+mn-lt"/>
                <a:cs typeface="Arial" charset="0"/>
              </a:rPr>
              <a:t>, </a:t>
            </a:r>
            <a:r>
              <a:rPr lang="en-US" altLang="en-US" sz="1000" dirty="0" smtClean="0">
                <a:latin typeface="+mn-lt"/>
                <a:cs typeface="Arial" charset="0"/>
              </a:rPr>
              <a:t>because more energy available.</a:t>
            </a:r>
            <a:endParaRPr lang="en-US" altLang="en-US" sz="1000" dirty="0">
              <a:latin typeface="+mn-lt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989204" y="3593339"/>
            <a:ext cx="2626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I_PRI charges Node B to Vin where it is clamped by body diode of QC.</a:t>
            </a:r>
            <a:endParaRPr lang="en-US" altLang="en-US" sz="1000" dirty="0">
              <a:latin typeface="+mn-lt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775084" y="3070659"/>
            <a:ext cx="279919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err="1" smtClean="0">
                <a:latin typeface="+mn-lt"/>
              </a:rPr>
              <a:t>Xfmr</a:t>
            </a:r>
            <a:r>
              <a:rPr lang="en-US" altLang="en-US" sz="1000" dirty="0" smtClean="0">
                <a:latin typeface="+mn-lt"/>
              </a:rPr>
              <a:t> windings are not s/c. V_XFMR ≈ V_PRI.</a:t>
            </a:r>
            <a:endParaRPr lang="en-US" altLang="en-US" sz="1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6210" y="1728535"/>
                <a:ext cx="4649030" cy="471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000" b="0" i="1" smtClean="0">
                          <a:latin typeface="Cambria Math"/>
                        </a:rPr>
                        <m:t>𝐸</m:t>
                      </m:r>
                      <m:r>
                        <a:rPr lang="en-IE" sz="1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IE" sz="1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E" sz="1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E" sz="1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IE" sz="100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sz="10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IE" sz="1000" i="1">
                                  <a:latin typeface="Cambria Math"/>
                                </a:rPr>
                                <m:t>𝐿𝑒𝑎𝑘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𝑚𝑎</m:t>
                                  </m:r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𝑝𝑘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IE" sz="1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𝐿𝑂𝑈𝑇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IE" sz="1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IE" sz="1000" dirty="0"/>
                        <m:t>+ </m:t>
                      </m:r>
                      <m:f>
                        <m:fPr>
                          <m:ctrlPr>
                            <a:rPr lang="en-IE" sz="1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E" sz="1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IE" sz="1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sz="100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IE" sz="1000" i="1">
                              <a:latin typeface="Cambria Math"/>
                            </a:rPr>
                            <m:t>𝑂𝑈𝑇</m:t>
                          </m:r>
                        </m:sub>
                      </m:sSub>
                      <m:sSup>
                        <m:sSupPr>
                          <m:ctrlPr>
                            <a:rPr lang="en-IE" sz="10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IE" sz="1000" dirty="0"/>
                        <m:t>∗</m:t>
                      </m:r>
                      <m:sSup>
                        <m:sSupPr>
                          <m:ctrlPr>
                            <a:rPr lang="en-IE" sz="10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𝐿𝑂𝑈𝑇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IE" sz="1000" dirty="0"/>
                        <m:t>+ </m:t>
                      </m:r>
                      <m:f>
                        <m:fPr>
                          <m:ctrlPr>
                            <a:rPr lang="en-IE" sz="1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E" sz="1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IE" sz="1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sz="100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IE" sz="1000" i="1">
                              <a:latin typeface="Cambria Math"/>
                            </a:rPr>
                            <m:t>𝑚𝑎𝑔</m:t>
                          </m:r>
                        </m:sub>
                      </m:sSub>
                      <m:sSup>
                        <m:sSupPr>
                          <m:ctrlPr>
                            <a:rPr lang="en-IE" sz="1000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sz="1000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IE" sz="1000" i="1">
                                  <a:latin typeface="Cambria Math"/>
                                </a:rPr>
                                <m:t>𝑚𝑎</m:t>
                              </m:r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𝑝𝑘</m:t>
                                  </m:r>
                                </m:sub>
                              </m:sSub>
                            </m:sub>
                          </m:sSub>
                        </m:e>
                        <m:sup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IE" sz="1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10" y="1728535"/>
                <a:ext cx="4649030" cy="4712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 flipH="1">
            <a:off x="4587240" y="2946803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288540" y="280738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4594399" y="251507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5699" y="23756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593543" y="357647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294843" y="343705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4593543" y="4078880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294843" y="393946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4612591" y="466982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235316" y="4492302"/>
            <a:ext cx="4619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&gt;0A</a:t>
            </a:r>
            <a:endParaRPr lang="en-IE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4573041" y="241468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573041" y="3319981"/>
            <a:ext cx="3754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V_A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573041" y="278185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573041" y="3841358"/>
            <a:ext cx="3706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92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162000"/>
            <a:ext cx="4384800" cy="452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 transition: 2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7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15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200" dirty="0">
                <a:latin typeface="+mn-lt"/>
              </a:rPr>
              <a:t>Initially</a:t>
            </a:r>
          </a:p>
          <a:p>
            <a:pPr marL="182563" indent="-182563" eaLnBrk="1" hangingPunct="1"/>
            <a:r>
              <a:rPr lang="en-US" altLang="en-US" sz="1200" dirty="0">
                <a:latin typeface="+mn-lt"/>
              </a:rPr>
              <a:t>QA, </a:t>
            </a:r>
            <a:r>
              <a:rPr lang="en-US" altLang="en-US" sz="1200" dirty="0" smtClean="0">
                <a:latin typeface="+mn-lt"/>
              </a:rPr>
              <a:t>QD, </a:t>
            </a:r>
            <a:r>
              <a:rPr lang="en-US" altLang="en-US" sz="1200" dirty="0">
                <a:latin typeface="+mn-lt"/>
              </a:rPr>
              <a:t>QF are ON: others are OFF</a:t>
            </a:r>
          </a:p>
          <a:p>
            <a:pPr marL="0" indent="0" eaLnBrk="1" hangingPunct="1">
              <a:buNone/>
            </a:pPr>
            <a:r>
              <a:rPr lang="en-US" altLang="en-US" sz="1200" dirty="0" smtClean="0">
                <a:latin typeface="+mn-lt"/>
              </a:rPr>
              <a:t>Then</a:t>
            </a:r>
            <a:endParaRPr lang="en-US" altLang="en-US" sz="1200" dirty="0">
              <a:latin typeface="+mn-lt"/>
            </a:endParaRPr>
          </a:p>
          <a:p>
            <a:pPr eaLnBrk="1" hangingPunct="1"/>
            <a:r>
              <a:rPr lang="en-US" altLang="en-US" sz="1200" dirty="0" smtClean="0">
                <a:latin typeface="+mn-lt"/>
              </a:rPr>
              <a:t>QC and QE turn on at same time</a:t>
            </a:r>
          </a:p>
          <a:p>
            <a:pPr eaLnBrk="1" hangingPunct="1"/>
            <a:r>
              <a:rPr lang="en-US" altLang="en-US" sz="1200" dirty="0" smtClean="0">
                <a:latin typeface="+mn-lt"/>
              </a:rPr>
              <a:t>I </a:t>
            </a:r>
            <a:r>
              <a:rPr lang="en-US" altLang="en-US" sz="1200" dirty="0" err="1" smtClean="0">
                <a:latin typeface="+mn-lt"/>
              </a:rPr>
              <a:t>pri</a:t>
            </a:r>
            <a:r>
              <a:rPr lang="en-US" altLang="en-US" sz="1200" dirty="0" smtClean="0">
                <a:latin typeface="+mn-lt"/>
              </a:rPr>
              <a:t> continues to flow in </a:t>
            </a:r>
            <a:r>
              <a:rPr lang="en-US" altLang="en-US" sz="1200" dirty="0" err="1" smtClean="0">
                <a:latin typeface="+mn-lt"/>
              </a:rPr>
              <a:t>Pri</a:t>
            </a:r>
            <a:r>
              <a:rPr lang="en-US" altLang="en-US" sz="1200" dirty="0" smtClean="0">
                <a:latin typeface="+mn-lt"/>
              </a:rPr>
              <a:t>, QA, QC loop</a:t>
            </a:r>
          </a:p>
          <a:p>
            <a:pPr eaLnBrk="1" hangingPunct="1"/>
            <a:r>
              <a:rPr lang="en-US" altLang="en-US" sz="1200" dirty="0" smtClean="0">
                <a:latin typeface="+mn-lt"/>
              </a:rPr>
              <a:t>I_OUT supplied by Lout. </a:t>
            </a:r>
          </a:p>
          <a:p>
            <a:pPr eaLnBrk="1" hangingPunct="1"/>
            <a:r>
              <a:rPr lang="en-US" altLang="en-US" sz="1200" dirty="0">
                <a:latin typeface="+mn-lt"/>
              </a:rPr>
              <a:t>Current flows asymmetrically in T1 </a:t>
            </a:r>
            <a:r>
              <a:rPr lang="en-US" altLang="en-US" sz="1200" dirty="0" smtClean="0">
                <a:latin typeface="+mn-lt"/>
              </a:rPr>
              <a:t>Sec – previous slides</a:t>
            </a:r>
            <a:endParaRPr lang="en-US" altLang="en-US" sz="1200" dirty="0">
              <a:latin typeface="+mn-lt"/>
            </a:endParaRPr>
          </a:p>
          <a:p>
            <a:pPr eaLnBrk="1" hangingPunct="1"/>
            <a:endParaRPr lang="en-US" altLang="en-US" sz="1800" dirty="0">
              <a:latin typeface="+mn-lt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200" y="2216760"/>
            <a:ext cx="2904280" cy="246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9747" y="2667903"/>
            <a:ext cx="5180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rgbClr val="0070C0"/>
                </a:solidFill>
              </a:rPr>
              <a:t>V_PRI</a:t>
            </a:r>
            <a:endParaRPr lang="en-IE" sz="900" dirty="0">
              <a:solidFill>
                <a:srgbClr val="0070C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232169" y="2488500"/>
            <a:ext cx="6527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chemeClr val="tx2"/>
                </a:solidFill>
              </a:rPr>
              <a:t>V_XFMR</a:t>
            </a:r>
            <a:endParaRPr lang="en-IE" sz="900" dirty="0">
              <a:solidFill>
                <a:schemeClr val="tx2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862137" y="2624060"/>
            <a:ext cx="235759" cy="27467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2097896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2969958" y="2624060"/>
            <a:ext cx="156074" cy="31705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759057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759057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339121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3041" y="15532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OUTA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3041" y="66955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OUTC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OUTD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3041" y="1216149"/>
            <a:ext cx="4475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OUTE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3041" y="1733793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7851245" y="175259"/>
            <a:ext cx="5911" cy="44893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523585" y="167639"/>
            <a:ext cx="5911" cy="44893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4989204" y="3818129"/>
            <a:ext cx="2626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Node B is clamped by body diode of QC.</a:t>
            </a:r>
            <a:endParaRPr lang="en-US" altLang="en-US" sz="1000" dirty="0">
              <a:latin typeface="+mn-lt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775084" y="3070659"/>
            <a:ext cx="279919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err="1" smtClean="0">
                <a:latin typeface="+mn-lt"/>
              </a:rPr>
              <a:t>Xfmr</a:t>
            </a:r>
            <a:r>
              <a:rPr lang="en-US" altLang="en-US" sz="1000" dirty="0" smtClean="0">
                <a:latin typeface="+mn-lt"/>
              </a:rPr>
              <a:t> windings are s/c when QE turns on.</a:t>
            </a:r>
            <a:endParaRPr lang="en-US" altLang="en-US" sz="1000" dirty="0"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48465" y="2340793"/>
            <a:ext cx="2626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I_PRI does not change direction.</a:t>
            </a:r>
            <a:endParaRPr lang="en-US" altLang="en-US" sz="1000" dirty="0"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617551" y="4432577"/>
            <a:ext cx="313198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 smtClean="0">
                <a:latin typeface="+mn-lt"/>
              </a:rPr>
              <a:t>I_LOUT continues to flow in same SR (QE or QF).</a:t>
            </a:r>
            <a:endParaRPr lang="en-US" altLang="en-US" sz="1000" dirty="0"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64199" y="1004946"/>
            <a:ext cx="27660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00" dirty="0" smtClean="0">
                <a:latin typeface="+mn-lt"/>
              </a:rPr>
              <a:t>QC and QE turn on at same time: </a:t>
            </a:r>
            <a:r>
              <a:rPr lang="en-IE" sz="1000" dirty="0" err="1" smtClean="0">
                <a:latin typeface="+mn-lt"/>
              </a:rPr>
              <a:t>Xfmr</a:t>
            </a:r>
            <a:r>
              <a:rPr lang="en-IE" sz="1000" dirty="0" smtClean="0">
                <a:latin typeface="+mn-lt"/>
              </a:rPr>
              <a:t> is s/c</a:t>
            </a:r>
            <a:endParaRPr lang="en-IE" sz="1000" dirty="0">
              <a:latin typeface="+mn-lt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4587240" y="2946803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288540" y="280738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4594399" y="251507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295699" y="23756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4593543" y="357647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4843" y="343705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593543" y="4078880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294843" y="393946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4612591" y="466982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235316" y="4492302"/>
            <a:ext cx="4619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&gt;0A</a:t>
            </a:r>
            <a:endParaRPr lang="en-IE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4577478" y="4131327"/>
            <a:ext cx="9234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I_OUT 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I_LOUT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573041" y="241468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573041" y="3319981"/>
            <a:ext cx="3754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V_A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73041" y="278185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573041" y="3841358"/>
            <a:ext cx="3706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92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162000"/>
            <a:ext cx="4384800" cy="452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 transition: Summary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8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1"/>
            <a:ext cx="4551362" cy="15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200" dirty="0" smtClean="0"/>
              <a:t>AP = Active/Passive </a:t>
            </a:r>
            <a:endParaRPr lang="en-US" altLang="en-US" sz="1200" dirty="0"/>
          </a:p>
          <a:p>
            <a:pPr eaLnBrk="1" hangingPunct="1"/>
            <a:r>
              <a:rPr lang="en-US" altLang="en-US" sz="1200" dirty="0" smtClean="0"/>
              <a:t>Resonant transition</a:t>
            </a:r>
            <a:endParaRPr lang="en-US" altLang="en-US" sz="1200" dirty="0">
              <a:cs typeface="Arial" charset="0"/>
            </a:endParaRPr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Faster than PA transition</a:t>
            </a:r>
            <a:r>
              <a:rPr lang="en-US" altLang="en-US" sz="1200" dirty="0">
                <a:cs typeface="Arial" charset="0"/>
              </a:rPr>
              <a:t>, </a:t>
            </a:r>
            <a:r>
              <a:rPr lang="en-US" altLang="en-US" sz="1200" dirty="0" smtClean="0">
                <a:cs typeface="Arial" charset="0"/>
              </a:rPr>
              <a:t>Easier to achieve ZVS across load range because </a:t>
            </a:r>
            <a:r>
              <a:rPr lang="en-US" altLang="en-US" sz="1200" dirty="0" err="1" smtClean="0">
                <a:cs typeface="Arial" charset="0"/>
              </a:rPr>
              <a:t>moreenergy</a:t>
            </a:r>
            <a:r>
              <a:rPr lang="en-US" altLang="en-US" sz="1200" dirty="0" smtClean="0">
                <a:cs typeface="Arial" charset="0"/>
              </a:rPr>
              <a:t> available</a:t>
            </a:r>
            <a:r>
              <a:rPr lang="en-US" altLang="en-US" sz="1400" dirty="0" smtClean="0">
                <a:cs typeface="Arial" charset="0"/>
              </a:rPr>
              <a:t>.</a:t>
            </a:r>
            <a:endParaRPr lang="en-US" altLang="en-US" sz="1400" dirty="0">
              <a:cs typeface="Arial" charset="0"/>
            </a:endParaRPr>
          </a:p>
          <a:p>
            <a:pPr marL="182563" indent="-182563" eaLnBrk="1" hangingPunct="1"/>
            <a:endParaRPr lang="en-US" altLang="en-US" sz="1600" dirty="0" smtClean="0"/>
          </a:p>
          <a:p>
            <a:pPr marL="182563" indent="-182563" eaLnBrk="1" hangingPunct="1"/>
            <a:endParaRPr lang="en-US" altLang="en-US" sz="1600" dirty="0" smtClean="0"/>
          </a:p>
          <a:p>
            <a:pPr marL="182563" indent="-182563" eaLnBrk="1" hangingPunct="1"/>
            <a:endParaRPr lang="en-US" altLang="en-US" sz="1800" i="1" dirty="0">
              <a:latin typeface="+mn-lt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200" y="2216760"/>
            <a:ext cx="2904280" cy="246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9747" y="2667903"/>
            <a:ext cx="5180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rgbClr val="0070C0"/>
                </a:solidFill>
              </a:rPr>
              <a:t>V_PRI</a:t>
            </a:r>
            <a:endParaRPr lang="en-IE" sz="900" dirty="0">
              <a:solidFill>
                <a:srgbClr val="0070C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232169" y="2488500"/>
            <a:ext cx="6527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00" dirty="0" smtClean="0">
                <a:solidFill>
                  <a:schemeClr val="tx2"/>
                </a:solidFill>
              </a:rPr>
              <a:t>V_XFMR</a:t>
            </a:r>
            <a:endParaRPr lang="en-IE" sz="900" dirty="0">
              <a:solidFill>
                <a:schemeClr val="tx2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862137" y="2624060"/>
            <a:ext cx="235759" cy="27467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2097896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2969958" y="2624060"/>
            <a:ext cx="156074" cy="31705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759057" y="2624060"/>
            <a:ext cx="210901" cy="0"/>
          </a:xfrm>
          <a:prstGeom prst="straightConnector1">
            <a:avLst/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759057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339121" y="2783319"/>
            <a:ext cx="0" cy="1744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3041" y="15532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OUTA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3041" y="66955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OUTC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OUTD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3041" y="1216149"/>
            <a:ext cx="4475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OUTE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3041" y="1733793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3188" y="2757078"/>
            <a:ext cx="1611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latin typeface="+mn-lt"/>
                <a:cs typeface="Arial" charset="0"/>
              </a:rPr>
              <a:t>Neg</a:t>
            </a:r>
            <a:r>
              <a:rPr lang="en-US" sz="1200" dirty="0" smtClean="0">
                <a:latin typeface="+mn-lt"/>
                <a:cs typeface="Arial" charset="0"/>
              </a:rPr>
              <a:t> and </a:t>
            </a:r>
            <a:r>
              <a:rPr lang="en-US" sz="1200" dirty="0" err="1" smtClean="0">
                <a:latin typeface="+mn-lt"/>
                <a:cs typeface="Arial" charset="0"/>
              </a:rPr>
              <a:t>Pos</a:t>
            </a:r>
            <a:r>
              <a:rPr lang="en-US" sz="1200" dirty="0" smtClean="0">
                <a:latin typeface="+mn-lt"/>
                <a:cs typeface="Arial" charset="0"/>
              </a:rPr>
              <a:t> going AP transitions are identical (just change  polarity and swap QE and QF)</a:t>
            </a:r>
            <a:endParaRPr lang="en-IE" sz="1200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76025" y="228683"/>
            <a:ext cx="2185835" cy="35394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400" dirty="0" smtClean="0">
                <a:latin typeface="+mn-lt"/>
              </a:rPr>
              <a:t>DELCD </a:t>
            </a:r>
            <a:r>
              <a:rPr lang="en-IE" sz="1400" dirty="0">
                <a:latin typeface="+mn-lt"/>
              </a:rPr>
              <a:t>– allows time for node </a:t>
            </a:r>
            <a:r>
              <a:rPr lang="en-IE" sz="1400" dirty="0" smtClean="0">
                <a:latin typeface="+mn-lt"/>
              </a:rPr>
              <a:t>B transition</a:t>
            </a:r>
          </a:p>
          <a:p>
            <a:endParaRPr lang="en-IE" sz="1400" dirty="0"/>
          </a:p>
          <a:p>
            <a:r>
              <a:rPr lang="en-IE" sz="1400" dirty="0"/>
              <a:t>Transition takes less time at higher currents. Controller can reduce the delay </a:t>
            </a:r>
            <a:r>
              <a:rPr lang="en-IE" sz="1400" dirty="0" smtClean="0"/>
              <a:t>DELCD </a:t>
            </a:r>
            <a:r>
              <a:rPr lang="en-IE" sz="1400" dirty="0"/>
              <a:t>time at higher currents – Adaptive Delays</a:t>
            </a:r>
          </a:p>
          <a:p>
            <a:endParaRPr lang="en-IE" sz="1400" dirty="0"/>
          </a:p>
          <a:p>
            <a:r>
              <a:rPr lang="en-IE" sz="1400" dirty="0"/>
              <a:t>Remember, conditions for the positive going </a:t>
            </a:r>
            <a:r>
              <a:rPr lang="en-IE" sz="1400" dirty="0" smtClean="0"/>
              <a:t>AP </a:t>
            </a:r>
            <a:r>
              <a:rPr lang="en-IE" sz="1400" dirty="0"/>
              <a:t>leg transition are the same as those for the negative going </a:t>
            </a:r>
            <a:r>
              <a:rPr lang="en-IE" sz="1400" dirty="0" smtClean="0"/>
              <a:t>AP </a:t>
            </a:r>
            <a:r>
              <a:rPr lang="en-IE" sz="1400" dirty="0"/>
              <a:t>transition</a:t>
            </a:r>
            <a:r>
              <a:rPr lang="en-IE" sz="1400" dirty="0" smtClean="0"/>
              <a:t>.</a:t>
            </a:r>
            <a:endParaRPr lang="en-IE" sz="1000" dirty="0">
              <a:latin typeface="+mn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142640" y="845835"/>
            <a:ext cx="245532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839899" y="854714"/>
            <a:ext cx="237301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6210" y="1728535"/>
                <a:ext cx="4649030" cy="471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000" b="0" i="1" smtClean="0">
                          <a:latin typeface="Cambria Math"/>
                        </a:rPr>
                        <m:t>𝐸</m:t>
                      </m:r>
                      <m:r>
                        <a:rPr lang="en-IE" sz="1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IE" sz="1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E" sz="1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E" sz="1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IE" sz="100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sz="10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IE" sz="1000" i="1">
                                  <a:latin typeface="Cambria Math"/>
                                </a:rPr>
                                <m:t>𝐿𝑒𝑎𝑘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𝑚𝑎</m:t>
                                  </m:r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𝑝𝑘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IE" sz="1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𝐿𝑂𝑈𝑇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IE" sz="1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IE" sz="1000" dirty="0"/>
                        <m:t>+ </m:t>
                      </m:r>
                      <m:f>
                        <m:fPr>
                          <m:ctrlPr>
                            <a:rPr lang="en-IE" sz="1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E" sz="1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IE" sz="1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sz="100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IE" sz="1000" i="1">
                              <a:latin typeface="Cambria Math"/>
                            </a:rPr>
                            <m:t>𝑂𝑈𝑇</m:t>
                          </m:r>
                        </m:sub>
                      </m:sSub>
                      <m:sSup>
                        <m:sSupPr>
                          <m:ctrlPr>
                            <a:rPr lang="en-IE" sz="10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IE" sz="1000" dirty="0"/>
                        <m:t>∗</m:t>
                      </m:r>
                      <m:sSup>
                        <m:sSupPr>
                          <m:ctrlPr>
                            <a:rPr lang="en-IE" sz="10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𝐿𝑂𝑈𝑇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IE" sz="1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IE" sz="1000" i="1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IE" sz="1000" dirty="0"/>
                        <m:t>+ </m:t>
                      </m:r>
                      <m:f>
                        <m:fPr>
                          <m:ctrlPr>
                            <a:rPr lang="en-IE" sz="1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E" sz="1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IE" sz="1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sz="100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IE" sz="1000" i="1">
                              <a:latin typeface="Cambria Math"/>
                            </a:rPr>
                            <m:t>𝑚𝑎𝑔</m:t>
                          </m:r>
                        </m:sub>
                      </m:sSub>
                      <m:sSup>
                        <m:sSupPr>
                          <m:ctrlPr>
                            <a:rPr lang="en-IE" sz="1000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E" sz="1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sz="1000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IE" sz="1000" i="1">
                                  <a:latin typeface="Cambria Math"/>
                                </a:rPr>
                                <m:t>𝑚𝑎</m:t>
                              </m:r>
                              <m:sSub>
                                <m:sSubPr>
                                  <m:ctrlPr>
                                    <a:rPr lang="en-IE" sz="1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1000" i="1"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IE" sz="1000" i="1">
                                      <a:latin typeface="Cambria Math"/>
                                    </a:rPr>
                                    <m:t>𝑝𝑘</m:t>
                                  </m:r>
                                </m:sub>
                              </m:sSub>
                            </m:sub>
                          </m:sSub>
                        </m:e>
                        <m:sup>
                          <m:r>
                            <a:rPr lang="en-IE" sz="10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IE" sz="1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10" y="1728535"/>
                <a:ext cx="4649030" cy="4712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 flipH="1">
            <a:off x="4587240" y="2946803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288540" y="280738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4594399" y="251507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5699" y="237565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0A</a:t>
            </a:r>
            <a:endParaRPr lang="en-IE" sz="1200" dirty="0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593543" y="357647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294843" y="343705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4593543" y="4078880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294843" y="393946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0V</a:t>
            </a:r>
            <a:endParaRPr lang="en-IE" sz="1200" dirty="0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612591" y="466982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35316" y="4492302"/>
            <a:ext cx="4619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dirty="0" smtClean="0"/>
              <a:t>&gt;0A</a:t>
            </a:r>
            <a:endParaRPr lang="en-IE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4577478" y="4131327"/>
            <a:ext cx="9234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I_OUT 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I_LOUT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73041" y="241468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573041" y="3319981"/>
            <a:ext cx="3754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V_A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573041" y="278185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73041" y="3841358"/>
            <a:ext cx="3706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V_B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914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2964180" y="2330482"/>
            <a:ext cx="1667018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dirty="0" smtClean="0">
                <a:latin typeface="Calibri" panose="020F0502020204030204" pitchFamily="34" charset="0"/>
              </a:rPr>
              <a:t>SR current will go negative and be carried in Channel if SR not turned off. Destructive voltage spike if SR turned off with </a:t>
            </a:r>
            <a:r>
              <a:rPr lang="en-IE" sz="1200" dirty="0" err="1" smtClean="0">
                <a:latin typeface="Calibri" panose="020F0502020204030204" pitchFamily="34" charset="0"/>
              </a:rPr>
              <a:t>neg</a:t>
            </a:r>
            <a:r>
              <a:rPr lang="en-IE" sz="1200" dirty="0" smtClean="0">
                <a:latin typeface="Calibri" panose="020F0502020204030204" pitchFamily="34" charset="0"/>
              </a:rPr>
              <a:t> current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41578" y="1095896"/>
            <a:ext cx="3080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29574" y="3200774"/>
            <a:ext cx="309700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48445" y="1845989"/>
            <a:ext cx="3080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0V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441" y="289169"/>
            <a:ext cx="4268190" cy="4400062"/>
          </a:xfrm>
          <a:prstGeom prst="rect">
            <a:avLst/>
          </a:prstGeom>
        </p:spPr>
      </p:pic>
      <p:cxnSp>
        <p:nvCxnSpPr>
          <p:cNvPr id="50" name="Straight Connector 49"/>
          <p:cNvCxnSpPr/>
          <p:nvPr/>
        </p:nvCxnSpPr>
        <p:spPr>
          <a:xfrm>
            <a:off x="7237035" y="677058"/>
            <a:ext cx="2902" cy="28211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4673208" y="1964577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4658186" y="3316661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4666341" y="1214484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429465" y="4300364"/>
            <a:ext cx="30809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E" sz="900" dirty="0" smtClean="0">
                <a:latin typeface="Calibri" panose="020F0502020204030204" pitchFamily="34" charset="0"/>
              </a:rPr>
              <a:t>0V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4654228" y="4418952"/>
            <a:ext cx="735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616070" y="1338458"/>
            <a:ext cx="0" cy="24880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SR Transitions:</a:t>
            </a:r>
            <a:endParaRPr lang="en-IE" dirty="0"/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010400" y="4946678"/>
            <a:ext cx="2133600" cy="1547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76179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r" eaLnBrk="1" hangingPunct="1">
              <a:defRPr/>
            </a:pPr>
            <a:fld id="{511AA9F3-DB07-4194-B12A-08275D3FA653}" type="slidenum">
              <a:rPr lang="en-US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9</a:t>
            </a:fld>
            <a:endParaRPr lang="en-US" sz="700" dirty="0" smtClean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089" y="4810937"/>
            <a:ext cx="18197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IE" sz="700" dirty="0" smtClean="0"/>
              <a:t>TI Information – Selective Disclosure</a:t>
            </a:r>
            <a:endParaRPr lang="en-IE" sz="700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8" y="630000"/>
            <a:ext cx="4551362" cy="1794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33363" indent="-2333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569913" indent="-2222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200" dirty="0" smtClean="0"/>
              <a:t>PA = Passive/Active </a:t>
            </a:r>
            <a:endParaRPr lang="en-US" altLang="en-US" sz="1200" dirty="0"/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Current has to transfer out of one SR into the other.</a:t>
            </a:r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Takes time – current ramps up in one and down in the other.</a:t>
            </a:r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SRs always switch with zero volts.</a:t>
            </a:r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SR turns off before current goes negative (VERY important)</a:t>
            </a:r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DELBE associated with positive transition at PA leg</a:t>
            </a:r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DELAF associated with negative transition at PA leg</a:t>
            </a:r>
          </a:p>
          <a:p>
            <a:pPr eaLnBrk="1" hangingPunct="1"/>
            <a:r>
              <a:rPr lang="en-US" altLang="en-US" sz="1200" dirty="0" smtClean="0">
                <a:cs typeface="Arial" charset="0"/>
              </a:rPr>
              <a:t>DELBE = DELAF</a:t>
            </a:r>
            <a:endParaRPr lang="en-US" altLang="en-US" sz="1600" dirty="0" smtClean="0"/>
          </a:p>
          <a:p>
            <a:pPr marL="182563" indent="-182563" eaLnBrk="1" hangingPunct="1"/>
            <a:endParaRPr lang="en-US" altLang="en-US" sz="1800" i="1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64180" y="3738227"/>
            <a:ext cx="13131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100" dirty="0" err="1"/>
              <a:t>Yel</a:t>
            </a:r>
            <a:r>
              <a:rPr lang="en-IE" sz="1100" dirty="0"/>
              <a:t>:  </a:t>
            </a:r>
            <a:r>
              <a:rPr lang="en-IE" sz="1100" dirty="0" smtClean="0"/>
              <a:t>I_LOUT</a:t>
            </a:r>
            <a:endParaRPr lang="en-IE" sz="1100" dirty="0"/>
          </a:p>
          <a:p>
            <a:r>
              <a:rPr lang="en-IE" sz="1100" dirty="0"/>
              <a:t>Red: </a:t>
            </a:r>
            <a:r>
              <a:rPr lang="en-IE" sz="1100" dirty="0" err="1"/>
              <a:t>Vds</a:t>
            </a:r>
            <a:r>
              <a:rPr lang="en-IE" sz="1100" dirty="0"/>
              <a:t> </a:t>
            </a:r>
            <a:r>
              <a:rPr lang="en-IE" sz="1100" dirty="0" smtClean="0"/>
              <a:t>SR</a:t>
            </a:r>
            <a:endParaRPr lang="en-IE" sz="1100" dirty="0"/>
          </a:p>
          <a:p>
            <a:r>
              <a:rPr lang="en-IE" sz="1100" dirty="0" err="1"/>
              <a:t>Blu</a:t>
            </a:r>
            <a:r>
              <a:rPr lang="en-IE" sz="1100" dirty="0"/>
              <a:t>: OUTC</a:t>
            </a:r>
          </a:p>
          <a:p>
            <a:r>
              <a:rPr lang="en-IE" sz="1100" dirty="0" err="1"/>
              <a:t>Grn</a:t>
            </a:r>
            <a:r>
              <a:rPr lang="en-IE" sz="1100" dirty="0"/>
              <a:t>: OUTF</a:t>
            </a:r>
          </a:p>
        </p:txBody>
      </p:sp>
      <p:pic>
        <p:nvPicPr>
          <p:cNvPr id="55" name="Picture 5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9" y="2515917"/>
            <a:ext cx="2632091" cy="1979883"/>
          </a:xfrm>
          <a:prstGeom prst="rect">
            <a:avLst/>
          </a:prstGeom>
        </p:spPr>
      </p:pic>
      <p:cxnSp>
        <p:nvCxnSpPr>
          <p:cNvPr id="13" name="Straight Arrow Connector 12"/>
          <p:cNvCxnSpPr>
            <a:stCxn id="53" idx="1"/>
          </p:cNvCxnSpPr>
          <p:nvPr/>
        </p:nvCxnSpPr>
        <p:spPr>
          <a:xfrm flipH="1" flipV="1">
            <a:off x="1835150" y="2698750"/>
            <a:ext cx="1129030" cy="324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724637" y="1756057"/>
            <a:ext cx="1203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200" dirty="0" smtClean="0">
                <a:latin typeface="Calibri" panose="020F0502020204030204" pitchFamily="34" charset="0"/>
              </a:rPr>
              <a:t>QE body diode conduction</a:t>
            </a:r>
            <a:endParaRPr lang="en-IE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7423151" y="2144273"/>
            <a:ext cx="447039" cy="94182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80" idx="0"/>
          </p:cNvCxnSpPr>
          <p:nvPr/>
        </p:nvCxnSpPr>
        <p:spPr>
          <a:xfrm flipV="1">
            <a:off x="6724210" y="3316661"/>
            <a:ext cx="865673" cy="60728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5729360" y="3923945"/>
            <a:ext cx="1989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200" dirty="0" smtClean="0">
                <a:latin typeface="Calibri" panose="020F0502020204030204" pitchFamily="34" charset="0"/>
              </a:rPr>
              <a:t>QE current will go negative* if channel not off by here</a:t>
            </a:r>
            <a:endParaRPr lang="en-IE" sz="1200" dirty="0"/>
          </a:p>
        </p:txBody>
      </p:sp>
      <p:sp>
        <p:nvSpPr>
          <p:cNvPr id="28" name="Rectangle 27"/>
          <p:cNvSpPr/>
          <p:nvPr/>
        </p:nvSpPr>
        <p:spPr>
          <a:xfrm>
            <a:off x="5701138" y="1545486"/>
            <a:ext cx="11229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400" dirty="0" smtClean="0">
                <a:latin typeface="Calibri" panose="020F0502020204030204" pitchFamily="34" charset="0"/>
              </a:rPr>
              <a:t>QB turns off</a:t>
            </a:r>
            <a:endParaRPr lang="en-IE" sz="14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824087" y="1699375"/>
            <a:ext cx="411997" cy="26203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994405" y="1045461"/>
            <a:ext cx="245532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7352582" y="1045461"/>
            <a:ext cx="237301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6193889" y="537507"/>
            <a:ext cx="799011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 eaLnBrk="1" hangingPunct="1"/>
            <a:r>
              <a:rPr lang="en-US" altLang="en-US" sz="1200" dirty="0" smtClean="0">
                <a:latin typeface="+mn-lt"/>
              </a:rPr>
              <a:t>QE </a:t>
            </a:r>
            <a:r>
              <a:rPr lang="en-US" altLang="en-US" sz="1200" dirty="0">
                <a:latin typeface="+mn-lt"/>
              </a:rPr>
              <a:t>turns </a:t>
            </a:r>
            <a:r>
              <a:rPr lang="en-US" altLang="en-US" sz="1200" dirty="0" smtClean="0">
                <a:latin typeface="+mn-lt"/>
              </a:rPr>
              <a:t>off after DELBE</a:t>
            </a:r>
            <a:endParaRPr lang="en-US" altLang="en-US" sz="12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5776" y="4445062"/>
            <a:ext cx="26869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* Negative current means from drain to source. </a:t>
            </a:r>
            <a:endParaRPr lang="en-IE" sz="1000" dirty="0">
              <a:solidFill>
                <a:srgbClr val="FF0000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7362090" y="677058"/>
            <a:ext cx="0" cy="28211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725441" y="61251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>
                <a:solidFill>
                  <a:schemeClr val="tx2"/>
                </a:solidFill>
                <a:latin typeface="Calibri" panose="020F0502020204030204" pitchFamily="34" charset="0"/>
              </a:rPr>
              <a:t>OUTE</a:t>
            </a: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OUTF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665745" y="184102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V_PRI</a:t>
            </a:r>
            <a:endParaRPr lang="en-IE" sz="9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V_XFMR</a:t>
            </a:r>
            <a:endParaRPr lang="en-IE" sz="900" dirty="0" smtClean="0">
              <a:latin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58114" y="39830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>
                <a:solidFill>
                  <a:srgbClr val="FF0000"/>
                </a:solidFill>
                <a:latin typeface="Calibri" panose="020F0502020204030204" pitchFamily="34" charset="0"/>
              </a:rPr>
              <a:t>V</a:t>
            </a:r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_QE</a:t>
            </a:r>
          </a:p>
          <a:p>
            <a:r>
              <a:rPr lang="en-IE" sz="900" dirty="0">
                <a:solidFill>
                  <a:srgbClr val="0070C0"/>
                </a:solidFill>
                <a:latin typeface="Calibri" panose="020F0502020204030204" pitchFamily="34" charset="0"/>
              </a:rPr>
              <a:t>V</a:t>
            </a:r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_QF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69844" y="2845980"/>
            <a:ext cx="526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900" dirty="0" smtClean="0">
                <a:solidFill>
                  <a:srgbClr val="996327"/>
                </a:solidFill>
                <a:latin typeface="Calibri" panose="020F0502020204030204" pitchFamily="34" charset="0"/>
              </a:rPr>
              <a:t>I_LOUT</a:t>
            </a:r>
            <a:endParaRPr lang="en-IE" sz="900" dirty="0">
              <a:solidFill>
                <a:srgbClr val="996327"/>
              </a:solidFill>
              <a:latin typeface="Calibri" panose="020F0502020204030204" pitchFamily="34" charset="0"/>
            </a:endParaRPr>
          </a:p>
          <a:p>
            <a:r>
              <a:rPr lang="en-IE" sz="9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I_OUT</a:t>
            </a:r>
          </a:p>
          <a:p>
            <a:r>
              <a:rPr lang="en-IE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I_QE</a:t>
            </a:r>
          </a:p>
          <a:p>
            <a:r>
              <a:rPr lang="en-IE" sz="9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I_QF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195950" y="2776632"/>
            <a:ext cx="151344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100" dirty="0" smtClean="0">
                <a:latin typeface="Calibri" panose="020F0502020204030204" pitchFamily="34" charset="0"/>
              </a:rPr>
              <a:t>Note unequal current sharing , I_QE and I_QF</a:t>
            </a:r>
          </a:p>
          <a:p>
            <a:r>
              <a:rPr lang="en-US" altLang="en-US" sz="1100" dirty="0" smtClean="0">
                <a:latin typeface="Calibri" panose="020F0502020204030204" pitchFamily="34" charset="0"/>
              </a:rPr>
              <a:t>See: Timing </a:t>
            </a:r>
            <a:r>
              <a:rPr lang="en-US" altLang="en-US" sz="1100" dirty="0">
                <a:latin typeface="Calibri" panose="020F0502020204030204" pitchFamily="34" charset="0"/>
              </a:rPr>
              <a:t>Diagram: 3</a:t>
            </a:r>
            <a:endParaRPr lang="en-IE" sz="1100" dirty="0">
              <a:latin typeface="Calibri" panose="020F0502020204030204" pitchFamily="34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6709390" y="2845981"/>
            <a:ext cx="320695" cy="22746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6709390" y="3086100"/>
            <a:ext cx="320695" cy="29021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704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9F876E1E1ECC44B7AEB038587DA72F" ma:contentTypeVersion="0" ma:contentTypeDescription="Create a new document." ma:contentTypeScope="" ma:versionID="ec15ac77968d0512ff10bcc44cf97eb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6B34489-50A0-436D-A053-29DC32B5F6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78DB964-7B6C-4FC5-9A21-DE7084205C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D30B8F-6463-40D8-9E58-620E46AC8B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14703</TotalTime>
  <Words>1793</Words>
  <Application>Microsoft Office PowerPoint</Application>
  <PresentationFormat>On-screen Show (16:9)</PresentationFormat>
  <Paragraphs>404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FinalPowerpoint</vt:lpstr>
      <vt:lpstr>PA transition: 1</vt:lpstr>
      <vt:lpstr>PA transition: 2</vt:lpstr>
      <vt:lpstr>PA transition: 3</vt:lpstr>
      <vt:lpstr>PA transition: 4</vt:lpstr>
      <vt:lpstr>PA transition: Summary</vt:lpstr>
      <vt:lpstr>AP transition: 1</vt:lpstr>
      <vt:lpstr>AP transition: 2</vt:lpstr>
      <vt:lpstr>AP transition: Summary</vt:lpstr>
      <vt:lpstr>SR Transitions:</vt:lpstr>
      <vt:lpstr>SR Transitions:</vt:lpstr>
      <vt:lpstr>SR Transitions:</vt:lpstr>
      <vt:lpstr>Duty cycle loss: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suzetteh@ti.com</dc:creator>
  <cp:lastModifiedBy>Windows User</cp:lastModifiedBy>
  <cp:revision>282</cp:revision>
  <dcterms:created xsi:type="dcterms:W3CDTF">2007-12-19T20:51:45Z</dcterms:created>
  <dcterms:modified xsi:type="dcterms:W3CDTF">2019-05-23T10:02:07Z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0x010100A89F876E1E1ECC44B7AEB038587DA72F</vt:lpwstr>
  </property>
</Properties>
</file>