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4"/>
  </p:sldMasterIdLst>
  <p:notesMasterIdLst>
    <p:notesMasterId r:id="rId44"/>
  </p:notesMasterIdLst>
  <p:handoutMasterIdLst>
    <p:handoutMasterId r:id="rId45"/>
  </p:handoutMasterIdLst>
  <p:sldIdLst>
    <p:sldId id="542" r:id="rId5"/>
    <p:sldId id="628" r:id="rId6"/>
    <p:sldId id="603" r:id="rId7"/>
    <p:sldId id="592" r:id="rId8"/>
    <p:sldId id="593" r:id="rId9"/>
    <p:sldId id="562" r:id="rId10"/>
    <p:sldId id="591" r:id="rId11"/>
    <p:sldId id="594" r:id="rId12"/>
    <p:sldId id="595" r:id="rId13"/>
    <p:sldId id="596" r:id="rId14"/>
    <p:sldId id="597" r:id="rId15"/>
    <p:sldId id="631" r:id="rId16"/>
    <p:sldId id="621" r:id="rId17"/>
    <p:sldId id="613" r:id="rId18"/>
    <p:sldId id="605" r:id="rId19"/>
    <p:sldId id="625" r:id="rId20"/>
    <p:sldId id="604" r:id="rId21"/>
    <p:sldId id="606" r:id="rId22"/>
    <p:sldId id="626" r:id="rId23"/>
    <p:sldId id="633" r:id="rId24"/>
    <p:sldId id="608" r:id="rId25"/>
    <p:sldId id="610" r:id="rId26"/>
    <p:sldId id="616" r:id="rId27"/>
    <p:sldId id="617" r:id="rId28"/>
    <p:sldId id="611" r:id="rId29"/>
    <p:sldId id="612" r:id="rId30"/>
    <p:sldId id="615" r:id="rId31"/>
    <p:sldId id="619" r:id="rId32"/>
    <p:sldId id="620" r:id="rId33"/>
    <p:sldId id="618" r:id="rId34"/>
    <p:sldId id="583" r:id="rId35"/>
    <p:sldId id="629" r:id="rId36"/>
    <p:sldId id="623" r:id="rId37"/>
    <p:sldId id="624" r:id="rId38"/>
    <p:sldId id="622" r:id="rId39"/>
    <p:sldId id="630" r:id="rId40"/>
    <p:sldId id="584" r:id="rId41"/>
    <p:sldId id="632" r:id="rId42"/>
    <p:sldId id="561" r:id="rId43"/>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29" autoAdjust="0"/>
    <p:restoredTop sz="83066" autoAdjust="0"/>
  </p:normalViewPr>
  <p:slideViewPr>
    <p:cSldViewPr snapToGrid="0">
      <p:cViewPr>
        <p:scale>
          <a:sx n="125" d="100"/>
          <a:sy n="125" d="100"/>
        </p:scale>
        <p:origin x="-264" y="-456"/>
      </p:cViewPr>
      <p:guideLst>
        <p:guide orient="horz" pos="1620"/>
        <p:guide pos="2878"/>
      </p:guideLst>
    </p:cSldViewPr>
  </p:slideViewPr>
  <p:notesTextViewPr>
    <p:cViewPr>
      <p:scale>
        <a:sx n="100" d="100"/>
        <a:sy n="100" d="100"/>
      </p:scale>
      <p:origin x="0" y="0"/>
    </p:cViewPr>
  </p:notesTextViewPr>
  <p:sorterViewPr>
    <p:cViewPr>
      <p:scale>
        <a:sx n="110" d="100"/>
        <a:sy n="110" d="100"/>
      </p:scale>
      <p:origin x="0" y="0"/>
    </p:cViewPr>
  </p:sorterViewPr>
  <p:notesViewPr>
    <p:cSldViewPr snapToGrid="0">
      <p:cViewPr varScale="1">
        <p:scale>
          <a:sx n="84" d="100"/>
          <a:sy n="84" d="100"/>
        </p:scale>
        <p:origin x="-3768" y="-84"/>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1"/>
            <a:ext cx="3037466" cy="46418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lvl1pPr>
              <a:defRPr sz="1200"/>
            </a:lvl1pPr>
          </a:lstStyle>
          <a:p>
            <a:pPr>
              <a:defRPr/>
            </a:pPr>
            <a:endParaRPr lang="en-US"/>
          </a:p>
        </p:txBody>
      </p:sp>
      <p:sp>
        <p:nvSpPr>
          <p:cNvPr id="122883" name="Rectangle 3"/>
          <p:cNvSpPr>
            <a:spLocks noGrp="1" noChangeArrowheads="1"/>
          </p:cNvSpPr>
          <p:nvPr>
            <p:ph type="dt" sz="quarter" idx="1"/>
          </p:nvPr>
        </p:nvSpPr>
        <p:spPr bwMode="auto">
          <a:xfrm>
            <a:off x="3971331" y="1"/>
            <a:ext cx="3037465" cy="46418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lvl1pPr algn="r">
              <a:defRPr sz="1200"/>
            </a:lvl1pPr>
          </a:lstStyle>
          <a:p>
            <a:pPr>
              <a:defRPr/>
            </a:pPr>
            <a:endParaRPr lang="en-US"/>
          </a:p>
        </p:txBody>
      </p:sp>
      <p:sp>
        <p:nvSpPr>
          <p:cNvPr id="122884" name="Rectangle 4"/>
          <p:cNvSpPr>
            <a:spLocks noGrp="1" noChangeArrowheads="1"/>
          </p:cNvSpPr>
          <p:nvPr>
            <p:ph type="ftr" sz="quarter" idx="2"/>
          </p:nvPr>
        </p:nvSpPr>
        <p:spPr bwMode="auto">
          <a:xfrm>
            <a:off x="0" y="8830621"/>
            <a:ext cx="3037466" cy="464180"/>
          </a:xfrm>
          <a:prstGeom prst="rect">
            <a:avLst/>
          </a:prstGeom>
          <a:noFill/>
          <a:ln w="9525">
            <a:noFill/>
            <a:miter lim="800000"/>
            <a:headEnd/>
            <a:tailEnd/>
          </a:ln>
          <a:effectLst/>
        </p:spPr>
        <p:txBody>
          <a:bodyPr vert="horz" wrap="square" lIns="92279" tIns="46139" rIns="92279" bIns="46139" numCol="1" anchor="b" anchorCtr="0" compatLnSpc="1">
            <a:prstTxWarp prst="textNoShape">
              <a:avLst/>
            </a:prstTxWarp>
          </a:bodyPr>
          <a:lstStyle>
            <a:lvl1pPr>
              <a:defRPr sz="1200"/>
            </a:lvl1pPr>
          </a:lstStyle>
          <a:p>
            <a:pPr>
              <a:defRPr/>
            </a:pPr>
            <a:r>
              <a:rPr lang="en-US" smtClean="0"/>
              <a:t>TI Information - Selective Disclosure</a:t>
            </a:r>
            <a:endParaRPr lang="en-US"/>
          </a:p>
        </p:txBody>
      </p:sp>
      <p:sp>
        <p:nvSpPr>
          <p:cNvPr id="122885" name="Rectangle 5"/>
          <p:cNvSpPr>
            <a:spLocks noGrp="1" noChangeArrowheads="1"/>
          </p:cNvSpPr>
          <p:nvPr>
            <p:ph type="sldNum" sz="quarter" idx="3"/>
          </p:nvPr>
        </p:nvSpPr>
        <p:spPr bwMode="auto">
          <a:xfrm>
            <a:off x="3971331" y="8830621"/>
            <a:ext cx="3037465" cy="464180"/>
          </a:xfrm>
          <a:prstGeom prst="rect">
            <a:avLst/>
          </a:prstGeom>
          <a:noFill/>
          <a:ln w="9525">
            <a:noFill/>
            <a:miter lim="800000"/>
            <a:headEnd/>
            <a:tailEnd/>
          </a:ln>
          <a:effectLst/>
        </p:spPr>
        <p:txBody>
          <a:bodyPr vert="horz" wrap="square" lIns="92279" tIns="46139" rIns="92279" bIns="46139" numCol="1" anchor="b" anchorCtr="0" compatLnSpc="1">
            <a:prstTxWarp prst="textNoShape">
              <a:avLst/>
            </a:prstTxWarp>
          </a:bodyPr>
          <a:lstStyle>
            <a:lvl1pPr algn="r">
              <a:defRPr sz="1200"/>
            </a:lvl1pPr>
          </a:lstStyle>
          <a:p>
            <a:pPr>
              <a:defRPr/>
            </a:pPr>
            <a:fld id="{8D56EAE8-38CB-4EE5-8A34-F5F49B68F2DE}" type="slidenum">
              <a:rPr lang="en-US"/>
              <a:pPr>
                <a:defRPr/>
              </a:pPr>
              <a:t>‹#›</a:t>
            </a:fld>
            <a:endParaRPr lang="en-US"/>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1"/>
            <a:ext cx="3037466" cy="46418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lvl1pPr>
              <a:defRPr sz="1200"/>
            </a:lvl1pPr>
          </a:lstStyle>
          <a:p>
            <a:pPr>
              <a:defRPr/>
            </a:pPr>
            <a:endParaRPr lang="en-US"/>
          </a:p>
        </p:txBody>
      </p:sp>
      <p:sp>
        <p:nvSpPr>
          <p:cNvPr id="121859" name="Rectangle 3"/>
          <p:cNvSpPr>
            <a:spLocks noGrp="1" noChangeArrowheads="1"/>
          </p:cNvSpPr>
          <p:nvPr>
            <p:ph type="dt" idx="1"/>
          </p:nvPr>
        </p:nvSpPr>
        <p:spPr bwMode="auto">
          <a:xfrm>
            <a:off x="3971331" y="1"/>
            <a:ext cx="3037465" cy="46418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701202" y="4416111"/>
            <a:ext cx="5607998" cy="4182420"/>
          </a:xfrm>
          <a:prstGeom prst="rect">
            <a:avLst/>
          </a:prstGeom>
          <a:noFill/>
          <a:ln w="9525">
            <a:noFill/>
            <a:miter lim="800000"/>
            <a:headEnd/>
            <a:tailEnd/>
          </a:ln>
          <a:effectLst/>
        </p:spPr>
        <p:txBody>
          <a:bodyPr vert="horz" wrap="square" lIns="92279" tIns="46139" rIns="92279" bIns="4613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830621"/>
            <a:ext cx="3037466" cy="464180"/>
          </a:xfrm>
          <a:prstGeom prst="rect">
            <a:avLst/>
          </a:prstGeom>
          <a:noFill/>
          <a:ln w="9525">
            <a:noFill/>
            <a:miter lim="800000"/>
            <a:headEnd/>
            <a:tailEnd/>
          </a:ln>
          <a:effectLst/>
        </p:spPr>
        <p:txBody>
          <a:bodyPr vert="horz" wrap="square" lIns="92279" tIns="46139" rIns="92279" bIns="46139" numCol="1" anchor="b" anchorCtr="0" compatLnSpc="1">
            <a:prstTxWarp prst="textNoShape">
              <a:avLst/>
            </a:prstTxWarp>
          </a:bodyPr>
          <a:lstStyle>
            <a:lvl1pPr>
              <a:defRPr sz="1200"/>
            </a:lvl1pPr>
          </a:lstStyle>
          <a:p>
            <a:pPr>
              <a:defRPr/>
            </a:pPr>
            <a:r>
              <a:rPr lang="en-US" smtClean="0"/>
              <a:t>TI Information - Selective Disclosure</a:t>
            </a:r>
            <a:endParaRPr lang="en-US"/>
          </a:p>
        </p:txBody>
      </p:sp>
      <p:sp>
        <p:nvSpPr>
          <p:cNvPr id="121863" name="Rectangle 7"/>
          <p:cNvSpPr>
            <a:spLocks noGrp="1" noChangeArrowheads="1"/>
          </p:cNvSpPr>
          <p:nvPr>
            <p:ph type="sldNum" sz="quarter" idx="5"/>
          </p:nvPr>
        </p:nvSpPr>
        <p:spPr bwMode="auto">
          <a:xfrm>
            <a:off x="3971331" y="8830621"/>
            <a:ext cx="3037465" cy="464180"/>
          </a:xfrm>
          <a:prstGeom prst="rect">
            <a:avLst/>
          </a:prstGeom>
          <a:noFill/>
          <a:ln w="9525">
            <a:noFill/>
            <a:miter lim="800000"/>
            <a:headEnd/>
            <a:tailEnd/>
          </a:ln>
          <a:effectLst/>
        </p:spPr>
        <p:txBody>
          <a:bodyPr vert="horz" wrap="square" lIns="92279" tIns="46139" rIns="92279" bIns="46139" numCol="1" anchor="b" anchorCtr="0" compatLnSpc="1">
            <a:prstTxWarp prst="textNoShape">
              <a:avLst/>
            </a:prstTxWarp>
          </a:bodyPr>
          <a:lstStyle>
            <a:lvl1pPr algn="r">
              <a:defRPr sz="1200"/>
            </a:lvl1pPr>
          </a:lstStyle>
          <a:p>
            <a:pPr>
              <a:defRPr/>
            </a:pPr>
            <a:fld id="{BED2394B-E06C-4DC9-BCC2-551C3DED9AAD}" type="slidenum">
              <a:rPr lang="en-US"/>
              <a:pPr>
                <a:defRPr/>
              </a:pPr>
              <a:t>‹#›</a:t>
            </a:fld>
            <a:endParaRPr lang="en-US"/>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solidFill>
                  <a:prstClr val="black"/>
                </a:solidFill>
              </a:rPr>
              <a:pPr>
                <a:defRPr/>
              </a:pPr>
              <a:t>1</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t>TI Information - Selective Disclosure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10</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11</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solidFill>
                  <a:prstClr val="black"/>
                </a:solidFill>
              </a:rPr>
              <a:pPr>
                <a:defRPr/>
              </a:pPr>
              <a:t>12</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t>TI Information - Selective Disclosure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13</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14</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15</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solidFill>
                  <a:prstClr val="black"/>
                </a:solidFill>
              </a:rPr>
              <a:pPr>
                <a:defRPr/>
              </a:pPr>
              <a:t>16</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t>TI Information - Selective Disclosure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17</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18</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solidFill>
                  <a:prstClr val="black"/>
                </a:solidFill>
              </a:rPr>
              <a:pPr>
                <a:defRPr/>
              </a:pPr>
              <a:t>19</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t>TI Information - Selective Disclosure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solidFill>
                  <a:prstClr val="black"/>
                </a:solidFill>
              </a:rPr>
              <a:pPr>
                <a:defRPr/>
              </a:pPr>
              <a:t>2</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t>TI Information - Selective Disclosure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20</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21</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22</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23</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24</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 In the UCC39002 and UCC29002, during start-up, the load share driver amplifier is disabled by the disconnect switch and the adjust amplifier is forced to sink the maximum current through the adjust resistor. This operating mode ensures that the module controlled by the UCC39002 will be able to quickly engage in sharing the load</a:t>
            </a:r>
            <a:endParaRPr lang="en-GB" sz="1000" dirty="0" smtClean="0"/>
          </a:p>
          <a:p>
            <a:r>
              <a:rPr lang="en-US" sz="1000" dirty="0" smtClean="0"/>
              <a:t>current since its output will be adjusted to a sufficiently high voltage immediately at </a:t>
            </a:r>
            <a:r>
              <a:rPr lang="en-US" sz="1000" dirty="0" err="1" smtClean="0"/>
              <a:t>turnon</a:t>
            </a:r>
            <a:r>
              <a:rPr lang="en-US" sz="1000" dirty="0" smtClean="0"/>
              <a:t>. Both the load share driver and the adjust amplifiers revert to normal operation as soon as the measured current exceeds 80% of the average per module current level represented by the LS bus voltage. </a:t>
            </a:r>
          </a:p>
          <a:p>
            <a:r>
              <a:rPr lang="en-US" sz="1000" dirty="0" smtClean="0"/>
              <a:t>The UCC29002 and UCC29001 does not have this logic at start up. In this way, the UCC2900x does not adjust the output of the module to its maximum adjustment range at turn on and engages load sharing at more moderate rate.</a:t>
            </a:r>
            <a:endParaRPr lang="en-GB" sz="1000" dirty="0" smtClean="0"/>
          </a:p>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25</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26</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27</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28</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29</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3</a:t>
            </a:fld>
            <a:endParaRPr lang="en-US"/>
          </a:p>
        </p:txBody>
      </p:sp>
    </p:spTree>
    <p:extLst>
      <p:ext uri="{BB962C8B-B14F-4D97-AF65-F5344CB8AC3E}">
        <p14:creationId xmlns:p14="http://schemas.microsoft.com/office/powerpoint/2010/main" val="1748132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30</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31</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solidFill>
                  <a:prstClr val="black"/>
                </a:solidFill>
              </a:rPr>
              <a:pPr>
                <a:defRPr/>
              </a:pPr>
              <a:t>32</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t>TI Information - Selective Disclosure</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33</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34</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35</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solidFill>
                  <a:prstClr val="black"/>
                </a:solidFill>
              </a:rPr>
              <a:pPr>
                <a:defRPr/>
              </a:pPr>
              <a:t>36</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t>TI Information - Selective Disclosure</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37</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solidFill>
                  <a:prstClr val="black"/>
                </a:solidFill>
              </a:rPr>
              <a:pPr>
                <a:defRPr/>
              </a:pPr>
              <a:t>38</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dirty="0" smtClean="0"/>
              <a:t>TI Information - Selective Disclosure</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D2394B-E06C-4DC9-BCC2-551C3DED9AAD}" type="slidenum">
              <a:rPr lang="en-US" smtClean="0"/>
              <a:pPr>
                <a:defRPr/>
              </a:pPr>
              <a:t>39</a:t>
            </a:fld>
            <a:endParaRPr lang="en-US"/>
          </a:p>
        </p:txBody>
      </p:sp>
    </p:spTree>
    <p:extLst>
      <p:ext uri="{BB962C8B-B14F-4D97-AF65-F5344CB8AC3E}">
        <p14:creationId xmlns:p14="http://schemas.microsoft.com/office/powerpoint/2010/main" val="115856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4</a:t>
            </a:fld>
            <a:endParaRPr lang="en-US"/>
          </a:p>
        </p:txBody>
      </p:sp>
    </p:spTree>
    <p:extLst>
      <p:ext uri="{BB962C8B-B14F-4D97-AF65-F5344CB8AC3E}">
        <p14:creationId xmlns:p14="http://schemas.microsoft.com/office/powerpoint/2010/main" val="174813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5</a:t>
            </a:fld>
            <a:endParaRPr lang="en-US"/>
          </a:p>
        </p:txBody>
      </p:sp>
    </p:spTree>
    <p:extLst>
      <p:ext uri="{BB962C8B-B14F-4D97-AF65-F5344CB8AC3E}">
        <p14:creationId xmlns:p14="http://schemas.microsoft.com/office/powerpoint/2010/main" val="174813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6</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7</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8</a:t>
            </a:fld>
            <a:endParaRPr lang="en-US"/>
          </a:p>
        </p:txBody>
      </p:sp>
    </p:spTree>
    <p:extLst>
      <p:ext uri="{BB962C8B-B14F-4D97-AF65-F5344CB8AC3E}">
        <p14:creationId xmlns:p14="http://schemas.microsoft.com/office/powerpoint/2010/main" val="264514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US" smtClean="0"/>
              <a:t>TI Information - Selective Disclosure</a:t>
            </a:r>
            <a:endParaRPr lang="en-US"/>
          </a:p>
        </p:txBody>
      </p:sp>
      <p:sp>
        <p:nvSpPr>
          <p:cNvPr id="5" name="Slide Number Placeholder 4"/>
          <p:cNvSpPr>
            <a:spLocks noGrp="1"/>
          </p:cNvSpPr>
          <p:nvPr>
            <p:ph type="sldNum" sz="quarter" idx="11"/>
          </p:nvPr>
        </p:nvSpPr>
        <p:spPr/>
        <p:txBody>
          <a:bodyPr/>
          <a:lstStyle/>
          <a:p>
            <a:pPr>
              <a:defRPr/>
            </a:pPr>
            <a:fld id="{BED2394B-E06C-4DC9-BCC2-551C3DED9AAD}" type="slidenum">
              <a:rPr lang="en-US" smtClean="0"/>
              <a:pPr>
                <a:defRPr/>
              </a:pPr>
              <a:t>9</a:t>
            </a:fld>
            <a:endParaRPr lang="en-US"/>
          </a:p>
        </p:txBody>
      </p:sp>
    </p:spTree>
    <p:extLst>
      <p:ext uri="{BB962C8B-B14F-4D97-AF65-F5344CB8AC3E}">
        <p14:creationId xmlns:p14="http://schemas.microsoft.com/office/powerpoint/2010/main" val="2645148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4"/>
            <a:ext cx="8458200" cy="1102519"/>
          </a:xfrm>
        </p:spPr>
        <p:txBody>
          <a:bodyPr/>
          <a:lstStyle>
            <a:lvl1pPr>
              <a:defRPr sz="33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19239878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82" y="786358"/>
            <a:ext cx="8467725" cy="3709449"/>
          </a:xfrm>
        </p:spPr>
        <p:txBody>
          <a:bodyPr/>
          <a:lstStyle>
            <a:lvl1pPr>
              <a:spcBef>
                <a:spcPts val="667"/>
              </a:spcBef>
              <a:defRPr/>
            </a:lvl1pPr>
            <a:lvl3pPr>
              <a:defRPr sz="1500"/>
            </a:lvl3pPr>
            <a:lvl4pPr>
              <a:defRPr sz="1500"/>
            </a:lvl4pPr>
            <a:lvl5pPr>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59447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4537472"/>
            <a:ext cx="2133600" cy="154782"/>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7645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553793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9258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a:xfrm>
            <a:off x="6977743" y="4947901"/>
            <a:ext cx="2133600" cy="154781"/>
          </a:xfrm>
          <a:ln/>
        </p:spPr>
        <p:txBody>
          <a:bodyPr/>
          <a:lstStyle>
            <a:lvl1pPr>
              <a:defRPr/>
            </a:lvl1pPr>
          </a:lstStyle>
          <a:p>
            <a:pPr>
              <a:defRPr/>
            </a:pPr>
            <a:fld id="{BFDA812F-8479-4F37-8662-4BBFDADD96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185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3"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solidFill>
                <a:srgbClr val="FFFFFF"/>
              </a:solidFill>
            </a:endParaRPr>
          </a:p>
        </p:txBody>
      </p:sp>
      <p:sp>
        <p:nvSpPr>
          <p:cNvPr id="19" name="Rectangle 18"/>
          <p:cNvSpPr/>
          <p:nvPr/>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231775" y="107165"/>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33382" y="794152"/>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7010400" y="4946678"/>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solidFill>
                  <a:srgbClr val="000000"/>
                </a:solidFill>
              </a:rPr>
              <a:pPr>
                <a:defRPr/>
              </a:pPr>
              <a:t>‹#›</a:t>
            </a:fld>
            <a:endParaRPr lang="en-US">
              <a:solidFill>
                <a:srgbClr val="000000"/>
              </a:solidFill>
            </a:endParaRPr>
          </a:p>
        </p:txBody>
      </p:sp>
      <p:grpSp>
        <p:nvGrpSpPr>
          <p:cNvPr id="16" name="Group 15"/>
          <p:cNvGrpSpPr/>
          <p:nvPr/>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2" name="Picture 27" descr="ti_logo_powerpoint_1_line.png"/>
            <p:cNvPicPr>
              <a:picLocks noChangeAspect="1"/>
            </p:cNvPicPr>
            <p:nvPr userDrawn="1"/>
          </p:nvPicPr>
          <p:blipFill>
            <a:blip r:embed="rId8"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Footer Placeholder 1"/>
          <p:cNvSpPr>
            <a:spLocks noGrp="1"/>
          </p:cNvSpPr>
          <p:nvPr>
            <p:ph type="ftr" sz="quarter" idx="3"/>
          </p:nvPr>
        </p:nvSpPr>
        <p:spPr>
          <a:xfrm>
            <a:off x="327789" y="4536035"/>
            <a:ext cx="3086100" cy="172599"/>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905278143"/>
      </p:ext>
    </p:extLst>
  </p:cSld>
  <p:clrMap bg1="lt1" tx1="dk1" bg2="lt2" tx2="dk2" accent1="accent1" accent2="accent2" accent3="accent3" accent4="accent4" accent5="accent5" accent6="accent6" hlink="hlink" folHlink="folHlink"/>
  <p:sldLayoutIdLst>
    <p:sldLayoutId id="2147483795" r:id="rId1"/>
    <p:sldLayoutId id="2147483797" r:id="rId2"/>
    <p:sldLayoutId id="2147483798" r:id="rId3"/>
    <p:sldLayoutId id="2147483799" r:id="rId4"/>
    <p:sldLayoutId id="2147483800" r:id="rId5"/>
    <p:sldLayoutId id="2147483801" r:id="rId6"/>
  </p:sldLayoutIdLst>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2700" b="1">
          <a:solidFill>
            <a:schemeClr val="tx2"/>
          </a:solidFill>
          <a:latin typeface="+mj-lt"/>
          <a:ea typeface="+mj-ea"/>
          <a:cs typeface="+mj-cs"/>
        </a:defRPr>
      </a:lvl1pPr>
      <a:lvl2pPr algn="l" rtl="0" eaLnBrk="0" fontAlgn="base" hangingPunct="0">
        <a:lnSpc>
          <a:spcPct val="85000"/>
        </a:lnSpc>
        <a:spcBef>
          <a:spcPct val="0"/>
        </a:spcBef>
        <a:spcAft>
          <a:spcPct val="0"/>
        </a:spcAft>
        <a:defRPr sz="2700" b="1">
          <a:solidFill>
            <a:schemeClr val="tx2"/>
          </a:solidFill>
          <a:latin typeface="Arial" charset="0"/>
        </a:defRPr>
      </a:lvl2pPr>
      <a:lvl3pPr algn="l" rtl="0" eaLnBrk="0" fontAlgn="base" hangingPunct="0">
        <a:lnSpc>
          <a:spcPct val="85000"/>
        </a:lnSpc>
        <a:spcBef>
          <a:spcPct val="0"/>
        </a:spcBef>
        <a:spcAft>
          <a:spcPct val="0"/>
        </a:spcAft>
        <a:defRPr sz="2700" b="1">
          <a:solidFill>
            <a:schemeClr val="tx2"/>
          </a:solidFill>
          <a:latin typeface="Arial" charset="0"/>
        </a:defRPr>
      </a:lvl3pPr>
      <a:lvl4pPr algn="l" rtl="0" eaLnBrk="0" fontAlgn="base" hangingPunct="0">
        <a:lnSpc>
          <a:spcPct val="85000"/>
        </a:lnSpc>
        <a:spcBef>
          <a:spcPct val="0"/>
        </a:spcBef>
        <a:spcAft>
          <a:spcPct val="0"/>
        </a:spcAft>
        <a:defRPr sz="2700" b="1">
          <a:solidFill>
            <a:schemeClr val="tx2"/>
          </a:solidFill>
          <a:latin typeface="Arial" charset="0"/>
        </a:defRPr>
      </a:lvl4pPr>
      <a:lvl5pPr algn="l" rtl="0" eaLnBrk="0" fontAlgn="base" hangingPunct="0">
        <a:lnSpc>
          <a:spcPct val="85000"/>
        </a:lnSpc>
        <a:spcBef>
          <a:spcPct val="0"/>
        </a:spcBef>
        <a:spcAft>
          <a:spcPct val="0"/>
        </a:spcAft>
        <a:defRPr sz="2700" b="1">
          <a:solidFill>
            <a:schemeClr val="tx2"/>
          </a:solidFill>
          <a:latin typeface="Arial" charset="0"/>
        </a:defRPr>
      </a:lvl5pPr>
      <a:lvl6pPr marL="380895" algn="l" rtl="0" fontAlgn="base">
        <a:lnSpc>
          <a:spcPct val="85000"/>
        </a:lnSpc>
        <a:spcBef>
          <a:spcPct val="0"/>
        </a:spcBef>
        <a:spcAft>
          <a:spcPct val="0"/>
        </a:spcAft>
        <a:defRPr sz="2700" b="1">
          <a:solidFill>
            <a:srgbClr val="FF0000"/>
          </a:solidFill>
          <a:latin typeface="Arial" charset="0"/>
        </a:defRPr>
      </a:lvl6pPr>
      <a:lvl7pPr marL="761790" algn="l" rtl="0" fontAlgn="base">
        <a:lnSpc>
          <a:spcPct val="85000"/>
        </a:lnSpc>
        <a:spcBef>
          <a:spcPct val="0"/>
        </a:spcBef>
        <a:spcAft>
          <a:spcPct val="0"/>
        </a:spcAft>
        <a:defRPr sz="2700" b="1">
          <a:solidFill>
            <a:srgbClr val="FF0000"/>
          </a:solidFill>
          <a:latin typeface="Arial" charset="0"/>
        </a:defRPr>
      </a:lvl7pPr>
      <a:lvl8pPr marL="1142683" algn="l" rtl="0" fontAlgn="base">
        <a:lnSpc>
          <a:spcPct val="85000"/>
        </a:lnSpc>
        <a:spcBef>
          <a:spcPct val="0"/>
        </a:spcBef>
        <a:spcAft>
          <a:spcPct val="0"/>
        </a:spcAft>
        <a:defRPr sz="2700" b="1">
          <a:solidFill>
            <a:srgbClr val="FF0000"/>
          </a:solidFill>
          <a:latin typeface="Arial" charset="0"/>
        </a:defRPr>
      </a:lvl8pPr>
      <a:lvl9pPr marL="1523573" algn="l" rtl="0" fontAlgn="base">
        <a:lnSpc>
          <a:spcPct val="85000"/>
        </a:lnSpc>
        <a:spcBef>
          <a:spcPct val="0"/>
        </a:spcBef>
        <a:spcAft>
          <a:spcPct val="0"/>
        </a:spcAft>
        <a:defRPr sz="2700" b="1">
          <a:solidFill>
            <a:srgbClr val="FF0000"/>
          </a:solidFill>
          <a:latin typeface="Arial" charset="0"/>
        </a:defRPr>
      </a:lvl9pPr>
    </p:titleStyle>
    <p:body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600">
          <a:solidFill>
            <a:schemeClr val="tx1"/>
          </a:solidFill>
          <a:latin typeface="+mn-lt"/>
        </a:defRPr>
      </a:lvl3pPr>
      <a:lvl4pPr marL="1001168" indent="-194416" algn="l" rtl="0" eaLnBrk="0" fontAlgn="base" hangingPunct="0">
        <a:spcBef>
          <a:spcPct val="5000"/>
        </a:spcBef>
        <a:spcAft>
          <a:spcPct val="0"/>
        </a:spcAft>
        <a:buChar char="–"/>
        <a:defRPr sz="1600">
          <a:solidFill>
            <a:schemeClr val="tx1"/>
          </a:solidFill>
          <a:latin typeface="+mn-lt"/>
        </a:defRPr>
      </a:lvl4pPr>
      <a:lvl5pPr marL="1240546" indent="-144163" algn="l" rtl="0" eaLnBrk="0" fontAlgn="base" hangingPunct="0">
        <a:spcBef>
          <a:spcPct val="0"/>
        </a:spcBef>
        <a:spcAft>
          <a:spcPct val="0"/>
        </a:spcAft>
        <a:buChar char="»"/>
        <a:defRPr sz="16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8.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ti.com/product/UCC29002/toolssoftwar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i.com/product/tps23523"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
            <a:ext cx="9143999" cy="4711700"/>
          </a:xfrm>
          <a:prstGeom prst="rect">
            <a:avLst/>
          </a:prstGeom>
        </p:spPr>
      </p:pic>
      <p:sp>
        <p:nvSpPr>
          <p:cNvPr id="6" name="Rectangle 2"/>
          <p:cNvSpPr>
            <a:spLocks noGrp="1" noChangeArrowheads="1"/>
          </p:cNvSpPr>
          <p:nvPr>
            <p:ph type="ctrTitle"/>
          </p:nvPr>
        </p:nvSpPr>
        <p:spPr>
          <a:xfrm>
            <a:off x="342900" y="297630"/>
            <a:ext cx="8458200" cy="1102519"/>
          </a:xfrm>
        </p:spPr>
        <p:txBody>
          <a:bodyPr/>
          <a:lstStyle/>
          <a:p>
            <a:r>
              <a:rPr lang="en-US" sz="2400" dirty="0" smtClean="0">
                <a:solidFill>
                  <a:schemeClr val="bg1"/>
                </a:solidFill>
              </a:rPr>
              <a:t>Load Share Control using the UCC29002</a:t>
            </a:r>
          </a:p>
        </p:txBody>
      </p:sp>
      <p:sp>
        <p:nvSpPr>
          <p:cNvPr id="4" name="Rectangle 3"/>
          <p:cNvSpPr>
            <a:spLocks noGrp="1" noChangeArrowheads="1"/>
          </p:cNvSpPr>
          <p:nvPr>
            <p:ph type="subTitle" idx="1"/>
          </p:nvPr>
        </p:nvSpPr>
        <p:spPr>
          <a:xfrm>
            <a:off x="323850" y="4336259"/>
            <a:ext cx="8458200" cy="369091"/>
          </a:xfrm>
        </p:spPr>
        <p:txBody>
          <a:bodyPr/>
          <a:lstStyle/>
          <a:p>
            <a:r>
              <a:rPr lang="en-US" b="0" dirty="0" smtClean="0">
                <a:solidFill>
                  <a:schemeClr val="bg1"/>
                </a:solidFill>
              </a:rPr>
              <a:t>Colin Gillmor: colingillmor@ti.com</a:t>
            </a:r>
          </a:p>
        </p:txBody>
      </p:sp>
      <p:sp>
        <p:nvSpPr>
          <p:cNvPr id="7" name="TextBox 6"/>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2411989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32" y="2193357"/>
            <a:ext cx="2946151"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10</a:t>
            </a:fld>
            <a:endParaRPr lang="en-US" sz="700" dirty="0" smtClean="0">
              <a:solidFill>
                <a:srgbClr val="000000"/>
              </a:solidFill>
            </a:endParaRPr>
          </a:p>
        </p:txBody>
      </p:sp>
      <p:sp>
        <p:nvSpPr>
          <p:cNvPr id="8" name="Title 17"/>
          <p:cNvSpPr>
            <a:spLocks noGrp="1"/>
          </p:cNvSpPr>
          <p:nvPr>
            <p:ph type="title"/>
          </p:nvPr>
        </p:nvSpPr>
        <p:spPr>
          <a:xfrm>
            <a:off x="231775" y="107165"/>
            <a:ext cx="8458200" cy="610791"/>
          </a:xfrm>
        </p:spPr>
        <p:txBody>
          <a:bodyPr/>
          <a:lstStyle/>
          <a:p>
            <a:r>
              <a:rPr lang="en-IE" dirty="0" smtClean="0"/>
              <a:t>Current Sharing, Two </a:t>
            </a:r>
            <a:r>
              <a:rPr lang="en-IE" dirty="0"/>
              <a:t>S</a:t>
            </a:r>
            <a:r>
              <a:rPr lang="en-IE" dirty="0" smtClean="0"/>
              <a:t>ources</a:t>
            </a:r>
            <a:endParaRPr lang="en-IE" dirty="0"/>
          </a:p>
        </p:txBody>
      </p:sp>
      <p:sp>
        <p:nvSpPr>
          <p:cNvPr id="6" name="Rectangle 5"/>
          <p:cNvSpPr>
            <a:spLocks noChangeArrowheads="1"/>
          </p:cNvSpPr>
          <p:nvPr/>
        </p:nvSpPr>
        <p:spPr bwMode="auto">
          <a:xfrm>
            <a:off x="103188" y="630001"/>
            <a:ext cx="5611812" cy="802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1600" dirty="0" smtClean="0">
                <a:latin typeface="+mn-lt"/>
              </a:rPr>
              <a:t>Problems</a:t>
            </a:r>
          </a:p>
          <a:p>
            <a:pPr eaLnBrk="1" hangingPunct="1">
              <a:buFont typeface="Arial" panose="020B0604020202020204" pitchFamily="34" charset="0"/>
              <a:buChar char="•"/>
            </a:pPr>
            <a:r>
              <a:rPr lang="en-US" altLang="en-US" sz="1600" dirty="0" smtClean="0">
                <a:latin typeface="+mn-lt"/>
              </a:rPr>
              <a:t>Trimming works only at a single load</a:t>
            </a:r>
          </a:p>
          <a:p>
            <a:pPr eaLnBrk="1" hangingPunct="1">
              <a:buFont typeface="Arial" panose="020B0604020202020204" pitchFamily="34" charset="0"/>
              <a:buChar char="•"/>
            </a:pPr>
            <a:r>
              <a:rPr lang="en-US" altLang="en-US" sz="1600" dirty="0" smtClean="0">
                <a:latin typeface="+mn-lt"/>
              </a:rPr>
              <a:t>If the load changes then the operating point changes and the currents may not be the same</a:t>
            </a:r>
          </a:p>
          <a:p>
            <a:pPr eaLnBrk="1" hangingPunct="1">
              <a:buFont typeface="Arial" panose="020B0604020202020204" pitchFamily="34" charset="0"/>
              <a:buChar char="•"/>
            </a:pPr>
            <a:r>
              <a:rPr lang="en-US" altLang="en-US" sz="1600" dirty="0" smtClean="0">
                <a:latin typeface="+mn-lt"/>
              </a:rPr>
              <a:t>Re-Trimming necessary (or accept poor load-sharing)</a:t>
            </a:r>
          </a:p>
          <a:p>
            <a:pPr eaLnBrk="1" hangingPunct="1">
              <a:buFont typeface="Arial" panose="020B0604020202020204" pitchFamily="34" charset="0"/>
              <a:buChar char="•"/>
            </a:pPr>
            <a:endParaRPr lang="en-US" altLang="en-US" sz="1600" dirty="0" smtClean="0">
              <a:latin typeface="+mn-lt"/>
            </a:endParaRPr>
          </a:p>
          <a:p>
            <a:pPr marL="182563" indent="-182563" eaLnBrk="1" hangingPunct="1"/>
            <a:endParaRPr lang="en-US" altLang="en-US" sz="1600" dirty="0">
              <a:solidFill>
                <a:srgbClr val="00B050"/>
              </a:solidFill>
              <a:latin typeface="+mn-lt"/>
            </a:endParaRPr>
          </a:p>
        </p:txBody>
      </p:sp>
      <p:sp>
        <p:nvSpPr>
          <p:cNvPr id="15" name="TextBox 14"/>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
        <p:nvSpPr>
          <p:cNvPr id="22" name="Rectangle 21"/>
          <p:cNvSpPr/>
          <p:nvPr/>
        </p:nvSpPr>
        <p:spPr>
          <a:xfrm>
            <a:off x="2727960" y="3775840"/>
            <a:ext cx="2398413" cy="338554"/>
          </a:xfrm>
          <a:prstGeom prst="rect">
            <a:avLst/>
          </a:prstGeom>
        </p:spPr>
        <p:txBody>
          <a:bodyPr wrap="none">
            <a:spAutoFit/>
          </a:bodyPr>
          <a:lstStyle/>
          <a:p>
            <a:r>
              <a:rPr lang="en-US" altLang="en-US" sz="1600" dirty="0" smtClean="0"/>
              <a:t>Currents at Lighter Load</a:t>
            </a:r>
            <a:endParaRPr lang="en-GB" sz="1600" dirty="0"/>
          </a:p>
        </p:txBody>
      </p:sp>
      <p:cxnSp>
        <p:nvCxnSpPr>
          <p:cNvPr id="25" name="Straight Arrow Connector 24"/>
          <p:cNvCxnSpPr/>
          <p:nvPr/>
        </p:nvCxnSpPr>
        <p:spPr>
          <a:xfrm flipH="1">
            <a:off x="1653556" y="3946754"/>
            <a:ext cx="350512" cy="33528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308303" y="4359563"/>
            <a:ext cx="1872500" cy="338554"/>
          </a:xfrm>
          <a:prstGeom prst="rect">
            <a:avLst/>
          </a:prstGeom>
        </p:spPr>
        <p:txBody>
          <a:bodyPr wrap="none">
            <a:spAutoFit/>
          </a:bodyPr>
          <a:lstStyle/>
          <a:p>
            <a:r>
              <a:rPr lang="en-US" altLang="en-US" sz="1600" dirty="0" smtClean="0">
                <a:solidFill>
                  <a:schemeClr val="tx2"/>
                </a:solidFill>
              </a:rPr>
              <a:t>Very Busy Hands !</a:t>
            </a:r>
            <a:endParaRPr lang="en-GB" sz="1600" dirty="0">
              <a:solidFill>
                <a:schemeClr val="tx2"/>
              </a:solidFill>
            </a:endParaRPr>
          </a:p>
        </p:txBody>
      </p:sp>
      <p:cxnSp>
        <p:nvCxnSpPr>
          <p:cNvPr id="26" name="Straight Arrow Connector 25"/>
          <p:cNvCxnSpPr/>
          <p:nvPr/>
        </p:nvCxnSpPr>
        <p:spPr>
          <a:xfrm flipH="1">
            <a:off x="2004068" y="3945117"/>
            <a:ext cx="723892" cy="1637"/>
          </a:xfrm>
          <a:prstGeom prst="straightConnector1">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929083" y="3132743"/>
            <a:ext cx="3354188" cy="338554"/>
          </a:xfrm>
          <a:prstGeom prst="rect">
            <a:avLst/>
          </a:prstGeom>
        </p:spPr>
        <p:txBody>
          <a:bodyPr wrap="none">
            <a:spAutoFit/>
          </a:bodyPr>
          <a:lstStyle/>
          <a:p>
            <a:r>
              <a:rPr lang="en-US" altLang="en-US" sz="1600" dirty="0" smtClean="0">
                <a:solidFill>
                  <a:schemeClr val="tx2"/>
                </a:solidFill>
              </a:rPr>
              <a:t>Re-Trim V</a:t>
            </a:r>
            <a:r>
              <a:rPr lang="en-US" altLang="en-US" sz="1600" baseline="-25000" dirty="0" smtClean="0">
                <a:solidFill>
                  <a:schemeClr val="tx2"/>
                </a:solidFill>
              </a:rPr>
              <a:t>O1</a:t>
            </a:r>
            <a:r>
              <a:rPr lang="en-US" altLang="en-US" sz="1600" dirty="0" smtClean="0">
                <a:solidFill>
                  <a:schemeClr val="tx2"/>
                </a:solidFill>
              </a:rPr>
              <a:t> or V</a:t>
            </a:r>
            <a:r>
              <a:rPr lang="en-US" altLang="en-US" sz="1600" baseline="-25000" dirty="0" smtClean="0">
                <a:solidFill>
                  <a:schemeClr val="tx2"/>
                </a:solidFill>
              </a:rPr>
              <a:t>O2</a:t>
            </a:r>
            <a:r>
              <a:rPr lang="en-US" altLang="en-US" sz="1600" dirty="0" smtClean="0">
                <a:solidFill>
                  <a:schemeClr val="tx2"/>
                </a:solidFill>
              </a:rPr>
              <a:t> so that I</a:t>
            </a:r>
            <a:r>
              <a:rPr lang="en-US" altLang="en-US" sz="1600" baseline="-25000" dirty="0" smtClean="0">
                <a:solidFill>
                  <a:schemeClr val="tx2"/>
                </a:solidFill>
              </a:rPr>
              <a:t>O1</a:t>
            </a:r>
            <a:r>
              <a:rPr lang="en-US" altLang="en-US" sz="1600" dirty="0" smtClean="0">
                <a:solidFill>
                  <a:schemeClr val="tx2"/>
                </a:solidFill>
              </a:rPr>
              <a:t> = I</a:t>
            </a:r>
            <a:r>
              <a:rPr lang="en-US" altLang="en-US" sz="1600" baseline="-25000" dirty="0">
                <a:solidFill>
                  <a:schemeClr val="tx2"/>
                </a:solidFill>
              </a:rPr>
              <a:t>O</a:t>
            </a:r>
            <a:r>
              <a:rPr lang="en-US" altLang="en-US" sz="1600" baseline="-25000" dirty="0" smtClean="0">
                <a:solidFill>
                  <a:schemeClr val="tx2"/>
                </a:solidFill>
              </a:rPr>
              <a:t>2</a:t>
            </a:r>
            <a:endParaRPr lang="en-GB" sz="1600" dirty="0">
              <a:solidFill>
                <a:schemeClr val="tx2"/>
              </a:solidFill>
            </a:endParaRPr>
          </a:p>
        </p:txBody>
      </p:sp>
      <p:sp>
        <p:nvSpPr>
          <p:cNvPr id="29" name="Rectangle 28"/>
          <p:cNvSpPr/>
          <p:nvPr/>
        </p:nvSpPr>
        <p:spPr>
          <a:xfrm>
            <a:off x="2151818" y="2133859"/>
            <a:ext cx="2074607" cy="584775"/>
          </a:xfrm>
          <a:prstGeom prst="rect">
            <a:avLst/>
          </a:prstGeom>
        </p:spPr>
        <p:txBody>
          <a:bodyPr wrap="none">
            <a:spAutoFit/>
          </a:bodyPr>
          <a:lstStyle/>
          <a:p>
            <a:r>
              <a:rPr lang="en-US" altLang="en-US" sz="1600" dirty="0" smtClean="0"/>
              <a:t>Load </a:t>
            </a:r>
            <a:r>
              <a:rPr lang="en-US" altLang="en-US" sz="1600" dirty="0"/>
              <a:t>r</a:t>
            </a:r>
            <a:r>
              <a:rPr lang="en-US" altLang="en-US" sz="1600" dirty="0" smtClean="0"/>
              <a:t>egulation lines</a:t>
            </a:r>
          </a:p>
          <a:p>
            <a:r>
              <a:rPr lang="en-US" sz="1600" dirty="0" smtClean="0"/>
              <a:t>V</a:t>
            </a:r>
            <a:r>
              <a:rPr lang="en-US" sz="1600" baseline="-25000" dirty="0" smtClean="0"/>
              <a:t>O</a:t>
            </a:r>
            <a:r>
              <a:rPr lang="en-US" sz="1600" dirty="0" smtClean="0"/>
              <a:t> / I</a:t>
            </a:r>
            <a:r>
              <a:rPr lang="en-US" sz="1600" baseline="-25000" dirty="0" smtClean="0"/>
              <a:t>O</a:t>
            </a:r>
            <a:endParaRPr lang="en-GB" sz="1600" dirty="0"/>
          </a:p>
        </p:txBody>
      </p:sp>
      <p:cxnSp>
        <p:nvCxnSpPr>
          <p:cNvPr id="30" name="Straight Arrow Connector 29"/>
          <p:cNvCxnSpPr/>
          <p:nvPr/>
        </p:nvCxnSpPr>
        <p:spPr>
          <a:xfrm flipH="1">
            <a:off x="1082040" y="2426247"/>
            <a:ext cx="1069778" cy="51507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427" y="662940"/>
            <a:ext cx="248285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862354" y="3102747"/>
            <a:ext cx="1801586" cy="1594382"/>
          </a:xfrm>
          <a:prstGeom prst="rect">
            <a:avLst/>
          </a:prstGeom>
        </p:spPr>
      </p:pic>
      <p:cxnSp>
        <p:nvCxnSpPr>
          <p:cNvPr id="19" name="Straight Arrow Connector 18"/>
          <p:cNvCxnSpPr/>
          <p:nvPr/>
        </p:nvCxnSpPr>
        <p:spPr>
          <a:xfrm flipV="1">
            <a:off x="6180803" y="4109761"/>
            <a:ext cx="681551" cy="41908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338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862354" y="3095373"/>
            <a:ext cx="1801586" cy="1594382"/>
          </a:xfrm>
          <a:prstGeom prst="rect">
            <a:avLst/>
          </a:prstGeom>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82" y="2191877"/>
            <a:ext cx="2946151"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2593" y="3094990"/>
            <a:ext cx="2489124" cy="1602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11</a:t>
            </a:fld>
            <a:endParaRPr lang="en-US" sz="700" dirty="0" smtClean="0">
              <a:solidFill>
                <a:srgbClr val="000000"/>
              </a:solidFill>
            </a:endParaRPr>
          </a:p>
        </p:txBody>
      </p:sp>
      <p:sp>
        <p:nvSpPr>
          <p:cNvPr id="8" name="Title 17"/>
          <p:cNvSpPr>
            <a:spLocks noGrp="1"/>
          </p:cNvSpPr>
          <p:nvPr>
            <p:ph type="title"/>
          </p:nvPr>
        </p:nvSpPr>
        <p:spPr>
          <a:xfrm>
            <a:off x="231775" y="107165"/>
            <a:ext cx="8458200" cy="610791"/>
          </a:xfrm>
        </p:spPr>
        <p:txBody>
          <a:bodyPr/>
          <a:lstStyle/>
          <a:p>
            <a:r>
              <a:rPr lang="en-IE" dirty="0" smtClean="0"/>
              <a:t>Current Sharing, Two </a:t>
            </a:r>
            <a:r>
              <a:rPr lang="en-IE" dirty="0"/>
              <a:t>S</a:t>
            </a:r>
            <a:r>
              <a:rPr lang="en-IE" dirty="0" smtClean="0"/>
              <a:t>ources</a:t>
            </a:r>
            <a:endParaRPr lang="en-IE" dirty="0"/>
          </a:p>
        </p:txBody>
      </p:sp>
      <p:sp>
        <p:nvSpPr>
          <p:cNvPr id="6" name="Rectangle 5"/>
          <p:cNvSpPr>
            <a:spLocks noChangeArrowheads="1"/>
          </p:cNvSpPr>
          <p:nvPr/>
        </p:nvSpPr>
        <p:spPr bwMode="auto">
          <a:xfrm>
            <a:off x="103188" y="630001"/>
            <a:ext cx="4781232" cy="144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1600" dirty="0" smtClean="0">
                <a:latin typeface="+mn-lt"/>
              </a:rPr>
              <a:t>Solution</a:t>
            </a:r>
          </a:p>
          <a:p>
            <a:pPr eaLnBrk="1" hangingPunct="1">
              <a:buFont typeface="Arial" panose="020B0604020202020204" pitchFamily="34" charset="0"/>
              <a:buChar char="•"/>
            </a:pPr>
            <a:r>
              <a:rPr lang="en-US" altLang="en-US" sz="1600" dirty="0" smtClean="0">
                <a:latin typeface="+mn-lt"/>
              </a:rPr>
              <a:t>Need an automatic method</a:t>
            </a:r>
          </a:p>
          <a:p>
            <a:pPr eaLnBrk="1" hangingPunct="1">
              <a:buFont typeface="Arial" panose="020B0604020202020204" pitchFamily="34" charset="0"/>
              <a:buChar char="•"/>
            </a:pPr>
            <a:r>
              <a:rPr lang="en-US" altLang="en-US" sz="1600" dirty="0" smtClean="0">
                <a:latin typeface="+mn-lt"/>
              </a:rPr>
              <a:t>UC29002 and UCC29002/1</a:t>
            </a:r>
          </a:p>
          <a:p>
            <a:pPr eaLnBrk="1" hangingPunct="1">
              <a:buFont typeface="Arial" panose="020B0604020202020204" pitchFamily="34" charset="0"/>
              <a:buChar char="•"/>
            </a:pPr>
            <a:r>
              <a:rPr lang="en-US" altLang="en-US" sz="1600" dirty="0" smtClean="0">
                <a:latin typeface="+mn-lt"/>
              </a:rPr>
              <a:t>Use Remote Sensing lines to trim V</a:t>
            </a:r>
            <a:r>
              <a:rPr lang="en-US" altLang="en-US" sz="1600" baseline="-25000" dirty="0" smtClean="0">
                <a:latin typeface="+mn-lt"/>
              </a:rPr>
              <a:t>O</a:t>
            </a:r>
          </a:p>
          <a:p>
            <a:pPr marL="0" indent="0" eaLnBrk="1" hangingPunct="1">
              <a:buNone/>
            </a:pPr>
            <a:endParaRPr lang="en-US" altLang="en-US" sz="1600" dirty="0">
              <a:solidFill>
                <a:srgbClr val="00B050"/>
              </a:solidFill>
              <a:latin typeface="+mn-lt"/>
            </a:endParaRPr>
          </a:p>
        </p:txBody>
      </p:sp>
      <p:sp>
        <p:nvSpPr>
          <p:cNvPr id="15" name="TextBox 14"/>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cxnSp>
        <p:nvCxnSpPr>
          <p:cNvPr id="14" name="Straight Connector 13"/>
          <p:cNvCxnSpPr/>
          <p:nvPr/>
        </p:nvCxnSpPr>
        <p:spPr>
          <a:xfrm>
            <a:off x="883920" y="2583180"/>
            <a:ext cx="0" cy="782354"/>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105400" y="647084"/>
            <a:ext cx="4223260" cy="1077218"/>
          </a:xfrm>
          <a:prstGeom prst="rect">
            <a:avLst/>
          </a:prstGeom>
        </p:spPr>
        <p:txBody>
          <a:bodyPr wrap="square">
            <a:spAutoFit/>
          </a:bodyPr>
          <a:lstStyle/>
          <a:p>
            <a:r>
              <a:rPr lang="en-US" altLang="en-US" sz="1600" dirty="0" smtClean="0">
                <a:solidFill>
                  <a:srgbClr val="FF0000"/>
                </a:solidFill>
              </a:rPr>
              <a:t>UCC29002</a:t>
            </a:r>
          </a:p>
          <a:p>
            <a:pPr lvl="1"/>
            <a:r>
              <a:rPr lang="en-US" altLang="en-US" sz="1600" dirty="0" smtClean="0">
                <a:solidFill>
                  <a:srgbClr val="FF0000"/>
                </a:solidFill>
              </a:rPr>
              <a:t>Continuous, Automatic Trimming</a:t>
            </a:r>
          </a:p>
          <a:p>
            <a:r>
              <a:rPr lang="en-US" altLang="en-US" sz="1600" dirty="0" smtClean="0">
                <a:solidFill>
                  <a:srgbClr val="FF0000"/>
                </a:solidFill>
              </a:rPr>
              <a:t>Matched Currents </a:t>
            </a:r>
          </a:p>
          <a:p>
            <a:r>
              <a:rPr lang="en-US" altLang="en-US" sz="1600" dirty="0" smtClean="0">
                <a:solidFill>
                  <a:srgbClr val="FF0000"/>
                </a:solidFill>
              </a:rPr>
              <a:t>at all Loads*</a:t>
            </a:r>
            <a:endParaRPr lang="en-GB" sz="1600" dirty="0">
              <a:solidFill>
                <a:srgbClr val="FF0000"/>
              </a:solidFill>
            </a:endParaRPr>
          </a:p>
        </p:txBody>
      </p:sp>
      <p:cxnSp>
        <p:nvCxnSpPr>
          <p:cNvPr id="34" name="Straight Arrow Connector 33"/>
          <p:cNvCxnSpPr>
            <a:stCxn id="33" idx="3"/>
          </p:cNvCxnSpPr>
          <p:nvPr/>
        </p:nvCxnSpPr>
        <p:spPr>
          <a:xfrm flipV="1">
            <a:off x="4576186" y="4352866"/>
            <a:ext cx="608188" cy="16927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380025" y="4352866"/>
            <a:ext cx="1196161" cy="338554"/>
          </a:xfrm>
          <a:prstGeom prst="rect">
            <a:avLst/>
          </a:prstGeom>
        </p:spPr>
        <p:txBody>
          <a:bodyPr wrap="none">
            <a:spAutoFit/>
          </a:bodyPr>
          <a:lstStyle/>
          <a:p>
            <a:r>
              <a:rPr lang="en-US" altLang="en-US" sz="1600" dirty="0" smtClean="0">
                <a:solidFill>
                  <a:schemeClr val="tx2"/>
                </a:solidFill>
              </a:rPr>
              <a:t>UCC29002</a:t>
            </a:r>
            <a:endParaRPr lang="en-GB" sz="1600" dirty="0">
              <a:solidFill>
                <a:schemeClr val="tx2"/>
              </a:solidFill>
            </a:endParaRPr>
          </a:p>
        </p:txBody>
      </p:sp>
      <p:cxnSp>
        <p:nvCxnSpPr>
          <p:cNvPr id="26" name="Straight Arrow Connector 25"/>
          <p:cNvCxnSpPr/>
          <p:nvPr/>
        </p:nvCxnSpPr>
        <p:spPr>
          <a:xfrm>
            <a:off x="7348415" y="4265286"/>
            <a:ext cx="564832"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151818" y="2133859"/>
            <a:ext cx="2074607" cy="584775"/>
          </a:xfrm>
          <a:prstGeom prst="rect">
            <a:avLst/>
          </a:prstGeom>
        </p:spPr>
        <p:txBody>
          <a:bodyPr wrap="none">
            <a:spAutoFit/>
          </a:bodyPr>
          <a:lstStyle/>
          <a:p>
            <a:r>
              <a:rPr lang="en-US" altLang="en-US" sz="1600" dirty="0" smtClean="0"/>
              <a:t>Load </a:t>
            </a:r>
            <a:r>
              <a:rPr lang="en-US" altLang="en-US" sz="1600" dirty="0"/>
              <a:t>r</a:t>
            </a:r>
            <a:r>
              <a:rPr lang="en-US" altLang="en-US" sz="1600" dirty="0" smtClean="0"/>
              <a:t>egulation lines</a:t>
            </a:r>
          </a:p>
          <a:p>
            <a:r>
              <a:rPr lang="en-US" sz="1600" dirty="0" smtClean="0"/>
              <a:t>V</a:t>
            </a:r>
            <a:r>
              <a:rPr lang="en-US" sz="1600" baseline="-25000" dirty="0" smtClean="0"/>
              <a:t>O</a:t>
            </a:r>
            <a:r>
              <a:rPr lang="en-US" sz="1600" dirty="0" smtClean="0"/>
              <a:t> / I</a:t>
            </a:r>
            <a:r>
              <a:rPr lang="en-US" sz="1600" baseline="-25000" dirty="0" smtClean="0"/>
              <a:t>O</a:t>
            </a:r>
            <a:endParaRPr lang="en-GB" sz="1600" dirty="0"/>
          </a:p>
        </p:txBody>
      </p:sp>
      <p:cxnSp>
        <p:nvCxnSpPr>
          <p:cNvPr id="28" name="Straight Arrow Connector 27"/>
          <p:cNvCxnSpPr/>
          <p:nvPr/>
        </p:nvCxnSpPr>
        <p:spPr>
          <a:xfrm flipH="1">
            <a:off x="1082040" y="2426247"/>
            <a:ext cx="1069778" cy="51507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8427" y="662940"/>
            <a:ext cx="248285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Arrow Connector 17"/>
          <p:cNvCxnSpPr/>
          <p:nvPr/>
        </p:nvCxnSpPr>
        <p:spPr>
          <a:xfrm>
            <a:off x="1165123" y="825911"/>
            <a:ext cx="2940277"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842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4011" y="1736921"/>
            <a:ext cx="8177560" cy="2031325"/>
          </a:xfrm>
          <a:prstGeom prst="rect">
            <a:avLst/>
          </a:prstGeom>
        </p:spPr>
        <p:txBody>
          <a:bodyPr wrap="square">
            <a:spAutoFit/>
          </a:bodyPr>
          <a:lstStyle/>
          <a:p>
            <a:pPr marL="0" indent="0">
              <a:buNone/>
            </a:pPr>
            <a:r>
              <a:rPr lang="en-US" dirty="0">
                <a:solidFill>
                  <a:schemeClr val="bg2"/>
                </a:solidFill>
              </a:rPr>
              <a:t>Part 1:		</a:t>
            </a:r>
            <a:r>
              <a:rPr lang="en-US" dirty="0" smtClean="0">
                <a:solidFill>
                  <a:schemeClr val="bg2"/>
                </a:solidFill>
              </a:rPr>
              <a:t>Parallel Operation, Load Regulation and Load Sharing</a:t>
            </a:r>
            <a:endParaRPr lang="en-US" dirty="0">
              <a:solidFill>
                <a:schemeClr val="bg2"/>
              </a:solidFill>
            </a:endParaRPr>
          </a:p>
          <a:p>
            <a:pPr marL="0" indent="0">
              <a:buNone/>
            </a:pPr>
            <a:r>
              <a:rPr lang="en-US" dirty="0">
                <a:solidFill>
                  <a:srgbClr val="FF0000"/>
                </a:solidFill>
              </a:rPr>
              <a:t>Part 2:		Introduction to the UCC29002</a:t>
            </a:r>
            <a:r>
              <a:rPr lang="en-US" dirty="0">
                <a:solidFill>
                  <a:schemeClr val="bg2"/>
                </a:solidFill>
              </a:rPr>
              <a:t>			</a:t>
            </a:r>
          </a:p>
          <a:p>
            <a:pPr marL="0" indent="0">
              <a:buNone/>
            </a:pPr>
            <a:r>
              <a:rPr lang="en-US" dirty="0">
                <a:solidFill>
                  <a:schemeClr val="bg2"/>
                </a:solidFill>
              </a:rPr>
              <a:t>Part 3: 		How does the UCC29002 work</a:t>
            </a:r>
          </a:p>
          <a:p>
            <a:pPr marL="0" indent="0">
              <a:buNone/>
            </a:pPr>
            <a:r>
              <a:rPr lang="en-US" dirty="0">
                <a:solidFill>
                  <a:schemeClr val="bg2"/>
                </a:solidFill>
              </a:rPr>
              <a:t>Part 4:		Using the UCC29002</a:t>
            </a:r>
          </a:p>
          <a:p>
            <a:r>
              <a:rPr lang="en-US" dirty="0">
                <a:solidFill>
                  <a:schemeClr val="bg2"/>
                </a:solidFill>
              </a:rPr>
              <a:t>		Differences between the UCC29002 and UCC29002/1</a:t>
            </a:r>
          </a:p>
          <a:p>
            <a:pPr marL="0" indent="0">
              <a:buNone/>
            </a:pPr>
            <a:r>
              <a:rPr lang="en-US" dirty="0">
                <a:solidFill>
                  <a:schemeClr val="bg2"/>
                </a:solidFill>
              </a:rPr>
              <a:t>Part 5:		Accuracy</a:t>
            </a:r>
          </a:p>
          <a:p>
            <a:pPr marL="0" indent="0">
              <a:buNone/>
            </a:pPr>
            <a:r>
              <a:rPr lang="en-US" dirty="0">
                <a:solidFill>
                  <a:schemeClr val="bg2"/>
                </a:solidFill>
              </a:rPr>
              <a:t>Part 6: 		Typical Application</a:t>
            </a:r>
          </a:p>
        </p:txBody>
      </p:sp>
      <p:sp>
        <p:nvSpPr>
          <p:cNvPr id="6" name="Rectangle 2"/>
          <p:cNvSpPr>
            <a:spLocks noGrp="1" noChangeArrowheads="1"/>
          </p:cNvSpPr>
          <p:nvPr>
            <p:ph type="ctrTitle"/>
          </p:nvPr>
        </p:nvSpPr>
        <p:spPr>
          <a:xfrm>
            <a:off x="342900" y="297630"/>
            <a:ext cx="8458200" cy="1102519"/>
          </a:xfrm>
        </p:spPr>
        <p:txBody>
          <a:bodyPr/>
          <a:lstStyle/>
          <a:p>
            <a:r>
              <a:rPr lang="en-US" sz="2800" dirty="0"/>
              <a:t>Load Share Control using the UCC29002</a:t>
            </a:r>
            <a:endParaRPr lang="en-US" sz="2800" dirty="0" smtClean="0"/>
          </a:p>
        </p:txBody>
      </p:sp>
      <p:sp>
        <p:nvSpPr>
          <p:cNvPr id="7" name="TextBox 6"/>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1325382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883" y="716915"/>
            <a:ext cx="6313487" cy="198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The UCC29002 - Concept</a:t>
            </a:r>
            <a:endParaRPr lang="en-GB" dirty="0"/>
          </a:p>
        </p:txBody>
      </p:sp>
      <p:pic>
        <p:nvPicPr>
          <p:cNvPr id="20" name="Picture 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8696" y="3536221"/>
            <a:ext cx="2032454" cy="1137285"/>
          </a:xfrm>
          <a:prstGeom prst="rect">
            <a:avLst/>
          </a:prstGeom>
          <a:noFill/>
          <a:ln>
            <a:noFill/>
          </a:ln>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Rectangle 22"/>
          <p:cNvSpPr>
            <a:spLocks noChangeArrowheads="1"/>
          </p:cNvSpPr>
          <p:nvPr/>
        </p:nvSpPr>
        <p:spPr bwMode="auto">
          <a:xfrm>
            <a:off x="522288" y="2802255"/>
            <a:ext cx="7139294" cy="162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1600" dirty="0" smtClean="0">
                <a:latin typeface="+mn-lt"/>
              </a:rPr>
              <a:t>Each UCC29002 controls one Module</a:t>
            </a:r>
          </a:p>
          <a:p>
            <a:pPr marL="0" indent="0" eaLnBrk="1" hangingPunct="1">
              <a:buNone/>
            </a:pPr>
            <a:r>
              <a:rPr lang="en-US" altLang="en-US" sz="1600" dirty="0" smtClean="0">
                <a:solidFill>
                  <a:srgbClr val="FF0000"/>
                </a:solidFill>
                <a:latin typeface="+mn-lt"/>
              </a:rPr>
              <a:t>I</a:t>
            </a:r>
            <a:r>
              <a:rPr lang="en-US" altLang="en-US" sz="1600" baseline="-25000" dirty="0" smtClean="0">
                <a:solidFill>
                  <a:srgbClr val="FF0000"/>
                </a:solidFill>
                <a:latin typeface="+mn-lt"/>
              </a:rPr>
              <a:t>DEM</a:t>
            </a:r>
            <a:r>
              <a:rPr lang="en-US" altLang="en-US" sz="1600" dirty="0" smtClean="0">
                <a:solidFill>
                  <a:srgbClr val="FF0000"/>
                </a:solidFill>
                <a:latin typeface="+mn-lt"/>
              </a:rPr>
              <a:t>* signal generated on LS Bus </a:t>
            </a:r>
            <a:r>
              <a:rPr lang="en-US" altLang="en-US" sz="1600" dirty="0">
                <a:solidFill>
                  <a:srgbClr val="FF0000"/>
                </a:solidFill>
                <a:latin typeface="+mn-lt"/>
              </a:rPr>
              <a:t>by Master UCC29002 (Auto </a:t>
            </a:r>
            <a:r>
              <a:rPr lang="en-US" altLang="en-US" sz="1600" dirty="0" smtClean="0">
                <a:solidFill>
                  <a:srgbClr val="FF0000"/>
                </a:solidFill>
                <a:latin typeface="+mn-lt"/>
              </a:rPr>
              <a:t>Selected)</a:t>
            </a:r>
            <a:endParaRPr lang="en-US" altLang="en-US" sz="1600" dirty="0">
              <a:solidFill>
                <a:srgbClr val="FF0000"/>
              </a:solidFill>
              <a:latin typeface="+mn-lt"/>
            </a:endParaRPr>
          </a:p>
          <a:p>
            <a:pPr marL="0" indent="0" eaLnBrk="1" hangingPunct="1">
              <a:buNone/>
            </a:pPr>
            <a:r>
              <a:rPr lang="en-US" altLang="en-US" sz="1600" dirty="0" smtClean="0">
                <a:latin typeface="+mn-lt"/>
              </a:rPr>
              <a:t>Slaves adjust Modules so that I</a:t>
            </a:r>
            <a:r>
              <a:rPr lang="en-US" altLang="en-US" sz="1600" baseline="-25000" dirty="0" smtClean="0">
                <a:latin typeface="+mn-lt"/>
              </a:rPr>
              <a:t>O</a:t>
            </a:r>
            <a:r>
              <a:rPr lang="en-US" altLang="en-US" sz="1600" dirty="0" smtClean="0">
                <a:latin typeface="+mn-lt"/>
              </a:rPr>
              <a:t> = I</a:t>
            </a:r>
            <a:r>
              <a:rPr lang="en-US" altLang="en-US" sz="1600" baseline="-25000" dirty="0" smtClean="0">
                <a:latin typeface="+mn-lt"/>
              </a:rPr>
              <a:t>DEM</a:t>
            </a:r>
          </a:p>
          <a:p>
            <a:pPr marL="0" indent="0" eaLnBrk="1" hangingPunct="1">
              <a:buNone/>
            </a:pPr>
            <a:r>
              <a:rPr lang="en-US" altLang="en-US" sz="1600" dirty="0" smtClean="0">
                <a:solidFill>
                  <a:srgbClr val="FF0000"/>
                </a:solidFill>
                <a:latin typeface="+mn-lt"/>
              </a:rPr>
              <a:t>UCC29002 uses I</a:t>
            </a:r>
            <a:r>
              <a:rPr lang="en-US" altLang="en-US" sz="1600" baseline="-25000" dirty="0" smtClean="0">
                <a:solidFill>
                  <a:srgbClr val="FF0000"/>
                </a:solidFill>
                <a:latin typeface="+mn-lt"/>
              </a:rPr>
              <a:t>ADJ </a:t>
            </a:r>
            <a:r>
              <a:rPr lang="en-US" altLang="en-US" sz="1600" dirty="0" smtClean="0">
                <a:solidFill>
                  <a:srgbClr val="FF0000"/>
                </a:solidFill>
                <a:latin typeface="+mn-lt"/>
              </a:rPr>
              <a:t>to adjust </a:t>
            </a:r>
            <a:r>
              <a:rPr lang="en-US" altLang="en-US" sz="1600" dirty="0">
                <a:solidFill>
                  <a:srgbClr val="FF0000"/>
                </a:solidFill>
                <a:latin typeface="+mn-lt"/>
              </a:rPr>
              <a:t>V</a:t>
            </a:r>
            <a:r>
              <a:rPr lang="en-US" altLang="en-US" sz="1600" baseline="-25000" dirty="0">
                <a:solidFill>
                  <a:srgbClr val="FF0000"/>
                </a:solidFill>
                <a:latin typeface="+mn-lt"/>
              </a:rPr>
              <a:t>O </a:t>
            </a:r>
            <a:endParaRPr lang="en-US" altLang="en-US" sz="1600" dirty="0">
              <a:solidFill>
                <a:srgbClr val="FF0000"/>
              </a:solidFill>
              <a:latin typeface="+mn-lt"/>
            </a:endParaRPr>
          </a:p>
          <a:p>
            <a:pPr marL="0" indent="0" eaLnBrk="1" hangingPunct="1">
              <a:buNone/>
            </a:pPr>
            <a:r>
              <a:rPr lang="en-US" altLang="en-US" sz="1600" dirty="0" smtClean="0">
                <a:solidFill>
                  <a:srgbClr val="FF0000"/>
                </a:solidFill>
                <a:latin typeface="+mn-lt"/>
              </a:rPr>
              <a:t>Current Sensing Resistors measure I</a:t>
            </a:r>
            <a:r>
              <a:rPr lang="en-US" altLang="en-US" sz="1600" baseline="-25000" dirty="0" smtClean="0">
                <a:solidFill>
                  <a:srgbClr val="FF0000"/>
                </a:solidFill>
                <a:latin typeface="+mn-lt"/>
              </a:rPr>
              <a:t>O</a:t>
            </a:r>
          </a:p>
        </p:txBody>
      </p:sp>
      <p:sp>
        <p:nvSpPr>
          <p:cNvPr id="21" name="Rectangle 20"/>
          <p:cNvSpPr/>
          <p:nvPr/>
        </p:nvSpPr>
        <p:spPr>
          <a:xfrm>
            <a:off x="7053275" y="3166889"/>
            <a:ext cx="1846456" cy="369332"/>
          </a:xfrm>
          <a:prstGeom prst="rect">
            <a:avLst/>
          </a:prstGeom>
        </p:spPr>
        <p:txBody>
          <a:bodyPr wrap="square">
            <a:spAutoFit/>
          </a:bodyPr>
          <a:lstStyle/>
          <a:p>
            <a:r>
              <a:rPr lang="en-US" altLang="en-US" dirty="0" smtClean="0"/>
              <a:t>Block Diagram </a:t>
            </a:r>
            <a:endParaRPr lang="en-GB" dirty="0"/>
          </a:p>
        </p:txBody>
      </p:sp>
      <p:sp>
        <p:nvSpPr>
          <p:cNvPr id="4" name="Rectangle 3"/>
          <p:cNvSpPr/>
          <p:nvPr/>
        </p:nvSpPr>
        <p:spPr>
          <a:xfrm>
            <a:off x="603981" y="4418629"/>
            <a:ext cx="3502434" cy="276999"/>
          </a:xfrm>
          <a:prstGeom prst="rect">
            <a:avLst/>
          </a:prstGeom>
        </p:spPr>
        <p:txBody>
          <a:bodyPr wrap="none">
            <a:spAutoFit/>
          </a:bodyPr>
          <a:lstStyle/>
          <a:p>
            <a:r>
              <a:rPr lang="en-US" altLang="en-US" sz="1200" dirty="0" smtClean="0">
                <a:solidFill>
                  <a:srgbClr val="FF0000"/>
                </a:solidFill>
              </a:rPr>
              <a:t>*Voltage on LS bus is a current demand signal </a:t>
            </a:r>
            <a:endParaRPr lang="en-GB" sz="1200" dirty="0"/>
          </a:p>
        </p:txBody>
      </p:sp>
      <p:sp>
        <p:nvSpPr>
          <p:cNvPr id="10" name="TextBox 9"/>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95335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Modules</a:t>
            </a:r>
            <a:endParaRPr lang="en-GB"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Rectangle 22"/>
          <p:cNvSpPr>
            <a:spLocks noChangeArrowheads="1"/>
          </p:cNvSpPr>
          <p:nvPr/>
        </p:nvSpPr>
        <p:spPr bwMode="auto">
          <a:xfrm>
            <a:off x="400368" y="630000"/>
            <a:ext cx="6564312" cy="313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lnSpc>
                <a:spcPct val="90000"/>
              </a:lnSpc>
              <a:buNone/>
            </a:pPr>
            <a:r>
              <a:rPr lang="en-US" altLang="en-US" sz="1600" dirty="0"/>
              <a:t>Modules must </a:t>
            </a:r>
            <a:endParaRPr lang="en-US" altLang="en-US" sz="1600" dirty="0" smtClean="0"/>
          </a:p>
          <a:p>
            <a:pPr eaLnBrk="1" hangingPunct="1">
              <a:lnSpc>
                <a:spcPct val="90000"/>
              </a:lnSpc>
            </a:pPr>
            <a:r>
              <a:rPr lang="en-US" altLang="en-US" sz="1600" dirty="0" smtClean="0"/>
              <a:t>Have Remote </a:t>
            </a:r>
            <a:r>
              <a:rPr lang="en-US" altLang="en-US" sz="1600" dirty="0"/>
              <a:t>sense capability or </a:t>
            </a:r>
            <a:r>
              <a:rPr lang="en-US" altLang="en-US" sz="1600" dirty="0" smtClean="0"/>
              <a:t>Vo adjust terminal</a:t>
            </a:r>
          </a:p>
          <a:p>
            <a:pPr eaLnBrk="1" hangingPunct="1">
              <a:lnSpc>
                <a:spcPct val="90000"/>
              </a:lnSpc>
            </a:pPr>
            <a:endParaRPr lang="en-US" altLang="en-US" sz="1600" dirty="0" smtClean="0"/>
          </a:p>
          <a:p>
            <a:pPr eaLnBrk="1" hangingPunct="1">
              <a:lnSpc>
                <a:spcPct val="90000"/>
              </a:lnSpc>
            </a:pPr>
            <a:r>
              <a:rPr lang="en-US" altLang="en-US" sz="1600" dirty="0" smtClean="0"/>
              <a:t>Have Pre-biased </a:t>
            </a:r>
            <a:r>
              <a:rPr lang="en-US" altLang="en-US" sz="1600" dirty="0"/>
              <a:t>load </a:t>
            </a:r>
            <a:r>
              <a:rPr lang="en-US" altLang="en-US" sz="1600" dirty="0" smtClean="0"/>
              <a:t>capability</a:t>
            </a:r>
          </a:p>
          <a:p>
            <a:pPr marL="0" indent="0" eaLnBrk="1" hangingPunct="1">
              <a:lnSpc>
                <a:spcPct val="90000"/>
              </a:lnSpc>
              <a:buNone/>
            </a:pPr>
            <a:r>
              <a:rPr lang="en-US" altLang="en-US" sz="1600" dirty="0" smtClean="0"/>
              <a:t>	Must be able to start-up when V</a:t>
            </a:r>
            <a:r>
              <a:rPr lang="en-US" altLang="en-US" sz="1600" baseline="-25000" dirty="0" smtClean="0"/>
              <a:t>LOAD</a:t>
            </a:r>
            <a:r>
              <a:rPr lang="en-US" altLang="en-US" sz="1600" dirty="0" smtClean="0"/>
              <a:t> is already present</a:t>
            </a:r>
          </a:p>
          <a:p>
            <a:pPr marL="0" indent="0" eaLnBrk="1" hangingPunct="1">
              <a:lnSpc>
                <a:spcPct val="90000"/>
              </a:lnSpc>
              <a:buNone/>
            </a:pPr>
            <a:endParaRPr lang="en-US" altLang="en-US" sz="1600" dirty="0" smtClean="0"/>
          </a:p>
          <a:p>
            <a:pPr eaLnBrk="1" hangingPunct="1">
              <a:lnSpc>
                <a:spcPct val="90000"/>
              </a:lnSpc>
            </a:pPr>
            <a:r>
              <a:rPr lang="en-US" altLang="en-US" sz="1600" dirty="0" smtClean="0"/>
              <a:t>Must not be able to sink current</a:t>
            </a:r>
          </a:p>
          <a:p>
            <a:pPr marL="0" indent="0" eaLnBrk="1" hangingPunct="1">
              <a:lnSpc>
                <a:spcPct val="90000"/>
              </a:lnSpc>
              <a:buNone/>
            </a:pPr>
            <a:r>
              <a:rPr lang="en-US" altLang="en-US" sz="1600" dirty="0" smtClean="0"/>
              <a:t>	</a:t>
            </a:r>
            <a:r>
              <a:rPr lang="en-US" altLang="en-US" sz="1600" dirty="0" err="1" smtClean="0"/>
              <a:t>ORing</a:t>
            </a:r>
            <a:r>
              <a:rPr lang="en-US" altLang="en-US" sz="1600" dirty="0" smtClean="0"/>
              <a:t> diode will prevent this</a:t>
            </a:r>
          </a:p>
          <a:p>
            <a:pPr marL="0" indent="0" eaLnBrk="1" hangingPunct="1">
              <a:lnSpc>
                <a:spcPct val="90000"/>
              </a:lnSpc>
              <a:buNone/>
            </a:pPr>
            <a:r>
              <a:rPr lang="en-US" altLang="en-US" sz="1600" dirty="0" smtClean="0"/>
              <a:t>	</a:t>
            </a:r>
          </a:p>
          <a:p>
            <a:pPr eaLnBrk="1" hangingPunct="1">
              <a:lnSpc>
                <a:spcPct val="90000"/>
              </a:lnSpc>
            </a:pPr>
            <a:endParaRPr lang="en-US" altLang="en-US" sz="1600" dirty="0" smtClean="0"/>
          </a:p>
          <a:p>
            <a:pPr marL="0" indent="0" eaLnBrk="1" hangingPunct="1">
              <a:lnSpc>
                <a:spcPct val="90000"/>
              </a:lnSpc>
              <a:buNone/>
            </a:pPr>
            <a:r>
              <a:rPr lang="en-US" altLang="en-US" sz="1600" dirty="0" smtClean="0"/>
              <a:t>Use </a:t>
            </a:r>
            <a:r>
              <a:rPr lang="en-US" altLang="en-US" sz="1600" dirty="0"/>
              <a:t>one load share controller per module</a:t>
            </a:r>
          </a:p>
        </p:txBody>
      </p:sp>
      <p:pic>
        <p:nvPicPr>
          <p:cNvPr id="14338" name="Picture 2" descr="C:\Users\a0741350\Documents\Training\Load Share\Load Share Images\AdobeStock_178683920.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500" y="790721"/>
            <a:ext cx="2508954" cy="16699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208871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201" y="829046"/>
            <a:ext cx="4584597"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IE" dirty="0"/>
              <a:t>Remote </a:t>
            </a:r>
            <a:r>
              <a:rPr lang="en-IE" dirty="0" smtClean="0"/>
              <a:t>Sensing</a:t>
            </a:r>
            <a:endParaRPr lang="en-GB" dirty="0">
              <a:solidFill>
                <a:srgbClr val="FF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Rectangle 16"/>
          <p:cNvSpPr>
            <a:spLocks noChangeArrowheads="1"/>
          </p:cNvSpPr>
          <p:nvPr/>
        </p:nvSpPr>
        <p:spPr bwMode="auto">
          <a:xfrm>
            <a:off x="453707" y="930300"/>
            <a:ext cx="3797870" cy="320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1600" dirty="0" smtClean="0">
                <a:latin typeface="+mn-lt"/>
              </a:rPr>
              <a:t>Separate connection to the Load: S+ and S-</a:t>
            </a:r>
          </a:p>
          <a:p>
            <a:pPr eaLnBrk="1" hangingPunct="1"/>
            <a:r>
              <a:rPr lang="en-US" altLang="en-US" sz="1600" dirty="0" smtClean="0">
                <a:latin typeface="+mn-lt"/>
              </a:rPr>
              <a:t>I</a:t>
            </a:r>
            <a:r>
              <a:rPr lang="en-US" altLang="en-US" sz="1600" baseline="-25000" dirty="0" smtClean="0">
                <a:latin typeface="+mn-lt"/>
              </a:rPr>
              <a:t>SNS</a:t>
            </a:r>
            <a:r>
              <a:rPr lang="en-US" altLang="en-US" sz="1600" dirty="0" smtClean="0">
                <a:latin typeface="+mn-lt"/>
              </a:rPr>
              <a:t> is zero</a:t>
            </a:r>
          </a:p>
          <a:p>
            <a:pPr eaLnBrk="1" hangingPunct="1"/>
            <a:r>
              <a:rPr lang="en-US" altLang="en-US" sz="1600" dirty="0" smtClean="0">
                <a:latin typeface="+mn-lt"/>
              </a:rPr>
              <a:t>V</a:t>
            </a:r>
            <a:r>
              <a:rPr lang="en-US" altLang="en-US" sz="1600" baseline="-25000" dirty="0" smtClean="0">
                <a:latin typeface="+mn-lt"/>
              </a:rPr>
              <a:t>S+</a:t>
            </a:r>
            <a:r>
              <a:rPr lang="en-US" altLang="en-US" sz="1600" dirty="0" smtClean="0">
                <a:latin typeface="+mn-lt"/>
              </a:rPr>
              <a:t> = V</a:t>
            </a:r>
            <a:r>
              <a:rPr lang="en-US" altLang="en-US" sz="1600" baseline="-25000" dirty="0" smtClean="0">
                <a:latin typeface="+mn-lt"/>
              </a:rPr>
              <a:t>L </a:t>
            </a:r>
            <a:r>
              <a:rPr lang="en-US" altLang="en-US" sz="1600" dirty="0" smtClean="0"/>
              <a:t>: V</a:t>
            </a:r>
            <a:r>
              <a:rPr lang="en-US" altLang="en-US" sz="1600" baseline="-25000" dirty="0" smtClean="0"/>
              <a:t>S1</a:t>
            </a:r>
            <a:r>
              <a:rPr lang="en-US" altLang="en-US" sz="1600" dirty="0" smtClean="0"/>
              <a:t> </a:t>
            </a:r>
            <a:r>
              <a:rPr lang="en-US" altLang="en-US" sz="1600" dirty="0"/>
              <a:t>= </a:t>
            </a:r>
            <a:r>
              <a:rPr lang="en-US" altLang="en-US" sz="1600" dirty="0" smtClean="0"/>
              <a:t>0V.</a:t>
            </a:r>
            <a:endParaRPr lang="en-US" altLang="en-US" sz="1600" baseline="-25000" dirty="0"/>
          </a:p>
          <a:p>
            <a:pPr marL="0" indent="0" eaLnBrk="1" hangingPunct="1">
              <a:buNone/>
            </a:pPr>
            <a:endParaRPr lang="en-US" altLang="en-US" sz="1600" baseline="-25000" dirty="0" smtClean="0">
              <a:latin typeface="+mn-lt"/>
            </a:endParaRPr>
          </a:p>
          <a:p>
            <a:pPr marL="0" indent="0" eaLnBrk="1" hangingPunct="1">
              <a:buNone/>
            </a:pPr>
            <a:endParaRPr lang="en-US" altLang="en-US" sz="1600" baseline="-25000" dirty="0" smtClean="0">
              <a:latin typeface="+mn-lt"/>
            </a:endParaRPr>
          </a:p>
          <a:p>
            <a:pPr marL="0" indent="0" eaLnBrk="1" hangingPunct="1">
              <a:buNone/>
            </a:pPr>
            <a:r>
              <a:rPr lang="en-US" altLang="en-US" sz="1600" dirty="0"/>
              <a:t>Load regulation point is at V</a:t>
            </a:r>
            <a:r>
              <a:rPr lang="en-US" altLang="en-US" sz="1600" baseline="-25000" dirty="0"/>
              <a:t>L</a:t>
            </a:r>
            <a:r>
              <a:rPr lang="en-US" altLang="en-US" sz="1600" dirty="0"/>
              <a:t> not V</a:t>
            </a:r>
            <a:r>
              <a:rPr lang="en-US" altLang="en-US" sz="1600" baseline="-25000" dirty="0"/>
              <a:t>O</a:t>
            </a:r>
          </a:p>
          <a:p>
            <a:pPr eaLnBrk="1" hangingPunct="1"/>
            <a:endParaRPr lang="en-US" altLang="en-US" sz="1600" baseline="-25000" dirty="0" smtClean="0">
              <a:latin typeface="+mn-lt"/>
            </a:endParaRPr>
          </a:p>
          <a:p>
            <a:pPr marL="0" indent="0" eaLnBrk="1" hangingPunct="1">
              <a:buNone/>
            </a:pPr>
            <a:r>
              <a:rPr lang="en-US" altLang="en-US" sz="1600" dirty="0"/>
              <a:t>Module regulates voltage from S+ to S-</a:t>
            </a:r>
          </a:p>
          <a:p>
            <a:pPr eaLnBrk="1" hangingPunct="1"/>
            <a:r>
              <a:rPr lang="en-US" altLang="en-US" sz="1600" dirty="0" smtClean="0">
                <a:latin typeface="+mn-lt"/>
              </a:rPr>
              <a:t>Compensates for voltage drops in R</a:t>
            </a:r>
            <a:r>
              <a:rPr lang="en-US" altLang="en-US" sz="1600" baseline="-25000" dirty="0" smtClean="0">
                <a:latin typeface="+mn-lt"/>
              </a:rPr>
              <a:t>EXT</a:t>
            </a:r>
            <a:r>
              <a:rPr lang="en-US" altLang="en-US" sz="1600" dirty="0" smtClean="0">
                <a:latin typeface="+mn-lt"/>
              </a:rPr>
              <a:t>* on both Positive and Negative lines</a:t>
            </a:r>
            <a:endParaRPr lang="en-US" altLang="en-US" sz="1600" baseline="-25000" dirty="0" smtClean="0">
              <a:latin typeface="+mn-lt"/>
            </a:endParaRPr>
          </a:p>
          <a:p>
            <a:pPr marL="0" indent="0" eaLnBrk="1" hangingPunct="1">
              <a:buNone/>
            </a:pPr>
            <a:endParaRPr lang="en-US" altLang="en-US" sz="1600" baseline="-25000" dirty="0">
              <a:latin typeface="+mn-lt"/>
            </a:endParaRPr>
          </a:p>
          <a:p>
            <a:pPr marL="0" indent="0" eaLnBrk="1" hangingPunct="1">
              <a:buNone/>
            </a:pPr>
            <a:endParaRPr lang="en-US" altLang="en-US" sz="1600" baseline="-25000" dirty="0">
              <a:latin typeface="+mn-lt"/>
            </a:endParaRPr>
          </a:p>
        </p:txBody>
      </p:sp>
      <p:sp>
        <p:nvSpPr>
          <p:cNvPr id="7" name="Rectangle 6"/>
          <p:cNvSpPr/>
          <p:nvPr/>
        </p:nvSpPr>
        <p:spPr>
          <a:xfrm>
            <a:off x="5002979" y="3122619"/>
            <a:ext cx="1172850" cy="338554"/>
          </a:xfrm>
          <a:prstGeom prst="rect">
            <a:avLst/>
          </a:prstGeom>
        </p:spPr>
        <p:txBody>
          <a:bodyPr wrap="square">
            <a:spAutoFit/>
          </a:bodyPr>
          <a:lstStyle/>
          <a:p>
            <a:pPr marL="0" indent="0" eaLnBrk="1" hangingPunct="1">
              <a:buNone/>
            </a:pPr>
            <a:r>
              <a:rPr lang="en-US" altLang="en-US" sz="1600" dirty="0" smtClean="0"/>
              <a:t>I</a:t>
            </a:r>
            <a:r>
              <a:rPr lang="en-US" altLang="en-US" sz="1600" baseline="-25000" dirty="0" smtClean="0"/>
              <a:t>SNS</a:t>
            </a:r>
            <a:r>
              <a:rPr lang="en-US" altLang="en-US" sz="1600" dirty="0" smtClean="0"/>
              <a:t> = 0</a:t>
            </a:r>
          </a:p>
        </p:txBody>
      </p:sp>
      <p:cxnSp>
        <p:nvCxnSpPr>
          <p:cNvPr id="19" name="Straight Arrow Connector 18"/>
          <p:cNvCxnSpPr>
            <a:stCxn id="7" idx="0"/>
          </p:cNvCxnSpPr>
          <p:nvPr/>
        </p:nvCxnSpPr>
        <p:spPr>
          <a:xfrm flipV="1">
            <a:off x="5589404" y="1480459"/>
            <a:ext cx="0" cy="164216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779394" y="1752600"/>
            <a:ext cx="2414884" cy="1323439"/>
          </a:xfrm>
          <a:prstGeom prst="rect">
            <a:avLst/>
          </a:prstGeom>
        </p:spPr>
        <p:txBody>
          <a:bodyPr wrap="square">
            <a:spAutoFit/>
          </a:bodyPr>
          <a:lstStyle/>
          <a:p>
            <a:pPr marL="0" indent="0" eaLnBrk="1" hangingPunct="1">
              <a:buNone/>
            </a:pPr>
            <a:r>
              <a:rPr lang="en-US" altLang="en-US" sz="1600" dirty="0" smtClean="0"/>
              <a:t>Sensing on both Positive and Negative</a:t>
            </a:r>
          </a:p>
          <a:p>
            <a:pPr marL="0" indent="0" eaLnBrk="1" hangingPunct="1">
              <a:buNone/>
            </a:pPr>
            <a:r>
              <a:rPr lang="en-US" altLang="en-US" sz="1600" dirty="0" smtClean="0"/>
              <a:t>Compensates for voltage drops in both lines</a:t>
            </a:r>
          </a:p>
        </p:txBody>
      </p:sp>
      <p:cxnSp>
        <p:nvCxnSpPr>
          <p:cNvPr id="27" name="Straight Arrow Connector 26"/>
          <p:cNvCxnSpPr/>
          <p:nvPr/>
        </p:nvCxnSpPr>
        <p:spPr>
          <a:xfrm>
            <a:off x="5595089" y="3471444"/>
            <a:ext cx="0" cy="57126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07425" y="4425662"/>
            <a:ext cx="3690434" cy="307777"/>
          </a:xfrm>
          <a:prstGeom prst="rect">
            <a:avLst/>
          </a:prstGeom>
        </p:spPr>
        <p:txBody>
          <a:bodyPr wrap="none">
            <a:spAutoFit/>
          </a:bodyPr>
          <a:lstStyle/>
          <a:p>
            <a:r>
              <a:rPr lang="en-US" altLang="en-US" sz="1400" dirty="0" smtClean="0">
                <a:solidFill>
                  <a:srgbClr val="FF0000"/>
                </a:solidFill>
              </a:rPr>
              <a:t>R</a:t>
            </a:r>
            <a:r>
              <a:rPr lang="en-US" altLang="en-US" sz="1400" baseline="-25000" dirty="0" smtClean="0">
                <a:solidFill>
                  <a:srgbClr val="FF0000"/>
                </a:solidFill>
              </a:rPr>
              <a:t>EXT</a:t>
            </a:r>
            <a:r>
              <a:rPr lang="en-US" altLang="en-US" sz="1400" dirty="0" smtClean="0">
                <a:solidFill>
                  <a:srgbClr val="FF0000"/>
                </a:solidFill>
              </a:rPr>
              <a:t>* = PCB traces, Cables, Connectors </a:t>
            </a:r>
            <a:r>
              <a:rPr lang="en-US" altLang="en-US" sz="1400" dirty="0" err="1" smtClean="0">
                <a:solidFill>
                  <a:srgbClr val="FF0000"/>
                </a:solidFill>
              </a:rPr>
              <a:t>etc</a:t>
            </a:r>
            <a:endParaRPr lang="en-GB" sz="1400" dirty="0">
              <a:solidFill>
                <a:srgbClr val="FF0000"/>
              </a:solidFill>
            </a:endParaRPr>
          </a:p>
        </p:txBody>
      </p:sp>
      <p:cxnSp>
        <p:nvCxnSpPr>
          <p:cNvPr id="12" name="Straight Arrow Connector 11"/>
          <p:cNvCxnSpPr/>
          <p:nvPr/>
        </p:nvCxnSpPr>
        <p:spPr>
          <a:xfrm>
            <a:off x="7595419" y="3491951"/>
            <a:ext cx="840658" cy="55076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595419" y="1415845"/>
            <a:ext cx="840658" cy="207610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507666" y="3181286"/>
            <a:ext cx="1508082" cy="830997"/>
          </a:xfrm>
          <a:prstGeom prst="rect">
            <a:avLst/>
          </a:prstGeom>
        </p:spPr>
        <p:txBody>
          <a:bodyPr wrap="square">
            <a:spAutoFit/>
          </a:bodyPr>
          <a:lstStyle/>
          <a:p>
            <a:pPr marL="0" indent="0" eaLnBrk="1" hangingPunct="1">
              <a:buNone/>
            </a:pPr>
            <a:r>
              <a:rPr lang="en-US" altLang="en-US" sz="1600" dirty="0" err="1" smtClean="0"/>
              <a:t>Vout</a:t>
            </a:r>
            <a:r>
              <a:rPr lang="en-US" altLang="en-US" sz="1600" dirty="0" smtClean="0"/>
              <a:t> Regulation point</a:t>
            </a:r>
          </a:p>
        </p:txBody>
      </p:sp>
      <p:sp>
        <p:nvSpPr>
          <p:cNvPr id="26" name="TextBox 25"/>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708540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4011" y="1736921"/>
            <a:ext cx="8177560" cy="2031325"/>
          </a:xfrm>
          <a:prstGeom prst="rect">
            <a:avLst/>
          </a:prstGeom>
        </p:spPr>
        <p:txBody>
          <a:bodyPr wrap="square">
            <a:spAutoFit/>
          </a:bodyPr>
          <a:lstStyle/>
          <a:p>
            <a:pPr marL="0" indent="0">
              <a:buNone/>
            </a:pPr>
            <a:r>
              <a:rPr lang="en-US" dirty="0">
                <a:solidFill>
                  <a:schemeClr val="bg2"/>
                </a:solidFill>
              </a:rPr>
              <a:t>Part 1:		</a:t>
            </a:r>
            <a:r>
              <a:rPr lang="en-US" dirty="0" smtClean="0">
                <a:solidFill>
                  <a:schemeClr val="bg2"/>
                </a:solidFill>
              </a:rPr>
              <a:t>Parallel Operation, Load Regulation and Load Sharing</a:t>
            </a:r>
            <a:endParaRPr lang="en-US" dirty="0">
              <a:solidFill>
                <a:schemeClr val="bg2"/>
              </a:solidFill>
            </a:endParaRPr>
          </a:p>
          <a:p>
            <a:pPr marL="0" indent="0">
              <a:buNone/>
            </a:pPr>
            <a:r>
              <a:rPr lang="en-US" dirty="0">
                <a:solidFill>
                  <a:schemeClr val="bg2"/>
                </a:solidFill>
              </a:rPr>
              <a:t>Part 2:		Introduction to the UCC29002			</a:t>
            </a:r>
          </a:p>
          <a:p>
            <a:pPr marL="0" indent="0">
              <a:buNone/>
            </a:pPr>
            <a:r>
              <a:rPr lang="en-US" dirty="0">
                <a:solidFill>
                  <a:srgbClr val="FF0000"/>
                </a:solidFill>
              </a:rPr>
              <a:t>Part 3: 		How does the UCC29002 work</a:t>
            </a:r>
          </a:p>
          <a:p>
            <a:pPr marL="0" indent="0">
              <a:buNone/>
            </a:pPr>
            <a:r>
              <a:rPr lang="en-US" dirty="0">
                <a:solidFill>
                  <a:schemeClr val="bg2"/>
                </a:solidFill>
              </a:rPr>
              <a:t>Part 4:		Using the UCC29002</a:t>
            </a:r>
          </a:p>
          <a:p>
            <a:r>
              <a:rPr lang="en-US" dirty="0">
                <a:solidFill>
                  <a:schemeClr val="bg2"/>
                </a:solidFill>
              </a:rPr>
              <a:t>		Differences between the UCC29002 and UCC29002/1</a:t>
            </a:r>
          </a:p>
          <a:p>
            <a:pPr marL="0" indent="0">
              <a:buNone/>
            </a:pPr>
            <a:r>
              <a:rPr lang="en-US" dirty="0">
                <a:solidFill>
                  <a:schemeClr val="bg2"/>
                </a:solidFill>
              </a:rPr>
              <a:t>Part 5:		Accuracy</a:t>
            </a:r>
          </a:p>
          <a:p>
            <a:pPr marL="0" indent="0">
              <a:buNone/>
            </a:pPr>
            <a:r>
              <a:rPr lang="en-US" dirty="0">
                <a:solidFill>
                  <a:schemeClr val="bg2"/>
                </a:solidFill>
              </a:rPr>
              <a:t>Part 6: 		Typical Application</a:t>
            </a:r>
          </a:p>
        </p:txBody>
      </p:sp>
      <p:sp>
        <p:nvSpPr>
          <p:cNvPr id="6" name="Rectangle 2"/>
          <p:cNvSpPr>
            <a:spLocks noGrp="1" noChangeArrowheads="1"/>
          </p:cNvSpPr>
          <p:nvPr>
            <p:ph type="ctrTitle"/>
          </p:nvPr>
        </p:nvSpPr>
        <p:spPr>
          <a:xfrm>
            <a:off x="342900" y="297630"/>
            <a:ext cx="8458200" cy="1102519"/>
          </a:xfrm>
        </p:spPr>
        <p:txBody>
          <a:bodyPr/>
          <a:lstStyle/>
          <a:p>
            <a:r>
              <a:rPr lang="en-US" sz="2800" dirty="0"/>
              <a:t>Load Share Control using the UCC29002</a:t>
            </a:r>
            <a:endParaRPr lang="en-US" sz="2800" dirty="0" smtClean="0"/>
          </a:p>
        </p:txBody>
      </p:sp>
      <p:sp>
        <p:nvSpPr>
          <p:cNvPr id="7" name="TextBox 6"/>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3993684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17</a:t>
            </a:fld>
            <a:endParaRPr lang="en-US" sz="700" dirty="0" smtClean="0">
              <a:solidFill>
                <a:srgbClr val="000000"/>
              </a:solidFill>
            </a:endParaRPr>
          </a:p>
        </p:txBody>
      </p:sp>
      <p:sp>
        <p:nvSpPr>
          <p:cNvPr id="8" name="Title 17"/>
          <p:cNvSpPr>
            <a:spLocks noGrp="1"/>
          </p:cNvSpPr>
          <p:nvPr>
            <p:ph type="title"/>
          </p:nvPr>
        </p:nvSpPr>
        <p:spPr>
          <a:xfrm>
            <a:off x="231775" y="107165"/>
            <a:ext cx="8458200" cy="610791"/>
          </a:xfrm>
        </p:spPr>
        <p:txBody>
          <a:bodyPr/>
          <a:lstStyle/>
          <a:p>
            <a:r>
              <a:rPr lang="en-IE" dirty="0"/>
              <a:t>I</a:t>
            </a:r>
            <a:r>
              <a:rPr lang="en-IE" baseline="-25000" dirty="0"/>
              <a:t>O</a:t>
            </a:r>
            <a:r>
              <a:rPr lang="en-IE" dirty="0"/>
              <a:t> </a:t>
            </a:r>
            <a:r>
              <a:rPr lang="en-IE" dirty="0" smtClean="0"/>
              <a:t>Sensing and V+ Adjust</a:t>
            </a:r>
            <a:endParaRPr lang="en-IE" dirty="0"/>
          </a:p>
        </p:txBody>
      </p:sp>
      <p:sp>
        <p:nvSpPr>
          <p:cNvPr id="6" name="Rectangle 5"/>
          <p:cNvSpPr>
            <a:spLocks noChangeArrowheads="1"/>
          </p:cNvSpPr>
          <p:nvPr/>
        </p:nvSpPr>
        <p:spPr bwMode="auto">
          <a:xfrm>
            <a:off x="103187" y="896700"/>
            <a:ext cx="4155647" cy="355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1600" dirty="0" smtClean="0">
                <a:latin typeface="+mn-lt"/>
              </a:rPr>
              <a:t>Add a Current Sense Resistor   R</a:t>
            </a:r>
            <a:r>
              <a:rPr lang="en-US" altLang="en-US" sz="1600" baseline="-25000" dirty="0" smtClean="0">
                <a:latin typeface="+mn-lt"/>
              </a:rPr>
              <a:t>CS</a:t>
            </a:r>
          </a:p>
          <a:p>
            <a:pPr eaLnBrk="1" hangingPunct="1"/>
            <a:r>
              <a:rPr lang="en-US" altLang="en-US" sz="1600" dirty="0" smtClean="0">
                <a:latin typeface="+mn-lt"/>
              </a:rPr>
              <a:t>VR</a:t>
            </a:r>
            <a:r>
              <a:rPr lang="en-US" altLang="en-US" sz="1600" baseline="-25000" dirty="0" smtClean="0">
                <a:latin typeface="+mn-lt"/>
              </a:rPr>
              <a:t>ADJ </a:t>
            </a:r>
            <a:r>
              <a:rPr lang="en-US" altLang="en-US" sz="1600" dirty="0" smtClean="0">
                <a:latin typeface="+mn-lt"/>
              </a:rPr>
              <a:t>= I</a:t>
            </a:r>
            <a:r>
              <a:rPr lang="en-US" altLang="en-US" sz="1600" baseline="-25000" dirty="0" smtClean="0">
                <a:latin typeface="+mn-lt"/>
              </a:rPr>
              <a:t>ADJ</a:t>
            </a:r>
            <a:r>
              <a:rPr lang="en-US" altLang="en-US" sz="1600" dirty="0" smtClean="0">
                <a:latin typeface="+mn-lt"/>
              </a:rPr>
              <a:t> * R</a:t>
            </a:r>
            <a:r>
              <a:rPr lang="en-US" altLang="en-US" sz="1600" baseline="-25000" dirty="0" smtClean="0">
                <a:latin typeface="+mn-lt"/>
              </a:rPr>
              <a:t>ADJ</a:t>
            </a:r>
          </a:p>
          <a:p>
            <a:pPr eaLnBrk="1" hangingPunct="1"/>
            <a:r>
              <a:rPr lang="en-US" altLang="en-US" sz="1600" dirty="0" smtClean="0">
                <a:latin typeface="+mn-lt"/>
              </a:rPr>
              <a:t>V</a:t>
            </a:r>
            <a:r>
              <a:rPr lang="en-US" altLang="en-US" sz="1600" baseline="-25000" dirty="0" smtClean="0">
                <a:latin typeface="+mn-lt"/>
              </a:rPr>
              <a:t>L</a:t>
            </a:r>
            <a:r>
              <a:rPr lang="en-US" altLang="en-US" sz="1600" dirty="0" smtClean="0">
                <a:latin typeface="+mn-lt"/>
              </a:rPr>
              <a:t> =  VR</a:t>
            </a:r>
            <a:r>
              <a:rPr lang="en-US" altLang="en-US" sz="1600" baseline="-25000" dirty="0" smtClean="0">
                <a:latin typeface="+mn-lt"/>
              </a:rPr>
              <a:t>ADJ </a:t>
            </a:r>
            <a:r>
              <a:rPr lang="en-US" altLang="en-US" sz="1600" dirty="0" smtClean="0"/>
              <a:t>+ VS</a:t>
            </a:r>
            <a:r>
              <a:rPr lang="en-US" altLang="en-US" sz="1600" dirty="0" smtClean="0"/>
              <a:t>+</a:t>
            </a:r>
            <a:endParaRPr lang="en-US" altLang="en-US" sz="1600" dirty="0">
              <a:latin typeface="+mn-lt"/>
            </a:endParaRPr>
          </a:p>
          <a:p>
            <a:pPr marL="0" indent="0" eaLnBrk="1" hangingPunct="1">
              <a:buNone/>
            </a:pPr>
            <a:r>
              <a:rPr lang="en-US" altLang="en-US" sz="1600" dirty="0" smtClean="0">
                <a:latin typeface="+mn-lt"/>
              </a:rPr>
              <a:t>Change I</a:t>
            </a:r>
            <a:r>
              <a:rPr lang="en-US" altLang="en-US" sz="1600" baseline="-25000" dirty="0" smtClean="0">
                <a:latin typeface="+mn-lt"/>
              </a:rPr>
              <a:t>ADJ</a:t>
            </a:r>
            <a:r>
              <a:rPr lang="en-US" altLang="en-US" sz="1600" dirty="0" smtClean="0">
                <a:latin typeface="+mn-lt"/>
              </a:rPr>
              <a:t> to adjust V</a:t>
            </a:r>
            <a:r>
              <a:rPr lang="en-US" altLang="en-US" sz="1600" baseline="-25000" dirty="0" smtClean="0">
                <a:latin typeface="+mn-lt"/>
              </a:rPr>
              <a:t>L</a:t>
            </a:r>
          </a:p>
          <a:p>
            <a:pPr eaLnBrk="1" hangingPunct="1"/>
            <a:r>
              <a:rPr lang="en-US" altLang="en-US" sz="1600" dirty="0" smtClean="0">
                <a:latin typeface="+mn-lt"/>
              </a:rPr>
              <a:t>V</a:t>
            </a:r>
            <a:r>
              <a:rPr lang="en-US" altLang="en-US" sz="1600" baseline="-25000" dirty="0" smtClean="0">
                <a:latin typeface="+mn-lt"/>
              </a:rPr>
              <a:t>L</a:t>
            </a:r>
            <a:r>
              <a:rPr lang="en-US" altLang="en-US" sz="1600" dirty="0" smtClean="0">
                <a:latin typeface="+mn-lt"/>
              </a:rPr>
              <a:t> increases by V across R</a:t>
            </a:r>
            <a:r>
              <a:rPr lang="en-US" altLang="en-US" sz="1600" baseline="-25000" dirty="0" smtClean="0">
                <a:latin typeface="+mn-lt"/>
              </a:rPr>
              <a:t>ADJ</a:t>
            </a:r>
            <a:endParaRPr lang="en-US" altLang="en-US" sz="1600" dirty="0" smtClean="0">
              <a:latin typeface="+mn-lt"/>
            </a:endParaRPr>
          </a:p>
          <a:p>
            <a:pPr marL="0" indent="0" eaLnBrk="1" hangingPunct="1">
              <a:buNone/>
            </a:pPr>
            <a:r>
              <a:rPr lang="en-US" altLang="en-US" sz="1600" dirty="0" smtClean="0">
                <a:solidFill>
                  <a:srgbClr val="FF0000"/>
                </a:solidFill>
                <a:latin typeface="+mn-lt"/>
              </a:rPr>
              <a:t>V</a:t>
            </a:r>
            <a:r>
              <a:rPr lang="en-US" altLang="en-US" sz="1600" baseline="-25000" dirty="0" smtClean="0">
                <a:solidFill>
                  <a:srgbClr val="FF0000"/>
                </a:solidFill>
                <a:latin typeface="+mn-lt"/>
              </a:rPr>
              <a:t>L</a:t>
            </a:r>
            <a:r>
              <a:rPr lang="en-US" altLang="en-US" sz="1600" dirty="0" smtClean="0">
                <a:solidFill>
                  <a:srgbClr val="FF0000"/>
                </a:solidFill>
                <a:latin typeface="+mn-lt"/>
              </a:rPr>
              <a:t> can increase only – trim up only</a:t>
            </a:r>
          </a:p>
          <a:p>
            <a:pPr eaLnBrk="1" hangingPunct="1"/>
            <a:r>
              <a:rPr lang="en-US" altLang="en-US" sz="1600" dirty="0">
                <a:solidFill>
                  <a:srgbClr val="FF0000"/>
                </a:solidFill>
              </a:rPr>
              <a:t>ADJ is a current sink</a:t>
            </a:r>
          </a:p>
          <a:p>
            <a:pPr eaLnBrk="1" hangingPunct="1">
              <a:buFont typeface="Arial" panose="020B0604020202020204" pitchFamily="34" charset="0"/>
              <a:buChar char="•"/>
            </a:pPr>
            <a:endParaRPr lang="en-US" altLang="en-US" sz="1600" dirty="0" smtClean="0">
              <a:solidFill>
                <a:srgbClr val="FF0000"/>
              </a:solidFill>
              <a:latin typeface="+mn-lt"/>
            </a:endParaRPr>
          </a:p>
          <a:p>
            <a:pPr marL="0" indent="0" eaLnBrk="1" hangingPunct="1">
              <a:buNone/>
            </a:pPr>
            <a:r>
              <a:rPr lang="en-US" altLang="en-US" sz="1600" dirty="0" smtClean="0">
                <a:latin typeface="+mn-lt"/>
              </a:rPr>
              <a:t>Current Sense Amplifier Output </a:t>
            </a:r>
            <a:endParaRPr lang="en-US" altLang="en-US" sz="1600" dirty="0" smtClean="0">
              <a:latin typeface="+mn-lt"/>
            </a:endParaRPr>
          </a:p>
          <a:p>
            <a:pPr marL="0" indent="0" eaLnBrk="1" hangingPunct="1">
              <a:buNone/>
            </a:pPr>
            <a:r>
              <a:rPr lang="en-US" altLang="en-US" sz="1600" dirty="0" smtClean="0">
                <a:latin typeface="+mn-lt"/>
              </a:rPr>
              <a:t>CSO </a:t>
            </a:r>
            <a:r>
              <a:rPr lang="en-US" altLang="en-US" sz="1600" dirty="0" smtClean="0">
                <a:latin typeface="+mn-lt"/>
              </a:rPr>
              <a:t>= </a:t>
            </a:r>
            <a:r>
              <a:rPr lang="en-US" altLang="en-US" sz="1600" dirty="0" smtClean="0">
                <a:latin typeface="+mn-lt"/>
              </a:rPr>
              <a:t>LS Bus </a:t>
            </a:r>
            <a:r>
              <a:rPr lang="en-US" altLang="en-US" sz="1600" dirty="0" smtClean="0">
                <a:latin typeface="+mn-lt"/>
              </a:rPr>
              <a:t>Voltage (Master controller)</a:t>
            </a:r>
          </a:p>
          <a:p>
            <a:pPr marL="0" indent="0" eaLnBrk="1" hangingPunct="1">
              <a:buNone/>
            </a:pPr>
            <a:r>
              <a:rPr lang="en-US" altLang="en-US" sz="1600" dirty="0" smtClean="0"/>
              <a:t>CSO &lt; </a:t>
            </a:r>
            <a:r>
              <a:rPr lang="en-US" altLang="en-US" sz="1600" dirty="0"/>
              <a:t>LS Bus Voltage </a:t>
            </a:r>
            <a:r>
              <a:rPr lang="en-US" altLang="en-US" sz="1600" dirty="0" smtClean="0"/>
              <a:t>(Slave controller</a:t>
            </a:r>
            <a:r>
              <a:rPr lang="en-US" altLang="en-US" sz="1600" dirty="0"/>
              <a:t>)</a:t>
            </a:r>
          </a:p>
          <a:p>
            <a:pPr eaLnBrk="1" hangingPunct="1">
              <a:buFont typeface="Arial" panose="020B0604020202020204" pitchFamily="34" charset="0"/>
              <a:buChar char="•"/>
            </a:pPr>
            <a:endParaRPr lang="en-US" altLang="en-US" sz="1600" dirty="0">
              <a:latin typeface="+mn-lt"/>
            </a:endParaRPr>
          </a:p>
          <a:p>
            <a:pPr marL="0" indent="0" eaLnBrk="1" hangingPunct="1">
              <a:buNone/>
            </a:pPr>
            <a:r>
              <a:rPr lang="en-US" altLang="en-US" sz="1600" dirty="0" smtClean="0">
                <a:latin typeface="+mn-lt"/>
              </a:rPr>
              <a:t>High Side Sensing is also </a:t>
            </a:r>
            <a:r>
              <a:rPr lang="en-US" altLang="en-US" sz="1600" dirty="0" smtClean="0">
                <a:latin typeface="+mn-lt"/>
              </a:rPr>
              <a:t>possible</a:t>
            </a:r>
            <a:endParaRPr lang="en-US" altLang="en-US" sz="1600" dirty="0" smtClean="0">
              <a:latin typeface="+mn-lt"/>
            </a:endParaRPr>
          </a:p>
        </p:txBody>
      </p:sp>
      <p:sp>
        <p:nvSpPr>
          <p:cNvPr id="15" name="TextBox 14"/>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cxnSp>
        <p:nvCxnSpPr>
          <p:cNvPr id="9" name="Straight Arrow Connector 8"/>
          <p:cNvCxnSpPr/>
          <p:nvPr/>
        </p:nvCxnSpPr>
        <p:spPr>
          <a:xfrm flipV="1">
            <a:off x="6321958" y="3287487"/>
            <a:ext cx="287521" cy="18484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942483" y="3472330"/>
            <a:ext cx="1157145" cy="276999"/>
          </a:xfrm>
          <a:prstGeom prst="rect">
            <a:avLst/>
          </a:prstGeom>
        </p:spPr>
        <p:txBody>
          <a:bodyPr wrap="square">
            <a:spAutoFit/>
          </a:bodyPr>
          <a:lstStyle/>
          <a:p>
            <a:pPr marL="76305"/>
            <a:r>
              <a:rPr lang="en-US" altLang="en-US" sz="1200" dirty="0">
                <a:solidFill>
                  <a:srgbClr val="FF0000"/>
                </a:solidFill>
              </a:rPr>
              <a:t>(EA+ = EA-)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921600"/>
            <a:ext cx="4584596"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8774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590400"/>
            <a:ext cx="6445942" cy="37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18</a:t>
            </a:fld>
            <a:endParaRPr lang="en-US" sz="700" dirty="0" smtClean="0">
              <a:solidFill>
                <a:srgbClr val="000000"/>
              </a:solidFill>
            </a:endParaRPr>
          </a:p>
        </p:txBody>
      </p:sp>
      <p:sp>
        <p:nvSpPr>
          <p:cNvPr id="8" name="Title 17"/>
          <p:cNvSpPr>
            <a:spLocks noGrp="1"/>
          </p:cNvSpPr>
          <p:nvPr>
            <p:ph type="title"/>
          </p:nvPr>
        </p:nvSpPr>
        <p:spPr>
          <a:xfrm>
            <a:off x="231775" y="107165"/>
            <a:ext cx="8458200" cy="610791"/>
          </a:xfrm>
        </p:spPr>
        <p:txBody>
          <a:bodyPr/>
          <a:lstStyle/>
          <a:p>
            <a:r>
              <a:rPr lang="en-IE" dirty="0" smtClean="0"/>
              <a:t>Master / Slave</a:t>
            </a:r>
            <a:endParaRPr lang="en-IE" dirty="0"/>
          </a:p>
        </p:txBody>
      </p:sp>
      <p:sp>
        <p:nvSpPr>
          <p:cNvPr id="15" name="TextBox 14"/>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cxnSp>
        <p:nvCxnSpPr>
          <p:cNvPr id="14" name="Straight Arrow Connector 13"/>
          <p:cNvCxnSpPr/>
          <p:nvPr/>
        </p:nvCxnSpPr>
        <p:spPr>
          <a:xfrm flipH="1" flipV="1">
            <a:off x="3751945" y="2315031"/>
            <a:ext cx="1284143" cy="39914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036088" y="2615089"/>
            <a:ext cx="3832134" cy="1569660"/>
          </a:xfrm>
          <a:prstGeom prst="rect">
            <a:avLst/>
          </a:prstGeom>
        </p:spPr>
        <p:txBody>
          <a:bodyPr wrap="square">
            <a:spAutoFit/>
          </a:bodyPr>
          <a:lstStyle/>
          <a:p>
            <a:r>
              <a:rPr lang="en-IE" sz="1600" dirty="0"/>
              <a:t>The Master controller is the one where V</a:t>
            </a:r>
            <a:r>
              <a:rPr lang="en-IE" sz="1600" baseline="-25000" dirty="0"/>
              <a:t>CSO</a:t>
            </a:r>
            <a:r>
              <a:rPr lang="en-IE" sz="1600" dirty="0"/>
              <a:t> is highest </a:t>
            </a:r>
            <a:endParaRPr lang="en-IE" sz="1600" dirty="0" smtClean="0"/>
          </a:p>
          <a:p>
            <a:r>
              <a:rPr lang="en-IE" sz="1600" dirty="0" smtClean="0"/>
              <a:t>(</a:t>
            </a:r>
            <a:r>
              <a:rPr lang="en-IE" sz="1600" dirty="0"/>
              <a:t>equivalent to highest I</a:t>
            </a:r>
            <a:r>
              <a:rPr lang="en-IE" sz="1600" baseline="-25000" dirty="0"/>
              <a:t>O</a:t>
            </a:r>
            <a:r>
              <a:rPr lang="en-IE" sz="1600" dirty="0"/>
              <a:t> and V+). </a:t>
            </a:r>
            <a:endParaRPr lang="en-IE" sz="1600" dirty="0" smtClean="0"/>
          </a:p>
          <a:p>
            <a:r>
              <a:rPr lang="en-IE" sz="1600" dirty="0" smtClean="0"/>
              <a:t>The </a:t>
            </a:r>
            <a:r>
              <a:rPr lang="en-IE" sz="1600" dirty="0" err="1"/>
              <a:t>LS_Driver</a:t>
            </a:r>
            <a:r>
              <a:rPr lang="en-IE" sz="1600" dirty="0"/>
              <a:t> in the </a:t>
            </a:r>
            <a:r>
              <a:rPr lang="en-IE" sz="1600" dirty="0" smtClean="0"/>
              <a:t>Master UCC29002 </a:t>
            </a:r>
            <a:r>
              <a:rPr lang="en-IE" sz="1600" dirty="0"/>
              <a:t>forward biases the </a:t>
            </a:r>
            <a:r>
              <a:rPr lang="en-IE" sz="1600" dirty="0" smtClean="0"/>
              <a:t>diode so that: </a:t>
            </a:r>
            <a:endParaRPr lang="en-IE" sz="1600" dirty="0"/>
          </a:p>
          <a:p>
            <a:pPr eaLnBrk="1" hangingPunct="1"/>
            <a:r>
              <a:rPr lang="en-US" altLang="en-US" sz="1600" dirty="0" smtClean="0">
                <a:solidFill>
                  <a:srgbClr val="FF0000"/>
                </a:solidFill>
              </a:rPr>
              <a:t>V</a:t>
            </a:r>
            <a:r>
              <a:rPr lang="en-US" altLang="en-US" sz="1600" baseline="-25000" dirty="0" smtClean="0">
                <a:solidFill>
                  <a:srgbClr val="FF0000"/>
                </a:solidFill>
              </a:rPr>
              <a:t>LS Bus </a:t>
            </a:r>
            <a:r>
              <a:rPr lang="en-US" altLang="en-US" sz="1600" dirty="0" smtClean="0">
                <a:solidFill>
                  <a:srgbClr val="FF0000"/>
                </a:solidFill>
              </a:rPr>
              <a:t>= </a:t>
            </a:r>
            <a:r>
              <a:rPr lang="en-US" altLang="en-US" sz="1600" dirty="0" err="1" smtClean="0">
                <a:solidFill>
                  <a:srgbClr val="FF0000"/>
                </a:solidFill>
              </a:rPr>
              <a:t>V</a:t>
            </a:r>
            <a:r>
              <a:rPr lang="en-US" altLang="en-US" sz="1600" baseline="-25000" dirty="0" err="1" smtClean="0">
                <a:solidFill>
                  <a:srgbClr val="FF0000"/>
                </a:solidFill>
              </a:rPr>
              <a:t>CSO_Master</a:t>
            </a:r>
            <a:r>
              <a:rPr lang="en-US" altLang="en-US" sz="1600" dirty="0" smtClean="0">
                <a:solidFill>
                  <a:srgbClr val="FF0000"/>
                </a:solidFill>
              </a:rPr>
              <a:t>  </a:t>
            </a:r>
            <a:r>
              <a:rPr lang="en-US" altLang="en-US" sz="1600" dirty="0" smtClean="0"/>
              <a:t>and </a:t>
            </a:r>
            <a:r>
              <a:rPr lang="en-US" altLang="en-US" sz="1600" dirty="0" err="1" smtClean="0">
                <a:solidFill>
                  <a:srgbClr val="FF0000"/>
                </a:solidFill>
              </a:rPr>
              <a:t>I</a:t>
            </a:r>
            <a:r>
              <a:rPr lang="en-US" altLang="en-US" sz="1600" baseline="-25000" dirty="0" err="1" smtClean="0">
                <a:solidFill>
                  <a:srgbClr val="FF0000"/>
                </a:solidFill>
              </a:rPr>
              <a:t>ADJ_Master</a:t>
            </a:r>
            <a:r>
              <a:rPr lang="en-US" altLang="en-US" sz="1600" dirty="0" smtClean="0">
                <a:solidFill>
                  <a:srgbClr val="FF0000"/>
                </a:solidFill>
              </a:rPr>
              <a:t> = 0</a:t>
            </a:r>
          </a:p>
        </p:txBody>
      </p:sp>
      <p:sp>
        <p:nvSpPr>
          <p:cNvPr id="23" name="Rectangle 22"/>
          <p:cNvSpPr/>
          <p:nvPr/>
        </p:nvSpPr>
        <p:spPr>
          <a:xfrm>
            <a:off x="5247510" y="569504"/>
            <a:ext cx="3896490" cy="338554"/>
          </a:xfrm>
          <a:prstGeom prst="rect">
            <a:avLst/>
          </a:prstGeom>
        </p:spPr>
        <p:txBody>
          <a:bodyPr wrap="square">
            <a:spAutoFit/>
          </a:bodyPr>
          <a:lstStyle/>
          <a:p>
            <a:pPr eaLnBrk="1" hangingPunct="1"/>
            <a:r>
              <a:rPr lang="en-US" altLang="en-US" sz="1600" dirty="0" smtClean="0"/>
              <a:t>Slaves use I</a:t>
            </a:r>
            <a:r>
              <a:rPr lang="en-US" altLang="en-US" sz="1600" baseline="-25000" dirty="0" smtClean="0"/>
              <a:t>ADJ</a:t>
            </a:r>
            <a:r>
              <a:rPr lang="en-US" altLang="en-US" sz="1600" dirty="0" smtClean="0"/>
              <a:t> to force  </a:t>
            </a:r>
            <a:r>
              <a:rPr lang="en-US" altLang="en-US" sz="1600" dirty="0" err="1" smtClean="0"/>
              <a:t>I</a:t>
            </a:r>
            <a:r>
              <a:rPr lang="en-US" altLang="en-US" sz="1600" baseline="-25000" dirty="0" err="1" smtClean="0"/>
              <a:t>O_Slave</a:t>
            </a:r>
            <a:r>
              <a:rPr lang="en-US" altLang="en-US" sz="1600" dirty="0" smtClean="0"/>
              <a:t> = </a:t>
            </a:r>
            <a:r>
              <a:rPr lang="en-US" altLang="en-US" sz="1600" dirty="0" err="1" smtClean="0"/>
              <a:t>I</a:t>
            </a:r>
            <a:r>
              <a:rPr lang="en-US" altLang="en-US" sz="1600" baseline="-25000" dirty="0" err="1" smtClean="0"/>
              <a:t>O_Master</a:t>
            </a:r>
            <a:endParaRPr lang="en-US" altLang="en-US" sz="1600" baseline="-25000" dirty="0"/>
          </a:p>
        </p:txBody>
      </p:sp>
      <p:cxnSp>
        <p:nvCxnSpPr>
          <p:cNvPr id="27" name="Straight Arrow Connector 26"/>
          <p:cNvCxnSpPr/>
          <p:nvPr/>
        </p:nvCxnSpPr>
        <p:spPr>
          <a:xfrm flipH="1">
            <a:off x="6672954" y="1288681"/>
            <a:ext cx="243840" cy="37139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170715" y="1111352"/>
            <a:ext cx="1614392" cy="830997"/>
          </a:xfrm>
          <a:prstGeom prst="rect">
            <a:avLst/>
          </a:prstGeom>
        </p:spPr>
        <p:txBody>
          <a:bodyPr wrap="square">
            <a:spAutoFit/>
          </a:bodyPr>
          <a:lstStyle/>
          <a:p>
            <a:r>
              <a:rPr lang="en-US" altLang="en-US" sz="1600" dirty="0"/>
              <a:t>Diodes </a:t>
            </a:r>
            <a:r>
              <a:rPr lang="en-US" altLang="en-US" sz="1600" dirty="0" smtClean="0"/>
              <a:t>reverse </a:t>
            </a:r>
            <a:r>
              <a:rPr lang="en-US" altLang="en-US" sz="1600" dirty="0"/>
              <a:t>biased in Slave </a:t>
            </a:r>
            <a:r>
              <a:rPr lang="en-US" altLang="en-US" sz="1600" dirty="0" smtClean="0"/>
              <a:t>controllers:</a:t>
            </a:r>
          </a:p>
        </p:txBody>
      </p:sp>
      <p:cxnSp>
        <p:nvCxnSpPr>
          <p:cNvPr id="34" name="Straight Arrow Connector 33"/>
          <p:cNvCxnSpPr/>
          <p:nvPr/>
        </p:nvCxnSpPr>
        <p:spPr>
          <a:xfrm flipH="1">
            <a:off x="5849994" y="1288681"/>
            <a:ext cx="243840" cy="37139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093834" y="1288681"/>
            <a:ext cx="984028" cy="1"/>
          </a:xfrm>
          <a:prstGeom prst="straightConnector1">
            <a:avLst/>
          </a:prstGeom>
          <a:ln w="190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512" name="Rectangle 21511"/>
          <p:cNvSpPr/>
          <p:nvPr/>
        </p:nvSpPr>
        <p:spPr>
          <a:xfrm>
            <a:off x="6943638" y="2256861"/>
            <a:ext cx="1841469" cy="338554"/>
          </a:xfrm>
          <a:prstGeom prst="rect">
            <a:avLst/>
          </a:prstGeom>
        </p:spPr>
        <p:txBody>
          <a:bodyPr wrap="square">
            <a:spAutoFit/>
          </a:bodyPr>
          <a:lstStyle/>
          <a:p>
            <a:r>
              <a:rPr lang="en-US" altLang="en-US" sz="1600" dirty="0" err="1" smtClean="0">
                <a:solidFill>
                  <a:srgbClr val="FF0000"/>
                </a:solidFill>
              </a:rPr>
              <a:t>V</a:t>
            </a:r>
            <a:r>
              <a:rPr lang="en-US" altLang="en-US" sz="1600" baseline="-25000" dirty="0" err="1" smtClean="0">
                <a:solidFill>
                  <a:srgbClr val="FF0000"/>
                </a:solidFill>
              </a:rPr>
              <a:t>CSO_Slave</a:t>
            </a:r>
            <a:r>
              <a:rPr lang="en-US" altLang="en-US" sz="1600" dirty="0" smtClean="0">
                <a:solidFill>
                  <a:srgbClr val="FF0000"/>
                </a:solidFill>
              </a:rPr>
              <a:t> </a:t>
            </a:r>
            <a:r>
              <a:rPr lang="en-US" altLang="en-US" sz="1600" dirty="0">
                <a:solidFill>
                  <a:srgbClr val="FF0000"/>
                </a:solidFill>
              </a:rPr>
              <a:t>&lt; V</a:t>
            </a:r>
            <a:r>
              <a:rPr lang="en-US" altLang="en-US" sz="1600" baseline="-25000" dirty="0">
                <a:solidFill>
                  <a:srgbClr val="FF0000"/>
                </a:solidFill>
              </a:rPr>
              <a:t>LS Bus </a:t>
            </a:r>
            <a:endParaRPr lang="en-GB" sz="1600" dirty="0">
              <a:solidFill>
                <a:srgbClr val="FF0000"/>
              </a:solidFill>
            </a:endParaRPr>
          </a:p>
        </p:txBody>
      </p:sp>
      <p:sp>
        <p:nvSpPr>
          <p:cNvPr id="21513" name="Rectangle 21512"/>
          <p:cNvSpPr/>
          <p:nvPr/>
        </p:nvSpPr>
        <p:spPr>
          <a:xfrm>
            <a:off x="332089" y="4401654"/>
            <a:ext cx="5636479" cy="307777"/>
          </a:xfrm>
          <a:prstGeom prst="rect">
            <a:avLst/>
          </a:prstGeom>
        </p:spPr>
        <p:txBody>
          <a:bodyPr wrap="none">
            <a:spAutoFit/>
          </a:bodyPr>
          <a:lstStyle/>
          <a:p>
            <a:r>
              <a:rPr lang="en-US" altLang="en-US" sz="1400" dirty="0" smtClean="0">
                <a:solidFill>
                  <a:srgbClr val="FF0000"/>
                </a:solidFill>
              </a:rPr>
              <a:t>Master/Slave role is dynamic, can change if Master fails for example </a:t>
            </a:r>
            <a:endParaRPr lang="en-GB" sz="1400" dirty="0">
              <a:solidFill>
                <a:srgbClr val="FF0000"/>
              </a:solidFill>
            </a:endParaRPr>
          </a:p>
        </p:txBody>
      </p:sp>
    </p:spTree>
    <p:extLst>
      <p:ext uri="{BB962C8B-B14F-4D97-AF65-F5344CB8AC3E}">
        <p14:creationId xmlns:p14="http://schemas.microsoft.com/office/powerpoint/2010/main" val="3716333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4011" y="1736921"/>
            <a:ext cx="8177560" cy="2031325"/>
          </a:xfrm>
          <a:prstGeom prst="rect">
            <a:avLst/>
          </a:prstGeom>
        </p:spPr>
        <p:txBody>
          <a:bodyPr wrap="square">
            <a:spAutoFit/>
          </a:bodyPr>
          <a:lstStyle/>
          <a:p>
            <a:pPr marL="0" indent="0">
              <a:buNone/>
            </a:pPr>
            <a:r>
              <a:rPr lang="en-US" dirty="0">
                <a:solidFill>
                  <a:schemeClr val="bg2"/>
                </a:solidFill>
              </a:rPr>
              <a:t>Part 1:		</a:t>
            </a:r>
            <a:r>
              <a:rPr lang="en-US" dirty="0" smtClean="0">
                <a:solidFill>
                  <a:schemeClr val="bg2"/>
                </a:solidFill>
              </a:rPr>
              <a:t>Parallel Operation, Load Regulation and Load Sharing</a:t>
            </a:r>
            <a:endParaRPr lang="en-US" dirty="0">
              <a:solidFill>
                <a:schemeClr val="bg2"/>
              </a:solidFill>
            </a:endParaRPr>
          </a:p>
          <a:p>
            <a:pPr marL="0" indent="0">
              <a:buNone/>
            </a:pPr>
            <a:r>
              <a:rPr lang="en-US" dirty="0">
                <a:solidFill>
                  <a:schemeClr val="bg2"/>
                </a:solidFill>
              </a:rPr>
              <a:t>Part 2:		Introduction to the UCC29002			</a:t>
            </a:r>
          </a:p>
          <a:p>
            <a:pPr marL="0" indent="0">
              <a:buNone/>
            </a:pPr>
            <a:r>
              <a:rPr lang="en-US" dirty="0">
                <a:solidFill>
                  <a:schemeClr val="bg2"/>
                </a:solidFill>
              </a:rPr>
              <a:t>Part 3: 		How does the UCC29002 work</a:t>
            </a:r>
          </a:p>
          <a:p>
            <a:pPr marL="0" indent="0">
              <a:buNone/>
            </a:pPr>
            <a:r>
              <a:rPr lang="en-US" dirty="0">
                <a:solidFill>
                  <a:srgbClr val="FF0000"/>
                </a:solidFill>
              </a:rPr>
              <a:t>Part 4:		Using the UCC29002</a:t>
            </a:r>
          </a:p>
          <a:p>
            <a:r>
              <a:rPr lang="en-US" dirty="0">
                <a:solidFill>
                  <a:schemeClr val="bg2"/>
                </a:solidFill>
              </a:rPr>
              <a:t>		Differences between the UCC29002 and UCC29002/1</a:t>
            </a:r>
          </a:p>
          <a:p>
            <a:pPr marL="0" indent="0">
              <a:buNone/>
            </a:pPr>
            <a:r>
              <a:rPr lang="en-US" dirty="0">
                <a:solidFill>
                  <a:schemeClr val="bg2"/>
                </a:solidFill>
              </a:rPr>
              <a:t>Part 5:		Accuracy</a:t>
            </a:r>
          </a:p>
          <a:p>
            <a:pPr marL="0" indent="0">
              <a:buNone/>
            </a:pPr>
            <a:r>
              <a:rPr lang="en-US" dirty="0">
                <a:solidFill>
                  <a:schemeClr val="bg2"/>
                </a:solidFill>
              </a:rPr>
              <a:t>Part 6: 		Typical Application</a:t>
            </a:r>
          </a:p>
        </p:txBody>
      </p:sp>
      <p:sp>
        <p:nvSpPr>
          <p:cNvPr id="6" name="Rectangle 2"/>
          <p:cNvSpPr>
            <a:spLocks noGrp="1" noChangeArrowheads="1"/>
          </p:cNvSpPr>
          <p:nvPr>
            <p:ph type="ctrTitle"/>
          </p:nvPr>
        </p:nvSpPr>
        <p:spPr>
          <a:xfrm>
            <a:off x="342900" y="297630"/>
            <a:ext cx="8458200" cy="1102519"/>
          </a:xfrm>
        </p:spPr>
        <p:txBody>
          <a:bodyPr/>
          <a:lstStyle/>
          <a:p>
            <a:r>
              <a:rPr lang="en-US" sz="2800" dirty="0"/>
              <a:t>Load Share Control using the UCC29002</a:t>
            </a:r>
            <a:endParaRPr lang="en-US" sz="2800" dirty="0" smtClean="0"/>
          </a:p>
        </p:txBody>
      </p:sp>
      <p:sp>
        <p:nvSpPr>
          <p:cNvPr id="7" name="TextBox 6"/>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3993684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4011" y="1736921"/>
            <a:ext cx="8177560" cy="2031325"/>
          </a:xfrm>
          <a:prstGeom prst="rect">
            <a:avLst/>
          </a:prstGeom>
        </p:spPr>
        <p:txBody>
          <a:bodyPr wrap="square">
            <a:spAutoFit/>
          </a:bodyPr>
          <a:lstStyle/>
          <a:p>
            <a:pPr marL="0" indent="0">
              <a:buNone/>
            </a:pPr>
            <a:r>
              <a:rPr lang="en-US" dirty="0">
                <a:solidFill>
                  <a:schemeClr val="tx2"/>
                </a:solidFill>
              </a:rPr>
              <a:t>Part 1:		</a:t>
            </a:r>
            <a:r>
              <a:rPr lang="en-US" dirty="0" smtClean="0">
                <a:solidFill>
                  <a:schemeClr val="tx2"/>
                </a:solidFill>
              </a:rPr>
              <a:t>Parallel Operation</a:t>
            </a:r>
            <a:endParaRPr lang="en-US" dirty="0">
              <a:solidFill>
                <a:schemeClr val="tx2"/>
              </a:solidFill>
            </a:endParaRPr>
          </a:p>
          <a:p>
            <a:pPr marL="0" indent="0">
              <a:buNone/>
            </a:pPr>
            <a:r>
              <a:rPr lang="en-US" dirty="0">
                <a:solidFill>
                  <a:schemeClr val="bg2"/>
                </a:solidFill>
              </a:rPr>
              <a:t>Part 2:		</a:t>
            </a:r>
            <a:r>
              <a:rPr lang="en-US" dirty="0" smtClean="0">
                <a:solidFill>
                  <a:schemeClr val="bg2"/>
                </a:solidFill>
              </a:rPr>
              <a:t>Introduction to the UCC29002</a:t>
            </a:r>
            <a:r>
              <a:rPr lang="en-US" dirty="0">
                <a:solidFill>
                  <a:schemeClr val="bg2"/>
                </a:solidFill>
              </a:rPr>
              <a:t>			</a:t>
            </a:r>
            <a:endParaRPr lang="en-US" dirty="0" smtClean="0">
              <a:solidFill>
                <a:schemeClr val="bg2"/>
              </a:solidFill>
            </a:endParaRPr>
          </a:p>
          <a:p>
            <a:pPr marL="0" indent="0">
              <a:buNone/>
            </a:pPr>
            <a:r>
              <a:rPr lang="en-US" dirty="0" smtClean="0">
                <a:solidFill>
                  <a:schemeClr val="bg2"/>
                </a:solidFill>
              </a:rPr>
              <a:t>Part </a:t>
            </a:r>
            <a:r>
              <a:rPr lang="en-US" dirty="0">
                <a:solidFill>
                  <a:schemeClr val="bg2"/>
                </a:solidFill>
              </a:rPr>
              <a:t>3: 		</a:t>
            </a:r>
            <a:r>
              <a:rPr lang="en-US" dirty="0" smtClean="0">
                <a:solidFill>
                  <a:schemeClr val="bg2"/>
                </a:solidFill>
              </a:rPr>
              <a:t>How does the UCC29002 work</a:t>
            </a:r>
            <a:endParaRPr lang="en-US" dirty="0">
              <a:solidFill>
                <a:schemeClr val="bg2"/>
              </a:solidFill>
            </a:endParaRPr>
          </a:p>
          <a:p>
            <a:pPr marL="0" indent="0">
              <a:buNone/>
            </a:pPr>
            <a:r>
              <a:rPr lang="en-US" dirty="0">
                <a:solidFill>
                  <a:schemeClr val="bg2"/>
                </a:solidFill>
              </a:rPr>
              <a:t>Part 4:		</a:t>
            </a:r>
            <a:r>
              <a:rPr lang="en-US" dirty="0" smtClean="0">
                <a:solidFill>
                  <a:schemeClr val="bg2"/>
                </a:solidFill>
              </a:rPr>
              <a:t>Using the UCC29002</a:t>
            </a:r>
          </a:p>
          <a:p>
            <a:r>
              <a:rPr lang="en-US" dirty="0" smtClean="0">
                <a:solidFill>
                  <a:schemeClr val="bg2"/>
                </a:solidFill>
              </a:rPr>
              <a:t>		Differences between the UCC29002 and UCC29002/1</a:t>
            </a:r>
            <a:endParaRPr lang="en-US" dirty="0">
              <a:solidFill>
                <a:schemeClr val="bg2"/>
              </a:solidFill>
            </a:endParaRPr>
          </a:p>
          <a:p>
            <a:pPr marL="0" indent="0">
              <a:buNone/>
            </a:pPr>
            <a:r>
              <a:rPr lang="en-US" dirty="0">
                <a:solidFill>
                  <a:schemeClr val="bg2"/>
                </a:solidFill>
              </a:rPr>
              <a:t>Part 5:		</a:t>
            </a:r>
            <a:r>
              <a:rPr lang="en-US" dirty="0" smtClean="0">
                <a:solidFill>
                  <a:schemeClr val="bg2"/>
                </a:solidFill>
              </a:rPr>
              <a:t>Accuracy</a:t>
            </a:r>
          </a:p>
          <a:p>
            <a:pPr marL="0" indent="0">
              <a:buNone/>
            </a:pPr>
            <a:r>
              <a:rPr lang="en-US" dirty="0" smtClean="0">
                <a:solidFill>
                  <a:schemeClr val="bg2"/>
                </a:solidFill>
              </a:rPr>
              <a:t>Part 6: 		Typical Application</a:t>
            </a:r>
            <a:endParaRPr lang="en-US" dirty="0">
              <a:solidFill>
                <a:schemeClr val="bg2"/>
              </a:solidFill>
            </a:endParaRPr>
          </a:p>
        </p:txBody>
      </p:sp>
      <p:sp>
        <p:nvSpPr>
          <p:cNvPr id="6" name="Rectangle 2"/>
          <p:cNvSpPr>
            <a:spLocks noGrp="1" noChangeArrowheads="1"/>
          </p:cNvSpPr>
          <p:nvPr>
            <p:ph type="ctrTitle"/>
          </p:nvPr>
        </p:nvSpPr>
        <p:spPr>
          <a:xfrm>
            <a:off x="342900" y="297630"/>
            <a:ext cx="8458200" cy="1102519"/>
          </a:xfrm>
        </p:spPr>
        <p:txBody>
          <a:bodyPr/>
          <a:lstStyle/>
          <a:p>
            <a:r>
              <a:rPr lang="en-US" sz="2800" dirty="0"/>
              <a:t>Load Share Control using the UCC29002</a:t>
            </a:r>
            <a:endParaRPr lang="en-US" sz="2800" dirty="0" smtClean="0"/>
          </a:p>
        </p:txBody>
      </p:sp>
      <p:sp>
        <p:nvSpPr>
          <p:cNvPr id="8" name="TextBox 7"/>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1186060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with the </a:t>
            </a:r>
            <a:r>
              <a:rPr lang="en-US" dirty="0" smtClean="0"/>
              <a:t>UCC29002</a:t>
            </a:r>
            <a:r>
              <a:rPr lang="en-IE" dirty="0" smtClean="0"/>
              <a:t>:</a:t>
            </a:r>
            <a:endParaRPr lang="en-GB" dirty="0">
              <a:solidFill>
                <a:srgbClr val="FF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038" y="2997167"/>
            <a:ext cx="2477073" cy="1594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01814" y="834055"/>
            <a:ext cx="8334108" cy="1754326"/>
          </a:xfrm>
          <a:prstGeom prst="rect">
            <a:avLst/>
          </a:prstGeom>
        </p:spPr>
        <p:txBody>
          <a:bodyPr wrap="square">
            <a:spAutoFit/>
          </a:bodyPr>
          <a:lstStyle/>
          <a:p>
            <a:r>
              <a:rPr lang="en-GB" dirty="0"/>
              <a:t>Design procedure is outlined in the data </a:t>
            </a:r>
            <a:r>
              <a:rPr lang="en-GB" dirty="0" smtClean="0"/>
              <a:t>sheet</a:t>
            </a:r>
          </a:p>
          <a:p>
            <a:r>
              <a:rPr lang="en-GB" dirty="0" smtClean="0"/>
              <a:t> </a:t>
            </a:r>
            <a:endParaRPr lang="en-GB" dirty="0"/>
          </a:p>
          <a:p>
            <a:r>
              <a:rPr lang="en-GB" dirty="0"/>
              <a:t>There is a </a:t>
            </a:r>
            <a:r>
              <a:rPr lang="en-GB" dirty="0" err="1"/>
              <a:t>MathCad</a:t>
            </a:r>
            <a:r>
              <a:rPr lang="en-GB" dirty="0"/>
              <a:t> calculator on the product page at </a:t>
            </a:r>
            <a:r>
              <a:rPr lang="en-GB" dirty="0">
                <a:hlinkClick r:id="rId4"/>
              </a:rPr>
              <a:t>http://www.ti.com/product/UCC29002/toolssoftware</a:t>
            </a:r>
            <a:r>
              <a:rPr lang="en-GB" dirty="0"/>
              <a:t> </a:t>
            </a:r>
            <a:endParaRPr lang="en-GB" dirty="0" smtClean="0"/>
          </a:p>
          <a:p>
            <a:endParaRPr lang="en-GB" dirty="0"/>
          </a:p>
          <a:p>
            <a:endParaRPr lang="en-GB" dirty="0" smtClean="0"/>
          </a:p>
        </p:txBody>
      </p:sp>
      <p:sp>
        <p:nvSpPr>
          <p:cNvPr id="8" name="TextBox 7"/>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1027757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Typical Application</a:t>
            </a:r>
            <a:endParaRPr lang="en-GB" dirty="0">
              <a:solidFill>
                <a:srgbClr val="FF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Rectangle 16"/>
          <p:cNvSpPr>
            <a:spLocks noChangeArrowheads="1"/>
          </p:cNvSpPr>
          <p:nvPr/>
        </p:nvSpPr>
        <p:spPr bwMode="auto">
          <a:xfrm>
            <a:off x="453707" y="930299"/>
            <a:ext cx="6546851" cy="357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1600" dirty="0" smtClean="0">
                <a:latin typeface="+mn-lt"/>
              </a:rPr>
              <a:t>High Side Current Sensing</a:t>
            </a:r>
          </a:p>
          <a:p>
            <a:pPr marL="0" indent="0" eaLnBrk="1" hangingPunct="1">
              <a:buNone/>
            </a:pPr>
            <a:endParaRPr lang="en-US" altLang="en-US" sz="1600" dirty="0" smtClean="0">
              <a:latin typeface="+mn-lt"/>
            </a:endParaRPr>
          </a:p>
          <a:p>
            <a:pPr marL="0" indent="0" eaLnBrk="1" hangingPunct="1">
              <a:buNone/>
            </a:pPr>
            <a:r>
              <a:rPr lang="en-US" altLang="en-US" sz="1600" dirty="0">
                <a:latin typeface="+mn-lt"/>
              </a:rPr>
              <a:t>One UCC29002 is the Master and controls the voltage on the LS Bus</a:t>
            </a:r>
          </a:p>
          <a:p>
            <a:pPr eaLnBrk="1" hangingPunct="1"/>
            <a:r>
              <a:rPr lang="en-US" altLang="en-US" sz="1600" dirty="0" smtClean="0">
                <a:latin typeface="+mn-lt"/>
              </a:rPr>
              <a:t>UCC29002 </a:t>
            </a:r>
            <a:r>
              <a:rPr lang="en-US" altLang="en-US" sz="1600" dirty="0">
                <a:latin typeface="+mn-lt"/>
              </a:rPr>
              <a:t>on Module with highest Vo becomes the Master </a:t>
            </a:r>
            <a:r>
              <a:rPr lang="en-US" altLang="en-US" sz="1600" dirty="0" smtClean="0">
                <a:latin typeface="+mn-lt"/>
              </a:rPr>
              <a:t>controller. </a:t>
            </a:r>
            <a:r>
              <a:rPr lang="en-US" altLang="en-US" sz="1600" dirty="0">
                <a:latin typeface="+mn-lt"/>
              </a:rPr>
              <a:t>Master does not trim </a:t>
            </a:r>
            <a:r>
              <a:rPr lang="en-US" altLang="en-US" sz="1600" dirty="0" smtClean="0">
                <a:latin typeface="+mn-lt"/>
              </a:rPr>
              <a:t>Vo of its module</a:t>
            </a:r>
          </a:p>
          <a:p>
            <a:pPr eaLnBrk="1" hangingPunct="1"/>
            <a:r>
              <a:rPr lang="en-US" altLang="en-US" sz="1600" dirty="0" smtClean="0">
                <a:latin typeface="+mn-lt"/>
              </a:rPr>
              <a:t>Selection of Master is automatic and dynamic</a:t>
            </a:r>
          </a:p>
          <a:p>
            <a:pPr eaLnBrk="1" hangingPunct="1"/>
            <a:r>
              <a:rPr lang="en-US" altLang="en-US" sz="1600" dirty="0" smtClean="0">
                <a:latin typeface="+mn-lt"/>
              </a:rPr>
              <a:t>Master role may move to other controllers in the system</a:t>
            </a:r>
          </a:p>
          <a:p>
            <a:pPr lvl="1" eaLnBrk="1" hangingPunct="1"/>
            <a:r>
              <a:rPr lang="en-US" altLang="en-US" sz="1200" dirty="0" smtClean="0">
                <a:latin typeface="+mn-lt"/>
              </a:rPr>
              <a:t>If: Module </a:t>
            </a:r>
            <a:r>
              <a:rPr lang="en-US" altLang="en-US" sz="1200" dirty="0" err="1" smtClean="0">
                <a:latin typeface="+mn-lt"/>
              </a:rPr>
              <a:t>Vout</a:t>
            </a:r>
            <a:r>
              <a:rPr lang="en-US" altLang="en-US" sz="1200" dirty="0" smtClean="0">
                <a:latin typeface="+mn-lt"/>
              </a:rPr>
              <a:t> shifts with temperature or ageing for example</a:t>
            </a:r>
            <a:endParaRPr lang="en-US" altLang="en-US" sz="1200" dirty="0">
              <a:latin typeface="+mn-lt"/>
            </a:endParaRPr>
          </a:p>
          <a:p>
            <a:pPr eaLnBrk="1" hangingPunct="1"/>
            <a:r>
              <a:rPr lang="en-US" altLang="en-US" sz="1600" dirty="0">
                <a:latin typeface="+mn-lt"/>
              </a:rPr>
              <a:t>Master sets the I</a:t>
            </a:r>
            <a:r>
              <a:rPr lang="en-US" altLang="en-US" sz="1600" baseline="-25000" dirty="0">
                <a:latin typeface="+mn-lt"/>
              </a:rPr>
              <a:t>DEM</a:t>
            </a:r>
            <a:r>
              <a:rPr lang="en-US" altLang="en-US" sz="1600" dirty="0">
                <a:latin typeface="+mn-lt"/>
              </a:rPr>
              <a:t> signal onto the LS Bus</a:t>
            </a:r>
          </a:p>
          <a:p>
            <a:pPr marL="0" indent="0" eaLnBrk="1" hangingPunct="1">
              <a:buNone/>
            </a:pPr>
            <a:endParaRPr lang="en-US" altLang="en-US" sz="1600" dirty="0" smtClean="0">
              <a:latin typeface="+mn-lt"/>
            </a:endParaRPr>
          </a:p>
          <a:p>
            <a:pPr marL="0" indent="0" eaLnBrk="1" hangingPunct="1">
              <a:buNone/>
            </a:pPr>
            <a:r>
              <a:rPr lang="en-US" altLang="en-US" sz="1600" dirty="0" smtClean="0">
                <a:latin typeface="+mn-lt"/>
              </a:rPr>
              <a:t>The other UCC29002 become slaves </a:t>
            </a:r>
          </a:p>
          <a:p>
            <a:pPr eaLnBrk="1" hangingPunct="1"/>
            <a:r>
              <a:rPr lang="en-US" altLang="en-US" sz="1600" dirty="0" smtClean="0">
                <a:latin typeface="+mn-lt"/>
              </a:rPr>
              <a:t>Slaves use ADJ pin to trim Vo </a:t>
            </a:r>
          </a:p>
          <a:p>
            <a:pPr eaLnBrk="1" hangingPunct="1"/>
            <a:r>
              <a:rPr lang="en-US" altLang="en-US" sz="1600" dirty="0" err="1" smtClean="0">
                <a:latin typeface="+mn-lt"/>
              </a:rPr>
              <a:t>I</a:t>
            </a:r>
            <a:r>
              <a:rPr lang="en-US" altLang="en-US" sz="1600" baseline="-25000" dirty="0" err="1" smtClean="0">
                <a:latin typeface="+mn-lt"/>
              </a:rPr>
              <a:t>O_Slave</a:t>
            </a:r>
            <a:r>
              <a:rPr lang="en-US" altLang="en-US" sz="1600" baseline="-25000" dirty="0" smtClean="0">
                <a:latin typeface="+mn-lt"/>
              </a:rPr>
              <a:t> </a:t>
            </a:r>
            <a:r>
              <a:rPr lang="en-US" altLang="en-US" sz="1600" dirty="0" smtClean="0">
                <a:latin typeface="+mn-lt"/>
              </a:rPr>
              <a:t>= </a:t>
            </a:r>
            <a:r>
              <a:rPr lang="en-US" altLang="en-US" sz="1600" dirty="0" err="1" smtClean="0">
                <a:latin typeface="+mn-lt"/>
              </a:rPr>
              <a:t>I</a:t>
            </a:r>
            <a:r>
              <a:rPr lang="en-US" altLang="en-US" sz="1600" baseline="-25000" dirty="0" err="1" smtClean="0">
                <a:latin typeface="+mn-lt"/>
              </a:rPr>
              <a:t>O_Master</a:t>
            </a:r>
            <a:endParaRPr lang="en-US" altLang="en-US" sz="1600" baseline="-25000" dirty="0" smtClean="0">
              <a:latin typeface="+mn-lt"/>
            </a:endParaRPr>
          </a:p>
          <a:p>
            <a:pPr marL="0" indent="0" eaLnBrk="1" hangingPunct="1">
              <a:buNone/>
            </a:pPr>
            <a:endParaRPr lang="en-US" altLang="en-US" sz="1600" dirty="0">
              <a:latin typeface="+mn-lt"/>
            </a:endParaRPr>
          </a:p>
          <a:p>
            <a:pPr marL="0" indent="0" eaLnBrk="1" hangingPunct="1">
              <a:buNone/>
            </a:pPr>
            <a:endParaRPr lang="en-US" altLang="en-US" sz="1600" dirty="0">
              <a:latin typeface="+mn-lt"/>
            </a:endParaRPr>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558" y="336550"/>
            <a:ext cx="1756585"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2738745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High Side or Low Side Current Sense</a:t>
            </a:r>
            <a:endParaRPr lang="en-GB" dirty="0">
              <a:solidFill>
                <a:srgbClr val="FF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312420" y="725090"/>
            <a:ext cx="5494020" cy="3539430"/>
          </a:xfrm>
          <a:prstGeom prst="rect">
            <a:avLst/>
          </a:prstGeom>
        </p:spPr>
        <p:txBody>
          <a:bodyPr wrap="square">
            <a:spAutoFit/>
          </a:bodyPr>
          <a:lstStyle/>
          <a:p>
            <a:r>
              <a:rPr lang="en-US" sz="1600" dirty="0" smtClean="0"/>
              <a:t>Current Sense can be High Side or Low Side</a:t>
            </a:r>
          </a:p>
          <a:p>
            <a:endParaRPr lang="en-US" sz="1600" dirty="0" smtClean="0"/>
          </a:p>
          <a:p>
            <a:r>
              <a:rPr lang="en-GB" sz="1600" dirty="0"/>
              <a:t>The EVM and the Ref Design use High Side sensing  </a:t>
            </a:r>
            <a:endParaRPr lang="en-GB" sz="1600" dirty="0" smtClean="0"/>
          </a:p>
          <a:p>
            <a:pPr marL="285750" indent="-285750">
              <a:buFont typeface="Arial" panose="020B0604020202020204" pitchFamily="34" charset="0"/>
              <a:buChar char="•"/>
            </a:pPr>
            <a:r>
              <a:rPr lang="en-GB" sz="1600" dirty="0" smtClean="0"/>
              <a:t>PMP10099</a:t>
            </a:r>
            <a:r>
              <a:rPr lang="en-GB" sz="1600" dirty="0"/>
              <a:t>: – 12Vout</a:t>
            </a:r>
          </a:p>
          <a:p>
            <a:pPr marL="285750" indent="-285750">
              <a:buFont typeface="Arial" panose="020B0604020202020204" pitchFamily="34" charset="0"/>
              <a:buChar char="•"/>
            </a:pPr>
            <a:r>
              <a:rPr lang="en-GB" sz="1600" dirty="0"/>
              <a:t>EVM: 1V &lt; </a:t>
            </a:r>
            <a:r>
              <a:rPr lang="en-GB" sz="1600" dirty="0" err="1"/>
              <a:t>Vout</a:t>
            </a:r>
            <a:r>
              <a:rPr lang="en-GB" sz="1600" dirty="0"/>
              <a:t> &lt; </a:t>
            </a:r>
            <a:r>
              <a:rPr lang="en-GB" sz="1600" dirty="0" smtClean="0"/>
              <a:t>15V</a:t>
            </a:r>
          </a:p>
          <a:p>
            <a:endParaRPr lang="en-US" sz="1600" dirty="0" smtClean="0"/>
          </a:p>
          <a:p>
            <a:r>
              <a:rPr lang="en-US" sz="1600" dirty="0" smtClean="0"/>
              <a:t>Normally Low side is a better choice. </a:t>
            </a:r>
          </a:p>
          <a:p>
            <a:pPr marL="285750" indent="-285750">
              <a:buFont typeface="Arial" panose="020B0604020202020204" pitchFamily="34" charset="0"/>
              <a:buChar char="•"/>
            </a:pPr>
            <a:r>
              <a:rPr lang="en-US" sz="1600" dirty="0" smtClean="0"/>
              <a:t>Works </a:t>
            </a:r>
            <a:r>
              <a:rPr lang="en-US" sz="1600" dirty="0"/>
              <a:t>for both low </a:t>
            </a:r>
            <a:r>
              <a:rPr lang="en-US" sz="1600" dirty="0" smtClean="0"/>
              <a:t>and high output voltage </a:t>
            </a:r>
            <a:r>
              <a:rPr lang="en-US" sz="1600" dirty="0"/>
              <a:t>applications </a:t>
            </a:r>
            <a:endParaRPr lang="en-US" sz="1600" dirty="0" smtClean="0"/>
          </a:p>
          <a:p>
            <a:pPr marL="285750" indent="-285750">
              <a:buFont typeface="Arial" panose="020B0604020202020204" pitchFamily="34" charset="0"/>
              <a:buChar char="•"/>
            </a:pPr>
            <a:r>
              <a:rPr lang="en-GB" sz="1600" dirty="0"/>
              <a:t>Most customers use Low Side</a:t>
            </a:r>
          </a:p>
          <a:p>
            <a:endParaRPr lang="en-US" sz="1600" dirty="0" smtClean="0"/>
          </a:p>
          <a:p>
            <a:pPr marL="285750" indent="-285750">
              <a:buFont typeface="Arial" panose="020B0604020202020204" pitchFamily="34" charset="0"/>
              <a:buChar char="•"/>
            </a:pPr>
            <a:r>
              <a:rPr lang="en-US" sz="1600" dirty="0" smtClean="0"/>
              <a:t>During testing, it is easier to measure </a:t>
            </a:r>
            <a:r>
              <a:rPr lang="en-US" sz="1600" dirty="0"/>
              <a:t>the voltage drop across the shunt </a:t>
            </a:r>
            <a:r>
              <a:rPr lang="en-US" sz="1600" dirty="0" smtClean="0"/>
              <a:t>resistor if it is on the low side.</a:t>
            </a:r>
          </a:p>
          <a:p>
            <a:endParaRPr lang="en-US" sz="1600" dirty="0"/>
          </a:p>
          <a:p>
            <a:r>
              <a:rPr lang="en-US" sz="1600" dirty="0" smtClean="0"/>
              <a:t>I’d recommend Low Side sensing</a:t>
            </a:r>
            <a:endParaRPr lang="en-GB" sz="1600" dirty="0"/>
          </a:p>
        </p:txBody>
      </p:sp>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269" y="740021"/>
            <a:ext cx="2281659"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rot="16200000">
            <a:off x="5522073" y="1403858"/>
            <a:ext cx="1249060" cy="369332"/>
          </a:xfrm>
          <a:prstGeom prst="rect">
            <a:avLst/>
          </a:prstGeom>
        </p:spPr>
        <p:txBody>
          <a:bodyPr wrap="none">
            <a:spAutoFit/>
          </a:bodyPr>
          <a:lstStyle/>
          <a:p>
            <a:r>
              <a:rPr lang="en-US" dirty="0">
                <a:solidFill>
                  <a:srgbClr val="FF0000"/>
                </a:solidFill>
              </a:rPr>
              <a:t>High Side </a:t>
            </a:r>
            <a:endParaRPr lang="en-GB" dirty="0">
              <a:solidFill>
                <a:srgbClr val="FF0000"/>
              </a:solidFill>
            </a:endParaRPr>
          </a:p>
        </p:txBody>
      </p:sp>
      <p:sp>
        <p:nvSpPr>
          <p:cNvPr id="8" name="Rectangle 7"/>
          <p:cNvSpPr/>
          <p:nvPr/>
        </p:nvSpPr>
        <p:spPr>
          <a:xfrm rot="16200000">
            <a:off x="5547721" y="3542374"/>
            <a:ext cx="1197764" cy="369332"/>
          </a:xfrm>
          <a:prstGeom prst="rect">
            <a:avLst/>
          </a:prstGeom>
        </p:spPr>
        <p:txBody>
          <a:bodyPr wrap="none">
            <a:spAutoFit/>
          </a:bodyPr>
          <a:lstStyle/>
          <a:p>
            <a:r>
              <a:rPr lang="en-US" dirty="0" smtClean="0">
                <a:solidFill>
                  <a:srgbClr val="FF0000"/>
                </a:solidFill>
              </a:rPr>
              <a:t>Low </a:t>
            </a:r>
            <a:r>
              <a:rPr lang="en-US" dirty="0">
                <a:solidFill>
                  <a:srgbClr val="FF0000"/>
                </a:solidFill>
              </a:rPr>
              <a:t>Side </a:t>
            </a:r>
            <a:endParaRPr lang="en-GB" dirty="0">
              <a:solidFill>
                <a:srgbClr val="FF0000"/>
              </a:solidFill>
            </a:endParaRPr>
          </a:p>
        </p:txBody>
      </p:sp>
      <p:sp>
        <p:nvSpPr>
          <p:cNvPr id="9" name="TextBox 8"/>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2946892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Low Side Current Sense with V+ sensing only</a:t>
            </a:r>
            <a:endParaRPr lang="en-GB" dirty="0">
              <a:solidFill>
                <a:srgbClr val="FF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312420" y="725090"/>
            <a:ext cx="5494020" cy="1569660"/>
          </a:xfrm>
          <a:prstGeom prst="rect">
            <a:avLst/>
          </a:prstGeom>
        </p:spPr>
        <p:txBody>
          <a:bodyPr wrap="square">
            <a:spAutoFit/>
          </a:bodyPr>
          <a:lstStyle/>
          <a:p>
            <a:r>
              <a:rPr lang="en-US" sz="1600" dirty="0" smtClean="0"/>
              <a:t>There are voltage drops in the current sensing (R</a:t>
            </a:r>
            <a:r>
              <a:rPr lang="en-US" sz="1600" baseline="-25000" dirty="0" smtClean="0"/>
              <a:t>CS</a:t>
            </a:r>
            <a:r>
              <a:rPr lang="en-US" sz="1600" dirty="0" smtClean="0"/>
              <a:t>) and external PCB resistances (R</a:t>
            </a:r>
            <a:r>
              <a:rPr lang="en-US" sz="1600" baseline="-25000" dirty="0" smtClean="0"/>
              <a:t>EXT</a:t>
            </a:r>
            <a:r>
              <a:rPr lang="en-US" sz="1600" dirty="0" smtClean="0"/>
              <a:t>) which means that V</a:t>
            </a:r>
            <a:r>
              <a:rPr lang="en-US" sz="1600" baseline="-25000" dirty="0" smtClean="0"/>
              <a:t>LS_M</a:t>
            </a:r>
            <a:r>
              <a:rPr lang="en-US" sz="1600" dirty="0" smtClean="0"/>
              <a:t> not necessarily equal to V</a:t>
            </a:r>
            <a:r>
              <a:rPr lang="en-US" sz="1600" baseline="-25000" dirty="0" smtClean="0"/>
              <a:t>LS_S</a:t>
            </a:r>
            <a:endParaRPr lang="en-US" sz="1600" baseline="-25000" dirty="0"/>
          </a:p>
          <a:p>
            <a:endParaRPr lang="en-US" sz="1600" dirty="0" smtClean="0"/>
          </a:p>
          <a:p>
            <a:r>
              <a:rPr lang="en-US" sz="1600" dirty="0" smtClean="0"/>
              <a:t>Usually the errors are small enough to ignore – </a:t>
            </a:r>
            <a:r>
              <a:rPr lang="en-US" sz="1400" dirty="0" smtClean="0"/>
              <a:t>next slide</a:t>
            </a:r>
            <a:endParaRPr lang="en-US" sz="1400" baseline="-25000" dirty="0" smtClean="0"/>
          </a:p>
          <a:p>
            <a:endParaRPr lang="en-US" sz="1600" dirty="0" smtClean="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861" y="739978"/>
            <a:ext cx="2375306"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2802968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Low Side Current Sense with V+ sensing only</a:t>
            </a:r>
            <a:endParaRPr lang="en-GB" dirty="0">
              <a:solidFill>
                <a:srgbClr val="FF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312420" y="725090"/>
            <a:ext cx="7356742" cy="2472472"/>
          </a:xfrm>
          <a:prstGeom prst="rect">
            <a:avLst/>
          </a:prstGeom>
        </p:spPr>
        <p:txBody>
          <a:bodyPr wrap="square">
            <a:spAutoFit/>
          </a:bodyPr>
          <a:lstStyle/>
          <a:p>
            <a:r>
              <a:rPr lang="en-US" sz="1600" dirty="0" smtClean="0"/>
              <a:t>Voltage </a:t>
            </a:r>
            <a:r>
              <a:rPr lang="en-US" sz="1600" dirty="0"/>
              <a:t>drops in the current sensing (R</a:t>
            </a:r>
            <a:r>
              <a:rPr lang="en-US" sz="1600" baseline="-25000" dirty="0"/>
              <a:t>CS</a:t>
            </a:r>
            <a:r>
              <a:rPr lang="en-US" sz="1600" dirty="0"/>
              <a:t>) and external PCB resistances (</a:t>
            </a:r>
            <a:r>
              <a:rPr lang="en-US" sz="1600" dirty="0" smtClean="0"/>
              <a:t>R</a:t>
            </a:r>
            <a:r>
              <a:rPr lang="en-US" sz="1600" baseline="-25000" dirty="0" smtClean="0"/>
              <a:t>EXT</a:t>
            </a:r>
            <a:r>
              <a:rPr lang="en-US" sz="1600" dirty="0" smtClean="0"/>
              <a:t>)</a:t>
            </a:r>
          </a:p>
          <a:p>
            <a:r>
              <a:rPr lang="en-US" sz="1600" dirty="0" smtClean="0"/>
              <a:t>means </a:t>
            </a:r>
            <a:r>
              <a:rPr lang="en-US" sz="1600" dirty="0"/>
              <a:t>that V</a:t>
            </a:r>
            <a:r>
              <a:rPr lang="en-US" sz="1600" baseline="-25000" dirty="0"/>
              <a:t>LS_M</a:t>
            </a:r>
            <a:r>
              <a:rPr lang="en-US" sz="1600" dirty="0"/>
              <a:t> not necessarily equal to V</a:t>
            </a:r>
            <a:r>
              <a:rPr lang="en-US" sz="1600" baseline="-25000" dirty="0"/>
              <a:t>LS_S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Usually the errors are small enough to </a:t>
            </a:r>
            <a:r>
              <a:rPr lang="en-US" sz="1600" dirty="0" smtClean="0"/>
              <a:t>ignore</a:t>
            </a:r>
          </a:p>
          <a:p>
            <a:pPr marL="285750" indent="-285750">
              <a:buFont typeface="Arial" panose="020B0604020202020204" pitchFamily="34" charset="0"/>
              <a:buChar char="•"/>
            </a:pPr>
            <a:r>
              <a:rPr lang="en-US" sz="1600" dirty="0" smtClean="0"/>
              <a:t>The voltage drop from GND_M to GND_S is</a:t>
            </a:r>
          </a:p>
          <a:p>
            <a:pPr marL="285750" indent="-285750">
              <a:buFont typeface="Arial" panose="020B0604020202020204" pitchFamily="34" charset="0"/>
              <a:buChar char="•"/>
            </a:pPr>
            <a:endParaRPr lang="en-US" sz="1600" baseline="-25000" dirty="0"/>
          </a:p>
          <a:p>
            <a:pPr marL="285750" indent="-285750">
              <a:buFont typeface="Arial" panose="020B0604020202020204" pitchFamily="34" charset="0"/>
              <a:buChar char="•"/>
            </a:pPr>
            <a:endParaRPr lang="en-US" sz="1600" baseline="-25000" dirty="0" smtClean="0"/>
          </a:p>
          <a:p>
            <a:pPr marL="285750" indent="-285750">
              <a:buFont typeface="Arial" panose="020B0604020202020204" pitchFamily="34" charset="0"/>
              <a:buChar char="•"/>
            </a:pPr>
            <a:endParaRPr lang="en-US" sz="1600" baseline="-25000" dirty="0"/>
          </a:p>
          <a:p>
            <a:pPr marL="285750" indent="-285750">
              <a:buFont typeface="Arial" panose="020B0604020202020204" pitchFamily="34" charset="0"/>
              <a:buChar char="•"/>
            </a:pPr>
            <a:endParaRPr lang="en-US" sz="1600" baseline="-25000" dirty="0" smtClean="0"/>
          </a:p>
          <a:p>
            <a:pPr marL="285750" indent="-285750">
              <a:buFont typeface="Arial" panose="020B0604020202020204" pitchFamily="34" charset="0"/>
              <a:buChar char="•"/>
            </a:pPr>
            <a:endParaRPr lang="en-US" sz="1600" baseline="-25000" dirty="0"/>
          </a:p>
          <a:p>
            <a:pPr marL="285750" indent="-285750">
              <a:buFont typeface="Arial" panose="020B0604020202020204" pitchFamily="34" charset="0"/>
              <a:buChar char="•"/>
            </a:pPr>
            <a:endParaRPr lang="en-US" sz="1600" baseline="-25000" dirty="0" smtClean="0"/>
          </a:p>
          <a:p>
            <a:pPr marL="285750" indent="-285750">
              <a:buFont typeface="Arial" panose="020B0604020202020204" pitchFamily="34" charset="0"/>
              <a:buChar char="•"/>
            </a:pPr>
            <a:endParaRPr lang="en-US" sz="1600" baseline="-25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588" y="1509920"/>
            <a:ext cx="314325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20" y="2132684"/>
            <a:ext cx="365760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420" y="2522750"/>
            <a:ext cx="22479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2420" y="3119376"/>
            <a:ext cx="5313168" cy="1569660"/>
          </a:xfrm>
          <a:prstGeom prst="rect">
            <a:avLst/>
          </a:prstGeom>
        </p:spPr>
        <p:txBody>
          <a:bodyPr wrap="square">
            <a:spAutoFit/>
          </a:bodyPr>
          <a:lstStyle/>
          <a:p>
            <a:r>
              <a:rPr lang="en-US" sz="1600" dirty="0"/>
              <a:t>Usually the </a:t>
            </a:r>
            <a:r>
              <a:rPr lang="en-US" sz="1600" dirty="0" smtClean="0"/>
              <a:t>gain is </a:t>
            </a:r>
            <a:r>
              <a:rPr lang="en-US" sz="1600" dirty="0"/>
              <a:t>fairly high (80) and the imbalance is dominated by differences in R</a:t>
            </a:r>
            <a:r>
              <a:rPr lang="en-US" sz="1600" baseline="-25000" dirty="0"/>
              <a:t>CS</a:t>
            </a:r>
            <a:r>
              <a:rPr lang="en-US" sz="1600" dirty="0"/>
              <a:t> rather than in </a:t>
            </a:r>
            <a:r>
              <a:rPr lang="en-US" sz="1600" dirty="0" smtClean="0"/>
              <a:t>R</a:t>
            </a:r>
            <a:r>
              <a:rPr lang="en-US" sz="1600" baseline="-25000" dirty="0" smtClean="0"/>
              <a:t>EXT</a:t>
            </a:r>
            <a:r>
              <a:rPr lang="en-US" sz="1600" dirty="0" smtClean="0"/>
              <a:t> </a:t>
            </a:r>
          </a:p>
          <a:p>
            <a:endParaRPr lang="en-US" sz="1600" dirty="0"/>
          </a:p>
          <a:p>
            <a:r>
              <a:rPr lang="en-US" sz="1600" dirty="0"/>
              <a:t>If R</a:t>
            </a:r>
            <a:r>
              <a:rPr lang="en-US" sz="1600" baseline="-25000" dirty="0"/>
              <a:t>CS</a:t>
            </a:r>
            <a:r>
              <a:rPr lang="en-US" sz="1600" dirty="0"/>
              <a:t> and R</a:t>
            </a:r>
            <a:r>
              <a:rPr lang="en-US" sz="1600" baseline="-25000" dirty="0"/>
              <a:t>EXT</a:t>
            </a:r>
            <a:r>
              <a:rPr lang="en-US" sz="1600" dirty="0"/>
              <a:t> are identical then the current sharing will be affected only by differences in the UCC29002 current amplifier gain  (A</a:t>
            </a:r>
            <a:r>
              <a:rPr lang="en-US" sz="1600" baseline="-25000" dirty="0"/>
              <a:t>M</a:t>
            </a:r>
            <a:r>
              <a:rPr lang="en-US" sz="1600" dirty="0"/>
              <a:t> and A</a:t>
            </a:r>
            <a:r>
              <a:rPr lang="en-US" sz="1600" baseline="-25000" dirty="0"/>
              <a:t>S</a:t>
            </a:r>
            <a:r>
              <a:rPr lang="en-US" sz="1600" dirty="0"/>
              <a:t>).</a:t>
            </a:r>
          </a:p>
        </p:txBody>
      </p:sp>
    </p:spTree>
    <p:extLst>
      <p:ext uri="{BB962C8B-B14F-4D97-AF65-F5344CB8AC3E}">
        <p14:creationId xmlns:p14="http://schemas.microsoft.com/office/powerpoint/2010/main" val="510246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7861" y="465312"/>
            <a:ext cx="3102801"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4527" y="2533710"/>
            <a:ext cx="3102801" cy="2160000"/>
          </a:xfrm>
          <a:prstGeom prst="rect">
            <a:avLst/>
          </a:prstGeom>
        </p:spPr>
      </p:pic>
      <p:sp>
        <p:nvSpPr>
          <p:cNvPr id="2" name="Title 1"/>
          <p:cNvSpPr>
            <a:spLocks noGrp="1"/>
          </p:cNvSpPr>
          <p:nvPr>
            <p:ph type="title"/>
          </p:nvPr>
        </p:nvSpPr>
        <p:spPr/>
        <p:txBody>
          <a:bodyPr/>
          <a:lstStyle/>
          <a:p>
            <a:r>
              <a:rPr lang="en-IE" dirty="0" smtClean="0"/>
              <a:t>UCC29002 or UCC29002/1</a:t>
            </a:r>
            <a:endParaRPr lang="en-GB" dirty="0">
              <a:solidFill>
                <a:srgbClr val="FF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312419" y="725090"/>
            <a:ext cx="5570221" cy="4031873"/>
          </a:xfrm>
          <a:prstGeom prst="rect">
            <a:avLst/>
          </a:prstGeom>
        </p:spPr>
        <p:txBody>
          <a:bodyPr wrap="square">
            <a:spAutoFit/>
          </a:bodyPr>
          <a:lstStyle/>
          <a:p>
            <a:r>
              <a:rPr lang="en-GB" sz="1600" dirty="0" smtClean="0"/>
              <a:t>UCC29002 includes ‘Start-Up and Adjust Logic’ block</a:t>
            </a:r>
          </a:p>
          <a:p>
            <a:pPr marL="285750" indent="-285750">
              <a:buFont typeface="Arial" panose="020B0604020202020204" pitchFamily="34" charset="0"/>
              <a:buChar char="•"/>
            </a:pPr>
            <a:r>
              <a:rPr lang="en-GB" sz="1600" dirty="0" smtClean="0"/>
              <a:t>Disconnect Switch initially set to OPEN</a:t>
            </a:r>
          </a:p>
          <a:p>
            <a:pPr marL="285750" indent="-285750">
              <a:buFont typeface="Arial" panose="020B0604020202020204" pitchFamily="34" charset="0"/>
              <a:buChar char="•"/>
            </a:pPr>
            <a:r>
              <a:rPr lang="en-GB" sz="1600" dirty="0" smtClean="0"/>
              <a:t>I</a:t>
            </a:r>
            <a:r>
              <a:rPr lang="en-GB" sz="1600" baseline="-25000" dirty="0" smtClean="0"/>
              <a:t>ADJ</a:t>
            </a:r>
            <a:r>
              <a:rPr lang="en-GB" sz="1600" dirty="0" smtClean="0"/>
              <a:t> is set to maximum until Io reaches 80% of level set by LS bus</a:t>
            </a:r>
          </a:p>
          <a:p>
            <a:pPr marL="285750" indent="-285750">
              <a:buFont typeface="Arial" panose="020B0604020202020204" pitchFamily="34" charset="0"/>
              <a:buChar char="•"/>
            </a:pPr>
            <a:r>
              <a:rPr lang="en-GB" sz="1600" dirty="0" smtClean="0"/>
              <a:t>Disconnect Switch is then closed</a:t>
            </a:r>
          </a:p>
          <a:p>
            <a:pPr marL="285750" indent="-285750">
              <a:buFont typeface="Arial" panose="020B0604020202020204" pitchFamily="34" charset="0"/>
              <a:buChar char="•"/>
            </a:pPr>
            <a:r>
              <a:rPr lang="en-GB" sz="1600" dirty="0" smtClean="0"/>
              <a:t>Faster start-up than UCC29002/1</a:t>
            </a:r>
          </a:p>
          <a:p>
            <a:pPr marL="285750" indent="-285750">
              <a:buFont typeface="Arial" panose="020B0604020202020204" pitchFamily="34" charset="0"/>
              <a:buChar char="•"/>
            </a:pPr>
            <a:r>
              <a:rPr lang="en-GB" sz="1600" dirty="0" smtClean="0"/>
              <a:t>Output voltage overshoots possible at start-up</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a:p>
            <a:r>
              <a:rPr lang="en-GB" sz="1600" dirty="0" smtClean="0"/>
              <a:t>UCC29002/1 has no ‘Start-up and Adjust Logic’ block</a:t>
            </a:r>
          </a:p>
          <a:p>
            <a:pPr marL="285750" indent="-285750">
              <a:buFont typeface="Arial" panose="020B0604020202020204" pitchFamily="34" charset="0"/>
              <a:buChar char="•"/>
            </a:pPr>
            <a:r>
              <a:rPr lang="en-GB" sz="1600" dirty="0" smtClean="0"/>
              <a:t>I</a:t>
            </a:r>
            <a:r>
              <a:rPr lang="en-GB" sz="1600" baseline="-25000" dirty="0" smtClean="0"/>
              <a:t>ADJ</a:t>
            </a:r>
            <a:r>
              <a:rPr lang="en-GB" sz="1600" dirty="0" smtClean="0"/>
              <a:t> starts at zero (no adjustment of </a:t>
            </a:r>
            <a:r>
              <a:rPr lang="en-GB" sz="1600" dirty="0" err="1" smtClean="0"/>
              <a:t>Vout</a:t>
            </a:r>
            <a:r>
              <a:rPr lang="en-GB" sz="1600" dirty="0" smtClean="0"/>
              <a:t>)</a:t>
            </a:r>
          </a:p>
          <a:p>
            <a:pPr marL="285750" indent="-285750">
              <a:buFont typeface="Arial" panose="020B0604020202020204" pitchFamily="34" charset="0"/>
              <a:buChar char="•"/>
            </a:pPr>
            <a:r>
              <a:rPr lang="en-GB" sz="1600" dirty="0" smtClean="0"/>
              <a:t>Load Sharing established more slowly</a:t>
            </a:r>
          </a:p>
          <a:p>
            <a:pPr marL="285750" indent="-285750">
              <a:buFont typeface="Arial" panose="020B0604020202020204" pitchFamily="34" charset="0"/>
              <a:buChar char="•"/>
            </a:pPr>
            <a:r>
              <a:rPr lang="en-GB" sz="1600" dirty="0" smtClean="0"/>
              <a:t>Output voltage overshoots much less likely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The UCC29002/1 is a better choice for most applications</a:t>
            </a:r>
            <a:endParaRPr lang="en-GB" sz="1600" dirty="0"/>
          </a:p>
        </p:txBody>
      </p:sp>
      <p:sp>
        <p:nvSpPr>
          <p:cNvPr id="7" name="Oval 6"/>
          <p:cNvSpPr/>
          <p:nvPr/>
        </p:nvSpPr>
        <p:spPr>
          <a:xfrm>
            <a:off x="7056120" y="3672840"/>
            <a:ext cx="723900" cy="6629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5379720" y="929640"/>
            <a:ext cx="1821180" cy="9144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7" idx="1"/>
          </p:cNvCxnSpPr>
          <p:nvPr/>
        </p:nvCxnSpPr>
        <p:spPr>
          <a:xfrm>
            <a:off x="5234940" y="2640060"/>
            <a:ext cx="1927193" cy="112986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1526333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5846" y="1585028"/>
            <a:ext cx="3102801"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IE" dirty="0" smtClean="0"/>
              <a:t>UCC29002/1 block Diagram</a:t>
            </a:r>
            <a:endParaRPr lang="en-GB" dirty="0">
              <a:solidFill>
                <a:srgbClr val="FF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312420" y="725090"/>
            <a:ext cx="2735580" cy="1600438"/>
          </a:xfrm>
          <a:prstGeom prst="rect">
            <a:avLst/>
          </a:prstGeom>
        </p:spPr>
        <p:txBody>
          <a:bodyPr wrap="square">
            <a:spAutoFit/>
          </a:bodyPr>
          <a:lstStyle/>
          <a:p>
            <a:r>
              <a:rPr lang="en-GB" sz="1400" dirty="0" smtClean="0"/>
              <a:t>Current Sense Amplifier</a:t>
            </a:r>
          </a:p>
          <a:p>
            <a:pPr marL="285750" indent="-285750">
              <a:buFont typeface="Arial" panose="020B0604020202020204" pitchFamily="34" charset="0"/>
              <a:buChar char="•"/>
            </a:pPr>
            <a:r>
              <a:rPr lang="en-GB" sz="1400" dirty="0" smtClean="0"/>
              <a:t>Differential Amplifier</a:t>
            </a:r>
          </a:p>
          <a:p>
            <a:pPr marL="285750" indent="-285750">
              <a:buFont typeface="Arial" panose="020B0604020202020204" pitchFamily="34" charset="0"/>
              <a:buChar char="•"/>
            </a:pPr>
            <a:r>
              <a:rPr lang="en-GB" sz="1400" dirty="0" smtClean="0"/>
              <a:t>Minimum Gain = 3</a:t>
            </a:r>
          </a:p>
          <a:p>
            <a:pPr marL="285750" indent="-285750">
              <a:buFont typeface="Arial" panose="020B0604020202020204" pitchFamily="34" charset="0"/>
              <a:buChar char="•"/>
            </a:pPr>
            <a:r>
              <a:rPr lang="en-GB" sz="1400" dirty="0" smtClean="0"/>
              <a:t>Input is V</a:t>
            </a:r>
            <a:r>
              <a:rPr lang="en-GB" sz="1400" baseline="-25000" dirty="0" smtClean="0"/>
              <a:t>CS</a:t>
            </a:r>
            <a:r>
              <a:rPr lang="en-GB" sz="1400" dirty="0" smtClean="0"/>
              <a:t> </a:t>
            </a:r>
          </a:p>
          <a:p>
            <a:pPr marL="285750" indent="-285750">
              <a:buFont typeface="Arial" panose="020B0604020202020204" pitchFamily="34" charset="0"/>
              <a:buChar char="•"/>
            </a:pPr>
            <a:r>
              <a:rPr lang="en-GB" sz="1400" dirty="0" smtClean="0"/>
              <a:t>Output is A(V</a:t>
            </a:r>
            <a:r>
              <a:rPr lang="en-GB" sz="1400" baseline="-25000" dirty="0" smtClean="0"/>
              <a:t>CS</a:t>
            </a:r>
            <a:r>
              <a:rPr lang="en-GB" sz="1400" dirty="0" smtClean="0"/>
              <a:t>+V</a:t>
            </a:r>
            <a:r>
              <a:rPr lang="en-GB" sz="1400" baseline="-25000" dirty="0" smtClean="0"/>
              <a:t>IO</a:t>
            </a:r>
            <a:r>
              <a:rPr lang="en-GB" sz="1400" dirty="0" smtClean="0"/>
              <a:t>)</a:t>
            </a:r>
          </a:p>
          <a:p>
            <a:pPr marL="285750" indent="-285750">
              <a:buFont typeface="Arial" panose="020B0604020202020204" pitchFamily="34" charset="0"/>
              <a:buChar char="•"/>
            </a:pPr>
            <a:r>
              <a:rPr lang="en-GB" sz="1400" dirty="0" smtClean="0"/>
              <a:t>Low Offset is critical</a:t>
            </a:r>
          </a:p>
          <a:p>
            <a:pPr marL="285750" indent="-285750">
              <a:buFont typeface="Arial" panose="020B0604020202020204" pitchFamily="34" charset="0"/>
              <a:buChar char="•"/>
            </a:pPr>
            <a:r>
              <a:rPr lang="en-GB" sz="1400" dirty="0"/>
              <a:t>V</a:t>
            </a:r>
            <a:r>
              <a:rPr lang="en-GB" sz="1400" baseline="-25000" dirty="0"/>
              <a:t>IO</a:t>
            </a:r>
            <a:r>
              <a:rPr lang="en-GB" sz="1400" dirty="0"/>
              <a:t> &lt; ±100</a:t>
            </a:r>
            <a:r>
              <a:rPr lang="en-GB" sz="1400" dirty="0" smtClean="0">
                <a:sym typeface="Symbol"/>
              </a:rPr>
              <a:t></a:t>
            </a:r>
            <a:r>
              <a:rPr lang="en-GB" sz="1400" dirty="0">
                <a:sym typeface="Symbol"/>
              </a:rPr>
              <a:t>V</a:t>
            </a:r>
            <a:r>
              <a:rPr lang="en-GB" sz="1400" dirty="0" smtClean="0"/>
              <a:t>  </a:t>
            </a:r>
          </a:p>
        </p:txBody>
      </p:sp>
      <p:sp>
        <p:nvSpPr>
          <p:cNvPr id="11" name="Oval 10"/>
          <p:cNvSpPr/>
          <p:nvPr/>
        </p:nvSpPr>
        <p:spPr>
          <a:xfrm>
            <a:off x="3749040" y="1706880"/>
            <a:ext cx="579597" cy="3200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328637" y="1653540"/>
            <a:ext cx="560070" cy="3733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183421" y="725090"/>
            <a:ext cx="3791619" cy="1231106"/>
          </a:xfrm>
          <a:prstGeom prst="rect">
            <a:avLst/>
          </a:prstGeom>
        </p:spPr>
        <p:txBody>
          <a:bodyPr wrap="square">
            <a:spAutoFit/>
          </a:bodyPr>
          <a:lstStyle/>
          <a:p>
            <a:r>
              <a:rPr lang="en-GB" sz="1400" dirty="0" smtClean="0"/>
              <a:t>Disconnect Switch</a:t>
            </a:r>
          </a:p>
          <a:p>
            <a:pPr marL="285750" indent="-285750">
              <a:buFont typeface="Arial" panose="020B0604020202020204" pitchFamily="34" charset="0"/>
              <a:buChar char="•"/>
            </a:pPr>
            <a:r>
              <a:rPr lang="en-GB" sz="1400" dirty="0" smtClean="0"/>
              <a:t>Open if V</a:t>
            </a:r>
            <a:r>
              <a:rPr lang="en-GB" sz="1400" baseline="-25000" dirty="0" smtClean="0"/>
              <a:t>CS+ </a:t>
            </a:r>
            <a:r>
              <a:rPr lang="en-GB" sz="1400" dirty="0" smtClean="0">
                <a:latin typeface="Calibri"/>
                <a:cs typeface="Calibri"/>
              </a:rPr>
              <a:t>≈ </a:t>
            </a:r>
            <a:r>
              <a:rPr lang="en-GB" sz="1400" dirty="0" smtClean="0"/>
              <a:t>0.5V &lt; V</a:t>
            </a:r>
            <a:r>
              <a:rPr lang="en-GB" sz="1400" baseline="-25000" dirty="0" smtClean="0"/>
              <a:t>CS-</a:t>
            </a:r>
          </a:p>
          <a:p>
            <a:pPr marL="285750" indent="-285750">
              <a:buFont typeface="Arial" panose="020B0604020202020204" pitchFamily="34" charset="0"/>
              <a:buChar char="•"/>
            </a:pPr>
            <a:r>
              <a:rPr lang="en-GB" sz="1400" dirty="0" smtClean="0"/>
              <a:t>Closed otherwise</a:t>
            </a:r>
          </a:p>
          <a:p>
            <a:endParaRPr lang="en-GB" sz="1600" dirty="0"/>
          </a:p>
          <a:p>
            <a:endParaRPr lang="en-GB" sz="1600" dirty="0"/>
          </a:p>
        </p:txBody>
      </p:sp>
      <p:cxnSp>
        <p:nvCxnSpPr>
          <p:cNvPr id="16" name="Straight Arrow Connector 15"/>
          <p:cNvCxnSpPr/>
          <p:nvPr/>
        </p:nvCxnSpPr>
        <p:spPr>
          <a:xfrm>
            <a:off x="4216400" y="1508397"/>
            <a:ext cx="208104" cy="22678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857071" y="1789572"/>
            <a:ext cx="560070" cy="3733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072531" y="387681"/>
            <a:ext cx="2644750" cy="954107"/>
          </a:xfrm>
          <a:prstGeom prst="rect">
            <a:avLst/>
          </a:prstGeom>
        </p:spPr>
        <p:txBody>
          <a:bodyPr wrap="square">
            <a:spAutoFit/>
          </a:bodyPr>
          <a:lstStyle/>
          <a:p>
            <a:r>
              <a:rPr lang="en-GB" sz="1400" dirty="0" smtClean="0"/>
              <a:t>Load Share Bus Driver</a:t>
            </a:r>
          </a:p>
          <a:p>
            <a:pPr marL="285750" indent="-285750">
              <a:buFont typeface="Arial" panose="020B0604020202020204" pitchFamily="34" charset="0"/>
              <a:buChar char="•"/>
            </a:pPr>
            <a:r>
              <a:rPr lang="en-GB" sz="1400" dirty="0" smtClean="0"/>
              <a:t>LS = CSO in Master* </a:t>
            </a:r>
          </a:p>
          <a:p>
            <a:pPr marL="285750" indent="-285750">
              <a:buFont typeface="Arial" panose="020B0604020202020204" pitchFamily="34" charset="0"/>
              <a:buChar char="•"/>
            </a:pPr>
            <a:r>
              <a:rPr lang="en-GB" sz="1400" dirty="0" smtClean="0"/>
              <a:t>Output is Low in Slave (diode reverse biased)</a:t>
            </a:r>
            <a:endParaRPr lang="en-GB" sz="1400" dirty="0"/>
          </a:p>
        </p:txBody>
      </p:sp>
      <p:sp>
        <p:nvSpPr>
          <p:cNvPr id="18" name="Rectangle 17"/>
          <p:cNvSpPr/>
          <p:nvPr/>
        </p:nvSpPr>
        <p:spPr>
          <a:xfrm>
            <a:off x="4038838" y="3999410"/>
            <a:ext cx="4769972" cy="738664"/>
          </a:xfrm>
          <a:prstGeom prst="rect">
            <a:avLst/>
          </a:prstGeom>
        </p:spPr>
        <p:txBody>
          <a:bodyPr wrap="square">
            <a:spAutoFit/>
          </a:bodyPr>
          <a:lstStyle/>
          <a:p>
            <a:r>
              <a:rPr lang="en-IE" sz="1400" dirty="0" smtClean="0">
                <a:solidFill>
                  <a:srgbClr val="FF0000"/>
                </a:solidFill>
              </a:rPr>
              <a:t>Master </a:t>
            </a:r>
            <a:r>
              <a:rPr lang="en-IE" sz="1400" dirty="0">
                <a:solidFill>
                  <a:srgbClr val="FF0000"/>
                </a:solidFill>
              </a:rPr>
              <a:t>controller is the one where V</a:t>
            </a:r>
            <a:r>
              <a:rPr lang="en-IE" sz="1400" baseline="-25000" dirty="0">
                <a:solidFill>
                  <a:srgbClr val="FF0000"/>
                </a:solidFill>
              </a:rPr>
              <a:t>CSO</a:t>
            </a:r>
            <a:r>
              <a:rPr lang="en-IE" sz="1400" dirty="0">
                <a:solidFill>
                  <a:srgbClr val="FF0000"/>
                </a:solidFill>
              </a:rPr>
              <a:t> is </a:t>
            </a:r>
            <a:r>
              <a:rPr lang="en-IE" sz="1400" dirty="0" smtClean="0">
                <a:solidFill>
                  <a:srgbClr val="FF0000"/>
                </a:solidFill>
              </a:rPr>
              <a:t>highest</a:t>
            </a:r>
          </a:p>
          <a:p>
            <a:pPr marL="285750" indent="-285750">
              <a:buFont typeface="Arial" panose="020B0604020202020204" pitchFamily="34" charset="0"/>
              <a:buChar char="•"/>
            </a:pPr>
            <a:r>
              <a:rPr lang="en-IE" sz="1400" dirty="0" smtClean="0">
                <a:solidFill>
                  <a:srgbClr val="FF0000"/>
                </a:solidFill>
              </a:rPr>
              <a:t>The </a:t>
            </a:r>
            <a:r>
              <a:rPr lang="en-IE" sz="1400" dirty="0" err="1">
                <a:solidFill>
                  <a:srgbClr val="FF0000"/>
                </a:solidFill>
              </a:rPr>
              <a:t>LS_Driver</a:t>
            </a:r>
            <a:r>
              <a:rPr lang="en-IE" sz="1400" dirty="0">
                <a:solidFill>
                  <a:srgbClr val="FF0000"/>
                </a:solidFill>
              </a:rPr>
              <a:t> in </a:t>
            </a:r>
            <a:r>
              <a:rPr lang="en-IE" sz="1400" dirty="0" smtClean="0">
                <a:solidFill>
                  <a:srgbClr val="FF0000"/>
                </a:solidFill>
              </a:rPr>
              <a:t>Master </a:t>
            </a:r>
            <a:r>
              <a:rPr lang="en-IE" sz="1400" dirty="0">
                <a:solidFill>
                  <a:srgbClr val="FF0000"/>
                </a:solidFill>
              </a:rPr>
              <a:t>forward biases the </a:t>
            </a:r>
            <a:r>
              <a:rPr lang="en-IE" sz="1400" dirty="0" smtClean="0">
                <a:solidFill>
                  <a:srgbClr val="FF0000"/>
                </a:solidFill>
              </a:rPr>
              <a:t>diode</a:t>
            </a:r>
          </a:p>
          <a:p>
            <a:pPr marL="285750" indent="-285750">
              <a:buFont typeface="Arial" panose="020B0604020202020204" pitchFamily="34" charset="0"/>
              <a:buChar char="•"/>
            </a:pPr>
            <a:r>
              <a:rPr lang="en-IE" sz="1400" dirty="0" smtClean="0">
                <a:solidFill>
                  <a:srgbClr val="FF0000"/>
                </a:solidFill>
              </a:rPr>
              <a:t>The </a:t>
            </a:r>
            <a:r>
              <a:rPr lang="en-IE" sz="1400" dirty="0" err="1" smtClean="0">
                <a:solidFill>
                  <a:srgbClr val="FF0000"/>
                </a:solidFill>
              </a:rPr>
              <a:t>LS_Driver</a:t>
            </a:r>
            <a:r>
              <a:rPr lang="en-IE" sz="1400" dirty="0" smtClean="0">
                <a:solidFill>
                  <a:srgbClr val="FF0000"/>
                </a:solidFill>
              </a:rPr>
              <a:t> in Slave reverse biases the diode</a:t>
            </a:r>
            <a:endParaRPr lang="en-IE" sz="1400" dirty="0">
              <a:solidFill>
                <a:srgbClr val="FF0000"/>
              </a:solidFill>
            </a:endParaRPr>
          </a:p>
        </p:txBody>
      </p:sp>
      <p:cxnSp>
        <p:nvCxnSpPr>
          <p:cNvPr id="22" name="Straight Arrow Connector 21"/>
          <p:cNvCxnSpPr/>
          <p:nvPr/>
        </p:nvCxnSpPr>
        <p:spPr>
          <a:xfrm flipH="1">
            <a:off x="5417142" y="1045029"/>
            <a:ext cx="655388" cy="93998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888706" y="2220660"/>
            <a:ext cx="1045941" cy="34836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5964385" y="1587027"/>
            <a:ext cx="2752895" cy="738664"/>
          </a:xfrm>
          <a:prstGeom prst="rect">
            <a:avLst/>
          </a:prstGeom>
        </p:spPr>
        <p:txBody>
          <a:bodyPr wrap="square">
            <a:spAutoFit/>
          </a:bodyPr>
          <a:lstStyle/>
          <a:p>
            <a:r>
              <a:rPr lang="en-GB" sz="1400" dirty="0" smtClean="0"/>
              <a:t>Load Share Bus Receiver</a:t>
            </a:r>
          </a:p>
          <a:p>
            <a:pPr marL="285750" indent="-285750">
              <a:buFont typeface="Arial" panose="020B0604020202020204" pitchFamily="34" charset="0"/>
              <a:buChar char="•"/>
            </a:pPr>
            <a:r>
              <a:rPr lang="en-GB" sz="1400" dirty="0" smtClean="0"/>
              <a:t>Unity gain buffer for LS Bus</a:t>
            </a:r>
          </a:p>
          <a:p>
            <a:pPr marL="285750" indent="-285750">
              <a:buFont typeface="Arial" panose="020B0604020202020204" pitchFamily="34" charset="0"/>
              <a:buChar char="•"/>
            </a:pPr>
            <a:r>
              <a:rPr lang="en-GB" sz="1400" dirty="0" smtClean="0"/>
              <a:t>100kOhm loads LS Bus</a:t>
            </a:r>
            <a:endParaRPr lang="en-GB" sz="1400" dirty="0"/>
          </a:p>
        </p:txBody>
      </p:sp>
      <p:cxnSp>
        <p:nvCxnSpPr>
          <p:cNvPr id="26" name="Straight Arrow Connector 25"/>
          <p:cNvCxnSpPr>
            <a:endCxn id="24" idx="0"/>
          </p:cNvCxnSpPr>
          <p:nvPr/>
        </p:nvCxnSpPr>
        <p:spPr>
          <a:xfrm flipH="1">
            <a:off x="5411677" y="1789572"/>
            <a:ext cx="633524" cy="4310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971143" y="2735943"/>
            <a:ext cx="822403" cy="79102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5964385" y="2681390"/>
            <a:ext cx="2978250" cy="882293"/>
          </a:xfrm>
          <a:prstGeom prst="rect">
            <a:avLst/>
          </a:prstGeom>
        </p:spPr>
        <p:txBody>
          <a:bodyPr wrap="square">
            <a:spAutoFit/>
          </a:bodyPr>
          <a:lstStyle/>
          <a:p>
            <a:r>
              <a:rPr lang="en-GB" sz="1400" dirty="0" smtClean="0"/>
              <a:t>ADJ Amp </a:t>
            </a:r>
          </a:p>
          <a:p>
            <a:pPr marL="285750" indent="-285750">
              <a:buFont typeface="Arial" panose="020B0604020202020204" pitchFamily="34" charset="0"/>
              <a:buChar char="•"/>
            </a:pPr>
            <a:r>
              <a:rPr lang="en-GB" sz="1400" dirty="0" smtClean="0"/>
              <a:t>Puts V</a:t>
            </a:r>
            <a:r>
              <a:rPr lang="en-GB" sz="1400" baseline="-25000" dirty="0" smtClean="0"/>
              <a:t>EAO</a:t>
            </a:r>
            <a:r>
              <a:rPr lang="en-GB" sz="1400" dirty="0" smtClean="0"/>
              <a:t> voltage across 500 </a:t>
            </a:r>
            <a:r>
              <a:rPr lang="en-GB" sz="1400" dirty="0" smtClean="0">
                <a:sym typeface="Symbol"/>
              </a:rPr>
              <a:t></a:t>
            </a:r>
            <a:endParaRPr lang="en-GB" sz="1400" dirty="0" smtClean="0"/>
          </a:p>
          <a:p>
            <a:pPr marL="285750" indent="-285750">
              <a:buFont typeface="Arial" panose="020B0604020202020204" pitchFamily="34" charset="0"/>
              <a:buChar char="•"/>
            </a:pPr>
            <a:r>
              <a:rPr lang="en-GB" sz="1400" dirty="0" smtClean="0"/>
              <a:t>Sets I</a:t>
            </a:r>
            <a:r>
              <a:rPr lang="en-GB" sz="1400" baseline="-25000" dirty="0" smtClean="0"/>
              <a:t>ADJ</a:t>
            </a:r>
            <a:r>
              <a:rPr lang="en-GB" sz="1400" dirty="0" smtClean="0"/>
              <a:t> = V</a:t>
            </a:r>
            <a:r>
              <a:rPr lang="en-GB" sz="1400" baseline="-25000" dirty="0" smtClean="0"/>
              <a:t>EAO</a:t>
            </a:r>
            <a:r>
              <a:rPr lang="en-GB" sz="1400" dirty="0" smtClean="0"/>
              <a:t> / </a:t>
            </a:r>
            <a:r>
              <a:rPr lang="en-GB" sz="1400" dirty="0"/>
              <a:t>500 </a:t>
            </a:r>
            <a:r>
              <a:rPr lang="en-GB" sz="1400" dirty="0">
                <a:sym typeface="Symbol"/>
              </a:rPr>
              <a:t></a:t>
            </a:r>
            <a:endParaRPr lang="en-GB" sz="1400" dirty="0"/>
          </a:p>
          <a:p>
            <a:endParaRPr lang="en-GB" sz="1400" baseline="-25000" dirty="0"/>
          </a:p>
        </p:txBody>
      </p:sp>
      <p:cxnSp>
        <p:nvCxnSpPr>
          <p:cNvPr id="37" name="Straight Arrow Connector 36"/>
          <p:cNvCxnSpPr>
            <a:endCxn id="35" idx="6"/>
          </p:cNvCxnSpPr>
          <p:nvPr/>
        </p:nvCxnSpPr>
        <p:spPr>
          <a:xfrm flipH="1">
            <a:off x="5793546" y="2925235"/>
            <a:ext cx="278984" cy="20622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492172" y="2342515"/>
            <a:ext cx="510172" cy="39342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32400" y="2392793"/>
            <a:ext cx="3431627" cy="738664"/>
          </a:xfrm>
          <a:prstGeom prst="rect">
            <a:avLst/>
          </a:prstGeom>
        </p:spPr>
        <p:txBody>
          <a:bodyPr wrap="square">
            <a:spAutoFit/>
          </a:bodyPr>
          <a:lstStyle/>
          <a:p>
            <a:r>
              <a:rPr lang="en-GB" sz="1400" dirty="0" smtClean="0"/>
              <a:t>Error Amp </a:t>
            </a:r>
          </a:p>
          <a:p>
            <a:pPr marL="285750" indent="-285750">
              <a:buFont typeface="Arial" panose="020B0604020202020204" pitchFamily="34" charset="0"/>
              <a:buChar char="•"/>
            </a:pPr>
            <a:r>
              <a:rPr lang="en-GB" sz="1400" dirty="0" smtClean="0"/>
              <a:t>Inputs: LS and CAO</a:t>
            </a:r>
          </a:p>
          <a:p>
            <a:pPr marL="285750" indent="-285750">
              <a:buFont typeface="Arial" panose="020B0604020202020204" pitchFamily="34" charset="0"/>
              <a:buChar char="•"/>
            </a:pPr>
            <a:r>
              <a:rPr lang="en-GB" sz="1400" dirty="0" smtClean="0"/>
              <a:t>Output controls I</a:t>
            </a:r>
            <a:r>
              <a:rPr lang="en-GB" sz="1400" baseline="-25000" dirty="0" smtClean="0"/>
              <a:t>ADJ</a:t>
            </a:r>
            <a:endParaRPr lang="en-GB" sz="1400" dirty="0"/>
          </a:p>
        </p:txBody>
      </p:sp>
      <p:cxnSp>
        <p:nvCxnSpPr>
          <p:cNvPr id="42" name="Straight Arrow Connector 41"/>
          <p:cNvCxnSpPr/>
          <p:nvPr/>
        </p:nvCxnSpPr>
        <p:spPr>
          <a:xfrm>
            <a:off x="1843314" y="2569029"/>
            <a:ext cx="2588447" cy="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747258" y="2984467"/>
            <a:ext cx="223885" cy="30381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47"/>
          <p:cNvCxnSpPr/>
          <p:nvPr/>
        </p:nvCxnSpPr>
        <p:spPr>
          <a:xfrm flipV="1">
            <a:off x="3534230" y="3293159"/>
            <a:ext cx="1354478" cy="42292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14347" y="3572454"/>
            <a:ext cx="3683388" cy="523220"/>
          </a:xfrm>
          <a:prstGeom prst="rect">
            <a:avLst/>
          </a:prstGeom>
        </p:spPr>
        <p:txBody>
          <a:bodyPr wrap="square">
            <a:spAutoFit/>
          </a:bodyPr>
          <a:lstStyle/>
          <a:p>
            <a:r>
              <a:rPr lang="en-GB" sz="1400" dirty="0" smtClean="0"/>
              <a:t>MOSFET</a:t>
            </a:r>
          </a:p>
          <a:p>
            <a:pPr marL="285750" indent="-285750">
              <a:buFont typeface="Arial" panose="020B0604020202020204" pitchFamily="34" charset="0"/>
              <a:buChar char="•"/>
            </a:pPr>
            <a:r>
              <a:rPr lang="en-GB" sz="1400" dirty="0" smtClean="0"/>
              <a:t>ON </a:t>
            </a:r>
            <a:r>
              <a:rPr lang="en-GB" sz="1400" dirty="0"/>
              <a:t>if V</a:t>
            </a:r>
            <a:r>
              <a:rPr lang="en-GB" sz="1400" baseline="-25000" dirty="0"/>
              <a:t>CS+ </a:t>
            </a:r>
            <a:r>
              <a:rPr lang="en-GB" sz="1400" dirty="0">
                <a:latin typeface="Calibri"/>
                <a:cs typeface="Calibri"/>
              </a:rPr>
              <a:t>≈ </a:t>
            </a:r>
            <a:r>
              <a:rPr lang="en-GB" sz="1400" dirty="0"/>
              <a:t>0.5V &lt; </a:t>
            </a:r>
            <a:r>
              <a:rPr lang="en-GB" sz="1400" dirty="0" smtClean="0"/>
              <a:t>V</a:t>
            </a:r>
            <a:r>
              <a:rPr lang="en-GB" sz="1400" baseline="-25000" dirty="0" smtClean="0"/>
              <a:t>CS-</a:t>
            </a:r>
            <a:r>
              <a:rPr lang="en-GB" sz="1400" dirty="0" smtClean="0"/>
              <a:t>  </a:t>
            </a:r>
            <a:endParaRPr lang="en-GB" sz="1400" baseline="-25000" dirty="0"/>
          </a:p>
        </p:txBody>
      </p:sp>
      <p:sp>
        <p:nvSpPr>
          <p:cNvPr id="13325" name="Oval 13324"/>
          <p:cNvSpPr/>
          <p:nvPr/>
        </p:nvSpPr>
        <p:spPr>
          <a:xfrm>
            <a:off x="3534230" y="2026920"/>
            <a:ext cx="624114" cy="36792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3551970" y="2925234"/>
            <a:ext cx="624114" cy="36792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4328636" y="2762125"/>
            <a:ext cx="418621" cy="56070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3410857" y="2525320"/>
            <a:ext cx="357221" cy="23680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Arrow Connector 64"/>
          <p:cNvCxnSpPr/>
          <p:nvPr/>
        </p:nvCxnSpPr>
        <p:spPr>
          <a:xfrm>
            <a:off x="2380343" y="972457"/>
            <a:ext cx="1387735" cy="81711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06317" y="3526972"/>
            <a:ext cx="1167307" cy="1015663"/>
          </a:xfrm>
          <a:prstGeom prst="rect">
            <a:avLst/>
          </a:prstGeom>
        </p:spPr>
        <p:txBody>
          <a:bodyPr wrap="none">
            <a:spAutoFit/>
          </a:bodyPr>
          <a:lstStyle/>
          <a:p>
            <a:r>
              <a:rPr lang="en-GB" sz="1200" dirty="0" smtClean="0">
                <a:solidFill>
                  <a:srgbClr val="FF0000"/>
                </a:solidFill>
              </a:rPr>
              <a:t>Other Blocks</a:t>
            </a:r>
          </a:p>
          <a:p>
            <a:pPr marL="171450" indent="-171450">
              <a:buFont typeface="Arial" panose="020B0604020202020204" pitchFamily="34" charset="0"/>
              <a:buChar char="•"/>
            </a:pPr>
            <a:r>
              <a:rPr lang="en-GB" sz="1200" dirty="0" smtClean="0">
                <a:solidFill>
                  <a:srgbClr val="FF0000"/>
                </a:solidFill>
              </a:rPr>
              <a:t>Enable</a:t>
            </a:r>
          </a:p>
          <a:p>
            <a:pPr marL="171450" indent="-171450">
              <a:buFont typeface="Arial" panose="020B0604020202020204" pitchFamily="34" charset="0"/>
              <a:buChar char="•"/>
            </a:pPr>
            <a:r>
              <a:rPr lang="en-GB" sz="1200" dirty="0" smtClean="0">
                <a:solidFill>
                  <a:srgbClr val="FF0000"/>
                </a:solidFill>
              </a:rPr>
              <a:t>VDD Clamp</a:t>
            </a:r>
          </a:p>
          <a:p>
            <a:pPr marL="171450" indent="-171450">
              <a:buFont typeface="Arial" panose="020B0604020202020204" pitchFamily="34" charset="0"/>
              <a:buChar char="•"/>
            </a:pPr>
            <a:r>
              <a:rPr lang="en-GB" sz="1200" dirty="0" smtClean="0">
                <a:solidFill>
                  <a:srgbClr val="FF0000"/>
                </a:solidFill>
              </a:rPr>
              <a:t>Fault</a:t>
            </a:r>
          </a:p>
          <a:p>
            <a:pPr marL="171450" indent="-171450">
              <a:buFont typeface="Arial" panose="020B0604020202020204" pitchFamily="34" charset="0"/>
              <a:buChar char="•"/>
            </a:pPr>
            <a:r>
              <a:rPr lang="en-GB" sz="1200" dirty="0" smtClean="0">
                <a:solidFill>
                  <a:srgbClr val="FF0000"/>
                </a:solidFill>
              </a:rPr>
              <a:t>Logic</a:t>
            </a:r>
            <a:endParaRPr lang="en-GB" sz="1200" dirty="0">
              <a:solidFill>
                <a:srgbClr val="FF0000"/>
              </a:solidFill>
            </a:endParaRPr>
          </a:p>
        </p:txBody>
      </p:sp>
      <p:sp>
        <p:nvSpPr>
          <p:cNvPr id="33" name="TextBox 32"/>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487448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VDD and ADJ pin</a:t>
            </a:r>
            <a:endParaRPr lang="en-GB" dirty="0">
              <a:solidFill>
                <a:srgbClr val="FF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312419" y="725090"/>
            <a:ext cx="4486337" cy="4662815"/>
          </a:xfrm>
          <a:prstGeom prst="rect">
            <a:avLst/>
          </a:prstGeom>
        </p:spPr>
        <p:txBody>
          <a:bodyPr wrap="square">
            <a:spAutoFit/>
          </a:bodyPr>
          <a:lstStyle/>
          <a:p>
            <a:r>
              <a:rPr lang="en-GB" sz="1600" dirty="0" smtClean="0"/>
              <a:t>4.575V &lt; VDD &lt; 13.5 (15V </a:t>
            </a:r>
            <a:r>
              <a:rPr lang="en-GB" sz="1600" dirty="0" err="1" smtClean="0"/>
              <a:t>AbsMax</a:t>
            </a:r>
            <a:r>
              <a:rPr lang="en-GB" sz="1600" dirty="0" smtClean="0"/>
              <a:t>)</a:t>
            </a:r>
          </a:p>
          <a:p>
            <a:endParaRPr lang="en-GB" sz="1600" dirty="0" smtClean="0"/>
          </a:p>
          <a:p>
            <a:r>
              <a:rPr lang="en-GB" sz="1600" dirty="0"/>
              <a:t>V</a:t>
            </a:r>
            <a:r>
              <a:rPr lang="en-GB" sz="1600" dirty="0" smtClean="0"/>
              <a:t>EAO +1V &lt; VADJ &lt; VDD</a:t>
            </a:r>
          </a:p>
          <a:p>
            <a:endParaRPr lang="en-GB" sz="1600" dirty="0"/>
          </a:p>
          <a:p>
            <a:r>
              <a:rPr lang="en-GB" sz="1600" dirty="0" smtClean="0"/>
              <a:t>FET protects ADJ pin from voltages &gt; VDD</a:t>
            </a:r>
          </a:p>
          <a:p>
            <a:endParaRPr lang="en-GB" sz="1600" dirty="0"/>
          </a:p>
          <a:p>
            <a:r>
              <a:rPr lang="en-GB" sz="1600" dirty="0" smtClean="0"/>
              <a:t>FET may not be needed if VDD &lt; 13.5V BUT check for transient conditions at system turn-on and turn-off. Especially if VDD is from a separate supply</a:t>
            </a:r>
          </a:p>
          <a:p>
            <a:pPr marL="285750" indent="-285750">
              <a:buFont typeface="Arial" panose="020B0604020202020204" pitchFamily="34" charset="0"/>
              <a:buChar char="•"/>
            </a:pPr>
            <a:endParaRPr lang="en-GB" sz="1600" dirty="0" smtClean="0"/>
          </a:p>
          <a:p>
            <a:r>
              <a:rPr lang="en-GB" sz="1600" dirty="0" smtClean="0"/>
              <a:t>ADJ pin is a current sink</a:t>
            </a:r>
          </a:p>
          <a:p>
            <a:pPr marL="285750" indent="-285750">
              <a:buFont typeface="Arial" panose="020B0604020202020204" pitchFamily="34" charset="0"/>
              <a:buChar char="•"/>
            </a:pPr>
            <a:r>
              <a:rPr lang="en-GB" sz="1600" dirty="0" smtClean="0"/>
              <a:t>I</a:t>
            </a:r>
            <a:r>
              <a:rPr lang="en-GB" sz="1600" baseline="-25000" dirty="0" smtClean="0"/>
              <a:t>ADJ</a:t>
            </a:r>
            <a:r>
              <a:rPr lang="en-GB" sz="1600" dirty="0" smtClean="0"/>
              <a:t> = I</a:t>
            </a:r>
            <a:r>
              <a:rPr lang="en-GB" sz="1600" baseline="-25000" dirty="0" smtClean="0"/>
              <a:t>SNS</a:t>
            </a:r>
            <a:r>
              <a:rPr lang="en-GB" sz="1600" dirty="0" smtClean="0"/>
              <a:t> + I</a:t>
            </a:r>
            <a:r>
              <a:rPr lang="en-GB" sz="1600" baseline="-25000" dirty="0" smtClean="0"/>
              <a:t>R_ADJ</a:t>
            </a:r>
          </a:p>
          <a:p>
            <a:pPr marL="285750" indent="-285750">
              <a:buFont typeface="Arial" panose="020B0604020202020204" pitchFamily="34" charset="0"/>
              <a:buChar char="•"/>
            </a:pPr>
            <a:r>
              <a:rPr lang="en-GB" sz="1600" dirty="0" smtClean="0"/>
              <a:t>R</a:t>
            </a:r>
            <a:r>
              <a:rPr lang="en-GB" sz="1600" baseline="-25000" dirty="0" smtClean="0"/>
              <a:t>INT</a:t>
            </a:r>
            <a:r>
              <a:rPr lang="en-GB" sz="1600" dirty="0" smtClean="0"/>
              <a:t> appears in parallel with R</a:t>
            </a:r>
            <a:r>
              <a:rPr lang="en-GB" sz="1600" baseline="-25000" dirty="0" smtClean="0"/>
              <a:t>ADJ</a:t>
            </a:r>
          </a:p>
          <a:p>
            <a:pPr marL="285750" indent="-285750">
              <a:buFont typeface="Arial" panose="020B0604020202020204" pitchFamily="34" charset="0"/>
              <a:buChar char="•"/>
            </a:pPr>
            <a:r>
              <a:rPr lang="en-GB" sz="1600" dirty="0" smtClean="0"/>
              <a:t>Normally R</a:t>
            </a:r>
            <a:r>
              <a:rPr lang="en-GB" sz="1600" baseline="-25000" dirty="0" smtClean="0"/>
              <a:t>INT</a:t>
            </a:r>
            <a:r>
              <a:rPr lang="en-GB" sz="1600" dirty="0" smtClean="0"/>
              <a:t> &gt;&gt; R</a:t>
            </a:r>
            <a:r>
              <a:rPr lang="en-GB" sz="1600" baseline="-25000" dirty="0" smtClean="0"/>
              <a:t>ADJ</a:t>
            </a:r>
            <a:endParaRPr lang="en-GB" sz="1600" dirty="0" smtClean="0"/>
          </a:p>
          <a:p>
            <a:pPr marL="285750" indent="-285750">
              <a:buFont typeface="Arial" panose="020B0604020202020204" pitchFamily="34" charset="0"/>
              <a:buChar char="•"/>
            </a:pPr>
            <a:r>
              <a:rPr lang="en-GB" sz="1600" dirty="0" smtClean="0"/>
              <a:t>Note: sometimes diodes are used</a:t>
            </a:r>
            <a:endParaRPr lang="en-GB" sz="1600" baseline="-25000" dirty="0" smtClean="0"/>
          </a:p>
          <a:p>
            <a:pPr marL="285750" indent="-285750">
              <a:buFont typeface="Arial" panose="020B0604020202020204" pitchFamily="34" charset="0"/>
              <a:buChar char="•"/>
            </a:pPr>
            <a:endParaRPr lang="en-GB" sz="1600" dirty="0"/>
          </a:p>
          <a:p>
            <a:endParaRPr lang="en-GB" sz="900" dirty="0"/>
          </a:p>
          <a:p>
            <a:endParaRPr lang="en-GB" sz="1600"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675" y="1458243"/>
            <a:ext cx="3697716"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3841955" y="4181168"/>
            <a:ext cx="1283720" cy="398206"/>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841955" y="2035278"/>
            <a:ext cx="1371600" cy="2544096"/>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1214929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LS pin</a:t>
            </a:r>
            <a:endParaRPr lang="en-GB" dirty="0">
              <a:solidFill>
                <a:srgbClr val="FF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312419" y="725090"/>
            <a:ext cx="4458684" cy="4278094"/>
          </a:xfrm>
          <a:prstGeom prst="rect">
            <a:avLst/>
          </a:prstGeom>
        </p:spPr>
        <p:txBody>
          <a:bodyPr wrap="square">
            <a:spAutoFit/>
          </a:bodyPr>
          <a:lstStyle/>
          <a:p>
            <a:r>
              <a:rPr lang="en-GB" sz="1600" dirty="0"/>
              <a:t>LS</a:t>
            </a:r>
          </a:p>
          <a:p>
            <a:pPr marL="285750" indent="-285750">
              <a:buFont typeface="Arial" panose="020B0604020202020204" pitchFamily="34" charset="0"/>
              <a:buChar char="•"/>
            </a:pPr>
            <a:r>
              <a:rPr lang="en-GB" sz="1600" dirty="0"/>
              <a:t>0 V &lt; V</a:t>
            </a:r>
            <a:r>
              <a:rPr lang="en-GB" sz="1600" baseline="-25000" dirty="0"/>
              <a:t>LS</a:t>
            </a:r>
            <a:r>
              <a:rPr lang="en-GB" sz="1600" dirty="0"/>
              <a:t> &lt; VDD – 1.7V</a:t>
            </a:r>
          </a:p>
          <a:p>
            <a:pPr marL="285750" indent="-285750">
              <a:buFont typeface="Arial" panose="020B0604020202020204" pitchFamily="34" charset="0"/>
              <a:buChar char="•"/>
            </a:pPr>
            <a:r>
              <a:rPr lang="en-GB" sz="1600" dirty="0"/>
              <a:t>0 &lt; I</a:t>
            </a:r>
            <a:r>
              <a:rPr lang="en-GB" sz="1600" baseline="-25000" dirty="0"/>
              <a:t>LS</a:t>
            </a:r>
            <a:r>
              <a:rPr lang="en-GB" sz="1600" dirty="0"/>
              <a:t> &lt; -1mA</a:t>
            </a:r>
          </a:p>
          <a:p>
            <a:pPr marL="285750" indent="-285750">
              <a:buFont typeface="Arial" panose="020B0604020202020204" pitchFamily="34" charset="0"/>
              <a:buChar char="•"/>
            </a:pPr>
            <a:r>
              <a:rPr lang="en-GB" sz="1600" dirty="0" smtClean="0"/>
              <a:t>Internal 100 </a:t>
            </a:r>
            <a:r>
              <a:rPr lang="en-GB" sz="1600" dirty="0"/>
              <a:t>k</a:t>
            </a:r>
            <a:r>
              <a:rPr lang="en-GB" sz="1600" dirty="0">
                <a:sym typeface="Symbol"/>
              </a:rPr>
              <a:t> to </a:t>
            </a:r>
            <a:r>
              <a:rPr lang="en-GB" sz="1600" dirty="0" smtClean="0">
                <a:sym typeface="Symbol"/>
              </a:rPr>
              <a:t>GND on each IC</a:t>
            </a:r>
          </a:p>
          <a:p>
            <a:pPr marL="285750" indent="-285750">
              <a:buFont typeface="Arial" panose="020B0604020202020204" pitchFamily="34" charset="0"/>
              <a:buChar char="•"/>
            </a:pPr>
            <a:r>
              <a:rPr lang="en-GB" sz="1600" dirty="0" smtClean="0">
                <a:sym typeface="Symbol"/>
              </a:rPr>
              <a:t>Load on the LS bus is n x 100k in parallel</a:t>
            </a:r>
          </a:p>
          <a:p>
            <a:pPr marL="285750" indent="-285750">
              <a:buFont typeface="Arial" panose="020B0604020202020204" pitchFamily="34" charset="0"/>
              <a:buChar char="•"/>
            </a:pPr>
            <a:r>
              <a:rPr lang="en-GB" sz="1600" dirty="0" smtClean="0">
                <a:sym typeface="Symbol"/>
              </a:rPr>
              <a:t>Limits the number of modules the device can control – </a:t>
            </a:r>
            <a:endParaRPr lang="en-GB" sz="1600" dirty="0" smtClean="0"/>
          </a:p>
          <a:p>
            <a:pPr marL="285750" indent="-285750">
              <a:buFont typeface="Arial" panose="020B0604020202020204" pitchFamily="34" charset="0"/>
              <a:buChar char="•"/>
            </a:pPr>
            <a:endParaRPr lang="en-GB" sz="1600" dirty="0"/>
          </a:p>
          <a:p>
            <a:r>
              <a:rPr lang="en-GB" sz="1600" dirty="0" smtClean="0"/>
              <a:t>Load Share Amplifier is internally compensated (15kHz pole). </a:t>
            </a:r>
          </a:p>
          <a:p>
            <a:pPr marL="285750" indent="-285750">
              <a:buFont typeface="Arial" panose="020B0604020202020204" pitchFamily="34" charset="0"/>
              <a:buChar char="•"/>
            </a:pPr>
            <a:r>
              <a:rPr lang="en-GB" sz="1600" dirty="0" smtClean="0"/>
              <a:t>We recommend that the user does not put any filter capacitance on the LS line</a:t>
            </a:r>
          </a:p>
          <a:p>
            <a:pPr marL="285750" indent="-285750">
              <a:buFont typeface="Arial" panose="020B0604020202020204" pitchFamily="34" charset="0"/>
              <a:buChar char="•"/>
            </a:pPr>
            <a:endParaRPr lang="en-GB" sz="1600" dirty="0"/>
          </a:p>
          <a:p>
            <a:r>
              <a:rPr lang="en-GB" sz="1600" dirty="0" smtClean="0"/>
              <a:t>Voltage on the Master LS pin is A * R</a:t>
            </a:r>
            <a:r>
              <a:rPr lang="en-GB" sz="1600" baseline="-25000" dirty="0" smtClean="0"/>
              <a:t>CS</a:t>
            </a:r>
            <a:r>
              <a:rPr lang="en-GB" sz="1600" dirty="0" smtClean="0"/>
              <a:t> * I</a:t>
            </a:r>
            <a:r>
              <a:rPr lang="en-GB" sz="1600" baseline="-25000" dirty="0" smtClean="0"/>
              <a:t>O</a:t>
            </a:r>
            <a:r>
              <a:rPr lang="en-GB" sz="1600" dirty="0" smtClean="0"/>
              <a:t> </a:t>
            </a:r>
          </a:p>
          <a:p>
            <a:pPr marL="285750" indent="-285750">
              <a:buFont typeface="Arial" panose="020B0604020202020204" pitchFamily="34" charset="0"/>
              <a:buChar char="•"/>
            </a:pPr>
            <a:r>
              <a:rPr lang="en-GB" sz="1600" dirty="0" smtClean="0"/>
              <a:t>A is the current amplifier gain</a:t>
            </a:r>
          </a:p>
          <a:p>
            <a:pPr marL="285750" indent="-285750">
              <a:buFont typeface="Arial" panose="020B0604020202020204" pitchFamily="34" charset="0"/>
              <a:buChar char="•"/>
            </a:pPr>
            <a:r>
              <a:rPr lang="en-GB" sz="1600" dirty="0" smtClean="0"/>
              <a:t>Voltage on Slave LS pin is </a:t>
            </a:r>
            <a:r>
              <a:rPr lang="en-GB" sz="1600" dirty="0" err="1" smtClean="0"/>
              <a:t>approx</a:t>
            </a:r>
            <a:r>
              <a:rPr lang="en-GB" sz="1600" dirty="0" smtClean="0"/>
              <a:t> the same</a:t>
            </a:r>
            <a:endParaRPr lang="en-GB" sz="900" dirty="0"/>
          </a:p>
          <a:p>
            <a:endParaRPr lang="en-GB" sz="1600"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675" y="1458243"/>
            <a:ext cx="3697716"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2918819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Current Amplifier pins, CS+ and CS-</a:t>
            </a:r>
            <a:endParaRPr lang="en-GB" dirty="0">
              <a:solidFill>
                <a:srgbClr val="FF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312419" y="725090"/>
            <a:ext cx="4458684" cy="2718693"/>
          </a:xfrm>
          <a:prstGeom prst="rect">
            <a:avLst/>
          </a:prstGeom>
        </p:spPr>
        <p:txBody>
          <a:bodyPr wrap="square">
            <a:spAutoFit/>
          </a:bodyPr>
          <a:lstStyle/>
          <a:p>
            <a:r>
              <a:rPr lang="en-GB" sz="1600" dirty="0" smtClean="0"/>
              <a:t>CS-</a:t>
            </a:r>
            <a:r>
              <a:rPr lang="en-GB" sz="1600" dirty="0"/>
              <a:t>, CS+</a:t>
            </a:r>
          </a:p>
          <a:p>
            <a:pPr marL="285750" indent="-285750">
              <a:buFont typeface="Arial" panose="020B0604020202020204" pitchFamily="34" charset="0"/>
              <a:buChar char="•"/>
            </a:pPr>
            <a:r>
              <a:rPr lang="en-GB" sz="1600" dirty="0"/>
              <a:t>-0.3 V &lt; V</a:t>
            </a:r>
            <a:r>
              <a:rPr lang="en-GB" sz="1600" baseline="-25000" dirty="0"/>
              <a:t>CS+ </a:t>
            </a:r>
            <a:r>
              <a:rPr lang="en-GB" sz="1600" dirty="0"/>
              <a:t>&lt; VDD+0.3V</a:t>
            </a:r>
          </a:p>
          <a:p>
            <a:pPr marL="285750" indent="-285750">
              <a:buFont typeface="Arial" panose="020B0604020202020204" pitchFamily="34" charset="0"/>
              <a:buChar char="•"/>
            </a:pPr>
            <a:r>
              <a:rPr lang="en-GB" sz="1600" dirty="0"/>
              <a:t>-0.3 V &lt; V</a:t>
            </a:r>
            <a:r>
              <a:rPr lang="en-GB" sz="1600" baseline="-25000" dirty="0"/>
              <a:t>CS-  </a:t>
            </a:r>
            <a:r>
              <a:rPr lang="en-GB" sz="1600" dirty="0"/>
              <a:t>&lt; VDD+0.3V</a:t>
            </a:r>
          </a:p>
          <a:p>
            <a:pPr marL="285750" indent="-285750">
              <a:buFont typeface="Arial" panose="020B0604020202020204" pitchFamily="34" charset="0"/>
              <a:buChar char="•"/>
            </a:pPr>
            <a:endParaRPr lang="en-GB" sz="1600" dirty="0"/>
          </a:p>
          <a:p>
            <a:r>
              <a:rPr lang="en-GB" sz="1600" dirty="0" smtClean="0"/>
              <a:t>Amplifier gain must be 3 or greater</a:t>
            </a:r>
          </a:p>
          <a:p>
            <a:pPr marL="285750" indent="-285750">
              <a:buFont typeface="Arial" panose="020B0604020202020204" pitchFamily="34" charset="0"/>
              <a:buChar char="•"/>
            </a:pPr>
            <a:endParaRPr lang="en-GB" sz="1600" dirty="0"/>
          </a:p>
          <a:p>
            <a:r>
              <a:rPr lang="en-GB" sz="1600" dirty="0" smtClean="0"/>
              <a:t>Load Share controller will disconnect from the sharing system </a:t>
            </a:r>
            <a:r>
              <a:rPr lang="en-GB" sz="1600" dirty="0"/>
              <a:t>if </a:t>
            </a:r>
            <a:r>
              <a:rPr lang="en-GB" sz="1600" dirty="0" smtClean="0"/>
              <a:t>V</a:t>
            </a:r>
            <a:r>
              <a:rPr lang="en-GB" sz="1600" baseline="-25000" dirty="0" smtClean="0"/>
              <a:t>CS-</a:t>
            </a:r>
            <a:r>
              <a:rPr lang="en-GB" sz="1600" dirty="0" smtClean="0"/>
              <a:t> is more than 500mV positive of </a:t>
            </a:r>
            <a:r>
              <a:rPr lang="en-GB" sz="1600" dirty="0"/>
              <a:t>V</a:t>
            </a:r>
            <a:r>
              <a:rPr lang="en-GB" sz="1600" baseline="-25000" dirty="0"/>
              <a:t>CS+ </a:t>
            </a:r>
            <a:endParaRPr lang="en-GB" sz="1600" baseline="-25000" dirty="0" smtClean="0"/>
          </a:p>
          <a:p>
            <a:endParaRPr lang="en-GB" sz="1600" baseline="-25000" dirty="0"/>
          </a:p>
          <a:p>
            <a:endParaRPr lang="en-GB" sz="1600"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675" y="1458243"/>
            <a:ext cx="3697716"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3630348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8" descr="Power Supply of network core 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195" y="3105150"/>
            <a:ext cx="2380951" cy="1590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E" dirty="0" smtClean="0"/>
              <a:t>Parallel Operation: How is it done ?</a:t>
            </a:r>
            <a:endParaRPr lang="en-GB" dirty="0"/>
          </a:p>
        </p:txBody>
      </p:sp>
      <p:sp>
        <p:nvSpPr>
          <p:cNvPr id="3" name="Content Placeholder 2"/>
          <p:cNvSpPr>
            <a:spLocks noGrp="1"/>
          </p:cNvSpPr>
          <p:nvPr>
            <p:ph idx="1"/>
          </p:nvPr>
        </p:nvSpPr>
        <p:spPr>
          <a:xfrm>
            <a:off x="333382" y="786358"/>
            <a:ext cx="4850441" cy="3709449"/>
          </a:xfrm>
        </p:spPr>
        <p:txBody>
          <a:bodyPr/>
          <a:lstStyle/>
          <a:p>
            <a:pPr marL="0" indent="0">
              <a:buNone/>
            </a:pPr>
            <a:r>
              <a:rPr lang="en-GB" sz="1600" dirty="0" smtClean="0"/>
              <a:t>Several Options exist</a:t>
            </a:r>
          </a:p>
          <a:p>
            <a:r>
              <a:rPr lang="en-GB" sz="1600" dirty="0" smtClean="0"/>
              <a:t>Operation </a:t>
            </a:r>
            <a:r>
              <a:rPr lang="en-GB" sz="1600" dirty="0"/>
              <a:t>in Current Limit</a:t>
            </a:r>
          </a:p>
          <a:p>
            <a:r>
              <a:rPr lang="en-GB" sz="1600" dirty="0"/>
              <a:t>Droop </a:t>
            </a:r>
            <a:r>
              <a:rPr lang="en-GB" sz="1600" dirty="0" smtClean="0"/>
              <a:t>Regulation with Vo </a:t>
            </a:r>
            <a:r>
              <a:rPr lang="en-GB" sz="1600" dirty="0"/>
              <a:t>Trimming</a:t>
            </a:r>
          </a:p>
          <a:p>
            <a:r>
              <a:rPr lang="en-GB" sz="1600" dirty="0"/>
              <a:t>Master / Slave</a:t>
            </a:r>
          </a:p>
          <a:p>
            <a:r>
              <a:rPr lang="en-GB" sz="1600" dirty="0"/>
              <a:t>Democratic Master / Slave –</a:t>
            </a:r>
          </a:p>
          <a:p>
            <a:pPr lvl="1"/>
            <a:r>
              <a:rPr lang="en-GB" dirty="0" err="1"/>
              <a:t>Loadshare</a:t>
            </a:r>
            <a:r>
              <a:rPr lang="en-GB" dirty="0"/>
              <a:t> </a:t>
            </a:r>
            <a:r>
              <a:rPr lang="en-GB" dirty="0" smtClean="0"/>
              <a:t>Bus</a:t>
            </a:r>
          </a:p>
          <a:p>
            <a:pPr lvl="1"/>
            <a:r>
              <a:rPr lang="en-GB" dirty="0" smtClean="0"/>
              <a:t>Using the UCC29002</a:t>
            </a:r>
            <a:endParaRPr lang="en-GB" dirty="0"/>
          </a:p>
          <a:p>
            <a:endParaRPr lang="en-GB" b="1" dirty="0"/>
          </a:p>
        </p:txBody>
      </p:sp>
      <p:sp>
        <p:nvSpPr>
          <p:cNvPr id="20" name="Rectangle 19"/>
          <p:cNvSpPr/>
          <p:nvPr/>
        </p:nvSpPr>
        <p:spPr>
          <a:xfrm>
            <a:off x="487680" y="4402791"/>
            <a:ext cx="2485854" cy="307777"/>
          </a:xfrm>
          <a:prstGeom prst="rect">
            <a:avLst/>
          </a:prstGeom>
        </p:spPr>
        <p:txBody>
          <a:bodyPr wrap="square">
            <a:spAutoFit/>
          </a:bodyPr>
          <a:lstStyle/>
          <a:p>
            <a:r>
              <a:rPr lang="en-GB" sz="1400" dirty="0" smtClean="0">
                <a:solidFill>
                  <a:schemeClr val="tx2"/>
                </a:solidFill>
              </a:rPr>
              <a:t>“Power Module” = PSU</a:t>
            </a:r>
          </a:p>
        </p:txBody>
      </p:sp>
      <p:cxnSp>
        <p:nvCxnSpPr>
          <p:cNvPr id="33" name="Straight Arrow Connector 32"/>
          <p:cNvCxnSpPr/>
          <p:nvPr/>
        </p:nvCxnSpPr>
        <p:spPr>
          <a:xfrm flipV="1">
            <a:off x="5882641" y="2362200"/>
            <a:ext cx="1" cy="77724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545580" y="2583180"/>
            <a:ext cx="0" cy="52197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231380" y="2919412"/>
            <a:ext cx="0" cy="18573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556760" y="4361863"/>
            <a:ext cx="4577286" cy="338554"/>
          </a:xfrm>
          <a:prstGeom prst="rect">
            <a:avLst/>
          </a:prstGeom>
          <a:solidFill>
            <a:schemeClr val="bg1"/>
          </a:solidFill>
        </p:spPr>
        <p:txBody>
          <a:bodyPr wrap="square">
            <a:spAutoFit/>
          </a:bodyPr>
          <a:lstStyle/>
          <a:p>
            <a:r>
              <a:rPr lang="en-GB" sz="1600" dirty="0" smtClean="0"/>
              <a:t>Multiple Power Modules feed a Single Load</a:t>
            </a:r>
            <a:endParaRPr lang="en-GB" sz="1600" dirty="0"/>
          </a:p>
        </p:txBody>
      </p:sp>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902" y="518160"/>
            <a:ext cx="3114675"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1010663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Pin Voltage Limits: </a:t>
            </a:r>
            <a:endParaRPr lang="en-GB" dirty="0">
              <a:solidFill>
                <a:srgbClr val="FF000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450" y="1891038"/>
            <a:ext cx="2477073" cy="1594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01813" y="834055"/>
            <a:ext cx="2856872" cy="830997"/>
          </a:xfrm>
          <a:prstGeom prst="rect">
            <a:avLst/>
          </a:prstGeom>
        </p:spPr>
        <p:txBody>
          <a:bodyPr wrap="none">
            <a:spAutoFit/>
          </a:bodyPr>
          <a:lstStyle/>
          <a:p>
            <a:r>
              <a:rPr lang="en-GB" sz="1600" dirty="0"/>
              <a:t>CS-, CS+</a:t>
            </a:r>
            <a:endParaRPr lang="en-GB" sz="1600" dirty="0" smtClean="0"/>
          </a:p>
          <a:p>
            <a:pPr marL="285750" indent="-285750">
              <a:buFont typeface="Arial" panose="020B0604020202020204" pitchFamily="34" charset="0"/>
              <a:buChar char="•"/>
            </a:pPr>
            <a:r>
              <a:rPr lang="en-GB" sz="1600" dirty="0" smtClean="0"/>
              <a:t>-0.3 V &lt; V</a:t>
            </a:r>
            <a:r>
              <a:rPr lang="en-GB" sz="1600" baseline="-25000" dirty="0" smtClean="0"/>
              <a:t>CS+ </a:t>
            </a:r>
            <a:r>
              <a:rPr lang="en-GB" sz="1600" dirty="0" smtClean="0"/>
              <a:t>&lt; VDD+0.3V</a:t>
            </a:r>
          </a:p>
          <a:p>
            <a:pPr marL="285750" indent="-285750">
              <a:buFont typeface="Arial" panose="020B0604020202020204" pitchFamily="34" charset="0"/>
              <a:buChar char="•"/>
            </a:pPr>
            <a:r>
              <a:rPr lang="en-GB" sz="1600" dirty="0"/>
              <a:t>-0.3 V &lt; </a:t>
            </a:r>
            <a:r>
              <a:rPr lang="en-GB" sz="1600" dirty="0" smtClean="0"/>
              <a:t>V</a:t>
            </a:r>
            <a:r>
              <a:rPr lang="en-GB" sz="1600" baseline="-25000" dirty="0" smtClean="0"/>
              <a:t>CS-  </a:t>
            </a:r>
            <a:r>
              <a:rPr lang="en-GB" sz="1600" dirty="0" smtClean="0"/>
              <a:t>&lt; VDD+0.3V</a:t>
            </a:r>
            <a:endParaRPr lang="en-GB" dirty="0" smtClean="0"/>
          </a:p>
        </p:txBody>
      </p:sp>
      <p:sp>
        <p:nvSpPr>
          <p:cNvPr id="8" name="Rectangle 7"/>
          <p:cNvSpPr/>
          <p:nvPr/>
        </p:nvSpPr>
        <p:spPr>
          <a:xfrm>
            <a:off x="318790" y="2303141"/>
            <a:ext cx="2646187" cy="830997"/>
          </a:xfrm>
          <a:prstGeom prst="rect">
            <a:avLst/>
          </a:prstGeom>
        </p:spPr>
        <p:txBody>
          <a:bodyPr wrap="square">
            <a:spAutoFit/>
          </a:bodyPr>
          <a:lstStyle/>
          <a:p>
            <a:r>
              <a:rPr lang="en-GB" sz="1600" dirty="0" smtClean="0"/>
              <a:t>VDD</a:t>
            </a:r>
            <a:endParaRPr lang="en-GB" sz="1600" dirty="0"/>
          </a:p>
          <a:p>
            <a:pPr marL="285750" indent="-285750">
              <a:buFont typeface="Arial" panose="020B0604020202020204" pitchFamily="34" charset="0"/>
              <a:buChar char="•"/>
            </a:pPr>
            <a:r>
              <a:rPr lang="en-GB" sz="1600" dirty="0" smtClean="0"/>
              <a:t>4.575V </a:t>
            </a:r>
            <a:r>
              <a:rPr lang="en-GB" sz="1600" dirty="0"/>
              <a:t>&lt; </a:t>
            </a:r>
            <a:r>
              <a:rPr lang="en-GB" sz="1600" dirty="0" smtClean="0"/>
              <a:t>VDD &lt; 13.5V</a:t>
            </a:r>
          </a:p>
          <a:p>
            <a:pPr marL="285750" indent="-285750">
              <a:buFont typeface="Arial" panose="020B0604020202020204" pitchFamily="34" charset="0"/>
              <a:buChar char="•"/>
            </a:pPr>
            <a:r>
              <a:rPr lang="en-GB" sz="1600" dirty="0" smtClean="0"/>
              <a:t>Recommended range</a:t>
            </a:r>
            <a:endParaRPr lang="en-GB" sz="1600" dirty="0"/>
          </a:p>
        </p:txBody>
      </p:sp>
      <p:sp>
        <p:nvSpPr>
          <p:cNvPr id="10" name="Rectangle 9"/>
          <p:cNvSpPr/>
          <p:nvPr/>
        </p:nvSpPr>
        <p:spPr>
          <a:xfrm>
            <a:off x="5410493" y="582052"/>
            <a:ext cx="3512163" cy="830997"/>
          </a:xfrm>
          <a:prstGeom prst="rect">
            <a:avLst/>
          </a:prstGeom>
        </p:spPr>
        <p:txBody>
          <a:bodyPr wrap="square">
            <a:spAutoFit/>
          </a:bodyPr>
          <a:lstStyle/>
          <a:p>
            <a:r>
              <a:rPr lang="en-GB" sz="1600" dirty="0" smtClean="0"/>
              <a:t>CSO</a:t>
            </a:r>
            <a:endParaRPr lang="en-GB" sz="1600" dirty="0"/>
          </a:p>
          <a:p>
            <a:pPr marL="285750" indent="-285750">
              <a:buFont typeface="Arial" panose="020B0604020202020204" pitchFamily="34" charset="0"/>
              <a:buChar char="•"/>
            </a:pPr>
            <a:r>
              <a:rPr lang="en-GB" sz="1600" dirty="0"/>
              <a:t>-0.3 V &lt; </a:t>
            </a:r>
            <a:r>
              <a:rPr lang="en-GB" sz="1600" dirty="0" smtClean="0"/>
              <a:t>V</a:t>
            </a:r>
            <a:r>
              <a:rPr lang="en-GB" sz="1600" baseline="-25000" dirty="0" smtClean="0"/>
              <a:t>CSO</a:t>
            </a:r>
            <a:r>
              <a:rPr lang="en-GB" sz="1600" dirty="0" smtClean="0"/>
              <a:t> &lt; VDD &amp; &lt; 11.8V</a:t>
            </a:r>
          </a:p>
          <a:p>
            <a:pPr marL="285750" indent="-285750">
              <a:buFont typeface="Arial" panose="020B0604020202020204" pitchFamily="34" charset="0"/>
              <a:buChar char="•"/>
            </a:pPr>
            <a:r>
              <a:rPr lang="en-GB" sz="1600" dirty="0"/>
              <a:t>V</a:t>
            </a:r>
            <a:r>
              <a:rPr lang="en-GB" sz="1600" baseline="-25000" dirty="0"/>
              <a:t>CSO</a:t>
            </a:r>
            <a:r>
              <a:rPr lang="en-GB" sz="1600" dirty="0"/>
              <a:t> </a:t>
            </a:r>
            <a:r>
              <a:rPr lang="en-GB" sz="1600" dirty="0" smtClean="0"/>
              <a:t>depends on gain and inputs</a:t>
            </a:r>
            <a:endParaRPr lang="en-GB" sz="1600" dirty="0"/>
          </a:p>
        </p:txBody>
      </p:sp>
      <p:sp>
        <p:nvSpPr>
          <p:cNvPr id="11" name="Rectangle 10"/>
          <p:cNvSpPr/>
          <p:nvPr/>
        </p:nvSpPr>
        <p:spPr>
          <a:xfrm>
            <a:off x="5348808" y="1413049"/>
            <a:ext cx="3635535" cy="1323439"/>
          </a:xfrm>
          <a:prstGeom prst="rect">
            <a:avLst/>
          </a:prstGeom>
        </p:spPr>
        <p:txBody>
          <a:bodyPr wrap="square">
            <a:spAutoFit/>
          </a:bodyPr>
          <a:lstStyle/>
          <a:p>
            <a:r>
              <a:rPr lang="en-GB" sz="1600" dirty="0" smtClean="0"/>
              <a:t>LS</a:t>
            </a:r>
            <a:endParaRPr lang="en-GB" sz="1600" dirty="0"/>
          </a:p>
          <a:p>
            <a:pPr marL="285750" indent="-285750">
              <a:buFont typeface="Arial" panose="020B0604020202020204" pitchFamily="34" charset="0"/>
              <a:buChar char="•"/>
            </a:pPr>
            <a:r>
              <a:rPr lang="en-GB" sz="1600" dirty="0"/>
              <a:t>0</a:t>
            </a:r>
            <a:r>
              <a:rPr lang="en-GB" sz="1600" dirty="0" smtClean="0"/>
              <a:t> </a:t>
            </a:r>
            <a:r>
              <a:rPr lang="en-GB" sz="1600" dirty="0"/>
              <a:t>V &lt; </a:t>
            </a:r>
            <a:r>
              <a:rPr lang="en-GB" sz="1600" dirty="0" smtClean="0"/>
              <a:t>V</a:t>
            </a:r>
            <a:r>
              <a:rPr lang="en-GB" sz="1600" baseline="-25000" dirty="0" smtClean="0"/>
              <a:t>LS</a:t>
            </a:r>
            <a:r>
              <a:rPr lang="en-GB" sz="1600" dirty="0" smtClean="0"/>
              <a:t> &lt; VDD – 1.7V</a:t>
            </a:r>
          </a:p>
          <a:p>
            <a:pPr marL="285750" indent="-285750">
              <a:buFont typeface="Arial" panose="020B0604020202020204" pitchFamily="34" charset="0"/>
              <a:buChar char="•"/>
            </a:pPr>
            <a:r>
              <a:rPr lang="en-GB" sz="1600" dirty="0" smtClean="0"/>
              <a:t>0 &lt; I</a:t>
            </a:r>
            <a:r>
              <a:rPr lang="en-GB" sz="1600" baseline="-25000" dirty="0" smtClean="0"/>
              <a:t>LS</a:t>
            </a:r>
            <a:r>
              <a:rPr lang="en-GB" sz="1600" dirty="0" smtClean="0"/>
              <a:t> &lt; -1mA</a:t>
            </a:r>
          </a:p>
          <a:p>
            <a:pPr marL="285750" indent="-285750">
              <a:buFont typeface="Arial" panose="020B0604020202020204" pitchFamily="34" charset="0"/>
              <a:buChar char="•"/>
            </a:pPr>
            <a:r>
              <a:rPr lang="en-GB" sz="1600" dirty="0" smtClean="0"/>
              <a:t>100 k</a:t>
            </a:r>
            <a:r>
              <a:rPr lang="en-GB" sz="1600" dirty="0" smtClean="0">
                <a:sym typeface="Symbol"/>
              </a:rPr>
              <a:t> to GND</a:t>
            </a:r>
            <a:endParaRPr lang="en-GB" sz="1600" dirty="0"/>
          </a:p>
          <a:p>
            <a:pPr marL="285750" indent="-285750">
              <a:buFont typeface="Arial" panose="020B0604020202020204" pitchFamily="34" charset="0"/>
              <a:buChar char="•"/>
            </a:pPr>
            <a:endParaRPr lang="en-GB" sz="1600" dirty="0"/>
          </a:p>
        </p:txBody>
      </p:sp>
      <p:sp>
        <p:nvSpPr>
          <p:cNvPr id="12" name="Rectangle 11"/>
          <p:cNvSpPr/>
          <p:nvPr/>
        </p:nvSpPr>
        <p:spPr>
          <a:xfrm>
            <a:off x="5493948" y="3272691"/>
            <a:ext cx="3120279" cy="1077218"/>
          </a:xfrm>
          <a:prstGeom prst="rect">
            <a:avLst/>
          </a:prstGeom>
        </p:spPr>
        <p:txBody>
          <a:bodyPr wrap="square">
            <a:spAutoFit/>
          </a:bodyPr>
          <a:lstStyle/>
          <a:p>
            <a:r>
              <a:rPr lang="en-GB" sz="1600" dirty="0" smtClean="0"/>
              <a:t>ADJ</a:t>
            </a:r>
            <a:endParaRPr lang="en-GB" sz="1600" dirty="0"/>
          </a:p>
          <a:p>
            <a:pPr marL="285750" indent="-285750">
              <a:buFont typeface="Arial" panose="020B0604020202020204" pitchFamily="34" charset="0"/>
              <a:buChar char="•"/>
            </a:pPr>
            <a:r>
              <a:rPr lang="en-GB" sz="1600" dirty="0" smtClean="0"/>
              <a:t>V</a:t>
            </a:r>
            <a:r>
              <a:rPr lang="en-GB" sz="1600" baseline="-25000" dirty="0" smtClean="0"/>
              <a:t>EAO</a:t>
            </a:r>
            <a:r>
              <a:rPr lang="en-GB" sz="1600" dirty="0" smtClean="0"/>
              <a:t>+1V </a:t>
            </a:r>
            <a:r>
              <a:rPr lang="en-GB" sz="1600" dirty="0"/>
              <a:t>&lt; </a:t>
            </a:r>
            <a:r>
              <a:rPr lang="en-GB" sz="1600" dirty="0" smtClean="0"/>
              <a:t>V</a:t>
            </a:r>
            <a:r>
              <a:rPr lang="en-GB" sz="1600" baseline="-25000" dirty="0" smtClean="0"/>
              <a:t>ADJ</a:t>
            </a:r>
            <a:r>
              <a:rPr lang="en-GB" sz="1600" dirty="0" smtClean="0"/>
              <a:t> </a:t>
            </a:r>
            <a:r>
              <a:rPr lang="en-GB" sz="1600" dirty="0"/>
              <a:t>&lt; </a:t>
            </a:r>
            <a:r>
              <a:rPr lang="en-GB" sz="1600" dirty="0" smtClean="0"/>
              <a:t>VDD</a:t>
            </a:r>
            <a:endParaRPr lang="en-GB" sz="1600" dirty="0"/>
          </a:p>
          <a:p>
            <a:pPr marL="285750" indent="-285750">
              <a:buFont typeface="Arial" panose="020B0604020202020204" pitchFamily="34" charset="0"/>
              <a:buChar char="•"/>
            </a:pPr>
            <a:r>
              <a:rPr lang="en-GB" sz="1600" dirty="0" smtClean="0"/>
              <a:t>0 A </a:t>
            </a:r>
            <a:r>
              <a:rPr lang="en-GB" sz="1600" dirty="0"/>
              <a:t>&lt; </a:t>
            </a:r>
            <a:r>
              <a:rPr lang="en-GB" sz="1600" dirty="0" smtClean="0"/>
              <a:t>I</a:t>
            </a:r>
            <a:r>
              <a:rPr lang="en-GB" sz="1600" baseline="-25000" dirty="0" smtClean="0"/>
              <a:t>ADJ</a:t>
            </a:r>
            <a:r>
              <a:rPr lang="en-GB" sz="1600" dirty="0" smtClean="0"/>
              <a:t> &lt; 4.55mA</a:t>
            </a:r>
          </a:p>
          <a:p>
            <a:pPr marL="285750" indent="-285750">
              <a:buFont typeface="Arial" panose="020B0604020202020204" pitchFamily="34" charset="0"/>
              <a:buChar char="•"/>
            </a:pPr>
            <a:r>
              <a:rPr lang="en-GB" sz="1600" dirty="0"/>
              <a:t>I</a:t>
            </a:r>
            <a:r>
              <a:rPr lang="en-GB" sz="1600" baseline="-25000" dirty="0"/>
              <a:t>ADJ</a:t>
            </a:r>
            <a:r>
              <a:rPr lang="en-GB" sz="1600" dirty="0"/>
              <a:t> = V</a:t>
            </a:r>
            <a:r>
              <a:rPr lang="en-GB" sz="1600" baseline="-25000" dirty="0"/>
              <a:t>EAO</a:t>
            </a:r>
            <a:r>
              <a:rPr lang="en-GB" sz="1600" dirty="0"/>
              <a:t> / 500 </a:t>
            </a:r>
            <a:r>
              <a:rPr lang="en-GB" sz="1600" dirty="0">
                <a:sym typeface="Symbol"/>
              </a:rPr>
              <a:t></a:t>
            </a:r>
            <a:endParaRPr lang="en-GB" sz="1600" dirty="0"/>
          </a:p>
        </p:txBody>
      </p:sp>
      <p:sp>
        <p:nvSpPr>
          <p:cNvPr id="13" name="Rectangle 12"/>
          <p:cNvSpPr/>
          <p:nvPr/>
        </p:nvSpPr>
        <p:spPr>
          <a:xfrm>
            <a:off x="5493949" y="2530649"/>
            <a:ext cx="3120279" cy="584775"/>
          </a:xfrm>
          <a:prstGeom prst="rect">
            <a:avLst/>
          </a:prstGeom>
        </p:spPr>
        <p:txBody>
          <a:bodyPr wrap="square">
            <a:spAutoFit/>
          </a:bodyPr>
          <a:lstStyle/>
          <a:p>
            <a:r>
              <a:rPr lang="en-GB" sz="1600" dirty="0" smtClean="0"/>
              <a:t>EAO</a:t>
            </a:r>
            <a:endParaRPr lang="en-GB" sz="1600" dirty="0"/>
          </a:p>
          <a:p>
            <a:pPr marL="285750" indent="-285750">
              <a:buFont typeface="Arial" panose="020B0604020202020204" pitchFamily="34" charset="0"/>
              <a:buChar char="•"/>
            </a:pPr>
            <a:r>
              <a:rPr lang="en-GB" sz="1600" dirty="0" smtClean="0"/>
              <a:t>0V </a:t>
            </a:r>
            <a:r>
              <a:rPr lang="en-GB" sz="1600" dirty="0"/>
              <a:t>&lt; </a:t>
            </a:r>
            <a:r>
              <a:rPr lang="en-GB" sz="1600" dirty="0" smtClean="0"/>
              <a:t>V</a:t>
            </a:r>
            <a:r>
              <a:rPr lang="en-GB" sz="1600" baseline="-25000" dirty="0" smtClean="0"/>
              <a:t>EAO</a:t>
            </a:r>
            <a:r>
              <a:rPr lang="en-GB" sz="1600" dirty="0" smtClean="0"/>
              <a:t> </a:t>
            </a:r>
            <a:r>
              <a:rPr lang="en-GB" sz="1600" dirty="0"/>
              <a:t>&lt; </a:t>
            </a:r>
            <a:r>
              <a:rPr lang="en-GB" sz="1600" dirty="0" smtClean="0"/>
              <a:t>3.5V</a:t>
            </a:r>
          </a:p>
        </p:txBody>
      </p:sp>
      <p:sp>
        <p:nvSpPr>
          <p:cNvPr id="14" name="TextBox 13"/>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
        <p:nvSpPr>
          <p:cNvPr id="5" name="Rectangle 4"/>
          <p:cNvSpPr/>
          <p:nvPr/>
        </p:nvSpPr>
        <p:spPr>
          <a:xfrm>
            <a:off x="1464948" y="4008277"/>
            <a:ext cx="3587473" cy="683264"/>
          </a:xfrm>
          <a:prstGeom prst="rect">
            <a:avLst/>
          </a:prstGeom>
        </p:spPr>
        <p:txBody>
          <a:bodyPr wrap="square">
            <a:spAutoFit/>
          </a:bodyPr>
          <a:lstStyle/>
          <a:p>
            <a:pPr eaLnBrk="1" hangingPunct="1">
              <a:lnSpc>
                <a:spcPct val="80000"/>
              </a:lnSpc>
            </a:pPr>
            <a:r>
              <a:rPr lang="en-US" altLang="en-US" sz="1600" dirty="0">
                <a:solidFill>
                  <a:srgbClr val="FF0000"/>
                </a:solidFill>
              </a:rPr>
              <a:t>V</a:t>
            </a:r>
            <a:r>
              <a:rPr lang="en-US" altLang="en-US" sz="1600" baseline="-25000" dirty="0">
                <a:solidFill>
                  <a:srgbClr val="FF0000"/>
                </a:solidFill>
              </a:rPr>
              <a:t>ADJ</a:t>
            </a:r>
            <a:r>
              <a:rPr lang="en-US" altLang="en-US" sz="1600" dirty="0">
                <a:solidFill>
                  <a:srgbClr val="FF0000"/>
                </a:solidFill>
              </a:rPr>
              <a:t> must NEVER exceed VDD</a:t>
            </a:r>
          </a:p>
          <a:p>
            <a:pPr marL="285750" indent="-285750">
              <a:lnSpc>
                <a:spcPct val="80000"/>
              </a:lnSpc>
              <a:buFont typeface="Arial" panose="020B0604020202020204" pitchFamily="34" charset="0"/>
              <a:buChar char="•"/>
            </a:pPr>
            <a:r>
              <a:rPr lang="en-US" altLang="en-US" sz="1600" dirty="0" err="1"/>
              <a:t>Vos</a:t>
            </a:r>
            <a:r>
              <a:rPr lang="en-US" altLang="en-US" sz="1600" dirty="0"/>
              <a:t> can increase significantly</a:t>
            </a:r>
          </a:p>
          <a:p>
            <a:pPr marL="285750" indent="-285750">
              <a:lnSpc>
                <a:spcPct val="80000"/>
              </a:lnSpc>
              <a:buFont typeface="Arial" panose="020B0604020202020204" pitchFamily="34" charset="0"/>
              <a:buChar char="•"/>
            </a:pPr>
            <a:r>
              <a:rPr lang="en-US" altLang="en-US" sz="1600" dirty="0"/>
              <a:t>Turn-on and Turn-off</a:t>
            </a:r>
          </a:p>
        </p:txBody>
      </p:sp>
      <p:cxnSp>
        <p:nvCxnSpPr>
          <p:cNvPr id="15" name="Straight Arrow Connector 14"/>
          <p:cNvCxnSpPr/>
          <p:nvPr/>
        </p:nvCxnSpPr>
        <p:spPr>
          <a:xfrm flipV="1">
            <a:off x="4645184" y="3446174"/>
            <a:ext cx="765309" cy="56210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921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465" y="2670479"/>
            <a:ext cx="4193143" cy="202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31</a:t>
            </a:fld>
            <a:endParaRPr lang="en-US" sz="700" dirty="0" smtClean="0">
              <a:solidFill>
                <a:srgbClr val="000000"/>
              </a:solidFill>
            </a:endParaRPr>
          </a:p>
        </p:txBody>
      </p:sp>
      <p:sp>
        <p:nvSpPr>
          <p:cNvPr id="8" name="Title 17"/>
          <p:cNvSpPr>
            <a:spLocks noGrp="1"/>
          </p:cNvSpPr>
          <p:nvPr>
            <p:ph type="title"/>
          </p:nvPr>
        </p:nvSpPr>
        <p:spPr>
          <a:xfrm>
            <a:off x="231775" y="107165"/>
            <a:ext cx="8458200" cy="610791"/>
          </a:xfrm>
        </p:spPr>
        <p:txBody>
          <a:bodyPr/>
          <a:lstStyle/>
          <a:p>
            <a:r>
              <a:rPr lang="en-IE" dirty="0" smtClean="0"/>
              <a:t>Control Loop</a:t>
            </a:r>
            <a:endParaRPr lang="en-IE" dirty="0"/>
          </a:p>
        </p:txBody>
      </p:sp>
      <p:sp>
        <p:nvSpPr>
          <p:cNvPr id="6" name="Rectangle 5"/>
          <p:cNvSpPr>
            <a:spLocks noChangeArrowheads="1"/>
          </p:cNvSpPr>
          <p:nvPr/>
        </p:nvSpPr>
        <p:spPr bwMode="auto">
          <a:xfrm>
            <a:off x="103188" y="630000"/>
            <a:ext cx="6210526" cy="389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endParaRPr lang="en-US" altLang="en-US" sz="1200" dirty="0" smtClean="0">
              <a:latin typeface="+mn-lt"/>
            </a:endParaRPr>
          </a:p>
          <a:p>
            <a:pPr marL="182563" indent="-182563" eaLnBrk="1" hangingPunct="1"/>
            <a:endParaRPr lang="en-US" altLang="en-US" sz="1200" dirty="0">
              <a:solidFill>
                <a:srgbClr val="00B050"/>
              </a:solidFill>
              <a:latin typeface="+mn-lt"/>
            </a:endParaRPr>
          </a:p>
        </p:txBody>
      </p:sp>
      <p:sp>
        <p:nvSpPr>
          <p:cNvPr id="15" name="TextBox 14"/>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
        <p:nvSpPr>
          <p:cNvPr id="9" name="Rectangle 8"/>
          <p:cNvSpPr/>
          <p:nvPr/>
        </p:nvSpPr>
        <p:spPr>
          <a:xfrm>
            <a:off x="401813" y="834055"/>
            <a:ext cx="4642135" cy="3834896"/>
          </a:xfrm>
          <a:prstGeom prst="rect">
            <a:avLst/>
          </a:prstGeom>
        </p:spPr>
        <p:txBody>
          <a:bodyPr wrap="square">
            <a:spAutoFit/>
          </a:bodyPr>
          <a:lstStyle/>
          <a:p>
            <a:r>
              <a:rPr lang="en-GB" sz="1600" dirty="0" smtClean="0"/>
              <a:t>There are two control loops:</a:t>
            </a:r>
          </a:p>
          <a:p>
            <a:endParaRPr lang="en-GB" sz="1600" dirty="0" smtClean="0"/>
          </a:p>
          <a:p>
            <a:r>
              <a:rPr lang="en-GB" sz="1600" dirty="0" smtClean="0"/>
              <a:t>Avoid interactions between loops:</a:t>
            </a:r>
            <a:endParaRPr lang="en-GB" sz="1600" dirty="0"/>
          </a:p>
          <a:p>
            <a:pPr marL="285750" indent="-285750" eaLnBrk="1" hangingPunct="1">
              <a:lnSpc>
                <a:spcPct val="80000"/>
              </a:lnSpc>
              <a:buFont typeface="Arial" panose="020B0604020202020204" pitchFamily="34" charset="0"/>
              <a:buChar char="•"/>
            </a:pPr>
            <a:r>
              <a:rPr lang="en-US" altLang="en-US" sz="1600" dirty="0"/>
              <a:t>Close the </a:t>
            </a:r>
            <a:r>
              <a:rPr lang="en-US" altLang="en-US" sz="1600" dirty="0" smtClean="0"/>
              <a:t>loop around the UCC29002 </a:t>
            </a:r>
            <a:r>
              <a:rPr lang="en-US" altLang="en-US" sz="1600" dirty="0"/>
              <a:t>at least 1 </a:t>
            </a:r>
            <a:r>
              <a:rPr lang="en-US" altLang="en-US" sz="1600" dirty="0" smtClean="0"/>
              <a:t>decade below loop crossover of module</a:t>
            </a:r>
          </a:p>
          <a:p>
            <a:pPr marL="285750" indent="-285750" eaLnBrk="1" hangingPunct="1">
              <a:lnSpc>
                <a:spcPct val="80000"/>
              </a:lnSpc>
              <a:buFont typeface="Arial" panose="020B0604020202020204" pitchFamily="34" charset="0"/>
              <a:buChar char="•"/>
            </a:pPr>
            <a:r>
              <a:rPr lang="en-US" altLang="en-US" sz="1600" dirty="0" smtClean="0"/>
              <a:t>Load-Share loop </a:t>
            </a:r>
            <a:r>
              <a:rPr lang="en-US" altLang="en-US" sz="1600" dirty="0"/>
              <a:t>is </a:t>
            </a:r>
            <a:r>
              <a:rPr lang="en-US" altLang="en-US" sz="1600" dirty="0" smtClean="0"/>
              <a:t>slow: </a:t>
            </a:r>
            <a:r>
              <a:rPr lang="en-US" altLang="en-US" sz="1600" dirty="0"/>
              <a:t>may take 100ms </a:t>
            </a:r>
            <a:r>
              <a:rPr lang="en-US" altLang="en-US" sz="1600" dirty="0" smtClean="0"/>
              <a:t>to recover fully from a transient</a:t>
            </a:r>
            <a:endParaRPr lang="en-US" altLang="en-US" sz="1600" dirty="0"/>
          </a:p>
          <a:p>
            <a:endParaRPr lang="en-GB" sz="1600" dirty="0" smtClean="0"/>
          </a:p>
          <a:p>
            <a:r>
              <a:rPr lang="en-GB" sz="1600" dirty="0"/>
              <a:t>RC at EAO sets UCC29002 bandwidth</a:t>
            </a:r>
          </a:p>
          <a:p>
            <a:endParaRPr lang="en-GB" sz="1600" dirty="0" smtClean="0"/>
          </a:p>
          <a:p>
            <a:r>
              <a:rPr lang="en-GB" sz="1600" dirty="0" smtClean="0"/>
              <a:t>Measure Loop bandwidth of Power Module</a:t>
            </a:r>
          </a:p>
          <a:p>
            <a:pPr marL="285750" indent="-285750">
              <a:buFont typeface="Arial" panose="020B0604020202020204" pitchFamily="34" charset="0"/>
              <a:buChar char="•"/>
            </a:pPr>
            <a:r>
              <a:rPr lang="en-GB" sz="1600" dirty="0" smtClean="0"/>
              <a:t>Ask Module manufacturer</a:t>
            </a:r>
          </a:p>
          <a:p>
            <a:pPr marL="285750" indent="-285750">
              <a:buFont typeface="Arial" panose="020B0604020202020204" pitchFamily="34" charset="0"/>
              <a:buChar char="•"/>
            </a:pPr>
            <a:r>
              <a:rPr lang="en-GB" sz="1600" dirty="0" smtClean="0"/>
              <a:t>Measure bandwidth (Bode Plot)</a:t>
            </a:r>
          </a:p>
          <a:p>
            <a:pPr marL="285750" indent="-285750">
              <a:buFont typeface="Arial" panose="020B0604020202020204" pitchFamily="34" charset="0"/>
              <a:buChar char="•"/>
            </a:pPr>
            <a:r>
              <a:rPr lang="en-GB" sz="1600" dirty="0" smtClean="0"/>
              <a:t>Estimate bandwidth from transient response</a:t>
            </a:r>
          </a:p>
          <a:p>
            <a:pPr marL="285750" indent="-285750">
              <a:buFont typeface="Arial" panose="020B0604020202020204" pitchFamily="34" charset="0"/>
              <a:buChar char="•"/>
            </a:pPr>
            <a:endParaRPr lang="en-GB" sz="1600" dirty="0" smtClean="0"/>
          </a:p>
          <a:p>
            <a:r>
              <a:rPr lang="en-GB" sz="1600" dirty="0" smtClean="0"/>
              <a:t>Composite response  (</a:t>
            </a:r>
            <a:r>
              <a:rPr lang="en-GB" sz="1600" dirty="0" err="1" smtClean="0"/>
              <a:t>G</a:t>
            </a:r>
            <a:r>
              <a:rPr lang="en-GB" sz="1600" baseline="-25000" dirty="0" err="1" smtClean="0"/>
              <a:t>total</a:t>
            </a:r>
            <a:r>
              <a:rPr lang="en-GB" sz="1600" dirty="0" smtClean="0"/>
              <a:t>)</a:t>
            </a:r>
            <a:endParaRPr lang="en-GB" sz="160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355" y="159192"/>
            <a:ext cx="2905986" cy="254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39068" y="683641"/>
            <a:ext cx="856325" cy="338554"/>
          </a:xfrm>
          <a:prstGeom prst="rect">
            <a:avLst/>
          </a:prstGeom>
        </p:spPr>
        <p:txBody>
          <a:bodyPr wrap="none">
            <a:spAutoFit/>
          </a:bodyPr>
          <a:lstStyle/>
          <a:p>
            <a:r>
              <a:rPr lang="en-GB" sz="1600" dirty="0" smtClean="0"/>
              <a:t>Module</a:t>
            </a:r>
            <a:endParaRPr lang="en-GB" sz="1600" dirty="0"/>
          </a:p>
        </p:txBody>
      </p:sp>
      <p:sp>
        <p:nvSpPr>
          <p:cNvPr id="3" name="Rectangle 2"/>
          <p:cNvSpPr/>
          <p:nvPr/>
        </p:nvSpPr>
        <p:spPr>
          <a:xfrm>
            <a:off x="4629751" y="1263052"/>
            <a:ext cx="1196161" cy="338554"/>
          </a:xfrm>
          <a:prstGeom prst="rect">
            <a:avLst/>
          </a:prstGeom>
        </p:spPr>
        <p:txBody>
          <a:bodyPr wrap="none">
            <a:spAutoFit/>
          </a:bodyPr>
          <a:lstStyle/>
          <a:p>
            <a:r>
              <a:rPr lang="en-GB" sz="1600" dirty="0" smtClean="0"/>
              <a:t>UCC29002</a:t>
            </a:r>
            <a:endParaRPr lang="en-GB" sz="1600" dirty="0"/>
          </a:p>
        </p:txBody>
      </p:sp>
      <p:cxnSp>
        <p:nvCxnSpPr>
          <p:cNvPr id="14" name="Straight Arrow Connector 13"/>
          <p:cNvCxnSpPr/>
          <p:nvPr/>
        </p:nvCxnSpPr>
        <p:spPr>
          <a:xfrm>
            <a:off x="5582863" y="852918"/>
            <a:ext cx="486098"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08451" y="852918"/>
            <a:ext cx="1530617" cy="16927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08451" y="1022195"/>
            <a:ext cx="1421300" cy="41013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769975" y="1432329"/>
            <a:ext cx="1582373"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402394" y="2130420"/>
            <a:ext cx="3399192" cy="57504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266768" y="3746090"/>
            <a:ext cx="3591232" cy="70792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550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4011" y="1736921"/>
            <a:ext cx="8177560" cy="2031325"/>
          </a:xfrm>
          <a:prstGeom prst="rect">
            <a:avLst/>
          </a:prstGeom>
        </p:spPr>
        <p:txBody>
          <a:bodyPr wrap="square">
            <a:spAutoFit/>
          </a:bodyPr>
          <a:lstStyle/>
          <a:p>
            <a:pPr marL="0" indent="0">
              <a:buNone/>
            </a:pPr>
            <a:r>
              <a:rPr lang="en-US" dirty="0">
                <a:solidFill>
                  <a:schemeClr val="bg2"/>
                </a:solidFill>
              </a:rPr>
              <a:t>Part 1:		</a:t>
            </a:r>
            <a:r>
              <a:rPr lang="en-US" dirty="0" smtClean="0">
                <a:solidFill>
                  <a:schemeClr val="bg2"/>
                </a:solidFill>
              </a:rPr>
              <a:t>Parallel Operation</a:t>
            </a:r>
            <a:endParaRPr lang="en-US" dirty="0">
              <a:solidFill>
                <a:schemeClr val="bg2"/>
              </a:solidFill>
            </a:endParaRPr>
          </a:p>
          <a:p>
            <a:pPr marL="0" indent="0">
              <a:buNone/>
            </a:pPr>
            <a:r>
              <a:rPr lang="en-US" dirty="0">
                <a:solidFill>
                  <a:schemeClr val="bg2"/>
                </a:solidFill>
              </a:rPr>
              <a:t>Part 2:		</a:t>
            </a:r>
            <a:r>
              <a:rPr lang="en-US" dirty="0" smtClean="0">
                <a:solidFill>
                  <a:schemeClr val="bg2"/>
                </a:solidFill>
              </a:rPr>
              <a:t>Introduction to the UCC29002</a:t>
            </a:r>
            <a:r>
              <a:rPr lang="en-US" dirty="0">
                <a:solidFill>
                  <a:schemeClr val="bg2"/>
                </a:solidFill>
              </a:rPr>
              <a:t>			</a:t>
            </a:r>
            <a:endParaRPr lang="en-US" dirty="0" smtClean="0">
              <a:solidFill>
                <a:schemeClr val="bg2"/>
              </a:solidFill>
            </a:endParaRPr>
          </a:p>
          <a:p>
            <a:pPr marL="0" indent="0">
              <a:buNone/>
            </a:pPr>
            <a:r>
              <a:rPr lang="en-US" dirty="0" smtClean="0">
                <a:solidFill>
                  <a:schemeClr val="bg2"/>
                </a:solidFill>
              </a:rPr>
              <a:t>Part </a:t>
            </a:r>
            <a:r>
              <a:rPr lang="en-US" dirty="0">
                <a:solidFill>
                  <a:schemeClr val="bg2"/>
                </a:solidFill>
              </a:rPr>
              <a:t>3: 		</a:t>
            </a:r>
            <a:r>
              <a:rPr lang="en-US" dirty="0" smtClean="0">
                <a:solidFill>
                  <a:schemeClr val="bg2"/>
                </a:solidFill>
              </a:rPr>
              <a:t>How does the UCC29002 work</a:t>
            </a:r>
            <a:endParaRPr lang="en-US" dirty="0">
              <a:solidFill>
                <a:schemeClr val="bg2"/>
              </a:solidFill>
            </a:endParaRPr>
          </a:p>
          <a:p>
            <a:pPr marL="0" indent="0">
              <a:buNone/>
            </a:pPr>
            <a:r>
              <a:rPr lang="en-US" dirty="0">
                <a:solidFill>
                  <a:schemeClr val="bg2"/>
                </a:solidFill>
              </a:rPr>
              <a:t>Part 4:		</a:t>
            </a:r>
            <a:r>
              <a:rPr lang="en-US" dirty="0" smtClean="0">
                <a:solidFill>
                  <a:schemeClr val="bg2"/>
                </a:solidFill>
              </a:rPr>
              <a:t>Using the UCC29002</a:t>
            </a:r>
          </a:p>
          <a:p>
            <a:pPr marL="0" indent="0">
              <a:buNone/>
            </a:pPr>
            <a:r>
              <a:rPr lang="en-US" dirty="0" smtClean="0">
                <a:solidFill>
                  <a:schemeClr val="bg2"/>
                </a:solidFill>
              </a:rPr>
              <a:t>		Differences between the UCC29002 and UCC29002/1</a:t>
            </a:r>
            <a:endParaRPr lang="en-US" dirty="0">
              <a:solidFill>
                <a:schemeClr val="bg2"/>
              </a:solidFill>
            </a:endParaRPr>
          </a:p>
          <a:p>
            <a:pPr marL="0" indent="0">
              <a:buNone/>
            </a:pPr>
            <a:r>
              <a:rPr lang="en-US" dirty="0">
                <a:solidFill>
                  <a:schemeClr val="tx2"/>
                </a:solidFill>
              </a:rPr>
              <a:t>Part 5:		</a:t>
            </a:r>
            <a:r>
              <a:rPr lang="en-US" dirty="0" smtClean="0">
                <a:solidFill>
                  <a:schemeClr val="tx2"/>
                </a:solidFill>
              </a:rPr>
              <a:t>Accuracy</a:t>
            </a:r>
          </a:p>
          <a:p>
            <a:pPr marL="0" indent="0">
              <a:buNone/>
            </a:pPr>
            <a:r>
              <a:rPr lang="en-US" dirty="0" smtClean="0">
                <a:solidFill>
                  <a:schemeClr val="bg2"/>
                </a:solidFill>
              </a:rPr>
              <a:t>Part 6: 		Typical Application</a:t>
            </a:r>
            <a:endParaRPr lang="en-US" dirty="0">
              <a:solidFill>
                <a:schemeClr val="bg2"/>
              </a:solidFill>
            </a:endParaRPr>
          </a:p>
        </p:txBody>
      </p:sp>
      <p:sp>
        <p:nvSpPr>
          <p:cNvPr id="6" name="Rectangle 2"/>
          <p:cNvSpPr>
            <a:spLocks noGrp="1" noChangeArrowheads="1"/>
          </p:cNvSpPr>
          <p:nvPr>
            <p:ph type="ctrTitle"/>
          </p:nvPr>
        </p:nvSpPr>
        <p:spPr>
          <a:xfrm>
            <a:off x="342900" y="297630"/>
            <a:ext cx="8458200" cy="1102519"/>
          </a:xfrm>
        </p:spPr>
        <p:txBody>
          <a:bodyPr/>
          <a:lstStyle/>
          <a:p>
            <a:r>
              <a:rPr lang="en-US" sz="2800" dirty="0"/>
              <a:t>Load Share Control using the UCC29002</a:t>
            </a:r>
            <a:endParaRPr lang="en-US" sz="2800" dirty="0" smtClean="0"/>
          </a:p>
        </p:txBody>
      </p:sp>
      <p:sp>
        <p:nvSpPr>
          <p:cNvPr id="4" name="TextBox 3"/>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170607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33</a:t>
            </a:fld>
            <a:endParaRPr lang="en-US" sz="700" dirty="0" smtClean="0">
              <a:solidFill>
                <a:srgbClr val="000000"/>
              </a:solidFill>
            </a:endParaRPr>
          </a:p>
        </p:txBody>
      </p:sp>
      <p:sp>
        <p:nvSpPr>
          <p:cNvPr id="8" name="Title 17"/>
          <p:cNvSpPr>
            <a:spLocks noGrp="1"/>
          </p:cNvSpPr>
          <p:nvPr>
            <p:ph type="title"/>
          </p:nvPr>
        </p:nvSpPr>
        <p:spPr>
          <a:xfrm>
            <a:off x="231775" y="107165"/>
            <a:ext cx="8458200" cy="610791"/>
          </a:xfrm>
        </p:spPr>
        <p:txBody>
          <a:bodyPr/>
          <a:lstStyle/>
          <a:p>
            <a:r>
              <a:rPr lang="en-IE" dirty="0" smtClean="0"/>
              <a:t>UCC29002: Load Share Accuracy</a:t>
            </a:r>
            <a:endParaRPr lang="en-IE" dirty="0"/>
          </a:p>
        </p:txBody>
      </p:sp>
      <p:sp>
        <p:nvSpPr>
          <p:cNvPr id="15" name="TextBox 14"/>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
        <p:nvSpPr>
          <p:cNvPr id="2" name="Rectangle 1"/>
          <p:cNvSpPr/>
          <p:nvPr/>
        </p:nvSpPr>
        <p:spPr>
          <a:xfrm>
            <a:off x="332089" y="976817"/>
            <a:ext cx="6304686" cy="3268587"/>
          </a:xfrm>
          <a:prstGeom prst="rect">
            <a:avLst/>
          </a:prstGeom>
        </p:spPr>
        <p:txBody>
          <a:bodyPr wrap="square">
            <a:spAutoFit/>
          </a:bodyPr>
          <a:lstStyle/>
          <a:p>
            <a:pPr eaLnBrk="1" hangingPunct="1">
              <a:lnSpc>
                <a:spcPct val="80000"/>
              </a:lnSpc>
            </a:pPr>
            <a:r>
              <a:rPr lang="en-US" altLang="en-US" sz="1600" dirty="0" smtClean="0"/>
              <a:t>RELATIVE Accuracy is the goal </a:t>
            </a:r>
          </a:p>
          <a:p>
            <a:pPr marL="285750" indent="-285750" eaLnBrk="1" hangingPunct="1">
              <a:lnSpc>
                <a:spcPct val="80000"/>
              </a:lnSpc>
              <a:buFont typeface="Arial" panose="020B0604020202020204" pitchFamily="34" charset="0"/>
              <a:buChar char="•"/>
            </a:pPr>
            <a:r>
              <a:rPr lang="en-US" altLang="en-US" sz="1600" dirty="0" smtClean="0"/>
              <a:t>Io_1 = Io_2 = Io_3 ….</a:t>
            </a:r>
          </a:p>
          <a:p>
            <a:pPr marL="285750" indent="-285750" eaLnBrk="1" hangingPunct="1">
              <a:lnSpc>
                <a:spcPct val="80000"/>
              </a:lnSpc>
              <a:buFont typeface="Arial" panose="020B0604020202020204" pitchFamily="34" charset="0"/>
              <a:buChar char="•"/>
            </a:pPr>
            <a:r>
              <a:rPr lang="en-US" altLang="en-US" sz="1600" dirty="0" smtClean="0"/>
              <a:t>Symmetrical layout</a:t>
            </a:r>
          </a:p>
          <a:p>
            <a:pPr marL="285750" indent="-285750" eaLnBrk="1" hangingPunct="1">
              <a:lnSpc>
                <a:spcPct val="80000"/>
              </a:lnSpc>
              <a:buFont typeface="Arial" panose="020B0604020202020204" pitchFamily="34" charset="0"/>
              <a:buChar char="•"/>
            </a:pPr>
            <a:r>
              <a:rPr lang="en-US" altLang="en-US" sz="1600" dirty="0" err="1" smtClean="0"/>
              <a:t>Vos</a:t>
            </a:r>
            <a:r>
              <a:rPr lang="en-US" altLang="en-US" sz="1600" dirty="0" smtClean="0"/>
              <a:t> of Current Amplifier &lt; 100uV</a:t>
            </a:r>
          </a:p>
          <a:p>
            <a:pPr marL="285750" indent="-285750" eaLnBrk="1" hangingPunct="1">
              <a:lnSpc>
                <a:spcPct val="80000"/>
              </a:lnSpc>
              <a:buFont typeface="Arial" panose="020B0604020202020204" pitchFamily="34" charset="0"/>
              <a:buChar char="•"/>
            </a:pPr>
            <a:r>
              <a:rPr lang="en-US" altLang="en-US" sz="1600" dirty="0" smtClean="0">
                <a:solidFill>
                  <a:srgbClr val="FF0000"/>
                </a:solidFill>
              </a:rPr>
              <a:t>V</a:t>
            </a:r>
            <a:r>
              <a:rPr lang="en-US" altLang="en-US" sz="1600" baseline="-25000" dirty="0" smtClean="0">
                <a:solidFill>
                  <a:srgbClr val="FF0000"/>
                </a:solidFill>
              </a:rPr>
              <a:t>ADJ</a:t>
            </a:r>
            <a:r>
              <a:rPr lang="en-US" altLang="en-US" sz="1600" dirty="0" smtClean="0">
                <a:solidFill>
                  <a:srgbClr val="FF0000"/>
                </a:solidFill>
              </a:rPr>
              <a:t> must NEVER exceed VDD</a:t>
            </a:r>
          </a:p>
          <a:p>
            <a:pPr marL="666645" lvl="1" indent="-285750">
              <a:lnSpc>
                <a:spcPct val="80000"/>
              </a:lnSpc>
              <a:buFont typeface="Arial" panose="020B0604020202020204" pitchFamily="34" charset="0"/>
              <a:buChar char="•"/>
            </a:pPr>
            <a:r>
              <a:rPr lang="en-US" altLang="en-US" sz="1600" dirty="0" err="1" smtClean="0"/>
              <a:t>Vos</a:t>
            </a:r>
            <a:r>
              <a:rPr lang="en-US" altLang="en-US" sz="1600" dirty="0" smtClean="0"/>
              <a:t> can increase significantly and permanently</a:t>
            </a:r>
          </a:p>
          <a:p>
            <a:pPr marL="666645" lvl="1" indent="-285750">
              <a:lnSpc>
                <a:spcPct val="80000"/>
              </a:lnSpc>
              <a:buFont typeface="Arial" panose="020B0604020202020204" pitchFamily="34" charset="0"/>
              <a:buChar char="•"/>
            </a:pPr>
            <a:r>
              <a:rPr lang="en-US" altLang="en-US" sz="1600" dirty="0" smtClean="0"/>
              <a:t>Load Share accuracy will get worse.</a:t>
            </a:r>
          </a:p>
          <a:p>
            <a:pPr marL="666645" lvl="1" indent="-285750">
              <a:lnSpc>
                <a:spcPct val="80000"/>
              </a:lnSpc>
              <a:buFont typeface="Arial" panose="020B0604020202020204" pitchFamily="34" charset="0"/>
              <a:buChar char="•"/>
            </a:pPr>
            <a:r>
              <a:rPr lang="en-US" altLang="en-US" sz="1600" dirty="0" smtClean="0"/>
              <a:t>Turn-on and Turn-off</a:t>
            </a:r>
          </a:p>
          <a:p>
            <a:pPr marL="285750" indent="-285750" eaLnBrk="1" hangingPunct="1">
              <a:lnSpc>
                <a:spcPct val="80000"/>
              </a:lnSpc>
              <a:buFont typeface="Arial" panose="020B0604020202020204" pitchFamily="34" charset="0"/>
              <a:buChar char="•"/>
            </a:pPr>
            <a:endParaRPr lang="en-US" altLang="en-US" sz="1600" dirty="0" smtClean="0"/>
          </a:p>
          <a:p>
            <a:pPr eaLnBrk="1" hangingPunct="1">
              <a:lnSpc>
                <a:spcPct val="80000"/>
              </a:lnSpc>
            </a:pPr>
            <a:r>
              <a:rPr lang="en-US" altLang="en-US" sz="1600" dirty="0" smtClean="0"/>
              <a:t>Relative Accuracy most important when Io is high</a:t>
            </a:r>
          </a:p>
          <a:p>
            <a:pPr marL="285750" indent="-285750" eaLnBrk="1" hangingPunct="1">
              <a:lnSpc>
                <a:spcPct val="80000"/>
              </a:lnSpc>
              <a:buFont typeface="Arial" panose="020B0604020202020204" pitchFamily="34" charset="0"/>
              <a:buChar char="•"/>
            </a:pPr>
            <a:r>
              <a:rPr lang="en-US" altLang="en-US" sz="1600" dirty="0" smtClean="0"/>
              <a:t>Module power is highest at high power</a:t>
            </a:r>
          </a:p>
          <a:p>
            <a:pPr marL="285750" indent="-285750" eaLnBrk="1" hangingPunct="1">
              <a:lnSpc>
                <a:spcPct val="80000"/>
              </a:lnSpc>
              <a:buFont typeface="Arial" panose="020B0604020202020204" pitchFamily="34" charset="0"/>
              <a:buChar char="•"/>
            </a:pPr>
            <a:r>
              <a:rPr lang="en-US" altLang="en-US" sz="1600" dirty="0" smtClean="0"/>
              <a:t>Relative Accuracy worse at lower currents (offsets)</a:t>
            </a:r>
          </a:p>
          <a:p>
            <a:pPr eaLnBrk="1" hangingPunct="1">
              <a:lnSpc>
                <a:spcPct val="80000"/>
              </a:lnSpc>
            </a:pPr>
            <a:endParaRPr lang="en-US" altLang="en-US" sz="1600" dirty="0"/>
          </a:p>
          <a:p>
            <a:pPr eaLnBrk="1" hangingPunct="1">
              <a:lnSpc>
                <a:spcPct val="80000"/>
              </a:lnSpc>
            </a:pPr>
            <a:r>
              <a:rPr lang="en-US" altLang="en-US" sz="1600" dirty="0" smtClean="0"/>
              <a:t>Absolute currents are determined by the Load </a:t>
            </a:r>
          </a:p>
          <a:p>
            <a:pPr marL="285750" indent="-285750">
              <a:lnSpc>
                <a:spcPct val="80000"/>
              </a:lnSpc>
              <a:buFont typeface="Arial" panose="020B0604020202020204" pitchFamily="34" charset="0"/>
              <a:buChar char="•"/>
            </a:pPr>
            <a:r>
              <a:rPr lang="en-US" altLang="en-US" sz="1600" dirty="0" smtClean="0"/>
              <a:t>Io_1 + </a:t>
            </a:r>
            <a:r>
              <a:rPr lang="en-US" altLang="en-US" sz="1600" dirty="0"/>
              <a:t>Io_2 </a:t>
            </a:r>
            <a:r>
              <a:rPr lang="en-US" altLang="en-US" sz="1600" dirty="0" smtClean="0"/>
              <a:t>+ </a:t>
            </a:r>
            <a:r>
              <a:rPr lang="en-US" altLang="en-US" sz="1600" dirty="0"/>
              <a:t>Io_3 </a:t>
            </a:r>
            <a:r>
              <a:rPr lang="en-US" altLang="en-US" sz="1600" dirty="0" smtClean="0"/>
              <a:t>+….= </a:t>
            </a:r>
            <a:r>
              <a:rPr lang="en-US" altLang="en-US" sz="1600" dirty="0" err="1" smtClean="0"/>
              <a:t>I_Load</a:t>
            </a:r>
            <a:endParaRPr lang="en-US" altLang="en-US" sz="1600" dirty="0"/>
          </a:p>
          <a:p>
            <a:pPr eaLnBrk="1" hangingPunct="1">
              <a:lnSpc>
                <a:spcPct val="80000"/>
              </a:lnSpc>
            </a:pPr>
            <a:endParaRPr lang="en-US"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775" y="2579228"/>
            <a:ext cx="1914525"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0535" y="1151954"/>
            <a:ext cx="2553328" cy="369332"/>
          </a:xfrm>
          <a:prstGeom prst="rect">
            <a:avLst/>
          </a:prstGeom>
        </p:spPr>
        <p:txBody>
          <a:bodyPr wrap="none">
            <a:spAutoFit/>
          </a:bodyPr>
          <a:lstStyle/>
          <a:p>
            <a:r>
              <a:rPr lang="en-US" altLang="en-US" dirty="0" smtClean="0"/>
              <a:t>VERY, VERY important</a:t>
            </a:r>
          </a:p>
        </p:txBody>
      </p:sp>
      <p:cxnSp>
        <p:nvCxnSpPr>
          <p:cNvPr id="5" name="Straight Arrow Connector 4"/>
          <p:cNvCxnSpPr/>
          <p:nvPr/>
        </p:nvCxnSpPr>
        <p:spPr>
          <a:xfrm flipH="1">
            <a:off x="3695700" y="1336620"/>
            <a:ext cx="1694836" cy="55314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503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34</a:t>
            </a:fld>
            <a:endParaRPr lang="en-US" sz="700" dirty="0" smtClean="0">
              <a:solidFill>
                <a:srgbClr val="000000"/>
              </a:solidFill>
            </a:endParaRPr>
          </a:p>
        </p:txBody>
      </p:sp>
      <p:sp>
        <p:nvSpPr>
          <p:cNvPr id="8" name="Title 17"/>
          <p:cNvSpPr>
            <a:spLocks noGrp="1"/>
          </p:cNvSpPr>
          <p:nvPr>
            <p:ph type="title"/>
          </p:nvPr>
        </p:nvSpPr>
        <p:spPr>
          <a:xfrm>
            <a:off x="231775" y="107165"/>
            <a:ext cx="8458200" cy="610791"/>
          </a:xfrm>
        </p:spPr>
        <p:txBody>
          <a:bodyPr/>
          <a:lstStyle/>
          <a:p>
            <a:r>
              <a:rPr lang="en-IE" dirty="0" smtClean="0"/>
              <a:t>UCC29002: Other things to know</a:t>
            </a:r>
            <a:endParaRPr lang="en-IE" dirty="0"/>
          </a:p>
        </p:txBody>
      </p:sp>
      <p:sp>
        <p:nvSpPr>
          <p:cNvPr id="6" name="Rectangle 5"/>
          <p:cNvSpPr>
            <a:spLocks noChangeArrowheads="1"/>
          </p:cNvSpPr>
          <p:nvPr/>
        </p:nvSpPr>
        <p:spPr bwMode="auto">
          <a:xfrm>
            <a:off x="103188" y="630000"/>
            <a:ext cx="6210526" cy="389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endParaRPr lang="en-US" altLang="en-US" sz="1200" dirty="0" smtClean="0">
              <a:latin typeface="+mn-lt"/>
            </a:endParaRPr>
          </a:p>
          <a:p>
            <a:pPr marL="182563" indent="-182563" eaLnBrk="1" hangingPunct="1"/>
            <a:endParaRPr lang="en-US" altLang="en-US" sz="1200" dirty="0">
              <a:solidFill>
                <a:srgbClr val="00B050"/>
              </a:solidFill>
              <a:latin typeface="+mn-lt"/>
            </a:endParaRPr>
          </a:p>
        </p:txBody>
      </p:sp>
      <p:sp>
        <p:nvSpPr>
          <p:cNvPr id="15" name="TextBox 14"/>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
        <p:nvSpPr>
          <p:cNvPr id="2" name="Rectangle 1"/>
          <p:cNvSpPr/>
          <p:nvPr/>
        </p:nvSpPr>
        <p:spPr>
          <a:xfrm>
            <a:off x="332088" y="976817"/>
            <a:ext cx="5464027" cy="3194721"/>
          </a:xfrm>
          <a:prstGeom prst="rect">
            <a:avLst/>
          </a:prstGeom>
        </p:spPr>
        <p:txBody>
          <a:bodyPr wrap="square">
            <a:spAutoFit/>
          </a:bodyPr>
          <a:lstStyle/>
          <a:p>
            <a:pPr eaLnBrk="1" hangingPunct="1">
              <a:lnSpc>
                <a:spcPct val="80000"/>
              </a:lnSpc>
            </a:pPr>
            <a:r>
              <a:rPr lang="en-US" altLang="en-US" dirty="0" smtClean="0"/>
              <a:t>The UCC29002 is not a Hot-swap controller</a:t>
            </a:r>
          </a:p>
          <a:p>
            <a:pPr marL="285750" indent="-285750" eaLnBrk="1" hangingPunct="1">
              <a:lnSpc>
                <a:spcPct val="80000"/>
              </a:lnSpc>
              <a:buFont typeface="Arial" panose="020B0604020202020204" pitchFamily="34" charset="0"/>
              <a:buChar char="•"/>
            </a:pPr>
            <a:r>
              <a:rPr lang="en-US" altLang="en-US" dirty="0" smtClean="0"/>
              <a:t>Use products such as </a:t>
            </a:r>
            <a:r>
              <a:rPr lang="en-GB" dirty="0" smtClean="0">
                <a:hlinkClick r:id="rId3"/>
              </a:rPr>
              <a:t>TPS23523</a:t>
            </a:r>
            <a:r>
              <a:rPr lang="en-GB" dirty="0" smtClean="0"/>
              <a:t> instead</a:t>
            </a:r>
          </a:p>
          <a:p>
            <a:pPr marL="285750" indent="-285750" eaLnBrk="1" hangingPunct="1">
              <a:lnSpc>
                <a:spcPct val="80000"/>
              </a:lnSpc>
              <a:buFont typeface="Arial" panose="020B0604020202020204" pitchFamily="34" charset="0"/>
              <a:buChar char="•"/>
            </a:pPr>
            <a:endParaRPr lang="en-US" altLang="en-US" dirty="0" smtClean="0"/>
          </a:p>
          <a:p>
            <a:pPr eaLnBrk="1" hangingPunct="1">
              <a:lnSpc>
                <a:spcPct val="80000"/>
              </a:lnSpc>
            </a:pPr>
            <a:r>
              <a:rPr lang="en-US" altLang="en-US" dirty="0" smtClean="0"/>
              <a:t>To disconnect a module</a:t>
            </a:r>
          </a:p>
          <a:p>
            <a:pPr marL="285750" indent="-285750">
              <a:lnSpc>
                <a:spcPct val="80000"/>
              </a:lnSpc>
              <a:buFont typeface="Arial" panose="020B0604020202020204" pitchFamily="34" charset="0"/>
              <a:buChar char="•"/>
            </a:pPr>
            <a:r>
              <a:rPr lang="en-US" altLang="en-US" dirty="0" smtClean="0"/>
              <a:t>Remove it from LS bus</a:t>
            </a:r>
          </a:p>
          <a:p>
            <a:pPr marL="285750" indent="-285750">
              <a:lnSpc>
                <a:spcPct val="80000"/>
              </a:lnSpc>
              <a:buFont typeface="Arial" panose="020B0604020202020204" pitchFamily="34" charset="0"/>
              <a:buChar char="•"/>
            </a:pPr>
            <a:r>
              <a:rPr lang="en-GB" dirty="0" smtClean="0"/>
              <a:t>Pull V</a:t>
            </a:r>
            <a:r>
              <a:rPr lang="en-GB" baseline="-25000" dirty="0" smtClean="0"/>
              <a:t>CS-</a:t>
            </a:r>
            <a:r>
              <a:rPr lang="en-GB" dirty="0" smtClean="0"/>
              <a:t>  &gt; 500mV </a:t>
            </a:r>
            <a:r>
              <a:rPr lang="en-GB" dirty="0"/>
              <a:t>positive of V</a:t>
            </a:r>
            <a:r>
              <a:rPr lang="en-GB" baseline="-25000" dirty="0"/>
              <a:t>CS+ </a:t>
            </a:r>
            <a:endParaRPr lang="en-GB" baseline="-25000" dirty="0" smtClean="0"/>
          </a:p>
          <a:p>
            <a:pPr marL="285750" indent="-285750">
              <a:lnSpc>
                <a:spcPct val="80000"/>
              </a:lnSpc>
              <a:buFont typeface="Arial" panose="020B0604020202020204" pitchFamily="34" charset="0"/>
              <a:buChar char="•"/>
            </a:pPr>
            <a:r>
              <a:rPr lang="en-GB" dirty="0" smtClean="0"/>
              <a:t>Opens the disconnect switch</a:t>
            </a:r>
          </a:p>
          <a:p>
            <a:pPr marL="285750" indent="-285750">
              <a:lnSpc>
                <a:spcPct val="80000"/>
              </a:lnSpc>
              <a:buFont typeface="Arial" panose="020B0604020202020204" pitchFamily="34" charset="0"/>
              <a:buChar char="•"/>
            </a:pPr>
            <a:endParaRPr lang="en-GB" dirty="0" smtClean="0"/>
          </a:p>
          <a:p>
            <a:pPr>
              <a:lnSpc>
                <a:spcPct val="80000"/>
              </a:lnSpc>
            </a:pPr>
            <a:r>
              <a:rPr lang="en-GB" dirty="0" smtClean="0"/>
              <a:t>Fault Protection</a:t>
            </a:r>
          </a:p>
          <a:p>
            <a:pPr marL="285750" indent="-285750">
              <a:lnSpc>
                <a:spcPct val="80000"/>
              </a:lnSpc>
              <a:buFont typeface="Arial" panose="020B0604020202020204" pitchFamily="34" charset="0"/>
              <a:buChar char="•"/>
            </a:pPr>
            <a:r>
              <a:rPr lang="en-GB" dirty="0" smtClean="0"/>
              <a:t>Load Share bus short to GND</a:t>
            </a:r>
          </a:p>
          <a:p>
            <a:pPr marL="285750" indent="-285750">
              <a:lnSpc>
                <a:spcPct val="80000"/>
              </a:lnSpc>
              <a:buFont typeface="Arial" panose="020B0604020202020204" pitchFamily="34" charset="0"/>
              <a:buChar char="•"/>
            </a:pPr>
            <a:endParaRPr lang="en-GB" dirty="0"/>
          </a:p>
          <a:p>
            <a:pPr>
              <a:lnSpc>
                <a:spcPct val="80000"/>
              </a:lnSpc>
            </a:pPr>
            <a:r>
              <a:rPr lang="en-GB" dirty="0" smtClean="0"/>
              <a:t>VDD Clamp</a:t>
            </a:r>
          </a:p>
          <a:p>
            <a:pPr marL="285750" indent="-285750">
              <a:lnSpc>
                <a:spcPct val="80000"/>
              </a:lnSpc>
              <a:buFont typeface="Arial" panose="020B0604020202020204" pitchFamily="34" charset="0"/>
              <a:buChar char="•"/>
            </a:pPr>
            <a:r>
              <a:rPr lang="en-GB" dirty="0" smtClean="0"/>
              <a:t>Clamp is a </a:t>
            </a:r>
            <a:r>
              <a:rPr lang="en-GB" dirty="0" err="1" smtClean="0"/>
              <a:t>zener</a:t>
            </a:r>
            <a:r>
              <a:rPr lang="en-GB" dirty="0" smtClean="0"/>
              <a:t> emulator</a:t>
            </a:r>
          </a:p>
          <a:p>
            <a:pPr marL="285750" indent="-285750">
              <a:lnSpc>
                <a:spcPct val="80000"/>
              </a:lnSpc>
              <a:buFont typeface="Arial" panose="020B0604020202020204" pitchFamily="34" charset="0"/>
              <a:buChar char="•"/>
            </a:pPr>
            <a:r>
              <a:rPr lang="en-GB" dirty="0" smtClean="0"/>
              <a:t>Needs 0.1uF &lt; CVDD &lt; 1uF for stability</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4434" y="896331"/>
            <a:ext cx="2773624" cy="110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2593" y="2107570"/>
            <a:ext cx="2718926" cy="1468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0171" y="3644564"/>
            <a:ext cx="2521975" cy="104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597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35</a:t>
            </a:fld>
            <a:endParaRPr lang="en-US" sz="700" dirty="0" smtClean="0">
              <a:solidFill>
                <a:srgbClr val="000000"/>
              </a:solidFill>
            </a:endParaRPr>
          </a:p>
        </p:txBody>
      </p:sp>
      <p:sp>
        <p:nvSpPr>
          <p:cNvPr id="8" name="Title 17"/>
          <p:cNvSpPr>
            <a:spLocks noGrp="1"/>
          </p:cNvSpPr>
          <p:nvPr>
            <p:ph type="title"/>
          </p:nvPr>
        </p:nvSpPr>
        <p:spPr>
          <a:xfrm>
            <a:off x="231775" y="107165"/>
            <a:ext cx="8458200" cy="610791"/>
          </a:xfrm>
        </p:spPr>
        <p:txBody>
          <a:bodyPr/>
          <a:lstStyle/>
          <a:p>
            <a:r>
              <a:rPr lang="en-IE" dirty="0" smtClean="0"/>
              <a:t>Load Share Control Current share resistor layout</a:t>
            </a:r>
            <a:endParaRPr lang="en-IE" dirty="0"/>
          </a:p>
        </p:txBody>
      </p:sp>
      <p:sp>
        <p:nvSpPr>
          <p:cNvPr id="6" name="Rectangle 5"/>
          <p:cNvSpPr>
            <a:spLocks noChangeArrowheads="1"/>
          </p:cNvSpPr>
          <p:nvPr/>
        </p:nvSpPr>
        <p:spPr bwMode="auto">
          <a:xfrm>
            <a:off x="103188" y="630000"/>
            <a:ext cx="6210526" cy="389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endParaRPr lang="en-US" altLang="en-US" sz="1200" dirty="0" smtClean="0">
              <a:latin typeface="+mn-lt"/>
            </a:endParaRPr>
          </a:p>
          <a:p>
            <a:pPr marL="182563" indent="-182563" eaLnBrk="1" hangingPunct="1"/>
            <a:endParaRPr lang="en-US" altLang="en-US" sz="1200" dirty="0">
              <a:solidFill>
                <a:srgbClr val="00B050"/>
              </a:solidFill>
              <a:latin typeface="+mn-lt"/>
            </a:endParaRPr>
          </a:p>
        </p:txBody>
      </p:sp>
      <p:sp>
        <p:nvSpPr>
          <p:cNvPr id="15" name="TextBox 14"/>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525" y="549531"/>
            <a:ext cx="3723930" cy="408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04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4011" y="1736921"/>
            <a:ext cx="8177560" cy="2031325"/>
          </a:xfrm>
          <a:prstGeom prst="rect">
            <a:avLst/>
          </a:prstGeom>
        </p:spPr>
        <p:txBody>
          <a:bodyPr wrap="square">
            <a:spAutoFit/>
          </a:bodyPr>
          <a:lstStyle/>
          <a:p>
            <a:pPr marL="0" indent="0">
              <a:buNone/>
            </a:pPr>
            <a:r>
              <a:rPr lang="en-US" dirty="0">
                <a:solidFill>
                  <a:schemeClr val="bg2"/>
                </a:solidFill>
              </a:rPr>
              <a:t>Part 1:		</a:t>
            </a:r>
            <a:r>
              <a:rPr lang="en-US" dirty="0" smtClean="0">
                <a:solidFill>
                  <a:schemeClr val="bg2"/>
                </a:solidFill>
              </a:rPr>
              <a:t>Parallel Operation</a:t>
            </a:r>
            <a:endParaRPr lang="en-US" dirty="0">
              <a:solidFill>
                <a:schemeClr val="bg2"/>
              </a:solidFill>
            </a:endParaRPr>
          </a:p>
          <a:p>
            <a:pPr marL="0" indent="0">
              <a:buNone/>
            </a:pPr>
            <a:r>
              <a:rPr lang="en-US" dirty="0">
                <a:solidFill>
                  <a:schemeClr val="bg2"/>
                </a:solidFill>
              </a:rPr>
              <a:t>Part 2:		</a:t>
            </a:r>
            <a:r>
              <a:rPr lang="en-US" dirty="0" smtClean="0">
                <a:solidFill>
                  <a:schemeClr val="bg2"/>
                </a:solidFill>
              </a:rPr>
              <a:t>Introduction to the UCC29002</a:t>
            </a:r>
            <a:r>
              <a:rPr lang="en-US" dirty="0">
                <a:solidFill>
                  <a:schemeClr val="bg2"/>
                </a:solidFill>
              </a:rPr>
              <a:t>			</a:t>
            </a:r>
            <a:endParaRPr lang="en-US" dirty="0" smtClean="0">
              <a:solidFill>
                <a:schemeClr val="bg2"/>
              </a:solidFill>
            </a:endParaRPr>
          </a:p>
          <a:p>
            <a:pPr marL="0" indent="0">
              <a:buNone/>
            </a:pPr>
            <a:r>
              <a:rPr lang="en-US" dirty="0" smtClean="0">
                <a:solidFill>
                  <a:schemeClr val="bg2"/>
                </a:solidFill>
              </a:rPr>
              <a:t>Part </a:t>
            </a:r>
            <a:r>
              <a:rPr lang="en-US" dirty="0">
                <a:solidFill>
                  <a:schemeClr val="bg2"/>
                </a:solidFill>
              </a:rPr>
              <a:t>3: 		</a:t>
            </a:r>
            <a:r>
              <a:rPr lang="en-US" dirty="0" smtClean="0">
                <a:solidFill>
                  <a:schemeClr val="bg2"/>
                </a:solidFill>
              </a:rPr>
              <a:t>How does the UCC29002 work</a:t>
            </a:r>
            <a:endParaRPr lang="en-US" dirty="0">
              <a:solidFill>
                <a:schemeClr val="bg2"/>
              </a:solidFill>
            </a:endParaRPr>
          </a:p>
          <a:p>
            <a:pPr marL="0" indent="0">
              <a:buNone/>
            </a:pPr>
            <a:r>
              <a:rPr lang="en-US" dirty="0">
                <a:solidFill>
                  <a:schemeClr val="bg2"/>
                </a:solidFill>
              </a:rPr>
              <a:t>Part 4:		</a:t>
            </a:r>
            <a:r>
              <a:rPr lang="en-US" dirty="0" smtClean="0">
                <a:solidFill>
                  <a:schemeClr val="bg2"/>
                </a:solidFill>
              </a:rPr>
              <a:t>Using the UCC29002</a:t>
            </a:r>
          </a:p>
          <a:p>
            <a:pPr marL="0" indent="0">
              <a:buNone/>
            </a:pPr>
            <a:r>
              <a:rPr lang="en-US" dirty="0" smtClean="0">
                <a:solidFill>
                  <a:schemeClr val="accent6"/>
                </a:solidFill>
              </a:rPr>
              <a:t>		Differences between the UCC29002 and UCC29002/1</a:t>
            </a:r>
            <a:endParaRPr lang="en-US" dirty="0">
              <a:solidFill>
                <a:schemeClr val="accent6"/>
              </a:solidFill>
            </a:endParaRPr>
          </a:p>
          <a:p>
            <a:pPr marL="0" indent="0">
              <a:buNone/>
            </a:pPr>
            <a:r>
              <a:rPr lang="en-US" dirty="0">
                <a:solidFill>
                  <a:schemeClr val="accent6"/>
                </a:solidFill>
              </a:rPr>
              <a:t>Part 5:		</a:t>
            </a:r>
            <a:r>
              <a:rPr lang="en-US" dirty="0" smtClean="0">
                <a:solidFill>
                  <a:schemeClr val="accent6"/>
                </a:solidFill>
              </a:rPr>
              <a:t>Accuracy</a:t>
            </a:r>
          </a:p>
          <a:p>
            <a:pPr marL="0" indent="0">
              <a:buNone/>
            </a:pPr>
            <a:r>
              <a:rPr lang="en-US" dirty="0" smtClean="0">
                <a:solidFill>
                  <a:schemeClr val="tx2"/>
                </a:solidFill>
              </a:rPr>
              <a:t>Part 6: 		Typical Application</a:t>
            </a:r>
            <a:endParaRPr lang="en-US" dirty="0">
              <a:solidFill>
                <a:schemeClr val="tx2"/>
              </a:solidFill>
            </a:endParaRPr>
          </a:p>
        </p:txBody>
      </p:sp>
      <p:sp>
        <p:nvSpPr>
          <p:cNvPr id="6" name="Rectangle 2"/>
          <p:cNvSpPr>
            <a:spLocks noGrp="1" noChangeArrowheads="1"/>
          </p:cNvSpPr>
          <p:nvPr>
            <p:ph type="ctrTitle"/>
          </p:nvPr>
        </p:nvSpPr>
        <p:spPr>
          <a:xfrm>
            <a:off x="342900" y="297630"/>
            <a:ext cx="8458200" cy="1102519"/>
          </a:xfrm>
        </p:spPr>
        <p:txBody>
          <a:bodyPr/>
          <a:lstStyle/>
          <a:p>
            <a:r>
              <a:rPr lang="en-US" sz="2800" dirty="0"/>
              <a:t>Load Share Control using the UCC29002</a:t>
            </a:r>
            <a:endParaRPr lang="en-US" sz="2800" dirty="0" smtClean="0"/>
          </a:p>
        </p:txBody>
      </p:sp>
      <p:sp>
        <p:nvSpPr>
          <p:cNvPr id="4" name="TextBox 3"/>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3768681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89" y="650681"/>
            <a:ext cx="7745111" cy="4019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37</a:t>
            </a:fld>
            <a:endParaRPr lang="en-US" sz="700" dirty="0" smtClean="0">
              <a:solidFill>
                <a:srgbClr val="000000"/>
              </a:solidFill>
            </a:endParaRPr>
          </a:p>
        </p:txBody>
      </p:sp>
      <p:sp>
        <p:nvSpPr>
          <p:cNvPr id="8" name="Title 17"/>
          <p:cNvSpPr>
            <a:spLocks noGrp="1"/>
          </p:cNvSpPr>
          <p:nvPr>
            <p:ph type="title"/>
          </p:nvPr>
        </p:nvSpPr>
        <p:spPr>
          <a:xfrm>
            <a:off x="231775" y="107165"/>
            <a:ext cx="8458200" cy="610791"/>
          </a:xfrm>
        </p:spPr>
        <p:txBody>
          <a:bodyPr/>
          <a:lstStyle/>
          <a:p>
            <a:r>
              <a:rPr lang="en-IE" dirty="0" smtClean="0"/>
              <a:t>PMP10099</a:t>
            </a:r>
            <a:endParaRPr lang="en-IE" dirty="0"/>
          </a:p>
        </p:txBody>
      </p:sp>
      <p:sp>
        <p:nvSpPr>
          <p:cNvPr id="6" name="Rectangle 5"/>
          <p:cNvSpPr>
            <a:spLocks noChangeArrowheads="1"/>
          </p:cNvSpPr>
          <p:nvPr/>
        </p:nvSpPr>
        <p:spPr bwMode="auto">
          <a:xfrm>
            <a:off x="103188" y="630000"/>
            <a:ext cx="6210526" cy="389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endParaRPr lang="en-US" altLang="en-US" sz="1200" dirty="0" smtClean="0">
              <a:latin typeface="+mn-lt"/>
            </a:endParaRPr>
          </a:p>
          <a:p>
            <a:pPr marL="182563" indent="-182563" eaLnBrk="1" hangingPunct="1"/>
            <a:endParaRPr lang="en-US" altLang="en-US" sz="1200" dirty="0">
              <a:solidFill>
                <a:srgbClr val="00B050"/>
              </a:solidFill>
              <a:latin typeface="+mn-lt"/>
            </a:endParaRPr>
          </a:p>
        </p:txBody>
      </p:sp>
      <p:sp>
        <p:nvSpPr>
          <p:cNvPr id="15" name="TextBox 14"/>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1909998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4011" y="1736921"/>
            <a:ext cx="8177560" cy="2308324"/>
          </a:xfrm>
          <a:prstGeom prst="rect">
            <a:avLst/>
          </a:prstGeom>
        </p:spPr>
        <p:txBody>
          <a:bodyPr wrap="square">
            <a:spAutoFit/>
          </a:bodyPr>
          <a:lstStyle/>
          <a:p>
            <a:pPr marL="0" indent="0" algn="ctr">
              <a:buNone/>
            </a:pPr>
            <a:r>
              <a:rPr lang="en-US" sz="3600" dirty="0" smtClean="0">
                <a:solidFill>
                  <a:schemeClr val="bg2"/>
                </a:solidFill>
              </a:rPr>
              <a:t>Thank you for your attention</a:t>
            </a:r>
          </a:p>
          <a:p>
            <a:pPr marL="0" indent="0" algn="ctr">
              <a:buNone/>
            </a:pPr>
            <a:endParaRPr lang="en-US" sz="3600" dirty="0">
              <a:solidFill>
                <a:schemeClr val="bg2"/>
              </a:solidFill>
            </a:endParaRPr>
          </a:p>
          <a:p>
            <a:pPr marL="0" indent="0" algn="ctr">
              <a:buNone/>
            </a:pPr>
            <a:r>
              <a:rPr lang="en-US" sz="3600" dirty="0" smtClean="0">
                <a:solidFill>
                  <a:schemeClr val="bg2"/>
                </a:solidFill>
              </a:rPr>
              <a:t>Any Questions ?</a:t>
            </a:r>
          </a:p>
          <a:p>
            <a:pPr marL="0" indent="0">
              <a:buNone/>
            </a:pPr>
            <a:endParaRPr lang="en-US" dirty="0">
              <a:solidFill>
                <a:schemeClr val="bg2"/>
              </a:solidFill>
            </a:endParaRPr>
          </a:p>
          <a:p>
            <a:pPr marL="0" indent="0">
              <a:buNone/>
            </a:pPr>
            <a:endParaRPr lang="en-US" dirty="0">
              <a:solidFill>
                <a:schemeClr val="tx2"/>
              </a:solidFill>
            </a:endParaRPr>
          </a:p>
        </p:txBody>
      </p:sp>
      <p:sp>
        <p:nvSpPr>
          <p:cNvPr id="6" name="Rectangle 2"/>
          <p:cNvSpPr>
            <a:spLocks noGrp="1" noChangeArrowheads="1"/>
          </p:cNvSpPr>
          <p:nvPr>
            <p:ph type="ctrTitle"/>
          </p:nvPr>
        </p:nvSpPr>
        <p:spPr>
          <a:xfrm>
            <a:off x="342900" y="297630"/>
            <a:ext cx="8458200" cy="1102519"/>
          </a:xfrm>
        </p:spPr>
        <p:txBody>
          <a:bodyPr/>
          <a:lstStyle/>
          <a:p>
            <a:r>
              <a:rPr lang="en-US" sz="2800" dirty="0"/>
              <a:t>Load Share Control using the UCC29002</a:t>
            </a:r>
            <a:endParaRPr lang="en-US" sz="2800" dirty="0" smtClean="0"/>
          </a:p>
        </p:txBody>
      </p:sp>
      <p:sp>
        <p:nvSpPr>
          <p:cNvPr id="4" name="Rectangle 3"/>
          <p:cNvSpPr>
            <a:spLocks noGrp="1" noChangeArrowheads="1"/>
          </p:cNvSpPr>
          <p:nvPr>
            <p:ph type="subTitle" idx="1"/>
          </p:nvPr>
        </p:nvSpPr>
        <p:spPr>
          <a:xfrm>
            <a:off x="323850" y="4336259"/>
            <a:ext cx="8458200" cy="369091"/>
          </a:xfrm>
        </p:spPr>
        <p:txBody>
          <a:bodyPr/>
          <a:lstStyle/>
          <a:p>
            <a:r>
              <a:rPr lang="en-US" b="0" dirty="0" smtClean="0"/>
              <a:t>Colin Gillmor: colingillmor@ti.com</a:t>
            </a:r>
          </a:p>
        </p:txBody>
      </p:sp>
      <p:sp>
        <p:nvSpPr>
          <p:cNvPr id="7" name="TextBox 6"/>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3432707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4294967295"/>
          </p:nvPr>
        </p:nvSpPr>
        <p:spPr>
          <a:xfrm>
            <a:off x="327789" y="4536035"/>
            <a:ext cx="3086100" cy="172599"/>
          </a:xfrm>
        </p:spPr>
        <p:txBody>
          <a:bodyPr/>
          <a:lstStyle/>
          <a:p>
            <a:pPr defTabSz="761790">
              <a:spcBef>
                <a:spcPct val="50000"/>
              </a:spcBef>
              <a:defRPr/>
            </a:pPr>
            <a:r>
              <a:rPr lang="en-US" smtClean="0">
                <a:solidFill>
                  <a:srgbClr val="000000"/>
                </a:solidFill>
              </a:rPr>
              <a:t>TI Information – Selective Disclosure</a:t>
            </a:r>
            <a:endParaRPr lang="en-US" dirty="0">
              <a:solidFill>
                <a:srgbClr val="000000"/>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656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8" descr="Power Supply of network core 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195" y="3105150"/>
            <a:ext cx="2380951" cy="1590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E" dirty="0" smtClean="0"/>
              <a:t>Load Sharing</a:t>
            </a:r>
            <a:endParaRPr lang="en-GB" dirty="0"/>
          </a:p>
        </p:txBody>
      </p:sp>
      <p:sp>
        <p:nvSpPr>
          <p:cNvPr id="3" name="Content Placeholder 2"/>
          <p:cNvSpPr>
            <a:spLocks noGrp="1"/>
          </p:cNvSpPr>
          <p:nvPr>
            <p:ph idx="1"/>
          </p:nvPr>
        </p:nvSpPr>
        <p:spPr>
          <a:xfrm>
            <a:off x="333382" y="786358"/>
            <a:ext cx="4850441" cy="3709449"/>
          </a:xfrm>
        </p:spPr>
        <p:txBody>
          <a:bodyPr/>
          <a:lstStyle/>
          <a:p>
            <a:pPr marL="0" indent="0">
              <a:buNone/>
            </a:pPr>
            <a:r>
              <a:rPr lang="en-GB" sz="1600" dirty="0" smtClean="0"/>
              <a:t>Parallel Operation for N+1 </a:t>
            </a:r>
            <a:r>
              <a:rPr lang="en-GB" sz="1600" dirty="0"/>
              <a:t>redundancy – </a:t>
            </a:r>
            <a:endParaRPr lang="en-GB" sz="1600" dirty="0" smtClean="0"/>
          </a:p>
          <a:p>
            <a:r>
              <a:rPr lang="en-GB" sz="1600" dirty="0" smtClean="0"/>
              <a:t>Improved Reliability</a:t>
            </a:r>
          </a:p>
          <a:p>
            <a:r>
              <a:rPr lang="en-GB" sz="1600" dirty="0" smtClean="0"/>
              <a:t>Improved Lifetime</a:t>
            </a:r>
          </a:p>
          <a:p>
            <a:r>
              <a:rPr lang="en-GB" sz="1600" dirty="0" smtClean="0"/>
              <a:t>Longer </a:t>
            </a:r>
            <a:r>
              <a:rPr lang="en-GB" sz="1600" dirty="0"/>
              <a:t>mean time between failures</a:t>
            </a:r>
          </a:p>
          <a:p>
            <a:r>
              <a:rPr lang="en-GB" sz="1600" dirty="0" smtClean="0"/>
              <a:t>Improved </a:t>
            </a:r>
            <a:r>
              <a:rPr lang="en-GB" sz="1600" dirty="0"/>
              <a:t>system availability </a:t>
            </a:r>
            <a:endParaRPr lang="en-GB" sz="1600" dirty="0" smtClean="0"/>
          </a:p>
          <a:p>
            <a:pPr marL="0" indent="0">
              <a:buNone/>
            </a:pPr>
            <a:r>
              <a:rPr lang="en-GB" sz="1600" dirty="0" smtClean="0"/>
              <a:t>Cooling</a:t>
            </a:r>
          </a:p>
          <a:p>
            <a:r>
              <a:rPr lang="en-GB" sz="1600" dirty="0" smtClean="0"/>
              <a:t>Losses distributed over a number of sources</a:t>
            </a:r>
            <a:endParaRPr lang="en-GB" sz="1600" dirty="0"/>
          </a:p>
          <a:p>
            <a:r>
              <a:rPr lang="en-GB" sz="1600" dirty="0"/>
              <a:t>Load may </a:t>
            </a:r>
            <a:r>
              <a:rPr lang="en-GB" sz="1600" dirty="0" smtClean="0"/>
              <a:t>be too </a:t>
            </a:r>
            <a:r>
              <a:rPr lang="en-GB" sz="1600" dirty="0"/>
              <a:t>big for a single PSU </a:t>
            </a:r>
            <a:endParaRPr lang="en-GB" sz="1600" dirty="0" smtClean="0"/>
          </a:p>
          <a:p>
            <a:pPr marL="0" indent="0">
              <a:buNone/>
            </a:pPr>
            <a:r>
              <a:rPr lang="en-GB" sz="1600" dirty="0" smtClean="0"/>
              <a:t>System expansion</a:t>
            </a:r>
          </a:p>
          <a:p>
            <a:r>
              <a:rPr lang="en-GB" sz="1600" dirty="0" smtClean="0"/>
              <a:t>Easy to add extra modules</a:t>
            </a:r>
            <a:endParaRPr lang="en-GB" sz="1600" dirty="0"/>
          </a:p>
          <a:p>
            <a:endParaRPr lang="en-GB" b="1" dirty="0"/>
          </a:p>
        </p:txBody>
      </p:sp>
      <p:sp>
        <p:nvSpPr>
          <p:cNvPr id="20" name="Rectangle 19"/>
          <p:cNvSpPr/>
          <p:nvPr/>
        </p:nvSpPr>
        <p:spPr>
          <a:xfrm>
            <a:off x="487680" y="4402791"/>
            <a:ext cx="2485854" cy="307777"/>
          </a:xfrm>
          <a:prstGeom prst="rect">
            <a:avLst/>
          </a:prstGeom>
        </p:spPr>
        <p:txBody>
          <a:bodyPr wrap="square">
            <a:spAutoFit/>
          </a:bodyPr>
          <a:lstStyle/>
          <a:p>
            <a:r>
              <a:rPr lang="en-GB" sz="1400" dirty="0" smtClean="0">
                <a:solidFill>
                  <a:schemeClr val="tx2"/>
                </a:solidFill>
              </a:rPr>
              <a:t>“Power Module” = PSU</a:t>
            </a:r>
          </a:p>
        </p:txBody>
      </p:sp>
      <p:cxnSp>
        <p:nvCxnSpPr>
          <p:cNvPr id="33" name="Straight Arrow Connector 32"/>
          <p:cNvCxnSpPr/>
          <p:nvPr/>
        </p:nvCxnSpPr>
        <p:spPr>
          <a:xfrm flipV="1">
            <a:off x="5882641" y="2362200"/>
            <a:ext cx="1" cy="77724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545580" y="2583180"/>
            <a:ext cx="0" cy="52197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231380" y="2919412"/>
            <a:ext cx="0" cy="18573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556760" y="4361863"/>
            <a:ext cx="4577286" cy="338554"/>
          </a:xfrm>
          <a:prstGeom prst="rect">
            <a:avLst/>
          </a:prstGeom>
          <a:solidFill>
            <a:schemeClr val="bg1"/>
          </a:solidFill>
        </p:spPr>
        <p:txBody>
          <a:bodyPr wrap="square">
            <a:spAutoFit/>
          </a:bodyPr>
          <a:lstStyle/>
          <a:p>
            <a:r>
              <a:rPr lang="en-GB" sz="1600" dirty="0" smtClean="0"/>
              <a:t>Multiple Power Modules feed a Single Load</a:t>
            </a:r>
            <a:endParaRPr lang="en-GB" sz="1600" dirty="0"/>
          </a:p>
        </p:txBody>
      </p:sp>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902" y="519430"/>
            <a:ext cx="3114675"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2362675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Load Sharing</a:t>
            </a:r>
            <a:endParaRPr lang="en-GB" dirty="0"/>
          </a:p>
        </p:txBody>
      </p:sp>
      <p:sp>
        <p:nvSpPr>
          <p:cNvPr id="3" name="Content Placeholder 2"/>
          <p:cNvSpPr>
            <a:spLocks noGrp="1"/>
          </p:cNvSpPr>
          <p:nvPr>
            <p:ph idx="1"/>
          </p:nvPr>
        </p:nvSpPr>
        <p:spPr>
          <a:xfrm>
            <a:off x="333382" y="786358"/>
            <a:ext cx="5442578" cy="3877082"/>
          </a:xfrm>
        </p:spPr>
        <p:txBody>
          <a:bodyPr/>
          <a:lstStyle/>
          <a:p>
            <a:pPr marL="0" indent="0">
              <a:buNone/>
            </a:pPr>
            <a:r>
              <a:rPr lang="en-GB" sz="1600" dirty="0" smtClean="0"/>
              <a:t>Load-sharing is: Equal current in all Modules</a:t>
            </a:r>
          </a:p>
          <a:p>
            <a:r>
              <a:rPr lang="en-GB" sz="1600" dirty="0" smtClean="0"/>
              <a:t>I</a:t>
            </a:r>
            <a:r>
              <a:rPr lang="en-GB" sz="1600" baseline="-25000" dirty="0" smtClean="0"/>
              <a:t>O1</a:t>
            </a:r>
            <a:r>
              <a:rPr lang="en-GB" sz="1600" dirty="0" smtClean="0"/>
              <a:t> = I</a:t>
            </a:r>
            <a:r>
              <a:rPr lang="en-GB" sz="1600" baseline="-25000" dirty="0" smtClean="0"/>
              <a:t>O2</a:t>
            </a:r>
            <a:r>
              <a:rPr lang="en-GB" sz="1600" dirty="0" smtClean="0"/>
              <a:t> = I</a:t>
            </a:r>
            <a:r>
              <a:rPr lang="en-GB" sz="1600" baseline="-25000" dirty="0" smtClean="0"/>
              <a:t>O3</a:t>
            </a:r>
            <a:endParaRPr lang="en-GB" sz="1600" baseline="-25000" dirty="0"/>
          </a:p>
          <a:p>
            <a:pPr marL="0" indent="0">
              <a:buNone/>
            </a:pPr>
            <a:r>
              <a:rPr lang="en-GB" sz="1600" dirty="0" smtClean="0"/>
              <a:t>Example: 60A Load, With Load-sharing</a:t>
            </a:r>
          </a:p>
          <a:p>
            <a:r>
              <a:rPr lang="en-GB" sz="1600" dirty="0" smtClean="0"/>
              <a:t>3 Modules in parallel, (each with I</a:t>
            </a:r>
            <a:r>
              <a:rPr lang="en-GB" sz="1600" baseline="-25000" dirty="0" smtClean="0"/>
              <a:t>LIMIT</a:t>
            </a:r>
            <a:r>
              <a:rPr lang="en-GB" sz="1600" dirty="0" smtClean="0"/>
              <a:t> = 33A)</a:t>
            </a:r>
          </a:p>
          <a:p>
            <a:r>
              <a:rPr lang="en-GB" sz="1600" dirty="0" smtClean="0"/>
              <a:t>60A = 20A + 20A + 20A</a:t>
            </a:r>
          </a:p>
          <a:p>
            <a:pPr marL="0" indent="0">
              <a:buNone/>
            </a:pPr>
            <a:r>
              <a:rPr lang="en-GB" sz="1600" dirty="0" smtClean="0"/>
              <a:t>If a Module fails: 60A = 30A </a:t>
            </a:r>
            <a:r>
              <a:rPr lang="en-GB" sz="1600" dirty="0"/>
              <a:t>+ </a:t>
            </a:r>
            <a:r>
              <a:rPr lang="en-GB" sz="1600" dirty="0" smtClean="0"/>
              <a:t>30A +0A </a:t>
            </a:r>
            <a:r>
              <a:rPr lang="en-GB" sz="1600" dirty="0" smtClean="0">
                <a:sym typeface="Symbol"/>
              </a:rPr>
              <a:t>– </a:t>
            </a:r>
            <a:r>
              <a:rPr lang="en-GB" sz="1600" dirty="0">
                <a:sym typeface="Symbol"/>
              </a:rPr>
              <a:t>load is shared</a:t>
            </a:r>
            <a:endParaRPr lang="en-GB" sz="1600" dirty="0"/>
          </a:p>
          <a:p>
            <a:r>
              <a:rPr lang="en-GB" sz="1600" dirty="0" smtClean="0">
                <a:sym typeface="Symbol"/>
              </a:rPr>
              <a:t>I</a:t>
            </a:r>
            <a:r>
              <a:rPr lang="en-GB" sz="1600" baseline="-25000" dirty="0" smtClean="0">
                <a:sym typeface="Symbol"/>
              </a:rPr>
              <a:t>O</a:t>
            </a:r>
            <a:r>
              <a:rPr lang="en-GB" sz="1600" dirty="0" smtClean="0">
                <a:sym typeface="Symbol"/>
              </a:rPr>
              <a:t> </a:t>
            </a:r>
            <a:r>
              <a:rPr lang="en-GB" sz="1600" dirty="0">
                <a:sym typeface="Symbol"/>
              </a:rPr>
              <a:t>= </a:t>
            </a:r>
            <a:r>
              <a:rPr lang="en-GB" sz="1600" dirty="0" smtClean="0">
                <a:sym typeface="Symbol"/>
              </a:rPr>
              <a:t>10A (20A increases to 30A) </a:t>
            </a:r>
          </a:p>
          <a:p>
            <a:pPr marL="0" indent="0">
              <a:buNone/>
            </a:pPr>
            <a:r>
              <a:rPr lang="en-GB" sz="1600" dirty="0" smtClean="0"/>
              <a:t>Example</a:t>
            </a:r>
            <a:r>
              <a:rPr lang="en-GB" sz="1600" dirty="0"/>
              <a:t>: 60A Load, </a:t>
            </a:r>
            <a:r>
              <a:rPr lang="en-GB" sz="1600" dirty="0" smtClean="0"/>
              <a:t>Without Load-sharing</a:t>
            </a:r>
            <a:endParaRPr lang="en-GB" sz="1600" dirty="0"/>
          </a:p>
          <a:p>
            <a:r>
              <a:rPr lang="en-GB" sz="1600" dirty="0" smtClean="0"/>
              <a:t>60A </a:t>
            </a:r>
            <a:r>
              <a:rPr lang="en-GB" sz="1600" dirty="0"/>
              <a:t>= </a:t>
            </a:r>
            <a:r>
              <a:rPr lang="en-GB" sz="1600" dirty="0" smtClean="0"/>
              <a:t>33A </a:t>
            </a:r>
            <a:r>
              <a:rPr lang="en-GB" sz="1600" dirty="0"/>
              <a:t>+ 20A + </a:t>
            </a:r>
            <a:r>
              <a:rPr lang="en-GB" sz="1600" dirty="0" smtClean="0"/>
              <a:t>7A</a:t>
            </a:r>
          </a:p>
          <a:p>
            <a:r>
              <a:rPr lang="en-GB" sz="1600" dirty="0" smtClean="0"/>
              <a:t>33A = current limit, 7A = light load</a:t>
            </a:r>
            <a:endParaRPr lang="en-GB" sz="1600" dirty="0"/>
          </a:p>
          <a:p>
            <a:pPr marL="0" indent="0">
              <a:buNone/>
            </a:pPr>
            <a:r>
              <a:rPr lang="en-GB" sz="1600" dirty="0"/>
              <a:t>If </a:t>
            </a:r>
            <a:r>
              <a:rPr lang="en-GB" sz="1600" dirty="0" smtClean="0"/>
              <a:t>a Module fails: 60A = 33A + 27A – load is not shared</a:t>
            </a:r>
          </a:p>
          <a:p>
            <a:r>
              <a:rPr lang="en-GB" sz="1600" dirty="0" smtClean="0">
                <a:sym typeface="Symbol"/>
              </a:rPr>
              <a:t>I</a:t>
            </a:r>
            <a:r>
              <a:rPr lang="en-GB" sz="1600" baseline="-25000" dirty="0" smtClean="0">
                <a:sym typeface="Symbol"/>
              </a:rPr>
              <a:t>O</a:t>
            </a:r>
            <a:r>
              <a:rPr lang="en-GB" sz="1600" dirty="0" smtClean="0">
                <a:sym typeface="Symbol"/>
              </a:rPr>
              <a:t> = 20A (7A to 27A)</a:t>
            </a:r>
            <a:endParaRPr lang="en-GB" sz="1600" dirty="0" smtClean="0"/>
          </a:p>
          <a:p>
            <a:pPr marL="289639" lvl="1" indent="0">
              <a:buNone/>
            </a:pPr>
            <a:endParaRPr lang="en-GB" dirty="0"/>
          </a:p>
          <a:p>
            <a:endParaRPr lang="en-GB" b="1" dirty="0"/>
          </a:p>
        </p:txBody>
      </p:sp>
      <p:sp>
        <p:nvSpPr>
          <p:cNvPr id="4" name="Rectangle 3"/>
          <p:cNvSpPr/>
          <p:nvPr/>
        </p:nvSpPr>
        <p:spPr>
          <a:xfrm>
            <a:off x="4836966" y="3322320"/>
            <a:ext cx="4206601" cy="338554"/>
          </a:xfrm>
          <a:prstGeom prst="rect">
            <a:avLst/>
          </a:prstGeom>
        </p:spPr>
        <p:txBody>
          <a:bodyPr wrap="none">
            <a:spAutoFit/>
          </a:bodyPr>
          <a:lstStyle/>
          <a:p>
            <a:r>
              <a:rPr lang="en-GB" sz="1600" dirty="0" smtClean="0"/>
              <a:t>Multiple Power Modules* feed a Single Load</a:t>
            </a:r>
            <a:endParaRPr lang="en-GB" sz="1600" dirty="0"/>
          </a:p>
        </p:txBody>
      </p:sp>
      <p:cxnSp>
        <p:nvCxnSpPr>
          <p:cNvPr id="18" name="Straight Arrow Connector 17"/>
          <p:cNvCxnSpPr/>
          <p:nvPr/>
        </p:nvCxnSpPr>
        <p:spPr>
          <a:xfrm flipV="1">
            <a:off x="5890260" y="2362200"/>
            <a:ext cx="0" cy="96012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890260" y="2362200"/>
            <a:ext cx="480060" cy="96012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890260" y="2575560"/>
            <a:ext cx="1050006" cy="74676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412480" y="2887980"/>
            <a:ext cx="0" cy="50292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903" y="505460"/>
            <a:ext cx="3114675"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Tree>
    <p:extLst>
      <p:ext uri="{BB962C8B-B14F-4D97-AF65-F5344CB8AC3E}">
        <p14:creationId xmlns:p14="http://schemas.microsoft.com/office/powerpoint/2010/main" val="719447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6</a:t>
            </a:fld>
            <a:endParaRPr lang="en-US" sz="700" dirty="0" smtClean="0">
              <a:solidFill>
                <a:srgbClr val="000000"/>
              </a:solidFill>
            </a:endParaRPr>
          </a:p>
        </p:txBody>
      </p:sp>
      <p:sp>
        <p:nvSpPr>
          <p:cNvPr id="8" name="Title 17"/>
          <p:cNvSpPr>
            <a:spLocks noGrp="1"/>
          </p:cNvSpPr>
          <p:nvPr>
            <p:ph type="title"/>
          </p:nvPr>
        </p:nvSpPr>
        <p:spPr>
          <a:xfrm>
            <a:off x="231775" y="107165"/>
            <a:ext cx="8458200" cy="610791"/>
          </a:xfrm>
        </p:spPr>
        <p:txBody>
          <a:bodyPr/>
          <a:lstStyle/>
          <a:p>
            <a:r>
              <a:rPr lang="en-IE" dirty="0" smtClean="0"/>
              <a:t>Load Regulation</a:t>
            </a:r>
            <a:endParaRPr lang="en-IE" dirty="0"/>
          </a:p>
        </p:txBody>
      </p:sp>
      <p:sp>
        <p:nvSpPr>
          <p:cNvPr id="6" name="Rectangle 5"/>
          <p:cNvSpPr>
            <a:spLocks noChangeArrowheads="1"/>
          </p:cNvSpPr>
          <p:nvPr/>
        </p:nvSpPr>
        <p:spPr bwMode="auto">
          <a:xfrm>
            <a:off x="180000" y="630001"/>
            <a:ext cx="6210526" cy="205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1600" dirty="0" smtClean="0">
                <a:latin typeface="+mn-lt"/>
              </a:rPr>
              <a:t>Basic system has:</a:t>
            </a:r>
          </a:p>
          <a:p>
            <a:pPr eaLnBrk="1" hangingPunct="1"/>
            <a:r>
              <a:rPr lang="en-US" altLang="en-US" sz="1600" dirty="0" smtClean="0">
                <a:latin typeface="+mn-lt"/>
              </a:rPr>
              <a:t>A Voltage Source V</a:t>
            </a:r>
            <a:r>
              <a:rPr lang="en-US" altLang="en-US" sz="1600" baseline="-25000" dirty="0" smtClean="0">
                <a:latin typeface="+mn-lt"/>
              </a:rPr>
              <a:t>O</a:t>
            </a:r>
            <a:endParaRPr lang="en-US" altLang="en-US" sz="1600" dirty="0" smtClean="0">
              <a:latin typeface="+mn-lt"/>
            </a:endParaRPr>
          </a:p>
          <a:p>
            <a:pPr eaLnBrk="1" hangingPunct="1"/>
            <a:r>
              <a:rPr lang="en-US" altLang="en-US" sz="1600" dirty="0" smtClean="0">
                <a:latin typeface="+mn-lt"/>
              </a:rPr>
              <a:t>V</a:t>
            </a:r>
            <a:r>
              <a:rPr lang="en-US" altLang="en-US" sz="1600" baseline="-25000" dirty="0" smtClean="0">
                <a:latin typeface="+mn-lt"/>
              </a:rPr>
              <a:t>L</a:t>
            </a:r>
            <a:r>
              <a:rPr lang="en-US" altLang="en-US" sz="1600" dirty="0" smtClean="0">
                <a:latin typeface="+mn-lt"/>
              </a:rPr>
              <a:t> reduces as the load increases (Load Regulation)</a:t>
            </a:r>
          </a:p>
          <a:p>
            <a:pPr marL="182563" indent="-182563" eaLnBrk="1" hangingPunct="1"/>
            <a:endParaRPr lang="en-US" altLang="en-US" sz="1600" dirty="0">
              <a:solidFill>
                <a:srgbClr val="00B050"/>
              </a:solidFill>
              <a:latin typeface="+mn-lt"/>
            </a:endParaRPr>
          </a:p>
        </p:txBody>
      </p:sp>
      <p:sp>
        <p:nvSpPr>
          <p:cNvPr id="15" name="TextBox 14"/>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cxnSp>
        <p:nvCxnSpPr>
          <p:cNvPr id="14" name="Straight Arrow Connector 13"/>
          <p:cNvCxnSpPr/>
          <p:nvPr/>
        </p:nvCxnSpPr>
        <p:spPr>
          <a:xfrm flipH="1" flipV="1">
            <a:off x="2987040" y="3962401"/>
            <a:ext cx="1821180" cy="50002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291741" y="3048000"/>
            <a:ext cx="3634329" cy="830997"/>
          </a:xfrm>
          <a:prstGeom prst="rect">
            <a:avLst/>
          </a:prstGeom>
        </p:spPr>
        <p:txBody>
          <a:bodyPr wrap="square">
            <a:spAutoFit/>
          </a:bodyPr>
          <a:lstStyle/>
          <a:p>
            <a:r>
              <a:rPr lang="en-US" altLang="en-US" sz="1600" dirty="0" smtClean="0"/>
              <a:t>Typical Load </a:t>
            </a:r>
            <a:r>
              <a:rPr lang="en-US" altLang="en-US" sz="1600" dirty="0"/>
              <a:t>R</a:t>
            </a:r>
            <a:r>
              <a:rPr lang="en-US" altLang="en-US" sz="1600" dirty="0" smtClean="0"/>
              <a:t>egulation Spec</a:t>
            </a:r>
          </a:p>
          <a:p>
            <a:pPr lvl="1"/>
            <a:r>
              <a:rPr lang="en-US" altLang="en-US" sz="1600" dirty="0" smtClean="0"/>
              <a:t>140mV 0A to 100A (0.5%)</a:t>
            </a:r>
          </a:p>
          <a:p>
            <a:pPr lvl="1"/>
            <a:r>
              <a:rPr lang="en-US" altLang="en-US" sz="1600" dirty="0" smtClean="0"/>
              <a:t>1kW</a:t>
            </a:r>
            <a:r>
              <a:rPr lang="en-US" altLang="en-US" sz="1600" dirty="0"/>
              <a:t>, </a:t>
            </a:r>
            <a:r>
              <a:rPr lang="en-US" altLang="en-US" sz="1600" dirty="0" smtClean="0"/>
              <a:t>24Vout </a:t>
            </a:r>
            <a:endParaRPr lang="en-GB" sz="1600" dirty="0"/>
          </a:p>
        </p:txBody>
      </p:sp>
      <p:cxnSp>
        <p:nvCxnSpPr>
          <p:cNvPr id="51" name="Straight Arrow Connector 50"/>
          <p:cNvCxnSpPr/>
          <p:nvPr/>
        </p:nvCxnSpPr>
        <p:spPr>
          <a:xfrm flipV="1">
            <a:off x="8397240" y="2956561"/>
            <a:ext cx="0" cy="65334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762500" y="4293148"/>
            <a:ext cx="1359668" cy="338554"/>
          </a:xfrm>
          <a:prstGeom prst="rect">
            <a:avLst/>
          </a:prstGeom>
        </p:spPr>
        <p:txBody>
          <a:bodyPr wrap="none">
            <a:spAutoFit/>
          </a:bodyPr>
          <a:lstStyle/>
          <a:p>
            <a:r>
              <a:rPr lang="en-US" altLang="en-US" sz="1600" dirty="0" smtClean="0"/>
              <a:t>Current Limit</a:t>
            </a:r>
            <a:endParaRPr lang="en-GB" sz="1600" dirty="0"/>
          </a:p>
        </p:txBody>
      </p:sp>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420" y="664907"/>
            <a:ext cx="17653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004" y="2189762"/>
            <a:ext cx="2881934"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Arrow Connector 34"/>
          <p:cNvCxnSpPr>
            <a:stCxn id="36" idx="1"/>
          </p:cNvCxnSpPr>
          <p:nvPr/>
        </p:nvCxnSpPr>
        <p:spPr>
          <a:xfrm flipH="1">
            <a:off x="1616929" y="2433867"/>
            <a:ext cx="534889" cy="61413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151818" y="2141479"/>
            <a:ext cx="1972015" cy="584775"/>
          </a:xfrm>
          <a:prstGeom prst="rect">
            <a:avLst/>
          </a:prstGeom>
        </p:spPr>
        <p:txBody>
          <a:bodyPr wrap="none">
            <a:spAutoFit/>
          </a:bodyPr>
          <a:lstStyle/>
          <a:p>
            <a:r>
              <a:rPr lang="en-US" altLang="en-US" sz="1600" dirty="0" smtClean="0"/>
              <a:t>Load </a:t>
            </a:r>
            <a:r>
              <a:rPr lang="en-US" altLang="en-US" sz="1600" dirty="0"/>
              <a:t>r</a:t>
            </a:r>
            <a:r>
              <a:rPr lang="en-US" altLang="en-US" sz="1600" dirty="0" smtClean="0"/>
              <a:t>egulation line</a:t>
            </a:r>
          </a:p>
          <a:p>
            <a:r>
              <a:rPr lang="en-US" sz="1600" dirty="0" smtClean="0"/>
              <a:t>V</a:t>
            </a:r>
            <a:r>
              <a:rPr lang="en-US" sz="1600" baseline="-25000" dirty="0" smtClean="0"/>
              <a:t>L</a:t>
            </a:r>
            <a:r>
              <a:rPr lang="en-US" sz="1600" dirty="0" smtClean="0"/>
              <a:t> / I</a:t>
            </a:r>
            <a:r>
              <a:rPr lang="en-US" sz="1600" baseline="-25000" dirty="0" smtClean="0"/>
              <a:t>L</a:t>
            </a:r>
            <a:endParaRPr lang="en-GB" sz="1600" dirty="0"/>
          </a:p>
        </p:txBody>
      </p:sp>
    </p:spTree>
    <p:extLst>
      <p:ext uri="{BB962C8B-B14F-4D97-AF65-F5344CB8AC3E}">
        <p14:creationId xmlns:p14="http://schemas.microsoft.com/office/powerpoint/2010/main" val="3526943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7</a:t>
            </a:fld>
            <a:endParaRPr lang="en-US" sz="700" dirty="0" smtClean="0">
              <a:solidFill>
                <a:srgbClr val="000000"/>
              </a:solidFill>
            </a:endParaRPr>
          </a:p>
        </p:txBody>
      </p:sp>
      <p:sp>
        <p:nvSpPr>
          <p:cNvPr id="8" name="Title 17"/>
          <p:cNvSpPr>
            <a:spLocks noGrp="1"/>
          </p:cNvSpPr>
          <p:nvPr>
            <p:ph type="title"/>
          </p:nvPr>
        </p:nvSpPr>
        <p:spPr>
          <a:xfrm>
            <a:off x="231775" y="107165"/>
            <a:ext cx="8458200" cy="610791"/>
          </a:xfrm>
        </p:spPr>
        <p:txBody>
          <a:bodyPr/>
          <a:lstStyle/>
          <a:p>
            <a:r>
              <a:rPr lang="en-IE" dirty="0" smtClean="0"/>
              <a:t>Current Sharing, Two </a:t>
            </a:r>
            <a:r>
              <a:rPr lang="en-IE" dirty="0"/>
              <a:t>S</a:t>
            </a:r>
            <a:r>
              <a:rPr lang="en-IE" dirty="0" smtClean="0"/>
              <a:t>ources</a:t>
            </a:r>
            <a:endParaRPr lang="en-IE" dirty="0"/>
          </a:p>
        </p:txBody>
      </p:sp>
      <p:sp>
        <p:nvSpPr>
          <p:cNvPr id="6" name="Rectangle 5"/>
          <p:cNvSpPr>
            <a:spLocks noChangeArrowheads="1"/>
          </p:cNvSpPr>
          <p:nvPr/>
        </p:nvSpPr>
        <p:spPr bwMode="auto">
          <a:xfrm>
            <a:off x="103188" y="630001"/>
            <a:ext cx="4781232" cy="368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1600" dirty="0" smtClean="0">
                <a:latin typeface="+mn-lt"/>
              </a:rPr>
              <a:t>Both sources supply current into a single load</a:t>
            </a:r>
          </a:p>
          <a:p>
            <a:pPr marL="0" indent="0" eaLnBrk="1" hangingPunct="1">
              <a:buNone/>
            </a:pPr>
            <a:r>
              <a:rPr lang="en-US" altLang="en-US" sz="1600" dirty="0" smtClean="0">
                <a:latin typeface="+mn-lt"/>
              </a:rPr>
              <a:t>Current will not share equally</a:t>
            </a:r>
          </a:p>
          <a:p>
            <a:pPr marL="400050" eaLnBrk="1" hangingPunct="1"/>
            <a:r>
              <a:rPr lang="en-US" altLang="en-US" sz="1600" dirty="0" smtClean="0"/>
              <a:t>Load regulation lines differ (slope and offset)</a:t>
            </a:r>
          </a:p>
          <a:p>
            <a:pPr marL="400050" eaLnBrk="1" hangingPunct="1"/>
            <a:r>
              <a:rPr lang="en-US" altLang="en-US" sz="1600" dirty="0" smtClean="0"/>
              <a:t>Operating points differ, I</a:t>
            </a:r>
            <a:r>
              <a:rPr lang="en-US" altLang="en-US" sz="1600" baseline="-25000" dirty="0" smtClean="0"/>
              <a:t>O1</a:t>
            </a:r>
            <a:r>
              <a:rPr lang="en-US" altLang="en-US" sz="1600" dirty="0" smtClean="0"/>
              <a:t> ≠ I</a:t>
            </a:r>
            <a:r>
              <a:rPr lang="en-US" altLang="en-US" sz="1600" baseline="-25000" dirty="0" smtClean="0"/>
              <a:t>O2</a:t>
            </a:r>
          </a:p>
          <a:p>
            <a:pPr marL="457200" lvl="1" indent="0" eaLnBrk="1" hangingPunct="1">
              <a:buNone/>
            </a:pPr>
            <a:endParaRPr lang="en-US" altLang="en-US" sz="1600" dirty="0"/>
          </a:p>
          <a:p>
            <a:pPr marL="182563" indent="-182563" eaLnBrk="1" hangingPunct="1"/>
            <a:endParaRPr lang="en-US" altLang="en-US" sz="1600" dirty="0">
              <a:solidFill>
                <a:srgbClr val="00B050"/>
              </a:solidFill>
              <a:latin typeface="+mn-lt"/>
            </a:endParaRPr>
          </a:p>
        </p:txBody>
      </p:sp>
      <p:sp>
        <p:nvSpPr>
          <p:cNvPr id="15" name="TextBox 14"/>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cxnSp>
        <p:nvCxnSpPr>
          <p:cNvPr id="17" name="Straight Arrow Connector 16"/>
          <p:cNvCxnSpPr/>
          <p:nvPr/>
        </p:nvCxnSpPr>
        <p:spPr>
          <a:xfrm flipH="1">
            <a:off x="1976284" y="2517056"/>
            <a:ext cx="278774" cy="75192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116580" y="3465463"/>
            <a:ext cx="1540806" cy="338554"/>
          </a:xfrm>
          <a:prstGeom prst="rect">
            <a:avLst/>
          </a:prstGeom>
        </p:spPr>
        <p:txBody>
          <a:bodyPr wrap="none">
            <a:spAutoFit/>
          </a:bodyPr>
          <a:lstStyle/>
          <a:p>
            <a:r>
              <a:rPr lang="en-US" sz="1600" dirty="0" smtClean="0"/>
              <a:t>V</a:t>
            </a:r>
            <a:r>
              <a:rPr lang="en-US" sz="1600" baseline="-25000" dirty="0" smtClean="0"/>
              <a:t>O1</a:t>
            </a:r>
            <a:r>
              <a:rPr lang="en-US" sz="1600" dirty="0" smtClean="0"/>
              <a:t> = V</a:t>
            </a:r>
            <a:r>
              <a:rPr lang="en-US" sz="1600" baseline="-25000" dirty="0" smtClean="0"/>
              <a:t>O2</a:t>
            </a:r>
            <a:r>
              <a:rPr lang="en-US" sz="1600" dirty="0" smtClean="0"/>
              <a:t> = V</a:t>
            </a:r>
            <a:r>
              <a:rPr lang="en-US" sz="1600" baseline="-25000" dirty="0" smtClean="0"/>
              <a:t>L</a:t>
            </a:r>
            <a:endParaRPr lang="en-GB" sz="1600" baseline="-25000" dirty="0"/>
          </a:p>
        </p:txBody>
      </p:sp>
      <p:cxnSp>
        <p:nvCxnSpPr>
          <p:cNvPr id="26" name="Straight Arrow Connector 25"/>
          <p:cNvCxnSpPr/>
          <p:nvPr/>
        </p:nvCxnSpPr>
        <p:spPr>
          <a:xfrm flipH="1" flipV="1">
            <a:off x="1661168" y="3268980"/>
            <a:ext cx="205734" cy="36576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2425228" y="3268981"/>
            <a:ext cx="175256" cy="36575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866902" y="3634740"/>
            <a:ext cx="1249678" cy="0"/>
          </a:xfrm>
          <a:prstGeom prst="straightConnector1">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004974" y="4331775"/>
            <a:ext cx="2832827" cy="369332"/>
          </a:xfrm>
          <a:prstGeom prst="rect">
            <a:avLst/>
          </a:prstGeom>
        </p:spPr>
        <p:txBody>
          <a:bodyPr wrap="none">
            <a:spAutoFit/>
          </a:bodyPr>
          <a:lstStyle/>
          <a:p>
            <a:r>
              <a:rPr lang="en-US" altLang="en-US" dirty="0" smtClean="0">
                <a:solidFill>
                  <a:schemeClr val="tx2"/>
                </a:solidFill>
              </a:rPr>
              <a:t>How do we get I</a:t>
            </a:r>
            <a:r>
              <a:rPr lang="en-US" altLang="en-US" baseline="-25000" dirty="0" smtClean="0">
                <a:solidFill>
                  <a:schemeClr val="tx2"/>
                </a:solidFill>
              </a:rPr>
              <a:t>O1</a:t>
            </a:r>
            <a:r>
              <a:rPr lang="en-US" altLang="en-US" dirty="0" smtClean="0">
                <a:solidFill>
                  <a:schemeClr val="tx2"/>
                </a:solidFill>
              </a:rPr>
              <a:t> = I</a:t>
            </a:r>
            <a:r>
              <a:rPr lang="en-US" altLang="en-US" baseline="-25000" dirty="0" smtClean="0">
                <a:solidFill>
                  <a:schemeClr val="tx2"/>
                </a:solidFill>
              </a:rPr>
              <a:t>O2</a:t>
            </a:r>
            <a:r>
              <a:rPr lang="en-US" altLang="en-US" dirty="0" smtClean="0">
                <a:solidFill>
                  <a:schemeClr val="tx2"/>
                </a:solidFill>
              </a:rPr>
              <a:t>  ?</a:t>
            </a:r>
            <a:endParaRPr lang="en-GB" dirty="0">
              <a:solidFill>
                <a:schemeClr val="tx2"/>
              </a:solidFill>
            </a:endParaRPr>
          </a:p>
        </p:txBody>
      </p:sp>
      <p:pic>
        <p:nvPicPr>
          <p:cNvPr id="122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361" y="660481"/>
            <a:ext cx="2439987"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2255057" y="2347779"/>
            <a:ext cx="3083859" cy="338554"/>
          </a:xfrm>
          <a:prstGeom prst="rect">
            <a:avLst/>
          </a:prstGeom>
        </p:spPr>
        <p:txBody>
          <a:bodyPr wrap="square">
            <a:spAutoFit/>
          </a:bodyPr>
          <a:lstStyle/>
          <a:p>
            <a:r>
              <a:rPr lang="en-US" altLang="en-US" sz="1600" dirty="0" smtClean="0"/>
              <a:t>Load </a:t>
            </a:r>
            <a:r>
              <a:rPr lang="en-US" altLang="en-US" sz="1600" dirty="0"/>
              <a:t>r</a:t>
            </a:r>
            <a:r>
              <a:rPr lang="en-US" altLang="en-US" sz="1600" dirty="0" smtClean="0"/>
              <a:t>egulation lines </a:t>
            </a:r>
            <a:r>
              <a:rPr lang="en-US" sz="1600" dirty="0" smtClean="0"/>
              <a:t>V</a:t>
            </a:r>
            <a:r>
              <a:rPr lang="en-US" sz="1600" baseline="-25000" dirty="0" smtClean="0"/>
              <a:t>O</a:t>
            </a:r>
            <a:r>
              <a:rPr lang="en-US" sz="1600" dirty="0" smtClean="0"/>
              <a:t> / I</a:t>
            </a:r>
            <a:r>
              <a:rPr lang="en-US" sz="1600" baseline="-25000" dirty="0" smtClean="0"/>
              <a:t>O</a:t>
            </a:r>
            <a:endParaRPr lang="en-GB" sz="1600" dirty="0"/>
          </a:p>
        </p:txBody>
      </p:sp>
      <p:sp>
        <p:nvSpPr>
          <p:cNvPr id="9" name="Rectangle 8"/>
          <p:cNvSpPr/>
          <p:nvPr/>
        </p:nvSpPr>
        <p:spPr>
          <a:xfrm>
            <a:off x="3223982" y="3820120"/>
            <a:ext cx="947695" cy="338554"/>
          </a:xfrm>
          <a:prstGeom prst="rect">
            <a:avLst/>
          </a:prstGeom>
        </p:spPr>
        <p:txBody>
          <a:bodyPr wrap="none">
            <a:spAutoFit/>
          </a:bodyPr>
          <a:lstStyle/>
          <a:p>
            <a:r>
              <a:rPr lang="en-US" altLang="en-US" sz="1600" dirty="0">
                <a:solidFill>
                  <a:schemeClr val="tx2"/>
                </a:solidFill>
              </a:rPr>
              <a:t>I</a:t>
            </a:r>
            <a:r>
              <a:rPr lang="en-US" altLang="en-US" sz="1600" baseline="-25000" dirty="0">
                <a:solidFill>
                  <a:schemeClr val="tx2"/>
                </a:solidFill>
              </a:rPr>
              <a:t>O1</a:t>
            </a:r>
            <a:r>
              <a:rPr lang="en-US" altLang="en-US" sz="1600" dirty="0">
                <a:solidFill>
                  <a:schemeClr val="tx2"/>
                </a:solidFill>
              </a:rPr>
              <a:t> ≠ I</a:t>
            </a:r>
            <a:r>
              <a:rPr lang="en-US" altLang="en-US" sz="1600" baseline="-25000" dirty="0">
                <a:solidFill>
                  <a:schemeClr val="tx2"/>
                </a:solidFill>
              </a:rPr>
              <a:t>O2</a:t>
            </a:r>
            <a:r>
              <a:rPr lang="en-US" altLang="en-US" sz="1600" dirty="0">
                <a:solidFill>
                  <a:schemeClr val="tx2"/>
                </a:solidFill>
              </a:rPr>
              <a:t> </a:t>
            </a:r>
            <a:endParaRPr lang="en-GB" sz="1600" dirty="0"/>
          </a:p>
        </p:txBody>
      </p:sp>
      <p:cxnSp>
        <p:nvCxnSpPr>
          <p:cNvPr id="24" name="Straight Arrow Connector 23"/>
          <p:cNvCxnSpPr/>
          <p:nvPr/>
        </p:nvCxnSpPr>
        <p:spPr>
          <a:xfrm flipH="1">
            <a:off x="1661168" y="4015740"/>
            <a:ext cx="205734" cy="26478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425228" y="4015741"/>
            <a:ext cx="175256" cy="26478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866902" y="4015740"/>
            <a:ext cx="1249678" cy="0"/>
          </a:xfrm>
          <a:prstGeom prst="straightConnector1">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964286" y="2893017"/>
            <a:ext cx="2510256" cy="338554"/>
          </a:xfrm>
          <a:prstGeom prst="rect">
            <a:avLst/>
          </a:prstGeom>
        </p:spPr>
        <p:txBody>
          <a:bodyPr wrap="square">
            <a:spAutoFit/>
          </a:bodyPr>
          <a:lstStyle/>
          <a:p>
            <a:r>
              <a:rPr lang="en-US" altLang="en-US" sz="1600" dirty="0" smtClean="0"/>
              <a:t>Load </a:t>
            </a:r>
            <a:r>
              <a:rPr lang="en-US" altLang="en-US" sz="1600" dirty="0" err="1" smtClean="0"/>
              <a:t>Reg</a:t>
            </a:r>
            <a:r>
              <a:rPr lang="en-US" altLang="en-US" sz="1600" dirty="0" smtClean="0"/>
              <a:t> =Slope</a:t>
            </a:r>
            <a:endParaRPr lang="en-GB" sz="1600" dirty="0"/>
          </a:p>
        </p:txBody>
      </p:sp>
      <p:sp>
        <p:nvSpPr>
          <p:cNvPr id="3" name="Rectangle 2"/>
          <p:cNvSpPr/>
          <p:nvPr/>
        </p:nvSpPr>
        <p:spPr>
          <a:xfrm>
            <a:off x="2147324" y="1912924"/>
            <a:ext cx="2266326" cy="338554"/>
          </a:xfrm>
          <a:prstGeom prst="rect">
            <a:avLst/>
          </a:prstGeom>
        </p:spPr>
        <p:txBody>
          <a:bodyPr wrap="none">
            <a:spAutoFit/>
          </a:bodyPr>
          <a:lstStyle/>
          <a:p>
            <a:r>
              <a:rPr lang="en-US" altLang="en-US" sz="1600" dirty="0" smtClean="0"/>
              <a:t>Vo at No Load = Offset</a:t>
            </a:r>
            <a:endParaRPr lang="en-GB" sz="1600" dirty="0"/>
          </a:p>
        </p:txBody>
      </p:sp>
      <p:cxnSp>
        <p:nvCxnSpPr>
          <p:cNvPr id="28" name="Straight Arrow Connector 27"/>
          <p:cNvCxnSpPr>
            <a:stCxn id="3" idx="1"/>
          </p:cNvCxnSpPr>
          <p:nvPr/>
        </p:nvCxnSpPr>
        <p:spPr>
          <a:xfrm flipH="1">
            <a:off x="883920" y="2082201"/>
            <a:ext cx="1263404" cy="81081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698955" y="3045417"/>
            <a:ext cx="1150375" cy="22356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82" y="2249648"/>
            <a:ext cx="2880000" cy="246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83430" y="3388518"/>
            <a:ext cx="3853940" cy="830997"/>
          </a:xfrm>
          <a:prstGeom prst="rect">
            <a:avLst/>
          </a:prstGeom>
        </p:spPr>
        <p:txBody>
          <a:bodyPr wrap="none">
            <a:spAutoFit/>
          </a:bodyPr>
          <a:lstStyle/>
          <a:p>
            <a:r>
              <a:rPr lang="en-US" altLang="en-US" sz="1600" dirty="0" smtClean="0"/>
              <a:t>Extreme case: </a:t>
            </a:r>
          </a:p>
          <a:p>
            <a:pPr marL="285750" indent="-285750">
              <a:buFont typeface="Arial" panose="020B0604020202020204" pitchFamily="34" charset="0"/>
              <a:buChar char="•"/>
            </a:pPr>
            <a:r>
              <a:rPr lang="en-US" altLang="en-US" sz="1600" dirty="0"/>
              <a:t>O</a:t>
            </a:r>
            <a:r>
              <a:rPr lang="en-US" altLang="en-US" sz="1600" dirty="0" smtClean="0"/>
              <a:t>ne source goes into </a:t>
            </a:r>
            <a:r>
              <a:rPr lang="en-US" altLang="en-US" sz="1600" dirty="0" err="1" smtClean="0"/>
              <a:t>I</a:t>
            </a:r>
            <a:r>
              <a:rPr lang="en-US" altLang="en-US" sz="1600" baseline="-25000" dirty="0" err="1" smtClean="0"/>
              <a:t>Lim</a:t>
            </a:r>
            <a:endParaRPr lang="en-US" altLang="en-US" sz="1600" baseline="-25000" dirty="0" smtClean="0"/>
          </a:p>
          <a:p>
            <a:pPr marL="285750" indent="-285750">
              <a:buFont typeface="Arial" panose="020B0604020202020204" pitchFamily="34" charset="0"/>
              <a:buChar char="•"/>
            </a:pPr>
            <a:r>
              <a:rPr lang="en-US" altLang="en-US" sz="1600" dirty="0" smtClean="0"/>
              <a:t>Other source supplies rest of current </a:t>
            </a:r>
            <a:endParaRPr lang="en-GB" sz="1600" dirty="0"/>
          </a:p>
        </p:txBody>
      </p:sp>
    </p:spTree>
    <p:extLst>
      <p:ext uri="{BB962C8B-B14F-4D97-AF65-F5344CB8AC3E}">
        <p14:creationId xmlns:p14="http://schemas.microsoft.com/office/powerpoint/2010/main" val="4198470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82" y="2191877"/>
            <a:ext cx="2946151"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8</a:t>
            </a:fld>
            <a:endParaRPr lang="en-US" sz="700" dirty="0" smtClean="0">
              <a:solidFill>
                <a:srgbClr val="000000"/>
              </a:solidFill>
            </a:endParaRPr>
          </a:p>
        </p:txBody>
      </p:sp>
      <p:sp>
        <p:nvSpPr>
          <p:cNvPr id="8" name="Title 17"/>
          <p:cNvSpPr>
            <a:spLocks noGrp="1"/>
          </p:cNvSpPr>
          <p:nvPr>
            <p:ph type="title"/>
          </p:nvPr>
        </p:nvSpPr>
        <p:spPr>
          <a:xfrm>
            <a:off x="231775" y="107165"/>
            <a:ext cx="8458200" cy="610791"/>
          </a:xfrm>
        </p:spPr>
        <p:txBody>
          <a:bodyPr/>
          <a:lstStyle/>
          <a:p>
            <a:r>
              <a:rPr lang="en-IE" dirty="0" smtClean="0"/>
              <a:t>Current Sharing, Two </a:t>
            </a:r>
            <a:r>
              <a:rPr lang="en-IE" dirty="0"/>
              <a:t>S</a:t>
            </a:r>
            <a:r>
              <a:rPr lang="en-IE" dirty="0" smtClean="0"/>
              <a:t>ources</a:t>
            </a:r>
            <a:endParaRPr lang="en-IE" dirty="0"/>
          </a:p>
        </p:txBody>
      </p:sp>
      <p:sp>
        <p:nvSpPr>
          <p:cNvPr id="6" name="Rectangle 5"/>
          <p:cNvSpPr>
            <a:spLocks noChangeArrowheads="1"/>
          </p:cNvSpPr>
          <p:nvPr/>
        </p:nvSpPr>
        <p:spPr bwMode="auto">
          <a:xfrm>
            <a:off x="103188" y="630001"/>
            <a:ext cx="4781232" cy="368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1600" dirty="0" smtClean="0">
                <a:latin typeface="+mn-lt"/>
              </a:rPr>
              <a:t>Adjust the output voltage of the Modules</a:t>
            </a:r>
          </a:p>
          <a:p>
            <a:pPr eaLnBrk="1" hangingPunct="1"/>
            <a:r>
              <a:rPr lang="en-US" altLang="en-US" sz="1600" dirty="0" smtClean="0">
                <a:latin typeface="+mn-lt"/>
              </a:rPr>
              <a:t>Current shares equally but only at one load </a:t>
            </a:r>
          </a:p>
          <a:p>
            <a:pPr marL="182563" indent="-182563" eaLnBrk="1" hangingPunct="1"/>
            <a:endParaRPr lang="en-US" altLang="en-US" sz="1600" dirty="0">
              <a:solidFill>
                <a:srgbClr val="00B050"/>
              </a:solidFill>
              <a:latin typeface="+mn-lt"/>
            </a:endParaRPr>
          </a:p>
        </p:txBody>
      </p:sp>
      <p:sp>
        <p:nvSpPr>
          <p:cNvPr id="15" name="TextBox 14"/>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cxnSp>
        <p:nvCxnSpPr>
          <p:cNvPr id="30" name="Straight Arrow Connector 29"/>
          <p:cNvCxnSpPr/>
          <p:nvPr/>
        </p:nvCxnSpPr>
        <p:spPr>
          <a:xfrm flipH="1">
            <a:off x="2417608" y="4030980"/>
            <a:ext cx="335272" cy="24642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752880" y="4030980"/>
            <a:ext cx="516100" cy="0"/>
          </a:xfrm>
          <a:prstGeom prst="straightConnector1">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241503" y="3132743"/>
            <a:ext cx="3115340" cy="338554"/>
          </a:xfrm>
          <a:prstGeom prst="rect">
            <a:avLst/>
          </a:prstGeom>
        </p:spPr>
        <p:txBody>
          <a:bodyPr wrap="none">
            <a:spAutoFit/>
          </a:bodyPr>
          <a:lstStyle/>
          <a:p>
            <a:r>
              <a:rPr lang="en-US" altLang="en-US" sz="1600" dirty="0" smtClean="0">
                <a:solidFill>
                  <a:srgbClr val="FF0000"/>
                </a:solidFill>
              </a:rPr>
              <a:t>Trim V</a:t>
            </a:r>
            <a:r>
              <a:rPr lang="en-US" altLang="en-US" sz="1600" baseline="-25000" dirty="0" smtClean="0">
                <a:solidFill>
                  <a:srgbClr val="FF0000"/>
                </a:solidFill>
              </a:rPr>
              <a:t>O1</a:t>
            </a:r>
            <a:r>
              <a:rPr lang="en-US" altLang="en-US" sz="1600" dirty="0" smtClean="0">
                <a:solidFill>
                  <a:srgbClr val="FF0000"/>
                </a:solidFill>
              </a:rPr>
              <a:t> or V</a:t>
            </a:r>
            <a:r>
              <a:rPr lang="en-US" altLang="en-US" sz="1600" baseline="-25000" dirty="0" smtClean="0">
                <a:solidFill>
                  <a:srgbClr val="FF0000"/>
                </a:solidFill>
              </a:rPr>
              <a:t>O2</a:t>
            </a:r>
            <a:r>
              <a:rPr lang="en-US" altLang="en-US" sz="1600" dirty="0" smtClean="0">
                <a:solidFill>
                  <a:srgbClr val="FF0000"/>
                </a:solidFill>
              </a:rPr>
              <a:t> so that I</a:t>
            </a:r>
            <a:r>
              <a:rPr lang="en-US" altLang="en-US" sz="1600" baseline="-25000" dirty="0" smtClean="0">
                <a:solidFill>
                  <a:srgbClr val="FF0000"/>
                </a:solidFill>
              </a:rPr>
              <a:t>O1</a:t>
            </a:r>
            <a:r>
              <a:rPr lang="en-US" altLang="en-US" sz="1600" dirty="0" smtClean="0">
                <a:solidFill>
                  <a:srgbClr val="FF0000"/>
                </a:solidFill>
              </a:rPr>
              <a:t> = I</a:t>
            </a:r>
            <a:r>
              <a:rPr lang="en-US" altLang="en-US" sz="1600" baseline="-25000" dirty="0" smtClean="0">
                <a:solidFill>
                  <a:srgbClr val="FF0000"/>
                </a:solidFill>
              </a:rPr>
              <a:t>O2</a:t>
            </a:r>
            <a:endParaRPr lang="en-GB" sz="1600" dirty="0">
              <a:solidFill>
                <a:srgbClr val="FF0000"/>
              </a:solidFill>
            </a:endParaRPr>
          </a:p>
        </p:txBody>
      </p:sp>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363" y="665480"/>
            <a:ext cx="248285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2151818" y="2133859"/>
            <a:ext cx="2074607" cy="584775"/>
          </a:xfrm>
          <a:prstGeom prst="rect">
            <a:avLst/>
          </a:prstGeom>
        </p:spPr>
        <p:txBody>
          <a:bodyPr wrap="none">
            <a:spAutoFit/>
          </a:bodyPr>
          <a:lstStyle/>
          <a:p>
            <a:r>
              <a:rPr lang="en-US" altLang="en-US" sz="1600" dirty="0" smtClean="0"/>
              <a:t>Load </a:t>
            </a:r>
            <a:r>
              <a:rPr lang="en-US" altLang="en-US" sz="1600" dirty="0"/>
              <a:t>r</a:t>
            </a:r>
            <a:r>
              <a:rPr lang="en-US" altLang="en-US" sz="1600" dirty="0" smtClean="0"/>
              <a:t>egulation lines</a:t>
            </a:r>
          </a:p>
          <a:p>
            <a:r>
              <a:rPr lang="en-US" sz="1600" dirty="0" smtClean="0"/>
              <a:t>V</a:t>
            </a:r>
            <a:r>
              <a:rPr lang="en-US" sz="1600" baseline="-25000" dirty="0" smtClean="0"/>
              <a:t>O</a:t>
            </a:r>
            <a:r>
              <a:rPr lang="en-US" sz="1600" dirty="0" smtClean="0"/>
              <a:t> / I</a:t>
            </a:r>
            <a:r>
              <a:rPr lang="en-US" sz="1600" baseline="-25000" dirty="0" smtClean="0"/>
              <a:t>O</a:t>
            </a:r>
            <a:endParaRPr lang="en-GB" sz="1600" dirty="0"/>
          </a:p>
        </p:txBody>
      </p:sp>
      <p:cxnSp>
        <p:nvCxnSpPr>
          <p:cNvPr id="33" name="Straight Arrow Connector 32"/>
          <p:cNvCxnSpPr/>
          <p:nvPr/>
        </p:nvCxnSpPr>
        <p:spPr>
          <a:xfrm flipH="1">
            <a:off x="1082040" y="2426247"/>
            <a:ext cx="1069778" cy="51507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23982" y="3820120"/>
            <a:ext cx="955711" cy="338554"/>
          </a:xfrm>
          <a:prstGeom prst="rect">
            <a:avLst/>
          </a:prstGeom>
        </p:spPr>
        <p:txBody>
          <a:bodyPr wrap="none">
            <a:spAutoFit/>
          </a:bodyPr>
          <a:lstStyle/>
          <a:p>
            <a:r>
              <a:rPr lang="en-US" altLang="en-US" sz="1600" dirty="0">
                <a:solidFill>
                  <a:schemeClr val="tx2"/>
                </a:solidFill>
              </a:rPr>
              <a:t>I</a:t>
            </a:r>
            <a:r>
              <a:rPr lang="en-US" altLang="en-US" sz="1600" baseline="-25000" dirty="0">
                <a:solidFill>
                  <a:schemeClr val="tx2"/>
                </a:solidFill>
              </a:rPr>
              <a:t>O1</a:t>
            </a:r>
            <a:r>
              <a:rPr lang="en-US" altLang="en-US" sz="1600" dirty="0">
                <a:solidFill>
                  <a:schemeClr val="tx2"/>
                </a:solidFill>
              </a:rPr>
              <a:t> </a:t>
            </a:r>
            <a:r>
              <a:rPr lang="en-US" altLang="en-US" sz="1600" dirty="0" smtClean="0">
                <a:solidFill>
                  <a:schemeClr val="tx2"/>
                </a:solidFill>
              </a:rPr>
              <a:t>= </a:t>
            </a:r>
            <a:r>
              <a:rPr lang="en-US" altLang="en-US" sz="1600" dirty="0">
                <a:solidFill>
                  <a:schemeClr val="tx2"/>
                </a:solidFill>
              </a:rPr>
              <a:t>I</a:t>
            </a:r>
            <a:r>
              <a:rPr lang="en-US" altLang="en-US" sz="1600" baseline="-25000" dirty="0">
                <a:solidFill>
                  <a:schemeClr val="tx2"/>
                </a:solidFill>
              </a:rPr>
              <a:t>O2</a:t>
            </a:r>
            <a:r>
              <a:rPr lang="en-US" altLang="en-US" sz="1600" dirty="0">
                <a:solidFill>
                  <a:schemeClr val="tx2"/>
                </a:solidFill>
              </a:rPr>
              <a:t> </a:t>
            </a:r>
            <a:endParaRPr lang="en-GB" sz="1600"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862354" y="3095373"/>
            <a:ext cx="1801586" cy="1594382"/>
          </a:xfrm>
          <a:prstGeom prst="rect">
            <a:avLst/>
          </a:prstGeom>
        </p:spPr>
      </p:pic>
    </p:spTree>
    <p:extLst>
      <p:ext uri="{BB962C8B-B14F-4D97-AF65-F5344CB8AC3E}">
        <p14:creationId xmlns:p14="http://schemas.microsoft.com/office/powerpoint/2010/main" val="2282287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70" y="2193357"/>
            <a:ext cx="2946151"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7010400" y="4946678"/>
            <a:ext cx="2133600" cy="1547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5146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6pPr>
            <a:lvl7pPr marL="29718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7pPr>
            <a:lvl8pPr marL="34290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8pPr>
            <a:lvl9pPr marL="3886200" indent="-228600" algn="l" defTabSz="761790" rtl="0" eaLnBrk="0" fontAlgn="base" latinLnBrk="0" hangingPunct="0">
              <a:spcBef>
                <a:spcPct val="0"/>
              </a:spcBef>
              <a:spcAft>
                <a:spcPct val="0"/>
              </a:spcAft>
              <a:defRPr kern="1200">
                <a:solidFill>
                  <a:schemeClr val="tx1"/>
                </a:solidFill>
                <a:latin typeface="Arial" charset="0"/>
                <a:ea typeface="ＭＳ Ｐゴシック" pitchFamily="34" charset="-128"/>
                <a:cs typeface="+mn-cs"/>
              </a:defRPr>
            </a:lvl9pPr>
          </a:lstStyle>
          <a:p>
            <a:pPr algn="r" eaLnBrk="1" hangingPunct="1">
              <a:defRPr/>
            </a:pPr>
            <a:fld id="{511AA9F3-DB07-4194-B12A-08275D3FA653}" type="slidenum">
              <a:rPr lang="en-US" sz="700" smtClean="0">
                <a:solidFill>
                  <a:srgbClr val="000000"/>
                </a:solidFill>
              </a:rPr>
              <a:pPr algn="r" eaLnBrk="1" hangingPunct="1">
                <a:defRPr/>
              </a:pPr>
              <a:t>9</a:t>
            </a:fld>
            <a:endParaRPr lang="en-US" sz="700" dirty="0" smtClean="0">
              <a:solidFill>
                <a:srgbClr val="000000"/>
              </a:solidFill>
            </a:endParaRPr>
          </a:p>
        </p:txBody>
      </p:sp>
      <p:sp>
        <p:nvSpPr>
          <p:cNvPr id="8" name="Title 17"/>
          <p:cNvSpPr>
            <a:spLocks noGrp="1"/>
          </p:cNvSpPr>
          <p:nvPr>
            <p:ph type="title"/>
          </p:nvPr>
        </p:nvSpPr>
        <p:spPr>
          <a:xfrm>
            <a:off x="231775" y="107165"/>
            <a:ext cx="8458200" cy="610791"/>
          </a:xfrm>
        </p:spPr>
        <p:txBody>
          <a:bodyPr/>
          <a:lstStyle/>
          <a:p>
            <a:r>
              <a:rPr lang="en-IE" dirty="0" smtClean="0"/>
              <a:t>Current Sharing, Two </a:t>
            </a:r>
            <a:r>
              <a:rPr lang="en-IE" dirty="0"/>
              <a:t>S</a:t>
            </a:r>
            <a:r>
              <a:rPr lang="en-IE" dirty="0" smtClean="0"/>
              <a:t>ources</a:t>
            </a:r>
            <a:endParaRPr lang="en-IE" dirty="0"/>
          </a:p>
        </p:txBody>
      </p:sp>
      <p:sp>
        <p:nvSpPr>
          <p:cNvPr id="6" name="Rectangle 5"/>
          <p:cNvSpPr>
            <a:spLocks noChangeArrowheads="1"/>
          </p:cNvSpPr>
          <p:nvPr/>
        </p:nvSpPr>
        <p:spPr bwMode="auto">
          <a:xfrm>
            <a:off x="103188" y="630001"/>
            <a:ext cx="4781232" cy="368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1600" dirty="0" smtClean="0">
                <a:latin typeface="+mn-lt"/>
              </a:rPr>
              <a:t>If Load changes</a:t>
            </a:r>
          </a:p>
          <a:p>
            <a:pPr eaLnBrk="1" hangingPunct="1"/>
            <a:r>
              <a:rPr lang="en-US" altLang="en-US" sz="1600" dirty="0" smtClean="0">
                <a:latin typeface="+mn-lt"/>
              </a:rPr>
              <a:t>Current sharing is lost</a:t>
            </a:r>
          </a:p>
          <a:p>
            <a:pPr eaLnBrk="1" hangingPunct="1"/>
            <a:r>
              <a:rPr lang="en-US" altLang="en-US" sz="1600" dirty="0" smtClean="0">
                <a:latin typeface="+mn-lt"/>
              </a:rPr>
              <a:t>Re-trim required</a:t>
            </a:r>
          </a:p>
          <a:p>
            <a:pPr marL="0" indent="0" eaLnBrk="1" hangingPunct="1">
              <a:buNone/>
            </a:pPr>
            <a:r>
              <a:rPr lang="en-US" altLang="en-US" sz="1600" dirty="0" smtClean="0">
                <a:latin typeface="+mn-lt"/>
              </a:rPr>
              <a:t>Open Loop system – no feedback</a:t>
            </a:r>
          </a:p>
          <a:p>
            <a:pPr eaLnBrk="1" hangingPunct="1">
              <a:buFont typeface="Arial" panose="020B0604020202020204" pitchFamily="34" charset="0"/>
              <a:buChar char="•"/>
            </a:pPr>
            <a:endParaRPr lang="en-US" altLang="en-US" sz="1600" dirty="0" smtClean="0">
              <a:latin typeface="+mn-lt"/>
            </a:endParaRPr>
          </a:p>
          <a:p>
            <a:pPr marL="182563" indent="-182563" eaLnBrk="1" hangingPunct="1"/>
            <a:endParaRPr lang="en-US" altLang="en-US" sz="1600" dirty="0">
              <a:solidFill>
                <a:srgbClr val="00B050"/>
              </a:solidFill>
              <a:latin typeface="+mn-lt"/>
            </a:endParaRPr>
          </a:p>
        </p:txBody>
      </p:sp>
      <p:sp>
        <p:nvSpPr>
          <p:cNvPr id="15" name="TextBox 14"/>
          <p:cNvSpPr txBox="1"/>
          <p:nvPr/>
        </p:nvSpPr>
        <p:spPr>
          <a:xfrm>
            <a:off x="332089" y="4810937"/>
            <a:ext cx="1819729" cy="200055"/>
          </a:xfrm>
          <a:prstGeom prst="rect">
            <a:avLst/>
          </a:prstGeom>
          <a:noFill/>
        </p:spPr>
        <p:txBody>
          <a:bodyPr wrap="none" rtlCol="0">
            <a:spAutoFit/>
          </a:bodyPr>
          <a:lstStyle/>
          <a:p>
            <a:pPr marL="171450" indent="-171450">
              <a:buClr>
                <a:srgbClr val="0070C0"/>
              </a:buClr>
              <a:buFont typeface="Arial" panose="020B0604020202020204" pitchFamily="34" charset="0"/>
              <a:buChar char="•"/>
            </a:pPr>
            <a:r>
              <a:rPr lang="en-IE" sz="700" dirty="0" smtClean="0"/>
              <a:t>TI Information – Selective Disclosure</a:t>
            </a:r>
            <a:endParaRPr lang="en-IE" sz="700" dirty="0"/>
          </a:p>
        </p:txBody>
      </p:sp>
      <p:sp>
        <p:nvSpPr>
          <p:cNvPr id="22" name="Rectangle 21"/>
          <p:cNvSpPr/>
          <p:nvPr/>
        </p:nvSpPr>
        <p:spPr>
          <a:xfrm>
            <a:off x="2811780" y="3775840"/>
            <a:ext cx="2398413" cy="338554"/>
          </a:xfrm>
          <a:prstGeom prst="rect">
            <a:avLst/>
          </a:prstGeom>
        </p:spPr>
        <p:txBody>
          <a:bodyPr wrap="none">
            <a:spAutoFit/>
          </a:bodyPr>
          <a:lstStyle/>
          <a:p>
            <a:r>
              <a:rPr lang="en-US" altLang="en-US" sz="1600" dirty="0" smtClean="0"/>
              <a:t>Currents at Lighter Load</a:t>
            </a:r>
            <a:endParaRPr lang="en-GB" sz="1600" dirty="0"/>
          </a:p>
        </p:txBody>
      </p:sp>
      <p:cxnSp>
        <p:nvCxnSpPr>
          <p:cNvPr id="30" name="Straight Arrow Connector 29"/>
          <p:cNvCxnSpPr/>
          <p:nvPr/>
        </p:nvCxnSpPr>
        <p:spPr>
          <a:xfrm flipH="1">
            <a:off x="1670848" y="3942121"/>
            <a:ext cx="350512" cy="33528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783088" y="3945117"/>
            <a:ext cx="1043932" cy="1637"/>
          </a:xfrm>
          <a:prstGeom prst="straightConnector1">
            <a:avLst/>
          </a:prstGeom>
          <a:ln w="190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432576" y="3946754"/>
            <a:ext cx="350512" cy="33528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308303" y="4359563"/>
            <a:ext cx="1872500" cy="338554"/>
          </a:xfrm>
          <a:prstGeom prst="rect">
            <a:avLst/>
          </a:prstGeom>
        </p:spPr>
        <p:txBody>
          <a:bodyPr wrap="none">
            <a:spAutoFit/>
          </a:bodyPr>
          <a:lstStyle/>
          <a:p>
            <a:r>
              <a:rPr lang="en-US" altLang="en-US" sz="1600" dirty="0" smtClean="0">
                <a:solidFill>
                  <a:schemeClr val="tx2"/>
                </a:solidFill>
              </a:rPr>
              <a:t>Very Busy Hands !</a:t>
            </a:r>
            <a:endParaRPr lang="en-GB" sz="1600" dirty="0">
              <a:solidFill>
                <a:schemeClr val="tx2"/>
              </a:solidFill>
            </a:endParaRPr>
          </a:p>
        </p:txBody>
      </p:sp>
      <p:cxnSp>
        <p:nvCxnSpPr>
          <p:cNvPr id="39" name="Straight Arrow Connector 38"/>
          <p:cNvCxnSpPr/>
          <p:nvPr/>
        </p:nvCxnSpPr>
        <p:spPr>
          <a:xfrm flipV="1">
            <a:off x="6180803" y="4117135"/>
            <a:ext cx="681551" cy="41908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241503" y="3132743"/>
            <a:ext cx="2443041" cy="584775"/>
          </a:xfrm>
          <a:prstGeom prst="rect">
            <a:avLst/>
          </a:prstGeom>
        </p:spPr>
        <p:txBody>
          <a:bodyPr wrap="none">
            <a:spAutoFit/>
          </a:bodyPr>
          <a:lstStyle/>
          <a:p>
            <a:r>
              <a:rPr lang="en-US" altLang="en-US" sz="1600" dirty="0" smtClean="0">
                <a:solidFill>
                  <a:schemeClr val="tx2"/>
                </a:solidFill>
              </a:rPr>
              <a:t>When Load Changes </a:t>
            </a:r>
          </a:p>
          <a:p>
            <a:r>
              <a:rPr lang="en-US" altLang="en-US" sz="1600" dirty="0" smtClean="0">
                <a:solidFill>
                  <a:schemeClr val="tx2"/>
                </a:solidFill>
              </a:rPr>
              <a:t>V</a:t>
            </a:r>
            <a:r>
              <a:rPr lang="en-US" altLang="en-US" sz="1600" baseline="-25000" dirty="0" smtClean="0">
                <a:solidFill>
                  <a:schemeClr val="tx2"/>
                </a:solidFill>
              </a:rPr>
              <a:t>L</a:t>
            </a:r>
            <a:r>
              <a:rPr lang="en-US" altLang="en-US" sz="1600" dirty="0" smtClean="0">
                <a:solidFill>
                  <a:schemeClr val="tx2"/>
                </a:solidFill>
              </a:rPr>
              <a:t> changes and  I</a:t>
            </a:r>
            <a:r>
              <a:rPr lang="en-US" altLang="en-US" sz="1600" baseline="-25000" dirty="0" smtClean="0">
                <a:solidFill>
                  <a:schemeClr val="tx2"/>
                </a:solidFill>
              </a:rPr>
              <a:t>O1</a:t>
            </a:r>
            <a:r>
              <a:rPr lang="en-US" altLang="en-US" sz="1600" dirty="0" smtClean="0">
                <a:solidFill>
                  <a:schemeClr val="tx2"/>
                </a:solidFill>
              </a:rPr>
              <a:t> </a:t>
            </a:r>
            <a:r>
              <a:rPr lang="en-US" altLang="en-US" sz="1600" dirty="0">
                <a:solidFill>
                  <a:schemeClr val="tx2"/>
                </a:solidFill>
              </a:rPr>
              <a:t>≠</a:t>
            </a:r>
            <a:r>
              <a:rPr lang="en-US" altLang="en-US" sz="1600" dirty="0" smtClean="0">
                <a:solidFill>
                  <a:schemeClr val="tx2"/>
                </a:solidFill>
              </a:rPr>
              <a:t> I</a:t>
            </a:r>
            <a:r>
              <a:rPr lang="en-US" altLang="en-US" sz="1600" baseline="-25000" dirty="0" smtClean="0">
                <a:solidFill>
                  <a:schemeClr val="tx2"/>
                </a:solidFill>
              </a:rPr>
              <a:t>O2</a:t>
            </a:r>
            <a:endParaRPr lang="en-GB" sz="1600" dirty="0">
              <a:solidFill>
                <a:schemeClr val="tx2"/>
              </a:solidFill>
            </a:endParaRPr>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8427" y="662940"/>
            <a:ext cx="248285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2151818" y="2133859"/>
            <a:ext cx="2074607" cy="584775"/>
          </a:xfrm>
          <a:prstGeom prst="rect">
            <a:avLst/>
          </a:prstGeom>
        </p:spPr>
        <p:txBody>
          <a:bodyPr wrap="none">
            <a:spAutoFit/>
          </a:bodyPr>
          <a:lstStyle/>
          <a:p>
            <a:r>
              <a:rPr lang="en-US" altLang="en-US" sz="1600" dirty="0" smtClean="0"/>
              <a:t>Load </a:t>
            </a:r>
            <a:r>
              <a:rPr lang="en-US" altLang="en-US" sz="1600" dirty="0"/>
              <a:t>r</a:t>
            </a:r>
            <a:r>
              <a:rPr lang="en-US" altLang="en-US" sz="1600" dirty="0" smtClean="0"/>
              <a:t>egulation lines</a:t>
            </a:r>
          </a:p>
          <a:p>
            <a:r>
              <a:rPr lang="en-US" sz="1600" dirty="0" smtClean="0"/>
              <a:t>V</a:t>
            </a:r>
            <a:r>
              <a:rPr lang="en-US" sz="1600" baseline="-25000" dirty="0" smtClean="0"/>
              <a:t>O</a:t>
            </a:r>
            <a:r>
              <a:rPr lang="en-US" sz="1600" dirty="0" smtClean="0"/>
              <a:t> / I</a:t>
            </a:r>
            <a:r>
              <a:rPr lang="en-US" sz="1600" baseline="-25000" dirty="0" smtClean="0"/>
              <a:t>O</a:t>
            </a:r>
            <a:endParaRPr lang="en-GB" sz="1600" dirty="0"/>
          </a:p>
        </p:txBody>
      </p:sp>
      <p:cxnSp>
        <p:nvCxnSpPr>
          <p:cNvPr id="35" name="Straight Arrow Connector 34"/>
          <p:cNvCxnSpPr/>
          <p:nvPr/>
        </p:nvCxnSpPr>
        <p:spPr>
          <a:xfrm flipH="1">
            <a:off x="1082040" y="2426247"/>
            <a:ext cx="1069778" cy="51507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832860" y="1386841"/>
            <a:ext cx="2887980" cy="2263385"/>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151818" y="1386840"/>
            <a:ext cx="1681042" cy="1"/>
          </a:xfrm>
          <a:prstGeom prst="straightConnector1">
            <a:avLst/>
          </a:prstGeom>
          <a:ln w="1905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862354" y="3095373"/>
            <a:ext cx="1801586" cy="1594382"/>
          </a:xfrm>
          <a:prstGeom prst="rect">
            <a:avLst/>
          </a:prstGeom>
        </p:spPr>
      </p:pic>
    </p:spTree>
    <p:extLst>
      <p:ext uri="{BB962C8B-B14F-4D97-AF65-F5344CB8AC3E}">
        <p14:creationId xmlns:p14="http://schemas.microsoft.com/office/powerpoint/2010/main" val="4175559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9F876E1E1ECC44B7AEB038587DA72F" ma:contentTypeVersion="0" ma:contentTypeDescription="Create a new document." ma:contentTypeScope="" ma:versionID="ec15ac77968d0512ff10bcc44cf97eb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78DB964-7B6C-4FC5-9A21-DE7084205C39}">
  <ds:schemaRefs>
    <ds:schemaRef ds:uri="http://schemas.microsoft.com/sharepoint/v3/contenttype/forms"/>
  </ds:schemaRefs>
</ds:datastoreItem>
</file>

<file path=customXml/itemProps2.xml><?xml version="1.0" encoding="utf-8"?>
<ds:datastoreItem xmlns:ds="http://schemas.openxmlformats.org/officeDocument/2006/customXml" ds:itemID="{C1D30B8F-6463-40D8-9E58-620E46AC8BF3}">
  <ds:schemaRefs>
    <ds:schemaRef ds:uri="http://schemas.openxmlformats.org/package/2006/metadata/core-properties"/>
    <ds:schemaRef ds:uri="http://purl.org/dc/dcmitype/"/>
    <ds:schemaRef ds:uri="http://purl.org/dc/elements/1.1/"/>
    <ds:schemaRef ds:uri="http://schemas.microsoft.com/office/2006/documentManagement/types"/>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6B34489-50A0-436D-A053-29DC32B5F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28817</TotalTime>
  <Words>2502</Words>
  <Application>Microsoft Office PowerPoint</Application>
  <PresentationFormat>On-screen Show (16:9)</PresentationFormat>
  <Paragraphs>557</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FinalPowerpoint</vt:lpstr>
      <vt:lpstr>Load Share Control using the UCC29002</vt:lpstr>
      <vt:lpstr>Load Share Control using the UCC29002</vt:lpstr>
      <vt:lpstr>Parallel Operation: How is it done ?</vt:lpstr>
      <vt:lpstr>Load Sharing</vt:lpstr>
      <vt:lpstr>Load Sharing</vt:lpstr>
      <vt:lpstr>Load Regulation</vt:lpstr>
      <vt:lpstr>Current Sharing, Two Sources</vt:lpstr>
      <vt:lpstr>Current Sharing, Two Sources</vt:lpstr>
      <vt:lpstr>Current Sharing, Two Sources</vt:lpstr>
      <vt:lpstr>Current Sharing, Two Sources</vt:lpstr>
      <vt:lpstr>Current Sharing, Two Sources</vt:lpstr>
      <vt:lpstr>Load Share Control using the UCC29002</vt:lpstr>
      <vt:lpstr>The UCC29002 - Concept</vt:lpstr>
      <vt:lpstr>The Modules</vt:lpstr>
      <vt:lpstr>Remote Sensing</vt:lpstr>
      <vt:lpstr>Load Share Control using the UCC29002</vt:lpstr>
      <vt:lpstr>IO Sensing and V+ Adjust</vt:lpstr>
      <vt:lpstr>Master / Slave</vt:lpstr>
      <vt:lpstr>Load Share Control using the UCC29002</vt:lpstr>
      <vt:lpstr>Designing with the UCC29002:</vt:lpstr>
      <vt:lpstr>Typical Application</vt:lpstr>
      <vt:lpstr>High Side or Low Side Current Sense</vt:lpstr>
      <vt:lpstr>Low Side Current Sense with V+ sensing only</vt:lpstr>
      <vt:lpstr>Low Side Current Sense with V+ sensing only</vt:lpstr>
      <vt:lpstr>UCC29002 or UCC29002/1</vt:lpstr>
      <vt:lpstr>UCC29002/1 block Diagram</vt:lpstr>
      <vt:lpstr>VDD and ADJ pin</vt:lpstr>
      <vt:lpstr>LS pin</vt:lpstr>
      <vt:lpstr>Current Amplifier pins, CS+ and CS-</vt:lpstr>
      <vt:lpstr>Pin Voltage Limits: </vt:lpstr>
      <vt:lpstr>Control Loop</vt:lpstr>
      <vt:lpstr>Load Share Control using the UCC29002</vt:lpstr>
      <vt:lpstr>UCC29002: Load Share Accuracy</vt:lpstr>
      <vt:lpstr>UCC29002: Other things to know</vt:lpstr>
      <vt:lpstr>Load Share Control Current share resistor layout</vt:lpstr>
      <vt:lpstr>Load Share Control using the UCC29002</vt:lpstr>
      <vt:lpstr>PMP10099</vt:lpstr>
      <vt:lpstr>Load Share Control using the UCC29002</vt:lpstr>
      <vt:lpstr>PowerPoint Presentation</vt:lpstr>
    </vt:vector>
  </TitlesOfParts>
  <Company>Texas Instruments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suzetteh@ti.com</dc:creator>
  <cp:lastModifiedBy>Windows User</cp:lastModifiedBy>
  <cp:revision>606</cp:revision>
  <cp:lastPrinted>2017-04-10T14:09:14Z</cp:lastPrinted>
  <dcterms:created xsi:type="dcterms:W3CDTF">2007-12-19T20:51:45Z</dcterms:created>
  <dcterms:modified xsi:type="dcterms:W3CDTF">2019-04-26T15:43:31Z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0x010100A89F876E1E1ECC44B7AEB038587DA72F</vt:lpwstr>
  </property>
</Properties>
</file>