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55" r:id="rId5"/>
    <p:sldId id="268" r:id="rId6"/>
    <p:sldId id="310" r:id="rId7"/>
    <p:sldId id="345" r:id="rId8"/>
    <p:sldId id="311" r:id="rId9"/>
    <p:sldId id="335" r:id="rId10"/>
    <p:sldId id="328" r:id="rId11"/>
    <p:sldId id="312" r:id="rId12"/>
    <p:sldId id="313" r:id="rId13"/>
    <p:sldId id="314" r:id="rId14"/>
    <p:sldId id="323" r:id="rId15"/>
    <p:sldId id="330" r:id="rId16"/>
    <p:sldId id="346" r:id="rId17"/>
    <p:sldId id="350" r:id="rId18"/>
    <p:sldId id="325" r:id="rId19"/>
    <p:sldId id="304" r:id="rId20"/>
    <p:sldId id="341" r:id="rId21"/>
    <p:sldId id="339" r:id="rId22"/>
    <p:sldId id="344" r:id="rId23"/>
    <p:sldId id="342" r:id="rId24"/>
    <p:sldId id="347" r:id="rId25"/>
    <p:sldId id="318" r:id="rId26"/>
    <p:sldId id="317" r:id="rId27"/>
    <p:sldId id="315" r:id="rId28"/>
    <p:sldId id="356" r:id="rId29"/>
    <p:sldId id="308" r:id="rId30"/>
    <p:sldId id="349" r:id="rId31"/>
    <p:sldId id="309" r:id="rId32"/>
    <p:sldId id="354" r:id="rId33"/>
    <p:sldId id="351" r:id="rId34"/>
    <p:sldId id="352" r:id="rId35"/>
    <p:sldId id="353" r:id="rId36"/>
  </p:sldIdLst>
  <p:sldSz cx="14630400" cy="82296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702" autoAdjust="0"/>
  </p:normalViewPr>
  <p:slideViewPr>
    <p:cSldViewPr snapToGrid="0">
      <p:cViewPr varScale="1">
        <p:scale>
          <a:sx n="66" d="100"/>
          <a:sy n="66" d="100"/>
        </p:scale>
        <p:origin x="-912" y="-96"/>
      </p:cViewPr>
      <p:guideLst>
        <p:guide orient="horz" pos="2592"/>
        <p:guide pos="4605"/>
      </p:guideLst>
    </p:cSldViewPr>
  </p:slideViewPr>
  <p:outlineViewPr>
    <p:cViewPr>
      <p:scale>
        <a:sx n="33" d="100"/>
        <a:sy n="33" d="100"/>
      </p:scale>
      <p:origin x="0" y="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199631\Documents\IAP_PROJECTS\TPSxH_highRon\BENCH_DATA\TPS4H160-Q1%20system%20level%20PG1_Eas_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461305\Documents\PSIL%20Apps\App%20note\Energy%20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461305\Documents\PSIL%20Apps\App%20note\Energy%20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461305\Documents\PSIL%20Apps\App%20note\Energy%20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effectLst/>
              </a:rPr>
              <a:t>Inductive load switch-off energy dissipation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350200916930035E-2"/>
          <c:y val="0.12347911293686557"/>
          <c:w val="0.87856483000865437"/>
          <c:h val="0.745295689139035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Sheet1!$B$9:$I$9</c:f>
              <c:numCache>
                <c:formatCode>General</c:formatCode>
                <c:ptCount val="8"/>
                <c:pt idx="0">
                  <c:v>0.5</c:v>
                </c:pt>
                <c:pt idx="1">
                  <c:v>2</c:v>
                </c:pt>
                <c:pt idx="2">
                  <c:v>8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  <c:pt idx="6">
                  <c:v>200</c:v>
                </c:pt>
                <c:pt idx="7">
                  <c:v>400</c:v>
                </c:pt>
              </c:numCache>
            </c:numRef>
          </c:xVal>
          <c:yVal>
            <c:numRef>
              <c:f>Sheet1!$B$10:$I$10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10.5</c:v>
                </c:pt>
                <c:pt idx="3">
                  <c:v>6.9</c:v>
                </c:pt>
                <c:pt idx="4">
                  <c:v>4.5999999999999996</c:v>
                </c:pt>
                <c:pt idx="5">
                  <c:v>3.8</c:v>
                </c:pt>
                <c:pt idx="6">
                  <c:v>3.4</c:v>
                </c:pt>
                <c:pt idx="7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24736"/>
        <c:axId val="90969600"/>
      </c:scatterChart>
      <c:valAx>
        <c:axId val="183524736"/>
        <c:scaling>
          <c:logBase val="1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Inductance (mH)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0969600"/>
        <c:crosses val="autoZero"/>
        <c:crossBetween val="midCat"/>
      </c:valAx>
      <c:valAx>
        <c:axId val="9096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Current (A)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83524736"/>
        <c:crossesAt val="0.1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 dirty="0"/>
              <a:t>TPS4H160 </a:t>
            </a:r>
            <a:r>
              <a:rPr lang="en-US" sz="1400" baseline="0" dirty="0" smtClean="0"/>
              <a:t>demagnetization </a:t>
            </a:r>
            <a:r>
              <a:rPr lang="en-US" sz="1400" baseline="0" dirty="0"/>
              <a:t>energy </a:t>
            </a:r>
            <a:r>
              <a:rPr lang="en-US" sz="1400" baseline="0" dirty="0" smtClean="0"/>
              <a:t>plot </a:t>
            </a:r>
            <a:r>
              <a:rPr lang="en-US" sz="1400" baseline="0" dirty="0"/>
              <a:t>per channel for 1 pulse at </a:t>
            </a:r>
            <a:r>
              <a:rPr lang="en-US" sz="1400" baseline="0" dirty="0" err="1"/>
              <a:t>Tj</a:t>
            </a:r>
            <a:r>
              <a:rPr lang="en-US" sz="1400" baseline="0" dirty="0"/>
              <a:t> = 150C  and 2Hz repetitive at </a:t>
            </a:r>
            <a:r>
              <a:rPr lang="en-US" sz="1400" baseline="0" dirty="0" err="1"/>
              <a:t>Tj</a:t>
            </a:r>
            <a:r>
              <a:rPr lang="en-US" sz="1400" baseline="0" dirty="0"/>
              <a:t> = 125C </a:t>
            </a:r>
          </a:p>
        </c:rich>
      </c:tx>
      <c:layout>
        <c:manualLayout>
          <c:xMode val="edge"/>
          <c:yMode val="edge"/>
          <c:x val="0.12535909942061038"/>
          <c:y val="2.69028147546254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565178330893982E-2"/>
          <c:y val="0.22631689268008165"/>
          <c:w val="0.70756156668902892"/>
          <c:h val="0.72813320973323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Iout (A)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3.76</c:v>
                </c:pt>
                <c:pt idx="2">
                  <c:v>11.5</c:v>
                </c:pt>
                <c:pt idx="3">
                  <c:v>22</c:v>
                </c:pt>
                <c:pt idx="4">
                  <c:v>72</c:v>
                </c:pt>
                <c:pt idx="5">
                  <c:v>138</c:v>
                </c:pt>
                <c:pt idx="6">
                  <c:v>411</c:v>
                </c:pt>
                <c:pt idx="7">
                  <c:v>560</c:v>
                </c:pt>
                <c:pt idx="8">
                  <c:v>1600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6</c:v>
                </c:pt>
                <c:pt idx="1">
                  <c:v>3.6</c:v>
                </c:pt>
                <c:pt idx="2">
                  <c:v>2.2000000000000002</c:v>
                </c:pt>
                <c:pt idx="3">
                  <c:v>1.65</c:v>
                </c:pt>
                <c:pt idx="4">
                  <c:v>1</c:v>
                </c:pt>
                <c:pt idx="5">
                  <c:v>0.8</c:v>
                </c:pt>
                <c:pt idx="6">
                  <c:v>0.65</c:v>
                </c:pt>
                <c:pt idx="7">
                  <c:v>0.6</c:v>
                </c:pt>
                <c:pt idx="8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40864"/>
        <c:axId val="100342784"/>
      </c:scatterChart>
      <c:scatterChart>
        <c:scatterStyle val="smoothMarker"/>
        <c:varyColors val="0"/>
        <c:ser>
          <c:idx val="1"/>
          <c:order val="1"/>
          <c:tx>
            <c:v>Ed (mJ)</c:v>
          </c:tx>
          <c:spPr>
            <a:ln>
              <a:solidFill>
                <a:schemeClr val="tx1"/>
              </a:solidFill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3.76</c:v>
                </c:pt>
                <c:pt idx="2">
                  <c:v>11.5</c:v>
                </c:pt>
                <c:pt idx="3">
                  <c:v>22</c:v>
                </c:pt>
                <c:pt idx="4">
                  <c:v>72</c:v>
                </c:pt>
                <c:pt idx="5">
                  <c:v>138</c:v>
                </c:pt>
                <c:pt idx="6">
                  <c:v>411</c:v>
                </c:pt>
                <c:pt idx="7">
                  <c:v>560</c:v>
                </c:pt>
                <c:pt idx="8">
                  <c:v>1600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32.305263157894743</c:v>
                </c:pt>
                <c:pt idx="1">
                  <c:v>39.753094736842108</c:v>
                </c:pt>
                <c:pt idx="2">
                  <c:v>45.406842105263159</c:v>
                </c:pt>
                <c:pt idx="3">
                  <c:v>48.861710526315782</c:v>
                </c:pt>
                <c:pt idx="4">
                  <c:v>58.736842105263158</c:v>
                </c:pt>
                <c:pt idx="5">
                  <c:v>72.050526315789469</c:v>
                </c:pt>
                <c:pt idx="6">
                  <c:v>141.65980263157897</c:v>
                </c:pt>
                <c:pt idx="7">
                  <c:v>164.46315789473684</c:v>
                </c:pt>
                <c:pt idx="8">
                  <c:v>326.31578947368422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50976"/>
        <c:axId val="100349056"/>
      </c:scatterChart>
      <c:valAx>
        <c:axId val="100340864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Inductance (</a:t>
                </a:r>
                <a:r>
                  <a:rPr lang="en-US" sz="1400" dirty="0" err="1"/>
                  <a:t>mH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50831403177748025"/>
              <c:y val="0.853699875191514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342784"/>
        <c:crossesAt val="0.1"/>
        <c:crossBetween val="midCat"/>
      </c:valAx>
      <c:valAx>
        <c:axId val="100342784"/>
        <c:scaling>
          <c:logBase val="10"/>
          <c:orientation val="minMax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 baseline="0">
                    <a:solidFill>
                      <a:schemeClr val="accent3"/>
                    </a:solidFill>
                  </a:defRPr>
                </a:pPr>
                <a:r>
                  <a:rPr lang="en-US" sz="1400" baseline="0" dirty="0">
                    <a:solidFill>
                      <a:schemeClr val="accent3"/>
                    </a:solidFill>
                  </a:rPr>
                  <a:t>Load Current (A)</a:t>
                </a:r>
              </a:p>
            </c:rich>
          </c:tx>
          <c:layout>
            <c:manualLayout>
              <c:xMode val="edge"/>
              <c:yMode val="edge"/>
              <c:x val="9.2670818222030816E-3"/>
              <c:y val="0.39531435625312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n-US"/>
          </a:p>
        </c:txPr>
        <c:crossAx val="100340864"/>
        <c:crossesAt val="0.2"/>
        <c:crossBetween val="midCat"/>
      </c:valAx>
      <c:valAx>
        <c:axId val="100349056"/>
        <c:scaling>
          <c:logBase val="10"/>
          <c:orientation val="minMax"/>
          <c:min val="1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 dirty="0"/>
                  <a:t>Demagnetization </a:t>
                </a:r>
                <a:r>
                  <a:rPr lang="en-US" sz="1200" baseline="0" dirty="0" smtClean="0"/>
                  <a:t>Energy </a:t>
                </a:r>
                <a:r>
                  <a:rPr lang="en-US" sz="1200" baseline="0" dirty="0"/>
                  <a:t>(</a:t>
                </a:r>
                <a:r>
                  <a:rPr lang="en-US" sz="1200" baseline="0" dirty="0" err="1"/>
                  <a:t>mJ</a:t>
                </a:r>
                <a:r>
                  <a:rPr lang="en-US" sz="12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84838120133778716"/>
              <c:y val="0.265718085760089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350976"/>
        <c:crosses val="max"/>
        <c:crossBetween val="midCat"/>
      </c:valAx>
      <c:valAx>
        <c:axId val="10035097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349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 dirty="0"/>
              <a:t>TPS4H160 </a:t>
            </a:r>
            <a:r>
              <a:rPr lang="en-US" sz="1400" baseline="0" dirty="0" smtClean="0"/>
              <a:t>demagnetization </a:t>
            </a:r>
            <a:r>
              <a:rPr lang="en-US" sz="1400" baseline="0" dirty="0"/>
              <a:t>energy </a:t>
            </a:r>
            <a:r>
              <a:rPr lang="en-US" sz="1400" baseline="0" dirty="0" smtClean="0"/>
              <a:t>plot </a:t>
            </a:r>
            <a:r>
              <a:rPr lang="en-US" sz="1400" baseline="0" dirty="0"/>
              <a:t>per channel for 1 pulse at </a:t>
            </a:r>
            <a:r>
              <a:rPr lang="en-US" sz="1400" baseline="0" dirty="0" err="1"/>
              <a:t>Tj</a:t>
            </a:r>
            <a:r>
              <a:rPr lang="en-US" sz="1400" baseline="0" dirty="0"/>
              <a:t> = 150C  and 2Hz repetitive at </a:t>
            </a:r>
            <a:r>
              <a:rPr lang="en-US" sz="1400" baseline="0" dirty="0" err="1"/>
              <a:t>Tj</a:t>
            </a:r>
            <a:r>
              <a:rPr lang="en-US" sz="1400" baseline="0" dirty="0"/>
              <a:t> = 125C </a:t>
            </a:r>
          </a:p>
        </c:rich>
      </c:tx>
      <c:layout>
        <c:manualLayout>
          <c:xMode val="edge"/>
          <c:yMode val="edge"/>
          <c:x val="0.12535909942061038"/>
          <c:y val="2.69028147546254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565178330893982E-2"/>
          <c:y val="0.22631689268008165"/>
          <c:w val="0.70756156668902892"/>
          <c:h val="0.72813320973323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Iout (A)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3.76</c:v>
                </c:pt>
                <c:pt idx="2">
                  <c:v>11.5</c:v>
                </c:pt>
                <c:pt idx="3">
                  <c:v>22</c:v>
                </c:pt>
                <c:pt idx="4">
                  <c:v>72</c:v>
                </c:pt>
                <c:pt idx="5">
                  <c:v>138</c:v>
                </c:pt>
                <c:pt idx="6">
                  <c:v>411</c:v>
                </c:pt>
                <c:pt idx="7">
                  <c:v>560</c:v>
                </c:pt>
                <c:pt idx="8">
                  <c:v>1600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6</c:v>
                </c:pt>
                <c:pt idx="1">
                  <c:v>3.6</c:v>
                </c:pt>
                <c:pt idx="2">
                  <c:v>2.2000000000000002</c:v>
                </c:pt>
                <c:pt idx="3">
                  <c:v>1.65</c:v>
                </c:pt>
                <c:pt idx="4">
                  <c:v>1</c:v>
                </c:pt>
                <c:pt idx="5">
                  <c:v>0.8</c:v>
                </c:pt>
                <c:pt idx="6">
                  <c:v>0.65</c:v>
                </c:pt>
                <c:pt idx="7">
                  <c:v>0.6</c:v>
                </c:pt>
                <c:pt idx="8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660736"/>
        <c:axId val="100662656"/>
      </c:scatterChart>
      <c:scatterChart>
        <c:scatterStyle val="smoothMarker"/>
        <c:varyColors val="0"/>
        <c:ser>
          <c:idx val="1"/>
          <c:order val="1"/>
          <c:tx>
            <c:v>Ed (mJ)</c:v>
          </c:tx>
          <c:spPr>
            <a:ln>
              <a:solidFill>
                <a:schemeClr val="tx1"/>
              </a:solidFill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3.76</c:v>
                </c:pt>
                <c:pt idx="2">
                  <c:v>11.5</c:v>
                </c:pt>
                <c:pt idx="3">
                  <c:v>22</c:v>
                </c:pt>
                <c:pt idx="4">
                  <c:v>72</c:v>
                </c:pt>
                <c:pt idx="5">
                  <c:v>138</c:v>
                </c:pt>
                <c:pt idx="6">
                  <c:v>411</c:v>
                </c:pt>
                <c:pt idx="7">
                  <c:v>560</c:v>
                </c:pt>
                <c:pt idx="8">
                  <c:v>1600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32.305263157894743</c:v>
                </c:pt>
                <c:pt idx="1">
                  <c:v>39.753094736842108</c:v>
                </c:pt>
                <c:pt idx="2">
                  <c:v>45.406842105263159</c:v>
                </c:pt>
                <c:pt idx="3">
                  <c:v>48.861710526315782</c:v>
                </c:pt>
                <c:pt idx="4">
                  <c:v>58.736842105263158</c:v>
                </c:pt>
                <c:pt idx="5">
                  <c:v>72.050526315789469</c:v>
                </c:pt>
                <c:pt idx="6">
                  <c:v>141.65980263157897</c:v>
                </c:pt>
                <c:pt idx="7">
                  <c:v>164.46315789473684</c:v>
                </c:pt>
                <c:pt idx="8">
                  <c:v>326.31578947368422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04480"/>
        <c:axId val="112002560"/>
      </c:scatterChart>
      <c:valAx>
        <c:axId val="100660736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Inductance (</a:t>
                </a:r>
                <a:r>
                  <a:rPr lang="en-US" sz="1400" dirty="0" err="1"/>
                  <a:t>mH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50831403177748025"/>
              <c:y val="0.853699875191514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662656"/>
        <c:crossesAt val="0.1"/>
        <c:crossBetween val="midCat"/>
      </c:valAx>
      <c:valAx>
        <c:axId val="100662656"/>
        <c:scaling>
          <c:logBase val="10"/>
          <c:orientation val="minMax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 baseline="0">
                    <a:solidFill>
                      <a:schemeClr val="accent3"/>
                    </a:solidFill>
                  </a:defRPr>
                </a:pPr>
                <a:r>
                  <a:rPr lang="en-US" sz="1400" baseline="0" dirty="0">
                    <a:solidFill>
                      <a:schemeClr val="accent3"/>
                    </a:solidFill>
                  </a:rPr>
                  <a:t>Load Current (A)</a:t>
                </a:r>
              </a:p>
            </c:rich>
          </c:tx>
          <c:layout>
            <c:manualLayout>
              <c:xMode val="edge"/>
              <c:yMode val="edge"/>
              <c:x val="9.2670818222030816E-3"/>
              <c:y val="0.39531435625312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n-US"/>
          </a:p>
        </c:txPr>
        <c:crossAx val="100660736"/>
        <c:crossesAt val="0.2"/>
        <c:crossBetween val="midCat"/>
      </c:valAx>
      <c:valAx>
        <c:axId val="112002560"/>
        <c:scaling>
          <c:logBase val="10"/>
          <c:orientation val="minMax"/>
          <c:min val="1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 dirty="0"/>
                  <a:t>Demagnetization </a:t>
                </a:r>
                <a:r>
                  <a:rPr lang="en-US" sz="1200" baseline="0" dirty="0" smtClean="0"/>
                  <a:t>Energy </a:t>
                </a:r>
                <a:r>
                  <a:rPr lang="en-US" sz="1200" baseline="0" dirty="0"/>
                  <a:t>(</a:t>
                </a:r>
                <a:r>
                  <a:rPr lang="en-US" sz="1200" baseline="0" dirty="0" err="1"/>
                  <a:t>mJ</a:t>
                </a:r>
                <a:r>
                  <a:rPr lang="en-US" sz="12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84838120133778716"/>
              <c:y val="0.265718085760089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2004480"/>
        <c:crosses val="max"/>
        <c:crossBetween val="midCat"/>
      </c:valAx>
      <c:valAx>
        <c:axId val="112004480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002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 dirty="0"/>
              <a:t>TPS4H160 </a:t>
            </a:r>
            <a:r>
              <a:rPr lang="en-US" sz="1400" baseline="0" dirty="0" smtClean="0"/>
              <a:t>demagnetization </a:t>
            </a:r>
            <a:r>
              <a:rPr lang="en-US" sz="1400" baseline="0" dirty="0"/>
              <a:t>energy </a:t>
            </a:r>
            <a:r>
              <a:rPr lang="en-US" sz="1400" baseline="0" dirty="0" smtClean="0"/>
              <a:t>plot </a:t>
            </a:r>
            <a:r>
              <a:rPr lang="en-US" sz="1400" baseline="0" dirty="0"/>
              <a:t>per channel for 1 pulse at </a:t>
            </a:r>
            <a:r>
              <a:rPr lang="en-US" sz="1400" baseline="0" dirty="0" err="1"/>
              <a:t>Tj</a:t>
            </a:r>
            <a:r>
              <a:rPr lang="en-US" sz="1400" baseline="0" dirty="0"/>
              <a:t> = 150C  and 2Hz repetitive at </a:t>
            </a:r>
            <a:r>
              <a:rPr lang="en-US" sz="1400" baseline="0" dirty="0" err="1"/>
              <a:t>Tj</a:t>
            </a:r>
            <a:r>
              <a:rPr lang="en-US" sz="1400" baseline="0" dirty="0"/>
              <a:t> = 125C </a:t>
            </a:r>
          </a:p>
        </c:rich>
      </c:tx>
      <c:layout>
        <c:manualLayout>
          <c:xMode val="edge"/>
          <c:yMode val="edge"/>
          <c:x val="0.12535909942061038"/>
          <c:y val="2.69028147546254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84841316182471"/>
          <c:y val="0.19156108924762605"/>
          <c:w val="0.70756156668902892"/>
          <c:h val="0.72813320973323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Iout (A)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3.76</c:v>
                </c:pt>
                <c:pt idx="2">
                  <c:v>11.5</c:v>
                </c:pt>
                <c:pt idx="3">
                  <c:v>22</c:v>
                </c:pt>
                <c:pt idx="4">
                  <c:v>72</c:v>
                </c:pt>
                <c:pt idx="5">
                  <c:v>138</c:v>
                </c:pt>
                <c:pt idx="6">
                  <c:v>411</c:v>
                </c:pt>
                <c:pt idx="7">
                  <c:v>560</c:v>
                </c:pt>
                <c:pt idx="8">
                  <c:v>1600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6</c:v>
                </c:pt>
                <c:pt idx="1">
                  <c:v>3.6</c:v>
                </c:pt>
                <c:pt idx="2">
                  <c:v>2.2000000000000002</c:v>
                </c:pt>
                <c:pt idx="3">
                  <c:v>1.65</c:v>
                </c:pt>
                <c:pt idx="4">
                  <c:v>1</c:v>
                </c:pt>
                <c:pt idx="5">
                  <c:v>0.8</c:v>
                </c:pt>
                <c:pt idx="6">
                  <c:v>0.65</c:v>
                </c:pt>
                <c:pt idx="7">
                  <c:v>0.6</c:v>
                </c:pt>
                <c:pt idx="8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28544"/>
        <c:axId val="112430464"/>
      </c:scatterChart>
      <c:scatterChart>
        <c:scatterStyle val="smoothMarker"/>
        <c:varyColors val="0"/>
        <c:ser>
          <c:idx val="1"/>
          <c:order val="1"/>
          <c:tx>
            <c:v>Ed (mJ)</c:v>
          </c:tx>
          <c:spPr>
            <a:ln>
              <a:solidFill>
                <a:schemeClr val="tx1"/>
              </a:solidFill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3.76</c:v>
                </c:pt>
                <c:pt idx="2">
                  <c:v>11.5</c:v>
                </c:pt>
                <c:pt idx="3">
                  <c:v>22</c:v>
                </c:pt>
                <c:pt idx="4">
                  <c:v>72</c:v>
                </c:pt>
                <c:pt idx="5">
                  <c:v>138</c:v>
                </c:pt>
                <c:pt idx="6">
                  <c:v>411</c:v>
                </c:pt>
                <c:pt idx="7">
                  <c:v>560</c:v>
                </c:pt>
                <c:pt idx="8">
                  <c:v>1600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32.305263157894743</c:v>
                </c:pt>
                <c:pt idx="1">
                  <c:v>39.753094736842108</c:v>
                </c:pt>
                <c:pt idx="2">
                  <c:v>45.406842105263159</c:v>
                </c:pt>
                <c:pt idx="3">
                  <c:v>48.861710526315782</c:v>
                </c:pt>
                <c:pt idx="4">
                  <c:v>58.736842105263158</c:v>
                </c:pt>
                <c:pt idx="5">
                  <c:v>72.050526315789469</c:v>
                </c:pt>
                <c:pt idx="6">
                  <c:v>141.65980263157897</c:v>
                </c:pt>
                <c:pt idx="7">
                  <c:v>164.46315789473684</c:v>
                </c:pt>
                <c:pt idx="8">
                  <c:v>326.31578947368422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42752"/>
        <c:axId val="112440832"/>
      </c:scatterChart>
      <c:valAx>
        <c:axId val="112428544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Inductance (</a:t>
                </a:r>
                <a:r>
                  <a:rPr lang="en-US" sz="1400" dirty="0" err="1"/>
                  <a:t>mH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50831403177748025"/>
              <c:y val="0.853699875191514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2430464"/>
        <c:crossesAt val="0.1"/>
        <c:crossBetween val="midCat"/>
      </c:valAx>
      <c:valAx>
        <c:axId val="112430464"/>
        <c:scaling>
          <c:logBase val="10"/>
          <c:orientation val="minMax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 baseline="0">
                    <a:solidFill>
                      <a:schemeClr val="accent3"/>
                    </a:solidFill>
                  </a:defRPr>
                </a:pPr>
                <a:r>
                  <a:rPr lang="en-US" sz="1400" baseline="0" dirty="0">
                    <a:solidFill>
                      <a:schemeClr val="accent3"/>
                    </a:solidFill>
                  </a:rPr>
                  <a:t>Load Current (A)</a:t>
                </a:r>
              </a:p>
            </c:rich>
          </c:tx>
          <c:layout>
            <c:manualLayout>
              <c:xMode val="edge"/>
              <c:yMode val="edge"/>
              <c:x val="8.8963985493149586E-2"/>
              <c:y val="0.39878277588274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n-US"/>
          </a:p>
        </c:txPr>
        <c:crossAx val="112428544"/>
        <c:crossesAt val="0.2"/>
        <c:crossBetween val="midCat"/>
      </c:valAx>
      <c:valAx>
        <c:axId val="112440832"/>
        <c:scaling>
          <c:logBase val="10"/>
          <c:orientation val="minMax"/>
          <c:min val="1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 dirty="0"/>
                  <a:t>Demagnetization </a:t>
                </a:r>
                <a:r>
                  <a:rPr lang="en-US" sz="1200" baseline="0" dirty="0" smtClean="0"/>
                  <a:t>Energy </a:t>
                </a:r>
                <a:r>
                  <a:rPr lang="en-US" sz="1200" baseline="0" dirty="0"/>
                  <a:t>(</a:t>
                </a:r>
                <a:r>
                  <a:rPr lang="en-US" sz="1200" baseline="0" dirty="0" err="1"/>
                  <a:t>mJ</a:t>
                </a:r>
                <a:r>
                  <a:rPr lang="en-US" sz="12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93178493773761495"/>
              <c:y val="0.244907567982390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2442752"/>
        <c:crosses val="max"/>
        <c:crossBetween val="midCat"/>
      </c:valAx>
      <c:valAx>
        <c:axId val="112442752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440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1" y="4416111"/>
            <a:ext cx="560799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95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95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4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should be retained for the recording…  Leave on screen for 5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0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950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4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 Days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2"/>
            <a:ext cx="13533120" cy="176403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24662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7585710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_hz_2c_pos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71" y="7475774"/>
            <a:ext cx="3253354" cy="75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2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303" y="171450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1" y="171450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4389" y="7916642"/>
            <a:ext cx="3413760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462" y="7257657"/>
            <a:ext cx="4937760" cy="27615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1218864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1" y="7585710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3" y="7728587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2"/>
            <a:ext cx="13533120" cy="176403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24662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7585710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3" y="7728587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2"/>
            <a:ext cx="13533120" cy="176403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24662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7585710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0703" y="7728587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2"/>
            <a:ext cx="13533120" cy="176403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24662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258162"/>
            <a:ext cx="13548360" cy="5935118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2" y="1423036"/>
            <a:ext cx="6652261" cy="56311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2" y="1423036"/>
            <a:ext cx="6652259" cy="563118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1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7585710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0"/>
            <a:ext cx="13533120" cy="97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270638"/>
            <a:ext cx="13548360" cy="59226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259957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 descr="ti_hz_2c_pos_rgb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71" y="7475774"/>
            <a:ext cx="3253354" cy="753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hyperlink" Target="http://www.ti.com/lit/an/slvae30/slvae3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://www.ti.com/lit/an/slva927/slva927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an/slvae30/slvae3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hyperlink" Target="http://www.ti.com/lit/an/slvae30/slvae3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ti.com/lit/an/slvae30/slvae30.pdf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Driving inductive loads using power </a:t>
            </a:r>
            <a:r>
              <a:rPr lang="en-US" sz="4400" dirty="0" smtClean="0"/>
              <a:t>switches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Smart high side switch provides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Driving, protecting, and </a:t>
            </a:r>
            <a:r>
              <a:rPr lang="en-US" sz="2800" dirty="0" smtClean="0">
                <a:solidFill>
                  <a:schemeClr val="tx1"/>
                </a:solidFill>
              </a:rPr>
              <a:t>diagnosing </a:t>
            </a:r>
            <a:r>
              <a:rPr lang="en-US" sz="2800" dirty="0">
                <a:solidFill>
                  <a:schemeClr val="tx1"/>
                </a:solidFill>
              </a:rPr>
              <a:t>loads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Cameron Phillips(APP – PSIL – </a:t>
            </a:r>
            <a:r>
              <a:rPr lang="en-US" dirty="0"/>
              <a:t>PS) </a:t>
            </a:r>
            <a:endParaRPr lang="en-US" dirty="0" smtClean="0"/>
          </a:p>
          <a:p>
            <a:r>
              <a:rPr lang="en-US" dirty="0" smtClean="0"/>
              <a:t>2019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4529-A9B3-4A54-83EC-E61379E833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Freewheeling Diode Across the Load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875295" y="1217260"/>
            <a:ext cx="5678905" cy="63836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46304" tIns="73152" rIns="146304" bIns="73152" anchor="ctr"/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19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47221" y="1243125"/>
                <a:ext cx="5664647" cy="711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Waveform when Switch turns off: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Demagnetization current I</a:t>
                </a:r>
                <a:r>
                  <a:rPr lang="en-US" sz="2000" baseline="-25000" dirty="0"/>
                  <a:t>(t) </a:t>
                </a:r>
                <a:r>
                  <a:rPr lang="en-US" sz="2000" dirty="0"/>
                  <a:t>decays from initial value I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to final 0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Voltage across the </a:t>
                </a:r>
                <a:r>
                  <a:rPr lang="en-US" sz="2000" dirty="0" smtClean="0"/>
                  <a:t>load: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OUT</a:t>
                </a:r>
                <a:r>
                  <a:rPr lang="en-US" sz="2000" dirty="0" smtClean="0"/>
                  <a:t> = – V</a:t>
                </a:r>
                <a:r>
                  <a:rPr lang="en-US" sz="2000" baseline="-25000" dirty="0" smtClean="0"/>
                  <a:t>F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Voltage across the </a:t>
                </a:r>
                <a:r>
                  <a:rPr lang="en-US" sz="2000" dirty="0" smtClean="0"/>
                  <a:t>Switch: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DS</a:t>
                </a:r>
                <a:r>
                  <a:rPr lang="en-US" sz="2000" dirty="0" smtClean="0"/>
                  <a:t> = </a:t>
                </a:r>
                <a:r>
                  <a:rPr lang="en-US" sz="2000" dirty="0"/>
                  <a:t>V</a:t>
                </a:r>
                <a:r>
                  <a:rPr lang="en-US" sz="2000" baseline="-25000" dirty="0"/>
                  <a:t>BAT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+</a:t>
                </a:r>
                <a:r>
                  <a:rPr lang="en-US" sz="2000" baseline="-25000" dirty="0" smtClean="0"/>
                  <a:t> </a:t>
                </a:r>
                <a:r>
                  <a:rPr lang="en-US" sz="2000" dirty="0"/>
                  <a:t>V</a:t>
                </a:r>
                <a:r>
                  <a:rPr lang="en-US" sz="2000" baseline="-25000" dirty="0"/>
                  <a:t>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Demagnetization time T</a:t>
                </a:r>
                <a:r>
                  <a:rPr lang="en-US" sz="2000" baseline="-25000" dirty="0"/>
                  <a:t>DECAY</a:t>
                </a:r>
                <a:r>
                  <a:rPr lang="en-US" sz="2000" dirty="0"/>
                  <a:t> is logarithmic function inversely proportional to clamp </a:t>
                </a:r>
                <a:r>
                  <a:rPr lang="en-US" sz="2000" dirty="0" smtClean="0"/>
                  <a:t>voltage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Demagnetization energy dissipated across the </a:t>
                </a:r>
                <a:r>
                  <a:rPr lang="en-US" sz="2000" dirty="0" smtClean="0"/>
                  <a:t>diode</a:t>
                </a:r>
              </a:p>
              <a:p>
                <a:r>
                  <a:rPr lang="en-US" sz="2000" dirty="0" smtClean="0"/>
                  <a:t>	 </a:t>
                </a:r>
                <a:r>
                  <a:rPr lang="en-US" sz="2000" dirty="0" err="1"/>
                  <a:t>E</a:t>
                </a:r>
                <a:r>
                  <a:rPr lang="en-US" sz="2000" baseline="-25000" dirty="0" err="1"/>
                  <a:t>demag</a:t>
                </a:r>
                <a:r>
                  <a:rPr lang="en-US" sz="2000" baseline="-25000" dirty="0"/>
                  <a:t> </a:t>
                </a:r>
                <a:r>
                  <a:rPr lang="en-US" sz="2000" baseline="-25000" dirty="0" smtClean="0"/>
                  <a:t>=</a:t>
                </a:r>
                <a:r>
                  <a:rPr lang="en-US" sz="2000" dirty="0" smtClean="0"/>
                  <a:t>=0.8 </a:t>
                </a:r>
                <a:r>
                  <a:rPr lang="en-US" sz="2000" dirty="0"/>
                  <a:t>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Simplified </a:t>
                </a:r>
                <a:r>
                  <a:rPr lang="en-US" sz="1600" dirty="0"/>
                  <a:t>formula valid for any condition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221" y="1243125"/>
                <a:ext cx="5664647" cy="7114192"/>
              </a:xfrm>
              <a:prstGeom prst="rect">
                <a:avLst/>
              </a:prstGeom>
              <a:blipFill rotWithShape="1">
                <a:blip r:embed="rId6"/>
                <a:stretch>
                  <a:fillRect l="-1398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5630" y="5708432"/>
            <a:ext cx="8330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stored energy is dissipated in the </a:t>
            </a:r>
            <a:r>
              <a:rPr lang="en-US" dirty="0" smtClean="0"/>
              <a:t>freewheeling diode </a:t>
            </a:r>
            <a:r>
              <a:rPr lang="en-US" dirty="0"/>
              <a:t>and </a:t>
            </a:r>
            <a:r>
              <a:rPr lang="en-US" u="sng" dirty="0"/>
              <a:t>not in the </a:t>
            </a:r>
            <a:r>
              <a:rPr lang="en-US" u="sng" dirty="0" smtClean="0"/>
              <a:t>FET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detailed calculation, please visit </a:t>
            </a:r>
            <a:r>
              <a:rPr lang="en-US" dirty="0">
                <a:hlinkClick r:id="rId7"/>
              </a:rPr>
              <a:t>Driving inductive load section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7" y="1209864"/>
            <a:ext cx="8421604" cy="42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516861" y="2307990"/>
            <a:ext cx="592324" cy="2332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/>
          <p:cNvSpPr/>
          <p:nvPr/>
        </p:nvSpPr>
        <p:spPr>
          <a:xfrm>
            <a:off x="8092189" y="1987948"/>
            <a:ext cx="906995" cy="559004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66835" y="210521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Safe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4090" y="6652260"/>
            <a:ext cx="2366010" cy="51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416176" y="3641334"/>
            <a:ext cx="329160" cy="777174"/>
          </a:xfrm>
          <a:custGeom>
            <a:avLst/>
            <a:gdLst>
              <a:gd name="connsiteX0" fmla="*/ 129092 w 333685"/>
              <a:gd name="connsiteY0" fmla="*/ 0 h 770616"/>
              <a:gd name="connsiteX1" fmla="*/ 333487 w 333685"/>
              <a:gd name="connsiteY1" fmla="*/ 430306 h 770616"/>
              <a:gd name="connsiteX2" fmla="*/ 96819 w 333685"/>
              <a:gd name="connsiteY2" fmla="*/ 763793 h 770616"/>
              <a:gd name="connsiteX3" fmla="*/ 0 w 333685"/>
              <a:gd name="connsiteY3" fmla="*/ 118334 h 770616"/>
              <a:gd name="connsiteX0" fmla="*/ 129092 w 334444"/>
              <a:gd name="connsiteY0" fmla="*/ 0 h 1041978"/>
              <a:gd name="connsiteX1" fmla="*/ 333487 w 334444"/>
              <a:gd name="connsiteY1" fmla="*/ 430306 h 1041978"/>
              <a:gd name="connsiteX2" fmla="*/ 54147 w 334444"/>
              <a:gd name="connsiteY2" fmla="*/ 1038113 h 1041978"/>
              <a:gd name="connsiteX3" fmla="*/ 0 w 334444"/>
              <a:gd name="connsiteY3" fmla="*/ 118334 h 1041978"/>
              <a:gd name="connsiteX0" fmla="*/ 129092 w 239716"/>
              <a:gd name="connsiteY0" fmla="*/ 0 h 1083393"/>
              <a:gd name="connsiteX1" fmla="*/ 235951 w 239716"/>
              <a:gd name="connsiteY1" fmla="*/ 844834 h 1083393"/>
              <a:gd name="connsiteX2" fmla="*/ 54147 w 239716"/>
              <a:gd name="connsiteY2" fmla="*/ 1038113 h 1083393"/>
              <a:gd name="connsiteX3" fmla="*/ 0 w 239716"/>
              <a:gd name="connsiteY3" fmla="*/ 118334 h 1083393"/>
              <a:gd name="connsiteX0" fmla="*/ 263204 w 310499"/>
              <a:gd name="connsiteY0" fmla="*/ 162082 h 958783"/>
              <a:gd name="connsiteX1" fmla="*/ 235951 w 310499"/>
              <a:gd name="connsiteY1" fmla="*/ 726500 h 958783"/>
              <a:gd name="connsiteX2" fmla="*/ 54147 w 310499"/>
              <a:gd name="connsiteY2" fmla="*/ 919779 h 958783"/>
              <a:gd name="connsiteX3" fmla="*/ 0 w 310499"/>
              <a:gd name="connsiteY3" fmla="*/ 0 h 958783"/>
              <a:gd name="connsiteX0" fmla="*/ 212646 w 259941"/>
              <a:gd name="connsiteY0" fmla="*/ 375442 h 1186819"/>
              <a:gd name="connsiteX1" fmla="*/ 185393 w 259941"/>
              <a:gd name="connsiteY1" fmla="*/ 939860 h 1186819"/>
              <a:gd name="connsiteX2" fmla="*/ 3589 w 259941"/>
              <a:gd name="connsiteY2" fmla="*/ 1133139 h 1186819"/>
              <a:gd name="connsiteX3" fmla="*/ 59170 w 259941"/>
              <a:gd name="connsiteY3" fmla="*/ 0 h 1186819"/>
              <a:gd name="connsiteX0" fmla="*/ 253122 w 300417"/>
              <a:gd name="connsiteY0" fmla="*/ 381438 h 1192815"/>
              <a:gd name="connsiteX1" fmla="*/ 225869 w 300417"/>
              <a:gd name="connsiteY1" fmla="*/ 945856 h 1192815"/>
              <a:gd name="connsiteX2" fmla="*/ 44065 w 300417"/>
              <a:gd name="connsiteY2" fmla="*/ 1139135 h 1192815"/>
              <a:gd name="connsiteX3" fmla="*/ 99646 w 300417"/>
              <a:gd name="connsiteY3" fmla="*/ 5996 h 1192815"/>
              <a:gd name="connsiteX0" fmla="*/ 332370 w 366854"/>
              <a:gd name="connsiteY0" fmla="*/ 338766 h 1193783"/>
              <a:gd name="connsiteX1" fmla="*/ 225869 w 366854"/>
              <a:gd name="connsiteY1" fmla="*/ 945856 h 1193783"/>
              <a:gd name="connsiteX2" fmla="*/ 44065 w 366854"/>
              <a:gd name="connsiteY2" fmla="*/ 1139135 h 1193783"/>
              <a:gd name="connsiteX3" fmla="*/ 99646 w 366854"/>
              <a:gd name="connsiteY3" fmla="*/ 5996 h 1193783"/>
              <a:gd name="connsiteX0" fmla="*/ 342210 w 432400"/>
              <a:gd name="connsiteY0" fmla="*/ 338704 h 1179646"/>
              <a:gd name="connsiteX1" fmla="*/ 402717 w 432400"/>
              <a:gd name="connsiteY1" fmla="*/ 872642 h 1179646"/>
              <a:gd name="connsiteX2" fmla="*/ 53905 w 432400"/>
              <a:gd name="connsiteY2" fmla="*/ 1139073 h 1179646"/>
              <a:gd name="connsiteX3" fmla="*/ 109486 w 432400"/>
              <a:gd name="connsiteY3" fmla="*/ 5934 h 1179646"/>
              <a:gd name="connsiteX0" fmla="*/ 332412 w 421023"/>
              <a:gd name="connsiteY0" fmla="*/ 340295 h 978000"/>
              <a:gd name="connsiteX1" fmla="*/ 392919 w 421023"/>
              <a:gd name="connsiteY1" fmla="*/ 874233 h 978000"/>
              <a:gd name="connsiteX2" fmla="*/ 65891 w 421023"/>
              <a:gd name="connsiteY2" fmla="*/ 896824 h 978000"/>
              <a:gd name="connsiteX3" fmla="*/ 99688 w 421023"/>
              <a:gd name="connsiteY3" fmla="*/ 7525 h 978000"/>
              <a:gd name="connsiteX0" fmla="*/ 303465 w 392077"/>
              <a:gd name="connsiteY0" fmla="*/ 152902 h 777174"/>
              <a:gd name="connsiteX1" fmla="*/ 363972 w 392077"/>
              <a:gd name="connsiteY1" fmla="*/ 686840 h 777174"/>
              <a:gd name="connsiteX2" fmla="*/ 36944 w 392077"/>
              <a:gd name="connsiteY2" fmla="*/ 709431 h 777174"/>
              <a:gd name="connsiteX3" fmla="*/ 121570 w 392077"/>
              <a:gd name="connsiteY3" fmla="*/ 9108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77" h="777174">
                <a:moveTo>
                  <a:pt x="303465" y="152902"/>
                </a:moveTo>
                <a:cubicBezTo>
                  <a:pt x="408352" y="304405"/>
                  <a:pt x="408392" y="594085"/>
                  <a:pt x="363972" y="686840"/>
                </a:cubicBezTo>
                <a:cubicBezTo>
                  <a:pt x="319552" y="779595"/>
                  <a:pt x="77344" y="822386"/>
                  <a:pt x="36944" y="709431"/>
                </a:cubicBezTo>
                <a:cubicBezTo>
                  <a:pt x="-3456" y="596476"/>
                  <a:pt x="-47325" y="-86276"/>
                  <a:pt x="121570" y="910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35483" y="2134600"/>
            <a:ext cx="329160" cy="777174"/>
          </a:xfrm>
          <a:custGeom>
            <a:avLst/>
            <a:gdLst>
              <a:gd name="connsiteX0" fmla="*/ 129092 w 333685"/>
              <a:gd name="connsiteY0" fmla="*/ 0 h 770616"/>
              <a:gd name="connsiteX1" fmla="*/ 333487 w 333685"/>
              <a:gd name="connsiteY1" fmla="*/ 430306 h 770616"/>
              <a:gd name="connsiteX2" fmla="*/ 96819 w 333685"/>
              <a:gd name="connsiteY2" fmla="*/ 763793 h 770616"/>
              <a:gd name="connsiteX3" fmla="*/ 0 w 333685"/>
              <a:gd name="connsiteY3" fmla="*/ 118334 h 770616"/>
              <a:gd name="connsiteX0" fmla="*/ 129092 w 334444"/>
              <a:gd name="connsiteY0" fmla="*/ 0 h 1041978"/>
              <a:gd name="connsiteX1" fmla="*/ 333487 w 334444"/>
              <a:gd name="connsiteY1" fmla="*/ 430306 h 1041978"/>
              <a:gd name="connsiteX2" fmla="*/ 54147 w 334444"/>
              <a:gd name="connsiteY2" fmla="*/ 1038113 h 1041978"/>
              <a:gd name="connsiteX3" fmla="*/ 0 w 334444"/>
              <a:gd name="connsiteY3" fmla="*/ 118334 h 1041978"/>
              <a:gd name="connsiteX0" fmla="*/ 129092 w 239716"/>
              <a:gd name="connsiteY0" fmla="*/ 0 h 1083393"/>
              <a:gd name="connsiteX1" fmla="*/ 235951 w 239716"/>
              <a:gd name="connsiteY1" fmla="*/ 844834 h 1083393"/>
              <a:gd name="connsiteX2" fmla="*/ 54147 w 239716"/>
              <a:gd name="connsiteY2" fmla="*/ 1038113 h 1083393"/>
              <a:gd name="connsiteX3" fmla="*/ 0 w 239716"/>
              <a:gd name="connsiteY3" fmla="*/ 118334 h 1083393"/>
              <a:gd name="connsiteX0" fmla="*/ 263204 w 310499"/>
              <a:gd name="connsiteY0" fmla="*/ 162082 h 958783"/>
              <a:gd name="connsiteX1" fmla="*/ 235951 w 310499"/>
              <a:gd name="connsiteY1" fmla="*/ 726500 h 958783"/>
              <a:gd name="connsiteX2" fmla="*/ 54147 w 310499"/>
              <a:gd name="connsiteY2" fmla="*/ 919779 h 958783"/>
              <a:gd name="connsiteX3" fmla="*/ 0 w 310499"/>
              <a:gd name="connsiteY3" fmla="*/ 0 h 958783"/>
              <a:gd name="connsiteX0" fmla="*/ 212646 w 259941"/>
              <a:gd name="connsiteY0" fmla="*/ 375442 h 1186819"/>
              <a:gd name="connsiteX1" fmla="*/ 185393 w 259941"/>
              <a:gd name="connsiteY1" fmla="*/ 939860 h 1186819"/>
              <a:gd name="connsiteX2" fmla="*/ 3589 w 259941"/>
              <a:gd name="connsiteY2" fmla="*/ 1133139 h 1186819"/>
              <a:gd name="connsiteX3" fmla="*/ 59170 w 259941"/>
              <a:gd name="connsiteY3" fmla="*/ 0 h 1186819"/>
              <a:gd name="connsiteX0" fmla="*/ 253122 w 300417"/>
              <a:gd name="connsiteY0" fmla="*/ 381438 h 1192815"/>
              <a:gd name="connsiteX1" fmla="*/ 225869 w 300417"/>
              <a:gd name="connsiteY1" fmla="*/ 945856 h 1192815"/>
              <a:gd name="connsiteX2" fmla="*/ 44065 w 300417"/>
              <a:gd name="connsiteY2" fmla="*/ 1139135 h 1192815"/>
              <a:gd name="connsiteX3" fmla="*/ 99646 w 300417"/>
              <a:gd name="connsiteY3" fmla="*/ 5996 h 1192815"/>
              <a:gd name="connsiteX0" fmla="*/ 332370 w 366854"/>
              <a:gd name="connsiteY0" fmla="*/ 338766 h 1193783"/>
              <a:gd name="connsiteX1" fmla="*/ 225869 w 366854"/>
              <a:gd name="connsiteY1" fmla="*/ 945856 h 1193783"/>
              <a:gd name="connsiteX2" fmla="*/ 44065 w 366854"/>
              <a:gd name="connsiteY2" fmla="*/ 1139135 h 1193783"/>
              <a:gd name="connsiteX3" fmla="*/ 99646 w 366854"/>
              <a:gd name="connsiteY3" fmla="*/ 5996 h 1193783"/>
              <a:gd name="connsiteX0" fmla="*/ 342210 w 432400"/>
              <a:gd name="connsiteY0" fmla="*/ 338704 h 1179646"/>
              <a:gd name="connsiteX1" fmla="*/ 402717 w 432400"/>
              <a:gd name="connsiteY1" fmla="*/ 872642 h 1179646"/>
              <a:gd name="connsiteX2" fmla="*/ 53905 w 432400"/>
              <a:gd name="connsiteY2" fmla="*/ 1139073 h 1179646"/>
              <a:gd name="connsiteX3" fmla="*/ 109486 w 432400"/>
              <a:gd name="connsiteY3" fmla="*/ 5934 h 1179646"/>
              <a:gd name="connsiteX0" fmla="*/ 332412 w 421023"/>
              <a:gd name="connsiteY0" fmla="*/ 340295 h 978000"/>
              <a:gd name="connsiteX1" fmla="*/ 392919 w 421023"/>
              <a:gd name="connsiteY1" fmla="*/ 874233 h 978000"/>
              <a:gd name="connsiteX2" fmla="*/ 65891 w 421023"/>
              <a:gd name="connsiteY2" fmla="*/ 896824 h 978000"/>
              <a:gd name="connsiteX3" fmla="*/ 99688 w 421023"/>
              <a:gd name="connsiteY3" fmla="*/ 7525 h 978000"/>
              <a:gd name="connsiteX0" fmla="*/ 303465 w 392077"/>
              <a:gd name="connsiteY0" fmla="*/ 152902 h 777174"/>
              <a:gd name="connsiteX1" fmla="*/ 363972 w 392077"/>
              <a:gd name="connsiteY1" fmla="*/ 686840 h 777174"/>
              <a:gd name="connsiteX2" fmla="*/ 36944 w 392077"/>
              <a:gd name="connsiteY2" fmla="*/ 709431 h 777174"/>
              <a:gd name="connsiteX3" fmla="*/ 121570 w 392077"/>
              <a:gd name="connsiteY3" fmla="*/ 9108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77" h="777174">
                <a:moveTo>
                  <a:pt x="303465" y="152902"/>
                </a:moveTo>
                <a:cubicBezTo>
                  <a:pt x="408352" y="304405"/>
                  <a:pt x="408392" y="594085"/>
                  <a:pt x="363972" y="686840"/>
                </a:cubicBezTo>
                <a:cubicBezTo>
                  <a:pt x="319552" y="779595"/>
                  <a:pt x="77344" y="822386"/>
                  <a:pt x="36944" y="709431"/>
                </a:cubicBezTo>
                <a:cubicBezTo>
                  <a:pt x="-3456" y="596476"/>
                  <a:pt x="-47325" y="-86276"/>
                  <a:pt x="121570" y="910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Lab results:  turning </a:t>
            </a:r>
            <a:r>
              <a:rPr lang="en-US" sz="3800" dirty="0"/>
              <a:t>off with </a:t>
            </a:r>
            <a:r>
              <a:rPr lang="en-US" sz="3800" dirty="0" smtClean="0"/>
              <a:t>an external </a:t>
            </a:r>
            <a:r>
              <a:rPr lang="en-US" sz="3800" dirty="0"/>
              <a:t>d</a:t>
            </a:r>
            <a:r>
              <a:rPr lang="en-US" sz="3800" dirty="0" smtClean="0"/>
              <a:t>iode</a:t>
            </a:r>
            <a:endParaRPr lang="en-US" sz="3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763" y="1009295"/>
            <a:ext cx="14051280" cy="732508"/>
          </a:xfrm>
          <a:prstGeom prst="rect">
            <a:avLst/>
          </a:prstGeom>
          <a:noFill/>
          <a:ln w="9525">
            <a:noFill/>
          </a:ln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diode </a:t>
            </a:r>
            <a:r>
              <a:rPr lang="en-US" sz="1900" dirty="0" smtClean="0">
                <a:latin typeface="Calibri" panose="020F0502020204030204" pitchFamily="34" charset="0"/>
              </a:rPr>
              <a:t>V</a:t>
            </a:r>
            <a:r>
              <a:rPr lang="en-US" sz="1900" baseline="-25000" dirty="0" smtClean="0">
                <a:latin typeface="Calibri" panose="020F0502020204030204" pitchFamily="34" charset="0"/>
              </a:rPr>
              <a:t>F</a:t>
            </a:r>
            <a:r>
              <a:rPr lang="en-US" sz="1900" dirty="0" smtClean="0">
                <a:latin typeface="Calibri" panose="020F0502020204030204" pitchFamily="34" charset="0"/>
              </a:rPr>
              <a:t> </a:t>
            </a:r>
            <a:r>
              <a:rPr lang="en-US" sz="1900" dirty="0">
                <a:latin typeface="Calibri" panose="020F0502020204030204" pitchFamily="34" charset="0"/>
              </a:rPr>
              <a:t>of 0.7V means even small 1mH load takes ~10ms to dissipate, compared to internal clamp which would take &lt;1ms.</a:t>
            </a:r>
          </a:p>
          <a:p>
            <a:pPr algn="ctr"/>
            <a:endParaRPr lang="en-US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95163"/>
              </p:ext>
            </p:extLst>
          </p:nvPr>
        </p:nvGraphicFramePr>
        <p:xfrm>
          <a:off x="500218" y="2743753"/>
          <a:ext cx="5362768" cy="370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" name="Visio" r:id="rId3" imgW="4176430" imgH="3033923" progId="Visio.Drawing.11">
                  <p:embed/>
                </p:oleObj>
              </mc:Choice>
              <mc:Fallback>
                <p:oleObj name="Visio" r:id="rId3" imgW="4176430" imgH="30339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18" y="2743753"/>
                        <a:ext cx="5362768" cy="3703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71904" y="2839788"/>
            <a:ext cx="6579373" cy="3588162"/>
            <a:chOff x="3326079" y="1690577"/>
            <a:chExt cx="4676567" cy="2805940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079" y="1690577"/>
              <a:ext cx="4676567" cy="280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99778" y="3228934"/>
              <a:ext cx="469662" cy="336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</a:rPr>
                <a:t>I</a:t>
              </a:r>
              <a:r>
                <a:rPr lang="en-US" sz="2200" baseline="-25000" dirty="0">
                  <a:solidFill>
                    <a:srgbClr val="00B050"/>
                  </a:solidFill>
                </a:rPr>
                <a:t>OUT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581" y="2526836"/>
              <a:ext cx="547142" cy="336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CB0BC2"/>
                  </a:solidFill>
                </a:rPr>
                <a:t>V</a:t>
              </a:r>
              <a:r>
                <a:rPr lang="en-US" sz="2200" baseline="-25000" dirty="0">
                  <a:solidFill>
                    <a:srgbClr val="CB0BC2"/>
                  </a:solidFill>
                </a:rPr>
                <a:t>OUT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4642" y="3254634"/>
              <a:ext cx="823424" cy="276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00B050"/>
                  </a:solidFill>
                </a:rPr>
                <a:t>8.5A peak</a:t>
              </a:r>
              <a:endParaRPr lang="en-US" sz="1700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40654" y="1783553"/>
              <a:ext cx="409273" cy="336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60FBA"/>
                  </a:solidFill>
                </a:rPr>
                <a:t>EN</a:t>
              </a:r>
              <a:endParaRPr lang="en-US" sz="2200" baseline="-25000" dirty="0">
                <a:solidFill>
                  <a:srgbClr val="060FBA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9016" y="2160511"/>
              <a:ext cx="598414" cy="336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ISNS</a:t>
              </a:r>
              <a:endParaRPr lang="en-US" sz="2200" baseline="-250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Frame 2"/>
          <p:cNvSpPr/>
          <p:nvPr/>
        </p:nvSpPr>
        <p:spPr>
          <a:xfrm>
            <a:off x="4555959" y="4633869"/>
            <a:ext cx="474846" cy="11233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5640" y="6821622"/>
            <a:ext cx="7745069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CLAMP</a:t>
            </a:r>
            <a:r>
              <a:rPr lang="en-US" b="1" dirty="0"/>
              <a:t> of 0.7V means even small 1mH load takes ~20ms to dissipate</a:t>
            </a:r>
          </a:p>
        </p:txBody>
      </p:sp>
      <p:pic>
        <p:nvPicPr>
          <p:cNvPr id="44072" name="Picture 40" descr="C:\Users\a0226646\Documents\High Side Switches\Collateral\Load Driving Doc\Inductive Images\Inductive Image 1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15" y="2031026"/>
            <a:ext cx="3068205" cy="6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1152" y="3730752"/>
            <a:ext cx="225552" cy="52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3166538" y="3464480"/>
            <a:ext cx="253004" cy="63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375987"/>
            <a:ext cx="13533120" cy="550445"/>
          </a:xfrm>
        </p:spPr>
        <p:txBody>
          <a:bodyPr/>
          <a:lstStyle/>
          <a:p>
            <a:r>
              <a:rPr lang="en-US" dirty="0" smtClean="0"/>
              <a:t>De-energizing methods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15433"/>
                  </p:ext>
                </p:extLst>
              </p:nvPr>
            </p:nvGraphicFramePr>
            <p:xfrm>
              <a:off x="389175" y="1267326"/>
              <a:ext cx="13467144" cy="626558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902088"/>
                    <a:gridCol w="3120190"/>
                    <a:gridCol w="2787315"/>
                    <a:gridCol w="3657551"/>
                  </a:tblGrid>
                  <a:tr h="89195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Parameters comparison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Clamp across switch </a:t>
                          </a:r>
                          <a:endParaRPr lang="en-US" sz="1800" b="1" dirty="0" smtClean="0">
                            <a:effectLst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(Could be integrated)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Clamp across load 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Freewheeling across </a:t>
                          </a:r>
                          <a:r>
                            <a:rPr lang="en-US" sz="1800" b="1" dirty="0" smtClean="0">
                              <a:effectLst/>
                            </a:rPr>
                            <a:t>load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Voltage stress across switch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CLAMP</a:t>
                          </a:r>
                          <a:endParaRPr lang="en-US" sz="1800" baseline="-25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BAT</a:t>
                          </a:r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+ </a:t>
                          </a: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CLAMP</a:t>
                          </a:r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+ V</a:t>
                          </a:r>
                          <a:r>
                            <a:rPr lang="en-US" sz="1800" baseline="-25000" dirty="0">
                              <a:effectLst/>
                            </a:rPr>
                            <a:t>F</a:t>
                          </a:r>
                          <a:endParaRPr lang="en-US" sz="1800" baseline="-25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BAT</a:t>
                          </a: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+ V</a:t>
                          </a:r>
                          <a:r>
                            <a:rPr lang="en-US" sz="1800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F</a:t>
                          </a:r>
                          <a:endParaRPr lang="en-US" sz="1800" baseline="-25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00B050"/>
                        </a:solidFill>
                      </a:tcPr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Clamp Peak power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CLAMP </a:t>
                          </a:r>
                          <a:r>
                            <a:rPr lang="en-US" sz="1800" dirty="0">
                              <a:effectLst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effectLst/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CLAMP </a:t>
                          </a:r>
                          <a:r>
                            <a:rPr lang="en-US" sz="1800" dirty="0">
                              <a:effectLst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effectLst/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V</a:t>
                          </a:r>
                          <a:r>
                            <a:rPr lang="en-US" sz="1800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x</a:t>
                          </a: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00B050"/>
                        </a:solidFill>
                      </a:tcPr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Demagnetization time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</a:t>
                          </a:r>
                          <a:r>
                            <a:rPr lang="en-US" sz="1800" baseline="-25000" dirty="0" smtClean="0"/>
                            <a:t>DECAY</a:t>
                          </a:r>
                          <a:r>
                            <a:rPr lang="en-US" sz="1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800" dirty="0" smtClean="0"/>
                            <a:t>Ln(1+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𝐶𝐿𝐴𝑀𝑃</m:t>
                                  </m:r>
                                  <m:r>
                                    <a:rPr lang="en-US"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latin typeface="Cambria Math"/>
                                    </a:rPr>
                                    <m:t>𝑉𝐵𝐴𝑇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800" dirty="0" smtClean="0"/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Ln(1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>
                                      <a:latin typeface="Cambria Math"/>
                                    </a:rPr>
                                    <m:t>𝐶𝐿𝐴𝑀𝑃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 Ln(1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  <a:endParaRPr lang="en-US" sz="1800" dirty="0"/>
                        </a:p>
                      </a:txBody>
                      <a:tcPr marL="68580" marR="68580" marT="0" marB="0">
                        <a:solidFill>
                          <a:srgbClr val="FF0000"/>
                        </a:solidFill>
                      </a:tcPr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Dissipated energy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L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)²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𝐶𝐿𝐴𝑀𝑃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𝐶𝐿𝐴𝑀𝑃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 − </m:t>
                                  </m:r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𝐵𝐴𝑇</m:t>
                                  </m:r>
                                </m:den>
                              </m:f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L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)² 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0.8 L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aseline="-25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00B050"/>
                        </a:solidFill>
                      </a:tcPr>
                    </a:tc>
                  </a:tr>
                  <a:tr h="8095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Board Space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Smallest with integrated Clamp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+ TVS + Diode</a:t>
                          </a:r>
                          <a:endParaRPr lang="en-US" sz="1800" b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+ Freewheeling diode</a:t>
                          </a:r>
                          <a:endParaRPr lang="en-US" sz="18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</a:tr>
                  <a:tr h="123969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Comments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Most suitable for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board spacing and cost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effectLst/>
                            </a:rPr>
                            <a:t>because clamp is small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and the energy is dissipated in the switch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It is used if the switch is not capable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of dissipating the energy and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additional clamp increase the board space and cost</a:t>
                          </a:r>
                          <a:endParaRPr lang="en-US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Used if the </a:t>
                          </a:r>
                          <a:r>
                            <a:rPr lang="en-US" sz="1400" b="1" dirty="0" smtClean="0">
                              <a:effectLst/>
                            </a:rPr>
                            <a:t>demagnetization energy is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 relatively high 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in case of high load current and high inductance and demagnetization time T</a:t>
                          </a:r>
                          <a:r>
                            <a:rPr lang="en-US" sz="1400" baseline="-25000" dirty="0" smtClean="0">
                              <a:effectLst/>
                            </a:rPr>
                            <a:t>DECAY 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is not an issue.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It increases board space and cost </a:t>
                          </a:r>
                          <a:endParaRPr lang="en-US" sz="1400" b="1" baseline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15433"/>
                  </p:ext>
                </p:extLst>
              </p:nvPr>
            </p:nvGraphicFramePr>
            <p:xfrm>
              <a:off x="389175" y="1267326"/>
              <a:ext cx="13467144" cy="626558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902088"/>
                    <a:gridCol w="3120190"/>
                    <a:gridCol w="2787315"/>
                    <a:gridCol w="3657551"/>
                  </a:tblGrid>
                  <a:tr h="89195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Parameters comparison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Clamp across switch </a:t>
                          </a:r>
                          <a:endParaRPr lang="en-US" sz="1800" b="1" dirty="0" smtClean="0">
                            <a:effectLst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(Could be integrated)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Clamp across load 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Freewheeling across </a:t>
                          </a:r>
                          <a:r>
                            <a:rPr lang="en-US" sz="1800" b="1" dirty="0" smtClean="0">
                              <a:effectLst/>
                            </a:rPr>
                            <a:t>load</a:t>
                          </a:r>
                          <a:endParaRPr lang="en-US" sz="1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Voltage stress across switch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CLAMP</a:t>
                          </a:r>
                          <a:endParaRPr lang="en-US" sz="1800" baseline="-25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BAT</a:t>
                          </a:r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+ </a:t>
                          </a:r>
                          <a:r>
                            <a:rPr lang="en-US" sz="1800" dirty="0" smtClean="0"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effectLst/>
                            </a:rPr>
                            <a:t>CLAMP</a:t>
                          </a:r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+ V</a:t>
                          </a:r>
                          <a:r>
                            <a:rPr lang="en-US" sz="1800" baseline="-25000" dirty="0">
                              <a:effectLst/>
                            </a:rPr>
                            <a:t>F</a:t>
                          </a:r>
                          <a:endParaRPr lang="en-US" sz="1800" baseline="-25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V</a:t>
                          </a:r>
                          <a:r>
                            <a:rPr lang="en-US" sz="1800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BAT</a:t>
                          </a: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+ V</a:t>
                          </a:r>
                          <a:r>
                            <a:rPr lang="en-US" sz="1800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F</a:t>
                          </a:r>
                          <a:endParaRPr lang="en-US" sz="1800" baseline="-250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00B050"/>
                        </a:solidFill>
                      </a:tcPr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Clamp Peak power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25195" t="-215441" r="-206641" b="-456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52298" t="-215441" r="-131510" b="-456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68333" t="-215441" r="-167" b="-456618"/>
                          </a:stretch>
                        </a:blipFill>
                      </a:tcPr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Demagnetization time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25195" t="-315441" r="-206641" b="-356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52298" t="-315441" r="-131510" b="-356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68333" t="-315441" r="-167" b="-356618"/>
                          </a:stretch>
                        </a:blipFill>
                      </a:tcPr>
                    </a:tc>
                  </a:tr>
                  <a:tr h="83109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Dissipated energy </a:t>
                          </a:r>
                          <a:endParaRPr lang="en-US" sz="1800" b="1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25195" t="-412409" r="-206641" b="-254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52298" t="-412409" r="-131510" b="-254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68333" t="-412409" r="-167" b="-254015"/>
                          </a:stretch>
                        </a:blipFill>
                      </a:tcPr>
                    </a:tc>
                  </a:tr>
                  <a:tr h="80957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Board Space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Smallest with integrated Clamp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+ TVS + Diode</a:t>
                          </a:r>
                          <a:endParaRPr lang="en-US" sz="1800" b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+ Freewheeling diode</a:t>
                          </a:r>
                          <a:endParaRPr lang="en-US" sz="18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</a:tr>
                  <a:tr h="123969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Comments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Most suitable for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board spacing and cost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effectLst/>
                            </a:rPr>
                            <a:t>because clamp is small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and the energy is dissipated in the switch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It is used if the switch is not capable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of dissipating the energy and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additional clamp increase the board space and cost</a:t>
                          </a:r>
                          <a:endParaRPr lang="en-US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Used if the </a:t>
                          </a:r>
                          <a:r>
                            <a:rPr lang="en-US" sz="1400" b="1" dirty="0" smtClean="0">
                              <a:effectLst/>
                            </a:rPr>
                            <a:t>demagnetization energy is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 relatively high 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in case of high load current and high inductance and demagnetization time T</a:t>
                          </a:r>
                          <a:r>
                            <a:rPr lang="en-US" sz="1400" baseline="-25000" dirty="0" smtClean="0">
                              <a:effectLst/>
                            </a:rPr>
                            <a:t>DECAY 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is not an issue.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It increases board space and cost </a:t>
                          </a:r>
                          <a:endParaRPr lang="en-US" sz="1400" b="1" baseline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46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01" y="2506579"/>
            <a:ext cx="13349999" cy="1737159"/>
          </a:xfrm>
        </p:spPr>
        <p:txBody>
          <a:bodyPr/>
          <a:lstStyle/>
          <a:p>
            <a:pPr lvl="1"/>
            <a:r>
              <a:rPr lang="en-US" sz="4400" dirty="0" smtClean="0"/>
              <a:t>Smart </a:t>
            </a:r>
            <a:r>
              <a:rPr lang="en-US" sz="4400" dirty="0"/>
              <a:t>h</a:t>
            </a:r>
            <a:r>
              <a:rPr lang="en-US" sz="4400" dirty="0" smtClean="0"/>
              <a:t>igh </a:t>
            </a:r>
            <a:r>
              <a:rPr lang="en-US" sz="4400" dirty="0"/>
              <a:t>s</a:t>
            </a:r>
            <a:r>
              <a:rPr lang="en-US" sz="4400" dirty="0" smtClean="0"/>
              <a:t>ide switches </a:t>
            </a:r>
            <a:r>
              <a:rPr lang="en-US" sz="4400" dirty="0"/>
              <a:t>driving inductive </a:t>
            </a:r>
            <a:r>
              <a:rPr lang="en-US" sz="4400" dirty="0" smtClean="0"/>
              <a:t>loads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627360" y="7259955"/>
            <a:ext cx="3413760" cy="247651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80" y="1565811"/>
            <a:ext cx="5856526" cy="27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>
            <a:stCxn id="10" idx="3"/>
          </p:cNvCxnSpPr>
          <p:nvPr/>
        </p:nvCxnSpPr>
        <p:spPr>
          <a:xfrm flipV="1">
            <a:off x="12898307" y="3674894"/>
            <a:ext cx="2766" cy="95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clamp:  smart high </a:t>
            </a:r>
            <a:r>
              <a:rPr lang="en-US" dirty="0"/>
              <a:t>s</a:t>
            </a:r>
            <a:r>
              <a:rPr lang="en-US" dirty="0" smtClean="0"/>
              <a:t>ide </a:t>
            </a:r>
            <a:r>
              <a:rPr lang="en-US" dirty="0"/>
              <a:t>s</a:t>
            </a:r>
            <a:r>
              <a:rPr lang="en-US" dirty="0" smtClean="0"/>
              <a:t>witch and low </a:t>
            </a:r>
            <a:r>
              <a:rPr lang="en-US" dirty="0"/>
              <a:t>s</a:t>
            </a:r>
            <a:r>
              <a:rPr lang="en-US" dirty="0" smtClean="0"/>
              <a:t>ide </a:t>
            </a:r>
            <a:r>
              <a:rPr lang="en-US" dirty="0"/>
              <a:t>s</a:t>
            </a:r>
            <a:r>
              <a:rPr lang="en-US" dirty="0" smtClean="0"/>
              <a:t>witch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543" y="1258162"/>
            <a:ext cx="6285269" cy="6004787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High-side switch:</a:t>
            </a:r>
          </a:p>
          <a:p>
            <a:pPr lvl="1"/>
            <a:r>
              <a:rPr lang="en-US" sz="1700" b="1" dirty="0" smtClean="0"/>
              <a:t> </a:t>
            </a:r>
            <a:r>
              <a:rPr lang="en-US" sz="1700" dirty="0"/>
              <a:t>is a power management device that </a:t>
            </a:r>
            <a:r>
              <a:rPr lang="en-US" sz="1700" dirty="0">
                <a:solidFill>
                  <a:schemeClr val="accent3"/>
                </a:solidFill>
              </a:rPr>
              <a:t>connects to a battery input </a:t>
            </a:r>
            <a:r>
              <a:rPr lang="en-US" sz="1700" dirty="0"/>
              <a:t>and switches on/off downstream </a:t>
            </a:r>
            <a:r>
              <a:rPr lang="en-US" sz="1700" dirty="0">
                <a:solidFill>
                  <a:schemeClr val="accent3"/>
                </a:solidFill>
              </a:rPr>
              <a:t>loads </a:t>
            </a:r>
            <a:r>
              <a:rPr lang="en-US" sz="1700" dirty="0"/>
              <a:t>and protects against short circuit and other faults </a:t>
            </a:r>
            <a:endParaRPr lang="en-US" sz="1700" dirty="0" smtClean="0"/>
          </a:p>
          <a:p>
            <a:pPr lvl="1"/>
            <a:r>
              <a:rPr lang="en-US" sz="1700" dirty="0" smtClean="0"/>
              <a:t>Integrates </a:t>
            </a:r>
            <a:r>
              <a:rPr lang="en-US" sz="1700" b="1" dirty="0" smtClean="0"/>
              <a:t>clamp across the switch</a:t>
            </a:r>
          </a:p>
          <a:p>
            <a:endParaRPr lang="en-US" sz="1900" dirty="0"/>
          </a:p>
          <a:p>
            <a:r>
              <a:rPr lang="en-US" sz="1900" b="1" dirty="0" smtClean="0"/>
              <a:t>Low-side switch:</a:t>
            </a:r>
          </a:p>
          <a:p>
            <a:pPr lvl="1"/>
            <a:r>
              <a:rPr lang="en-US" sz="1700" b="1" dirty="0" smtClean="0"/>
              <a:t> </a:t>
            </a:r>
            <a:r>
              <a:rPr lang="en-US" sz="1700" dirty="0"/>
              <a:t>is a power management device that </a:t>
            </a:r>
            <a:r>
              <a:rPr lang="en-US" sz="1700" dirty="0">
                <a:solidFill>
                  <a:schemeClr val="accent3"/>
                </a:solidFill>
              </a:rPr>
              <a:t>connects from the load </a:t>
            </a:r>
            <a:r>
              <a:rPr lang="en-US" sz="1700" dirty="0"/>
              <a:t>and switches on/off to </a:t>
            </a:r>
            <a:r>
              <a:rPr lang="en-US" sz="1700" dirty="0" smtClean="0">
                <a:solidFill>
                  <a:schemeClr val="accent3"/>
                </a:solidFill>
              </a:rPr>
              <a:t>ground</a:t>
            </a:r>
          </a:p>
          <a:p>
            <a:pPr lvl="1"/>
            <a:r>
              <a:rPr lang="en-US" sz="1700" dirty="0" smtClean="0"/>
              <a:t> Integrates </a:t>
            </a:r>
            <a:r>
              <a:rPr lang="en-US" sz="1700" b="1" dirty="0" smtClean="0"/>
              <a:t>freewheeling diode</a:t>
            </a:r>
          </a:p>
          <a:p>
            <a:endParaRPr lang="en-US" sz="19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accent3"/>
                </a:solidFill>
              </a:rPr>
              <a:t> </a:t>
            </a:r>
            <a:endParaRPr lang="en-US" sz="1900" dirty="0">
              <a:solidFill>
                <a:schemeClr val="accent3"/>
              </a:solidFill>
            </a:endParaRPr>
          </a:p>
          <a:p>
            <a:r>
              <a:rPr lang="en-US" sz="1900" b="1" dirty="0"/>
              <a:t>High-side switch is preferred due to improved protection, as constant load current can be avoided when a short to ground at the load occurs</a:t>
            </a:r>
            <a:endParaRPr lang="en-US" sz="1900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8489" y="6317909"/>
            <a:ext cx="9124103" cy="409343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1700" b="1" dirty="0"/>
              <a:t>Learn m</a:t>
            </a:r>
            <a:r>
              <a:rPr lang="en-US" sz="1700" b="1" dirty="0" smtClean="0"/>
              <a:t>ore about the differences in switch type here:</a:t>
            </a:r>
            <a:r>
              <a:rPr lang="en-US" sz="1400" dirty="0" smtClean="0"/>
              <a:t> </a:t>
            </a:r>
            <a:r>
              <a:rPr lang="en-US" sz="1400" dirty="0">
                <a:hlinkClick r:id="rId4"/>
              </a:rPr>
              <a:t>Basics of Power Switch App Note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703014" y="1885163"/>
            <a:ext cx="1165550" cy="44319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900" dirty="0"/>
              <a:t>V</a:t>
            </a:r>
            <a:r>
              <a:rPr lang="en-US" sz="1900" baseline="-25000" dirty="0"/>
              <a:t>BAT</a:t>
            </a:r>
            <a:r>
              <a:rPr lang="en-US" sz="1900" dirty="0"/>
              <a:t>/V</a:t>
            </a:r>
            <a:r>
              <a:rPr lang="en-US" sz="1900" baseline="-25000" dirty="0"/>
              <a:t>IN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87154" y="3899961"/>
            <a:ext cx="826349" cy="405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LOAD</a:t>
            </a:r>
          </a:p>
        </p:txBody>
      </p:sp>
      <p:sp>
        <p:nvSpPr>
          <p:cNvPr id="10" name="Isosceles Triangle 9"/>
          <p:cNvSpPr/>
          <p:nvPr/>
        </p:nvSpPr>
        <p:spPr>
          <a:xfrm flipV="1">
            <a:off x="12829871" y="4625906"/>
            <a:ext cx="136869" cy="20846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40" y="4944909"/>
            <a:ext cx="2896488" cy="25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9112999" y="950583"/>
            <a:ext cx="2784283" cy="380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US" sz="1900" b="0" kern="0" dirty="0">
                <a:solidFill>
                  <a:schemeClr val="tx1"/>
                </a:solidFill>
              </a:rPr>
              <a:t>High Side Switch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094746" y="4482537"/>
            <a:ext cx="2784283" cy="380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US" sz="1900" b="0" kern="0" dirty="0">
                <a:solidFill>
                  <a:schemeClr val="tx1"/>
                </a:solidFill>
              </a:rPr>
              <a:t>Low Side Switch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91446" y="1502547"/>
            <a:ext cx="1099501" cy="777425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04603" y="5120043"/>
            <a:ext cx="553435" cy="506560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TI high side switches driving inductive loads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763" y="1163860"/>
            <a:ext cx="14051280" cy="1994392"/>
          </a:xfrm>
          <a:prstGeom prst="rect">
            <a:avLst/>
          </a:prstGeom>
          <a:noFill/>
          <a:ln>
            <a:noFill/>
          </a:ln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clamp across the FET between drain and gate. FET is turned off, V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tends to go negative and gate is biased. The FET is ON in saturation region and drive the current to zero during demagnetization time T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demagnetization energy is dissipated in the FET and not in the clamp. The clamp is only to bias the gate. Drain to source voltage is almost the same as V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CLAMP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FET breakdown voltage is higher than the clamp voltage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54899"/>
              </p:ext>
            </p:extLst>
          </p:nvPr>
        </p:nvGraphicFramePr>
        <p:xfrm>
          <a:off x="1006567" y="2972000"/>
          <a:ext cx="6675438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" name="Visio" r:id="rId4" imgW="4176430" imgH="3033923" progId="Visio.Drawing.11">
                  <p:embed/>
                </p:oleObj>
              </mc:Choice>
              <mc:Fallback>
                <p:oleObj name="Visio" r:id="rId4" imgW="4176430" imgH="30339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567" y="2972000"/>
                        <a:ext cx="6675438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53617" y="4167126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CLAMP</a:t>
            </a:r>
            <a:endParaRPr lang="en-US" sz="1200" baseline="-25000" dirty="0"/>
          </a:p>
        </p:txBody>
      </p:sp>
      <p:pic>
        <p:nvPicPr>
          <p:cNvPr id="21335" name="Picture 8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84" y="2737880"/>
            <a:ext cx="2805671" cy="481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Inductive Load Driving Considerations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694066" y="3220998"/>
            <a:ext cx="13743787" cy="135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700945" y="5035308"/>
            <a:ext cx="13668902" cy="129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945" y="3333338"/>
            <a:ext cx="12859163" cy="113261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Maximum </a:t>
            </a:r>
            <a:r>
              <a:rPr lang="en-US" sz="2600" b="1" dirty="0" smtClean="0">
                <a:solidFill>
                  <a:srgbClr val="000000"/>
                </a:solidFill>
              </a:rPr>
              <a:t>energy </a:t>
            </a:r>
            <a:r>
              <a:rPr lang="en-US" sz="2600" b="1" dirty="0">
                <a:solidFill>
                  <a:srgbClr val="000000"/>
                </a:solidFill>
              </a:rPr>
              <a:t>d</a:t>
            </a:r>
            <a:r>
              <a:rPr lang="en-US" sz="2600" b="1" dirty="0" smtClean="0">
                <a:solidFill>
                  <a:srgbClr val="000000"/>
                </a:solidFill>
              </a:rPr>
              <a:t>issipation</a:t>
            </a:r>
            <a:endParaRPr lang="en-US" sz="26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Ensure the </a:t>
            </a:r>
            <a:r>
              <a:rPr lang="en-US" sz="1900" dirty="0" smtClean="0">
                <a:solidFill>
                  <a:srgbClr val="000000"/>
                </a:solidFill>
              </a:rPr>
              <a:t>smart </a:t>
            </a:r>
            <a:r>
              <a:rPr lang="en-US" sz="1900" dirty="0">
                <a:solidFill>
                  <a:srgbClr val="000000"/>
                </a:solidFill>
              </a:rPr>
              <a:t>h</a:t>
            </a:r>
            <a:r>
              <a:rPr lang="en-US" sz="1900" dirty="0" smtClean="0">
                <a:solidFill>
                  <a:srgbClr val="000000"/>
                </a:solidFill>
              </a:rPr>
              <a:t>igh </a:t>
            </a:r>
            <a:r>
              <a:rPr lang="en-US" sz="1900" dirty="0">
                <a:solidFill>
                  <a:srgbClr val="000000"/>
                </a:solidFill>
              </a:rPr>
              <a:t>s</a:t>
            </a:r>
            <a:r>
              <a:rPr lang="en-US" sz="1900" dirty="0" smtClean="0">
                <a:solidFill>
                  <a:srgbClr val="000000"/>
                </a:solidFill>
              </a:rPr>
              <a:t>ide </a:t>
            </a:r>
            <a:r>
              <a:rPr lang="en-US" sz="1900" dirty="0">
                <a:solidFill>
                  <a:srgbClr val="000000"/>
                </a:solidFill>
              </a:rPr>
              <a:t>Switch can dissipate the </a:t>
            </a:r>
            <a:r>
              <a:rPr lang="en-US" sz="1900" dirty="0" smtClean="0">
                <a:solidFill>
                  <a:srgbClr val="000000"/>
                </a:solidFill>
              </a:rPr>
              <a:t>inductive load stored energy before using an external TVS clamp or freewheeling diode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265" y="5202178"/>
            <a:ext cx="12772258" cy="837152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Demagnetization </a:t>
            </a:r>
            <a:r>
              <a:rPr lang="en-US" sz="2600" b="1" dirty="0" smtClean="0">
                <a:solidFill>
                  <a:srgbClr val="000000"/>
                </a:solidFill>
              </a:rPr>
              <a:t>time</a:t>
            </a:r>
            <a:endParaRPr lang="en-US" sz="26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Ensure that the V</a:t>
            </a:r>
            <a:r>
              <a:rPr lang="en-US" sz="1900" baseline="-25000" dirty="0">
                <a:solidFill>
                  <a:srgbClr val="000000"/>
                </a:solidFill>
              </a:rPr>
              <a:t>CLAMP</a:t>
            </a:r>
            <a:r>
              <a:rPr lang="en-US" sz="1900" dirty="0">
                <a:solidFill>
                  <a:srgbClr val="000000"/>
                </a:solidFill>
              </a:rPr>
              <a:t> is high enough to limit the demagnetization </a:t>
            </a:r>
            <a:r>
              <a:rPr lang="en-US" sz="1900" dirty="0" smtClean="0">
                <a:solidFill>
                  <a:srgbClr val="000000"/>
                </a:solidFill>
              </a:rPr>
              <a:t>time per system requirement</a:t>
            </a: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682636" y="1332073"/>
            <a:ext cx="13743787" cy="135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6812" y="1444413"/>
            <a:ext cx="12859163" cy="113261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</a:rPr>
              <a:t>Maximum On resistance</a:t>
            </a:r>
            <a:endParaRPr lang="en-US" sz="26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Ensure the Smart High Side Switch can </a:t>
            </a:r>
            <a:r>
              <a:rPr lang="en-US" sz="1900" dirty="0" smtClean="0">
                <a:solidFill>
                  <a:srgbClr val="000000"/>
                </a:solidFill>
              </a:rPr>
              <a:t>drive </a:t>
            </a:r>
            <a:r>
              <a:rPr lang="en-US" sz="1900" dirty="0">
                <a:solidFill>
                  <a:srgbClr val="000000"/>
                </a:solidFill>
              </a:rPr>
              <a:t>the </a:t>
            </a:r>
            <a:r>
              <a:rPr lang="en-US" sz="1900" dirty="0" smtClean="0">
                <a:solidFill>
                  <a:srgbClr val="000000"/>
                </a:solidFill>
              </a:rPr>
              <a:t>inductive </a:t>
            </a:r>
            <a:r>
              <a:rPr lang="en-US" sz="1900" dirty="0">
                <a:solidFill>
                  <a:srgbClr val="000000"/>
                </a:solidFill>
              </a:rPr>
              <a:t>load </a:t>
            </a:r>
            <a:r>
              <a:rPr lang="en-US" sz="1900" dirty="0" smtClean="0">
                <a:solidFill>
                  <a:srgbClr val="000000"/>
                </a:solidFill>
              </a:rPr>
              <a:t>in on state by keeping the junction temperature  below 150C</a:t>
            </a: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1" y="367381"/>
            <a:ext cx="13533120" cy="710305"/>
          </a:xfrm>
        </p:spPr>
        <p:txBody>
          <a:bodyPr/>
          <a:lstStyle/>
          <a:p>
            <a:r>
              <a:rPr lang="en-US" sz="3600" dirty="0" smtClean="0"/>
              <a:t>Selecting the right high side switch: Inductive Loads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0F308-7E87-4F1B-9AD2-08BDA5331D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70069"/>
              </p:ext>
            </p:extLst>
          </p:nvPr>
        </p:nvGraphicFramePr>
        <p:xfrm>
          <a:off x="630412" y="1590406"/>
          <a:ext cx="3549702" cy="2377440"/>
        </p:xfrm>
        <a:graphic>
          <a:graphicData uri="http://schemas.openxmlformats.org/drawingml/2006/table">
            <a:tbl>
              <a:tblPr/>
              <a:tblGrid>
                <a:gridCol w="2651631"/>
                <a:gridCol w="898071"/>
              </a:tblGrid>
              <a:tr h="361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Datasheet parameters in ON 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FET on resistance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</a:t>
                      </a:r>
                      <a:r>
                        <a:rPr lang="en-US" sz="1800" b="1" baseline="-25000" dirty="0" smtClean="0"/>
                        <a:t>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Junction temperature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</a:t>
                      </a:r>
                      <a:r>
                        <a:rPr lang="en-US" sz="1800" b="1" baseline="-25000" dirty="0" smtClean="0"/>
                        <a:t>J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Ambient</a:t>
                      </a:r>
                      <a:r>
                        <a:rPr lang="en-US" sz="1800" baseline="0" dirty="0" smtClean="0"/>
                        <a:t> temperature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</a:t>
                      </a:r>
                      <a:r>
                        <a:rPr lang="en-US" sz="1800" b="1" baseline="-25000" dirty="0" smtClean="0"/>
                        <a:t>A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Junction to ambient thermal</a:t>
                      </a:r>
                      <a:r>
                        <a:rPr lang="en-US" sz="1800" baseline="0" dirty="0" smtClean="0"/>
                        <a:t> resistance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θ</a:t>
                      </a:r>
                      <a:r>
                        <a:rPr lang="en-US" sz="1800" b="1" baseline="-25000" dirty="0" smtClean="0"/>
                        <a:t>JA</a:t>
                      </a:r>
                      <a:r>
                        <a:rPr lang="en-US" sz="1800" b="1" dirty="0" smtClean="0"/>
                        <a:t>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6343" y="3997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26" y="1237121"/>
            <a:ext cx="3635829" cy="49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09605"/>
              </p:ext>
            </p:extLst>
          </p:nvPr>
        </p:nvGraphicFramePr>
        <p:xfrm>
          <a:off x="8137676" y="1392407"/>
          <a:ext cx="5089071" cy="1820091"/>
        </p:xfrm>
        <a:graphic>
          <a:graphicData uri="http://schemas.openxmlformats.org/drawingml/2006/table">
            <a:tbl>
              <a:tblPr/>
              <a:tblGrid>
                <a:gridCol w="4142013"/>
                <a:gridCol w="947058"/>
              </a:tblGrid>
              <a:tr h="361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Datasheet parameters in OFF 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9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Drain to source internal clamp voltage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</a:t>
                      </a:r>
                      <a:r>
                        <a:rPr lang="en-US" sz="1800" baseline="-25000" dirty="0" smtClean="0"/>
                        <a:t>CLAMP</a:t>
                      </a:r>
                      <a:endParaRPr lang="en-US" sz="1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Inductive load switch-off energy dissipation</a:t>
                      </a:r>
                    </a:p>
                    <a:p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Plots</a:t>
                      </a:r>
                      <a:endParaRPr lang="en-US" sz="1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31" y="3395742"/>
            <a:ext cx="5370043" cy="186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6179" y="4763269"/>
                <a:ext cx="2874078" cy="70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R</a:t>
                </a:r>
                <a:r>
                  <a:rPr lang="en-US" sz="2400" b="1" baseline="-25000" dirty="0"/>
                  <a:t>ON(max) </a:t>
                </a:r>
                <a:r>
                  <a:rPr lang="en-US" sz="2400" b="1" dirty="0"/>
                  <a:t>=</a:t>
                </a:r>
                <a:r>
                  <a:rPr lang="en-US" sz="2400" b="1" baseline="-2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𝟏𝟓𝟎</m:t>
                        </m:r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  <m:r>
                          <a:rPr lang="en-US" sz="2400" b="1" i="1">
                            <a:latin typeface="Cambria Math"/>
                          </a:rPr>
                          <m:t> −</m:t>
                        </m:r>
                        <m:r>
                          <a:rPr lang="en-US" sz="2400" b="1" i="1">
                            <a:latin typeface="Cambria Math"/>
                          </a:rPr>
                          <m:t>𝑻𝑨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b="1" dirty="0"/>
                          <m:t>θ</m:t>
                        </m:r>
                        <m:r>
                          <m:rPr>
                            <m:nor/>
                          </m:rPr>
                          <a:rPr lang="en-US" sz="2400" b="1" baseline="-25000" dirty="0"/>
                          <m:t>JA</m:t>
                        </m:r>
                        <m:r>
                          <m:rPr>
                            <m:nor/>
                          </m:rPr>
                          <a:rPr lang="en-US" sz="2400" b="1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baseline="-25000" dirty="0"/>
                          <m:t>x</m:t>
                        </m:r>
                        <m:r>
                          <m:rPr>
                            <m:nor/>
                          </m:rPr>
                          <a:rPr lang="en-US" sz="2400" b="1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I</m:t>
                        </m:r>
                        <m:r>
                          <m:rPr>
                            <m:nor/>
                          </m:rPr>
                          <a:rPr lang="en-US" sz="2400" b="0" i="0" baseline="-2500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sz="2400" dirty="0"/>
                          <m:t>)²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79" y="4763269"/>
                <a:ext cx="2874078" cy="705706"/>
              </a:xfrm>
              <a:prstGeom prst="rect">
                <a:avLst/>
              </a:prstGeom>
              <a:blipFill rotWithShape="1">
                <a:blip r:embed="rId4"/>
                <a:stretch>
                  <a:fillRect l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39597" y="5454535"/>
                <a:ext cx="4128310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𝑬𝒏𝒆𝒓𝒈𝒚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/>
                  <a:t> L </a:t>
                </a:r>
                <a:r>
                  <a:rPr lang="en-US" sz="2400" b="1" dirty="0" smtClean="0"/>
                  <a:t>(I</a:t>
                </a:r>
                <a:r>
                  <a:rPr lang="en-US" sz="2400" b="1" baseline="-25000" dirty="0" smtClean="0"/>
                  <a:t>0</a:t>
                </a:r>
                <a:r>
                  <a:rPr lang="en-US" sz="2400" b="1" dirty="0" smtClean="0"/>
                  <a:t>)²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𝐕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𝑪𝑳𝑨𝑴𝑷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𝐕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𝐂𝐋𝐀𝐌𝐏</m:t>
                        </m:r>
                        <m:r>
                          <a:rPr lang="en-US" sz="2400" b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𝐕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𝑩𝑨𝑻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97" y="5454535"/>
                <a:ext cx="4128310" cy="624082"/>
              </a:xfrm>
              <a:prstGeom prst="rect">
                <a:avLst/>
              </a:prstGeom>
              <a:blipFill rotWithShape="1"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81545" y="6275325"/>
            <a:ext cx="10536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 high side switch selection considerations 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On </a:t>
            </a:r>
            <a:r>
              <a:rPr lang="en-US" sz="2000" b="1" dirty="0"/>
              <a:t>resistor R</a:t>
            </a:r>
            <a:r>
              <a:rPr lang="en-US" sz="2000" b="1" baseline="-25000" dirty="0"/>
              <a:t>ON(max</a:t>
            </a:r>
            <a:r>
              <a:rPr lang="en-US" sz="2000" b="1" baseline="-25000" dirty="0" smtClean="0"/>
              <a:t>) </a:t>
            </a:r>
            <a:r>
              <a:rPr lang="en-US" sz="2000" b="1" dirty="0" smtClean="0"/>
              <a:t>keeps the junction temperature below 150C in ON state 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</a:t>
            </a:r>
            <a:r>
              <a:rPr lang="en-US" sz="2000" b="1" dirty="0" smtClean="0"/>
              <a:t>witch-off</a:t>
            </a:r>
            <a:r>
              <a:rPr lang="en-US" sz="2000" dirty="0" smtClean="0"/>
              <a:t> </a:t>
            </a:r>
            <a:r>
              <a:rPr lang="en-US" sz="2000" b="1" dirty="0"/>
              <a:t>energy </a:t>
            </a:r>
            <a:r>
              <a:rPr lang="en-US" sz="2000" b="1" dirty="0" smtClean="0"/>
              <a:t>dissipation is within the safe area </a:t>
            </a:r>
            <a:endParaRPr lang="en-US" sz="2000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6057901" y="1058332"/>
            <a:ext cx="12700" cy="5266267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0F308-7E87-4F1B-9AD2-08BDA5331D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20293471"/>
                  </p:ext>
                </p:extLst>
              </p:nvPr>
            </p:nvGraphicFramePr>
            <p:xfrm>
              <a:off x="380584" y="1536178"/>
              <a:ext cx="8548237" cy="596841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89625"/>
                    <a:gridCol w="1165091"/>
                    <a:gridCol w="1430867"/>
                    <a:gridCol w="1266487"/>
                    <a:gridCol w="960967"/>
                    <a:gridCol w="2235200"/>
                  </a:tblGrid>
                  <a:tr h="88872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Device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</a:rPr>
                            <a:t>Typical On </a:t>
                          </a:r>
                          <a:r>
                            <a:rPr lang="en-US" sz="1400" b="1" dirty="0">
                              <a:effectLst/>
                            </a:rPr>
                            <a:t>Resistance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Max </a:t>
                          </a:r>
                          <a:r>
                            <a:rPr lang="en-US" sz="1400" b="1" dirty="0" smtClean="0">
                              <a:effectLst/>
                            </a:rPr>
                            <a:t>On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resistance at 125C ambient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600" b="1" dirty="0" smtClean="0"/>
                                  <m:t>θ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baseline="-25000" dirty="0" smtClean="0"/>
                                  <m:t>JA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1" baseline="-250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US" sz="1600" b="1" baseline="-2500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baseline="-2500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</a:rPr>
                            <a:t>V</a:t>
                          </a:r>
                          <a:r>
                            <a:rPr lang="en-US" sz="1600" b="1" baseline="-25000" dirty="0" smtClean="0">
                              <a:effectLst/>
                            </a:rPr>
                            <a:t>CLAMP</a:t>
                          </a:r>
                          <a:endParaRPr lang="en-US" sz="1600" b="1" baseline="-2500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effectLst/>
                            </a:rPr>
                            <a:t>Inductive load switch-off energy</a:t>
                          </a:r>
                          <a:endParaRPr lang="en-US" sz="1400" b="1" baseline="-2500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38247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TPS1H000-Q1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 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 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49.7⁰C/W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55V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40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1893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TPS2H000-Q1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40.4⁰C/W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6172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TPS4H000-Q1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38.5⁰C/W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10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TPS1H200-Q1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200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400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47.4⁰C/W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55V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</a:t>
                          </a:r>
                          <a:r>
                            <a:rPr lang="en-US" sz="1400" b="0" baseline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0" baseline="0" dirty="0" err="1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2498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TPS2H160-Q1*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160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280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40.4⁰C/W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60V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40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3725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TPS4H160-Q1*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32.7⁰C/W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55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TPS1H100-Q1*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100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166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41⁰C/W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55V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70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2506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TPS27S100*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61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TPS2HB50-Q1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</a:rPr>
                            <a:t>100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 smtClean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855" marR="10985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32.9</a:t>
                          </a:r>
                          <a:r>
                            <a:rPr lang="en-US" sz="1400" dirty="0" smtClean="0">
                              <a:effectLst/>
                            </a:rPr>
                            <a:t>⁰C/W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45V</a:t>
                          </a:r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TBD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2881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TPS2HB35-Q1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35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</a:rPr>
                            <a:t>70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 smtClean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855" marR="10985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32.8</a:t>
                          </a:r>
                          <a:r>
                            <a:rPr lang="en-US" sz="1400" dirty="0" smtClean="0">
                              <a:effectLst/>
                            </a:rPr>
                            <a:t>⁰C/W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45V</a:t>
                          </a:r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TBD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2255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TPS2HB16-Q1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16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</a:rPr>
                            <a:t>32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 smtClean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855" marR="10985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32.5</a:t>
                          </a:r>
                          <a:r>
                            <a:rPr lang="en-US" sz="1400" dirty="0" smtClean="0">
                              <a:effectLst/>
                            </a:rPr>
                            <a:t>⁰C/W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45V</a:t>
                          </a:r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TBD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510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TPS2HB08-Q1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8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20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dirty="0" smtClean="0">
                            <a:effectLst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28.8⁰C/W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43V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</a:t>
                          </a:r>
                          <a:r>
                            <a:rPr lang="en-US" sz="1400" b="0" baseline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0" baseline="0" dirty="0" err="1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510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TPS1HA08-Q1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32.8⁰C/W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50V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95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20293471"/>
                  </p:ext>
                </p:extLst>
              </p:nvPr>
            </p:nvGraphicFramePr>
            <p:xfrm>
              <a:off x="380584" y="1536178"/>
              <a:ext cx="8548237" cy="596311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89625"/>
                    <a:gridCol w="1165091"/>
                    <a:gridCol w="1430867"/>
                    <a:gridCol w="1266487"/>
                    <a:gridCol w="960967"/>
                    <a:gridCol w="2235200"/>
                  </a:tblGrid>
                  <a:tr h="88872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Device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</a:rPr>
                            <a:t>Typical On </a:t>
                          </a:r>
                          <a:r>
                            <a:rPr lang="en-US" sz="1400" b="1" dirty="0">
                              <a:effectLst/>
                            </a:rPr>
                            <a:t>Resistance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Max </a:t>
                          </a:r>
                          <a:r>
                            <a:rPr lang="en-US" sz="1400" b="1" dirty="0" smtClean="0">
                              <a:effectLst/>
                            </a:rPr>
                            <a:t>On 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resistance at 125C ambient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0" marB="0" anchor="ctr">
                        <a:blipFill rotWithShape="1">
                          <a:blip r:embed="rId3"/>
                          <a:stretch>
                            <a:fillRect l="-324155" t="-685" r="-253623" b="-57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</a:rPr>
                            <a:t>V</a:t>
                          </a:r>
                          <a:r>
                            <a:rPr lang="en-US" sz="1600" b="1" baseline="-25000" dirty="0" smtClean="0">
                              <a:effectLst/>
                            </a:rPr>
                            <a:t>CLAMP</a:t>
                          </a:r>
                          <a:endParaRPr lang="en-US" sz="1600" b="1" baseline="-2500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effectLst/>
                            </a:rPr>
                            <a:t>Inductive load switch-off </a:t>
                          </a:r>
                          <a:r>
                            <a:rPr lang="en-US" sz="1400" b="1" dirty="0" smtClean="0">
                              <a:effectLst/>
                            </a:rPr>
                            <a:t>energy</a:t>
                          </a:r>
                          <a:endParaRPr lang="en-US" sz="1400" b="1" baseline="-2500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38247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TPS1H000-Q1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 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 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49.7⁰C/W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55V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40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TPS2H000-Q1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40.4⁰C/W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6172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TPS4H000-Q1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38.5⁰C/W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10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TPS1H200-Q1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200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400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47.4⁰C/W</a:t>
                          </a: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55V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</a:t>
                          </a:r>
                          <a:r>
                            <a:rPr lang="en-US" sz="1400" b="0" baseline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0" baseline="0" dirty="0" err="1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TPS2H160-Q1*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160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280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40.4⁰C/W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60V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40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TPS4H160-Q1*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32.7⁰C/W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95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TPS1H100-Q1*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100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166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41⁰C/W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55V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70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2611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TPS27S100*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TPS2HB50-Q1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50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</a:rPr>
                            <a:t>100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 smtClean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855" marR="10985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32.9</a:t>
                          </a:r>
                          <a:r>
                            <a:rPr lang="en-US" sz="1400" dirty="0" smtClean="0">
                              <a:effectLst/>
                            </a:rPr>
                            <a:t>⁰C/W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45V</a:t>
                          </a:r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TBD</a:t>
                          </a:r>
                          <a:endParaRPr lang="en-US" sz="1400" dirty="0" smtClean="0">
                            <a:effectLst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TPS2HB35-Q1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35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</a:rPr>
                            <a:t>70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 smtClean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855" marR="10985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32.8</a:t>
                          </a:r>
                          <a:r>
                            <a:rPr lang="en-US" sz="1400" dirty="0" smtClean="0">
                              <a:effectLst/>
                            </a:rPr>
                            <a:t>⁰C/W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45V</a:t>
                          </a:r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TBD</a:t>
                          </a:r>
                          <a:endParaRPr lang="en-US" sz="1400" dirty="0" smtClean="0">
                            <a:effectLst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TPS2HB16-Q1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16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</a:rPr>
                            <a:t>32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 smtClean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855" marR="10985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32.5</a:t>
                          </a:r>
                          <a:r>
                            <a:rPr lang="en-US" sz="1400" dirty="0" smtClean="0">
                              <a:effectLst/>
                            </a:rPr>
                            <a:t>⁰C/W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45V</a:t>
                          </a:r>
                          <a:endParaRPr lang="en-US" sz="1400" dirty="0"/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TBD</a:t>
                          </a:r>
                          <a:endParaRPr lang="en-US" sz="1400" dirty="0" smtClean="0">
                            <a:effectLst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TPS2HB08-Q1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8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20 m</a:t>
                          </a:r>
                          <a:r>
                            <a:rPr lang="el-GR" sz="1400" kern="1200" dirty="0" smtClean="0">
                              <a:effectLst/>
                            </a:rPr>
                            <a:t>Ω</a:t>
                          </a:r>
                          <a:endParaRPr lang="en-US" sz="1400" dirty="0" smtClean="0">
                            <a:effectLst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28.8⁰C/W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43V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</a:t>
                          </a:r>
                          <a:r>
                            <a:rPr lang="en-US" sz="1400" b="0" baseline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400" b="0" baseline="0" dirty="0" err="1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TPS1HA08-Q1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32.8⁰C/W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50V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95 </a:t>
                          </a:r>
                          <a:r>
                            <a:rPr lang="en-US" sz="1400" dirty="0" err="1" smtClean="0">
                              <a:effectLst/>
                            </a:rPr>
                            <a:t>mJ</a:t>
                          </a:r>
                          <a:endParaRPr lang="en-US" sz="1400" b="0" dirty="0">
                            <a:effectLst/>
                            <a:latin typeface="Calibri" panose="020F0502020204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109728" marR="109728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1847"/>
              </p:ext>
            </p:extLst>
          </p:nvPr>
        </p:nvGraphicFramePr>
        <p:xfrm>
          <a:off x="8994312" y="1794934"/>
          <a:ext cx="4855337" cy="335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" name="Visio" r:id="rId4" imgW="4176430" imgH="3033923" progId="Visio.Drawing.11">
                  <p:embed/>
                </p:oleObj>
              </mc:Choice>
              <mc:Fallback>
                <p:oleObj name="Visio" r:id="rId4" imgW="4176430" imgH="303392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312" y="1794934"/>
                        <a:ext cx="4855337" cy="3353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0977" y="99944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DC current-focused </a:t>
            </a:r>
            <a:r>
              <a:rPr lang="en-US" b="1" dirty="0"/>
              <a:t>p</a:t>
            </a:r>
            <a:r>
              <a:rPr lang="en-US" b="1" dirty="0" smtClean="0"/>
              <a:t>arameters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23953" y="101428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Inductive load-focused </a:t>
            </a:r>
            <a:r>
              <a:rPr lang="en-US" b="1" dirty="0"/>
              <a:t>p</a:t>
            </a:r>
            <a:r>
              <a:rPr lang="en-US" b="1" dirty="0" smtClean="0"/>
              <a:t>arameter</a:t>
            </a:r>
            <a:endParaRPr lang="en-US" b="1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3711553" y="-494900"/>
            <a:ext cx="161451" cy="382425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7252038" y="-193289"/>
            <a:ext cx="161451" cy="322444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30818" y="6754445"/>
            <a:ext cx="504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*Full energy vs inductance plot available</a:t>
            </a:r>
          </a:p>
          <a:p>
            <a:r>
              <a:rPr lang="en-US" sz="1600" dirty="0" smtClean="0"/>
              <a:t>Rest coming soon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75641" y="347061"/>
            <a:ext cx="13533120" cy="71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Selecting the right high side switch : Parameters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3805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1" y="367381"/>
            <a:ext cx="13533120" cy="710305"/>
          </a:xfrm>
        </p:spPr>
        <p:txBody>
          <a:bodyPr/>
          <a:lstStyle/>
          <a:p>
            <a:r>
              <a:rPr lang="en-US" sz="3600" dirty="0" smtClean="0"/>
              <a:t>Relay (inductive load) application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0F308-7E87-4F1B-9AD2-08BDA5331D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061186"/>
                  </p:ext>
                </p:extLst>
              </p:nvPr>
            </p:nvGraphicFramePr>
            <p:xfrm>
              <a:off x="801200" y="1291054"/>
              <a:ext cx="4821283" cy="4825266"/>
            </p:xfrm>
            <a:graphic>
              <a:graphicData uri="http://schemas.openxmlformats.org/drawingml/2006/table">
                <a:tbl>
                  <a:tblPr/>
                  <a:tblGrid>
                    <a:gridCol w="1096180"/>
                    <a:gridCol w="2152117"/>
                    <a:gridCol w="1572986"/>
                  </a:tblGrid>
                  <a:tr h="450660"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 smtClean="0"/>
                            <a:t>TPS1H100-Q1 driving one inductive load automotive system</a:t>
                          </a:r>
                        </a:p>
                        <a:p>
                          <a:r>
                            <a:rPr lang="en-US" sz="1800" b="0" dirty="0"/>
                            <a:t>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12V</a:t>
                          </a:r>
                          <a:r>
                            <a:rPr lang="en-US" sz="1800" b="0" baseline="0" dirty="0" smtClean="0"/>
                            <a:t> </a:t>
                          </a:r>
                          <a:r>
                            <a:rPr lang="en-US" sz="1800" b="0" dirty="0" smtClean="0"/>
                            <a:t>Relay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Inductance</a:t>
                          </a:r>
                          <a:r>
                            <a:rPr lang="en-US" sz="1800" b="0" baseline="0" dirty="0" smtClean="0"/>
                            <a:t> L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60mH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DC resistance R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4.8</a:t>
                          </a:r>
                          <a:r>
                            <a:rPr lang="el-GR" sz="1800" b="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852">
                    <a:tc gridSpan="2"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Ambient temperature max 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110</a:t>
                          </a:r>
                          <a:r>
                            <a:rPr lang="en-US" sz="1800" b="0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800" b="0" dirty="0" smtClean="0"/>
                            <a:t>C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Supply voltage</a:t>
                          </a:r>
                          <a:r>
                            <a:rPr lang="en-US" sz="1800" b="0" baseline="0" dirty="0" smtClean="0"/>
                            <a:t> V</a:t>
                          </a:r>
                          <a:r>
                            <a:rPr lang="en-US" sz="1800" b="0" baseline="-25000" dirty="0" smtClean="0"/>
                            <a:t>BAT</a:t>
                          </a:r>
                          <a:endParaRPr lang="en-US" sz="1800" b="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12V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2880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Calculated load current in ON state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1800" b="0" i="1" baseline="-25000" smtClean="0">
                                      <a:latin typeface="Cambria Math"/>
                                    </a:rPr>
                                    <m:t>𝐵𝐴𝑇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2.5A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2880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Thermal Shutdown Threshold</a:t>
                          </a:r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175</a:t>
                          </a:r>
                          <a:r>
                            <a:rPr lang="en-US" sz="1800" b="0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800" b="0" dirty="0" smtClean="0"/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1525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Power Dissipated in Switch</a:t>
                          </a:r>
                        </a:p>
                        <a:p>
                          <a:r>
                            <a:rPr lang="en-US" sz="1800" b="0" baseline="0" dirty="0" smtClean="0"/>
                            <a:t>P = I</a:t>
                          </a:r>
                          <a:r>
                            <a:rPr lang="en-US" sz="1800" b="0" baseline="30000" dirty="0" smtClean="0"/>
                            <a:t>2</a:t>
                          </a:r>
                          <a:r>
                            <a:rPr lang="en-US" sz="1800" b="0" baseline="0" dirty="0" smtClean="0"/>
                            <a:t>*R</a:t>
                          </a:r>
                          <a:r>
                            <a:rPr lang="en-US" sz="1800" b="0" baseline="-25000" dirty="0" smtClean="0"/>
                            <a:t>ON,MAX</a:t>
                          </a:r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2880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Junction Temperature</a:t>
                          </a:r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061186"/>
                  </p:ext>
                </p:extLst>
              </p:nvPr>
            </p:nvGraphicFramePr>
            <p:xfrm>
              <a:off x="801200" y="1291054"/>
              <a:ext cx="4821283" cy="4825266"/>
            </p:xfrm>
            <a:graphic>
              <a:graphicData uri="http://schemas.openxmlformats.org/drawingml/2006/table">
                <a:tbl>
                  <a:tblPr/>
                  <a:tblGrid>
                    <a:gridCol w="1096180"/>
                    <a:gridCol w="2152117"/>
                    <a:gridCol w="1572986"/>
                  </a:tblGrid>
                  <a:tr h="914400"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 smtClean="0"/>
                            <a:t>TPS1H100-Q1 </a:t>
                          </a:r>
                          <a:r>
                            <a:rPr lang="en-US" sz="1800" b="0" dirty="0" smtClean="0"/>
                            <a:t>driving one inductive load automotive system</a:t>
                          </a:r>
                        </a:p>
                        <a:p>
                          <a:r>
                            <a:rPr lang="en-US" sz="1800" b="0" dirty="0"/>
                            <a:t>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12V</a:t>
                          </a:r>
                          <a:r>
                            <a:rPr lang="en-US" sz="1800" b="0" baseline="0" dirty="0" smtClean="0"/>
                            <a:t> </a:t>
                          </a:r>
                          <a:r>
                            <a:rPr lang="en-US" sz="1800" b="0" dirty="0" smtClean="0"/>
                            <a:t>Relay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Inductance</a:t>
                          </a:r>
                          <a:r>
                            <a:rPr lang="en-US" sz="1800" b="0" baseline="0" dirty="0" smtClean="0"/>
                            <a:t> L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60mH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DC resistance R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4.8</a:t>
                          </a:r>
                          <a:r>
                            <a:rPr lang="el-GR" sz="1800" b="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852">
                    <a:tc gridSpan="2"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Ambient temperature max 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110</a:t>
                          </a:r>
                          <a:r>
                            <a:rPr lang="en-US" sz="1800" b="0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800" b="0" dirty="0" smtClean="0"/>
                            <a:t>C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Supply voltage</a:t>
                          </a:r>
                          <a:r>
                            <a:rPr lang="en-US" sz="1800" b="0" baseline="0" dirty="0" smtClean="0"/>
                            <a:t> V</a:t>
                          </a:r>
                          <a:r>
                            <a:rPr lang="en-US" sz="1800" b="0" baseline="-25000" dirty="0" smtClean="0"/>
                            <a:t>BAT</a:t>
                          </a:r>
                          <a:endParaRPr lang="en-US" sz="1800" b="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12V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80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47581" r="-48593" b="-207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2.5A</a:t>
                          </a:r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Thermal Shutdown Threshold</a:t>
                          </a:r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175</a:t>
                          </a:r>
                          <a:r>
                            <a:rPr lang="en-US" sz="1800" b="0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800" b="0" dirty="0" smtClean="0"/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1525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Power Dissipated in Switch</a:t>
                          </a:r>
                        </a:p>
                        <a:p>
                          <a:r>
                            <a:rPr lang="en-US" sz="1800" b="0" baseline="0" dirty="0" smtClean="0"/>
                            <a:t>P = I</a:t>
                          </a:r>
                          <a:r>
                            <a:rPr lang="en-US" sz="1800" b="0" baseline="30000" dirty="0" smtClean="0"/>
                            <a:t>2</a:t>
                          </a:r>
                          <a:r>
                            <a:rPr lang="en-US" sz="1800" b="0" baseline="0" dirty="0" smtClean="0"/>
                            <a:t>*R</a:t>
                          </a:r>
                          <a:r>
                            <a:rPr lang="en-US" sz="1800" b="0" baseline="-25000" dirty="0" smtClean="0"/>
                            <a:t>ON,MAX</a:t>
                          </a:r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en-US" sz="1800" b="0" baseline="0" dirty="0" smtClean="0"/>
                            <a:t>Junction Temperature</a:t>
                          </a:r>
                          <a:endParaRPr lang="en-US" sz="1800" b="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206343" y="3997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853816"/>
              </p:ext>
            </p:extLst>
          </p:nvPr>
        </p:nvGraphicFramePr>
        <p:xfrm>
          <a:off x="6063343" y="1099457"/>
          <a:ext cx="8327571" cy="466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587508" y="4424446"/>
            <a:ext cx="5506521" cy="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029" y="4424446"/>
            <a:ext cx="0" cy="85452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2392" y="6403298"/>
            <a:ext cx="10536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Why is the single channel TPS1H100 a good fit for this application?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Junction Temperature does not cause the part to shut down at max R</a:t>
            </a:r>
            <a:r>
              <a:rPr lang="en-US" sz="2000" b="1" baseline="-25000" dirty="0" smtClean="0"/>
              <a:t>ON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</a:t>
            </a:r>
            <a:r>
              <a:rPr lang="en-US" sz="2000" b="1" dirty="0" smtClean="0"/>
              <a:t>witch-off </a:t>
            </a:r>
            <a:r>
              <a:rPr lang="en-US" sz="2000" b="1" dirty="0"/>
              <a:t>energy </a:t>
            </a:r>
            <a:r>
              <a:rPr lang="en-US" sz="2000" b="1" dirty="0" smtClean="0"/>
              <a:t>dissipation is within the safe area 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2094029" y="4195970"/>
            <a:ext cx="906995" cy="559004"/>
            <a:chOff x="12094029" y="4195970"/>
            <a:chExt cx="906995" cy="559004"/>
          </a:xfrm>
        </p:grpSpPr>
        <p:sp>
          <p:nvSpPr>
            <p:cNvPr id="10" name="Explosion 1 9"/>
            <p:cNvSpPr/>
            <p:nvPr/>
          </p:nvSpPr>
          <p:spPr>
            <a:xfrm>
              <a:off x="12094029" y="4195970"/>
              <a:ext cx="906995" cy="559004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675" y="4313234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Safe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24960" y="5191760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1.0375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4960" y="5760720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152.5</a:t>
            </a:r>
            <a:r>
              <a:rPr lang="en-US" dirty="0">
                <a:latin typeface="Calibri"/>
                <a:cs typeface="Calibri"/>
              </a:rPr>
              <a:t>⁰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207586"/>
            <a:ext cx="13533120" cy="977266"/>
          </a:xfrm>
        </p:spPr>
        <p:txBody>
          <a:bodyPr/>
          <a:lstStyle/>
          <a:p>
            <a:r>
              <a:rPr lang="en-US" dirty="0" smtClean="0"/>
              <a:t>Detailed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39" y="1052770"/>
            <a:ext cx="13548360" cy="5935118"/>
          </a:xfrm>
        </p:spPr>
        <p:txBody>
          <a:bodyPr/>
          <a:lstStyle/>
          <a:p>
            <a:pPr lvl="1"/>
            <a:r>
              <a:rPr lang="en-US" sz="2400" dirty="0" smtClean="0"/>
              <a:t>What is an inductive load?</a:t>
            </a:r>
          </a:p>
          <a:p>
            <a:pPr lvl="1"/>
            <a:r>
              <a:rPr lang="en-US" sz="2400" dirty="0" smtClean="0"/>
              <a:t>Deep dive inductive load analysis</a:t>
            </a:r>
            <a:endParaRPr lang="en-US" sz="2400" dirty="0"/>
          </a:p>
          <a:p>
            <a:pPr marL="341312" lvl="1" indent="0">
              <a:buNone/>
            </a:pPr>
            <a:r>
              <a:rPr lang="en-US" sz="2400" dirty="0" smtClean="0"/>
              <a:t>         Energizing an inductive load </a:t>
            </a:r>
          </a:p>
          <a:p>
            <a:pPr marL="341312" lvl="1" indent="0">
              <a:buNone/>
            </a:pPr>
            <a:r>
              <a:rPr lang="en-US" sz="2400" dirty="0" smtClean="0"/>
              <a:t>         Disconnecting an inductive load:  design considerations</a:t>
            </a:r>
          </a:p>
          <a:p>
            <a:pPr marL="341312" lvl="1" indent="0">
              <a:buNone/>
            </a:pPr>
            <a:r>
              <a:rPr lang="en-US" sz="2400" dirty="0" smtClean="0"/>
              <a:t>         Different methods for safe driving an inductive load</a:t>
            </a:r>
          </a:p>
          <a:p>
            <a:pPr marL="341312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Clamp across the FET</a:t>
            </a:r>
          </a:p>
          <a:p>
            <a:pPr marL="341312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Clamp across the load</a:t>
            </a:r>
          </a:p>
          <a:p>
            <a:pPr marL="341312" lvl="1" indent="0">
              <a:buNone/>
            </a:pPr>
            <a:r>
              <a:rPr lang="en-US" sz="2400" dirty="0" smtClean="0"/>
              <a:t>		Freewheeling Diode</a:t>
            </a:r>
          </a:p>
          <a:p>
            <a:pPr lvl="1"/>
            <a:r>
              <a:rPr lang="en-US" sz="2400" dirty="0" smtClean="0"/>
              <a:t>Smart high </a:t>
            </a:r>
            <a:r>
              <a:rPr lang="en-US" sz="2400" dirty="0"/>
              <a:t>s</a:t>
            </a:r>
            <a:r>
              <a:rPr lang="en-US" sz="2400" dirty="0" smtClean="0"/>
              <a:t>ide switches driving inductive load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Driving relay </a:t>
            </a:r>
            <a:r>
              <a:rPr lang="en-US" sz="2400" dirty="0"/>
              <a:t>e</a:t>
            </a:r>
            <a:r>
              <a:rPr lang="en-US" sz="2400" dirty="0" smtClean="0"/>
              <a:t>xample:  TPS1H100 single channel 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/>
              <a:t>             Driving relays &amp; resistors </a:t>
            </a:r>
            <a:r>
              <a:rPr lang="en-US" sz="2400" dirty="0"/>
              <a:t>e</a:t>
            </a:r>
            <a:r>
              <a:rPr lang="en-US" sz="2400" dirty="0" smtClean="0"/>
              <a:t>xample:  TPS4H160 quad channels</a:t>
            </a:r>
          </a:p>
          <a:p>
            <a:pPr marL="0" lvl="1" indent="0">
              <a:spcBef>
                <a:spcPts val="800"/>
              </a:spcBef>
              <a:buNone/>
            </a:pPr>
            <a:r>
              <a:rPr lang="en-US" sz="2400" dirty="0" smtClean="0"/>
              <a:t>             Lab results</a:t>
            </a:r>
            <a:endParaRPr lang="en-US" sz="2200" dirty="0" smtClean="0"/>
          </a:p>
          <a:p>
            <a:r>
              <a:rPr lang="en-US" sz="2200" dirty="0" smtClean="0"/>
              <a:t>Summary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627360" y="7259955"/>
            <a:ext cx="3413760" cy="247651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367381"/>
            <a:ext cx="13829573" cy="710305"/>
          </a:xfrm>
        </p:spPr>
        <p:txBody>
          <a:bodyPr/>
          <a:lstStyle/>
          <a:p>
            <a:r>
              <a:rPr lang="en-US" sz="3600" dirty="0" smtClean="0"/>
              <a:t>4 independent loads: inductive and </a:t>
            </a:r>
            <a:r>
              <a:rPr lang="en-US" sz="3600" dirty="0"/>
              <a:t>resistive combined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0F308-7E87-4F1B-9AD2-08BDA5331D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983061"/>
                  </p:ext>
                </p:extLst>
              </p:nvPr>
            </p:nvGraphicFramePr>
            <p:xfrm>
              <a:off x="317493" y="1291054"/>
              <a:ext cx="7416197" cy="4289102"/>
            </p:xfrm>
            <a:graphic>
              <a:graphicData uri="http://schemas.openxmlformats.org/drawingml/2006/table">
                <a:tbl>
                  <a:tblPr/>
                  <a:tblGrid>
                    <a:gridCol w="1526547"/>
                    <a:gridCol w="3022600"/>
                    <a:gridCol w="1566207"/>
                    <a:gridCol w="1300843"/>
                  </a:tblGrid>
                  <a:tr h="926831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One</a:t>
                          </a:r>
                          <a:r>
                            <a:rPr lang="en-US" sz="1400" b="1" baseline="0" dirty="0" smtClean="0"/>
                            <a:t> load per channel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US" sz="1400" b="1" baseline="-25000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1400" b="1" baseline="0" dirty="0" smtClean="0"/>
                            <a:t> = 110</a:t>
                          </a:r>
                          <a:r>
                            <a:rPr lang="en-US" sz="1400" b="1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400" b="1" baseline="0" dirty="0" smtClean="0"/>
                            <a:t>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/>
                            <a:t>V</a:t>
                          </a:r>
                          <a:r>
                            <a:rPr lang="en-US" sz="1400" b="1" baseline="-25000" dirty="0" smtClean="0"/>
                            <a:t>BAT </a:t>
                          </a:r>
                          <a:r>
                            <a:rPr lang="en-US" sz="1400" b="1" baseline="0" dirty="0" smtClean="0"/>
                            <a:t>= 24V industrial system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TPS4H000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TPS4H160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6915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2 x Relay 24V </a:t>
                          </a:r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Inductance</a:t>
                          </a:r>
                          <a:r>
                            <a:rPr lang="en-US" sz="1200" b="0" baseline="0" dirty="0" smtClean="0"/>
                            <a:t> L = 205mH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DC</a:t>
                          </a:r>
                          <a:r>
                            <a:rPr lang="en-US" sz="1200" baseline="0" dirty="0" smtClean="0"/>
                            <a:t> resistance R = </a:t>
                          </a:r>
                          <a:r>
                            <a:rPr lang="en-US" sz="1200" dirty="0" smtClean="0"/>
                            <a:t>79</a:t>
                          </a:r>
                          <a:r>
                            <a:rPr lang="el-GR" sz="12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00B050"/>
                              </a:solidFill>
                            </a:rPr>
                            <a:t>0.3 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00B050"/>
                              </a:solidFill>
                            </a:rPr>
                            <a:t>0.3A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2 x Resistive</a:t>
                          </a:r>
                          <a:r>
                            <a:rPr lang="en-US" sz="1200" baseline="0" dirty="0" smtClean="0"/>
                            <a:t> load </a:t>
                          </a:r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+mn-lt"/>
                              <a:cs typeface="+mn-cs"/>
                            </a:rPr>
                            <a:t>18</a:t>
                          </a:r>
                          <a:r>
                            <a:rPr lang="el-GR" sz="16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FF0000"/>
                              </a:solidFill>
                            </a:rPr>
                            <a:t>1.33 A</a:t>
                          </a:r>
                          <a:endParaRPr lang="en-US" sz="1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00B050"/>
                              </a:solidFill>
                            </a:rPr>
                            <a:t>1.33 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869">
                    <a:tc gridSpan="2"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On state total power loss </a:t>
                          </a:r>
                        </a:p>
                        <a:p>
                          <a:r>
                            <a:rPr lang="en-US" sz="1200" b="1" dirty="0" smtClean="0"/>
                            <a:t>2 x R</a:t>
                          </a:r>
                          <a:r>
                            <a:rPr lang="en-US" sz="1200" b="1" baseline="-25000" dirty="0" smtClean="0"/>
                            <a:t>ON(max) x</a:t>
                          </a:r>
                          <a:r>
                            <a:rPr lang="en-US" sz="1200" b="1" baseline="0" dirty="0" smtClean="0"/>
                            <a:t> ( 0.3A</a:t>
                          </a:r>
                          <a:r>
                            <a:rPr lang="en-US" sz="1200" b="1" baseline="0" dirty="0" smtClean="0">
                              <a:latin typeface="Calibri"/>
                              <a:cs typeface="Calibri"/>
                            </a:rPr>
                            <a:t>² + 1.33A²)</a:t>
                          </a:r>
                          <a:endParaRPr lang="en-US" sz="1200" b="1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</a:rPr>
                            <a:t>7.37 watts</a:t>
                          </a:r>
                          <a:endParaRPr lang="en-US" sz="16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1.04 watts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1925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Junction</a:t>
                          </a:r>
                          <a:r>
                            <a:rPr lang="en-US" sz="1600" b="1" baseline="0" dirty="0" smtClean="0"/>
                            <a:t> temperature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/>
                            <a:t>T</a:t>
                          </a:r>
                          <a:r>
                            <a:rPr lang="en-US" sz="1200" b="1" baseline="-25000" dirty="0" smtClean="0"/>
                            <a:t>J </a:t>
                          </a:r>
                          <a:r>
                            <a:rPr lang="en-US" sz="1200" b="1" baseline="0" dirty="0" smtClean="0"/>
                            <a:t>= T</a:t>
                          </a:r>
                          <a:r>
                            <a:rPr lang="en-US" sz="1200" b="1" baseline="-25000" dirty="0" smtClean="0"/>
                            <a:t>A</a:t>
                          </a:r>
                          <a:r>
                            <a:rPr lang="en-US" sz="1200" b="1" baseline="0" dirty="0" smtClean="0"/>
                            <a:t> + Power loss 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200" b="1" dirty="0" smtClean="0"/>
                                <m:t>θ</m:t>
                              </m:r>
                              <m:r>
                                <m:rPr>
                                  <m:nor/>
                                </m:rPr>
                                <a:rPr lang="en-US" sz="1200" b="1" baseline="-25000" dirty="0" smtClean="0"/>
                                <m:t>JA</m:t>
                              </m:r>
                              <m:r>
                                <m:rPr>
                                  <m:nor/>
                                </m:rPr>
                                <a:rPr lang="en-US" sz="1200" b="1" baseline="-25000" dirty="0" smtClean="0"/>
                                <m:t> </m:t>
                              </m:r>
                            </m:oMath>
                          </a14:m>
                          <a:endParaRPr lang="en-US" sz="1200" b="1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</a:rPr>
                            <a:t>283⁰C</a:t>
                          </a:r>
                          <a:r>
                            <a:rPr lang="en-US" sz="1600" b="1" baseline="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</a:rPr>
                            <a:t>+ T</a:t>
                          </a:r>
                          <a:r>
                            <a:rPr lang="en-US" sz="1600" b="1" baseline="-25000" dirty="0" smtClean="0">
                              <a:solidFill>
                                <a:schemeClr val="tx2"/>
                              </a:solidFill>
                            </a:rPr>
                            <a:t>A</a:t>
                          </a:r>
                          <a:endParaRPr lang="en-US" sz="1600" b="1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144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⁰C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6247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Demag</a:t>
                          </a:r>
                          <a:r>
                            <a:rPr lang="en-US" sz="1400" b="1" baseline="0" dirty="0" smtClean="0"/>
                            <a:t>netization energy per channel </a:t>
                          </a:r>
                          <a:r>
                            <a:rPr lang="en-US" sz="1100" b="1" baseline="0" dirty="0" smtClean="0"/>
                            <a:t>(Clamp Across Switch)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1" dirty="0"/>
                            <a:t> L </a:t>
                          </a:r>
                          <a:r>
                            <a:rPr lang="en-US" sz="1100" b="1" dirty="0" smtClean="0"/>
                            <a:t>(I</a:t>
                          </a:r>
                          <a:r>
                            <a:rPr lang="en-US" sz="1100" b="1" baseline="-25000" dirty="0" smtClean="0"/>
                            <a:t>0</a:t>
                          </a:r>
                          <a:r>
                            <a:rPr lang="en-US" sz="1100" b="1" dirty="0" smtClean="0"/>
                            <a:t>)²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𝑽</m:t>
                                  </m:r>
                                  <m:r>
                                    <a:rPr lang="en-US" sz="1200" b="1" i="1" baseline="-25000">
                                      <a:latin typeface="Cambria Math"/>
                                    </a:rPr>
                                    <m:t>𝑪𝑳𝑨𝑴𝑷</m:t>
                                  </m:r>
                                </m:num>
                                <m:den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𝑽</m:t>
                                  </m:r>
                                  <m:r>
                                    <a:rPr lang="en-US" sz="1200" b="1" i="1" baseline="-25000">
                                      <a:latin typeface="Cambria Math"/>
                                    </a:rPr>
                                    <m:t>𝑪𝑳𝑨𝑴𝑷</m:t>
                                  </m:r>
                                  <m:r>
                                    <a:rPr lang="en-US" sz="12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latin typeface="Cambria Math"/>
                                    </a:rPr>
                                    <m:t>𝑽</m:t>
                                  </m:r>
                                  <m:r>
                                    <a:rPr lang="en-US" sz="1200" b="1" i="1" baseline="-25000">
                                      <a:latin typeface="Cambria Math"/>
                                    </a:rPr>
                                    <m:t>𝑩𝑨𝑻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200" b="1" dirty="0"/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983061"/>
                  </p:ext>
                </p:extLst>
              </p:nvPr>
            </p:nvGraphicFramePr>
            <p:xfrm>
              <a:off x="317493" y="1291054"/>
              <a:ext cx="7416197" cy="4289102"/>
            </p:xfrm>
            <a:graphic>
              <a:graphicData uri="http://schemas.openxmlformats.org/drawingml/2006/table">
                <a:tbl>
                  <a:tblPr/>
                  <a:tblGrid>
                    <a:gridCol w="1526547"/>
                    <a:gridCol w="3022600"/>
                    <a:gridCol w="1566207"/>
                    <a:gridCol w="1300843"/>
                  </a:tblGrid>
                  <a:tr h="926831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One</a:t>
                          </a:r>
                          <a:r>
                            <a:rPr lang="en-US" sz="1400" b="1" baseline="0" dirty="0" smtClean="0"/>
                            <a:t> load per channel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US" sz="1400" b="1" baseline="-25000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1400" b="1" baseline="0" dirty="0" smtClean="0"/>
                            <a:t> = 110</a:t>
                          </a:r>
                          <a:r>
                            <a:rPr lang="en-US" sz="1400" b="1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400" b="1" baseline="0" dirty="0" smtClean="0"/>
                            <a:t>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/>
                            <a:t>V</a:t>
                          </a:r>
                          <a:r>
                            <a:rPr lang="en-US" sz="1400" b="1" baseline="-25000" dirty="0" smtClean="0"/>
                            <a:t>BAT </a:t>
                          </a:r>
                          <a:r>
                            <a:rPr lang="en-US" sz="1400" b="1" baseline="0" dirty="0" smtClean="0"/>
                            <a:t>= 24V industrial system</a:t>
                          </a:r>
                          <a:endParaRPr lang="en-US" sz="1400" b="1" baseline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TPS4H000</a:t>
                          </a:r>
                          <a:endParaRPr lang="en-US" sz="1400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TPS4H160</a:t>
                          </a:r>
                          <a:endParaRPr lang="en-US" sz="14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6915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2 x Relay 24V </a:t>
                          </a:r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/>
                            <a:t>Inductance</a:t>
                          </a:r>
                          <a:r>
                            <a:rPr lang="en-US" sz="1200" b="0" baseline="0" dirty="0" smtClean="0"/>
                            <a:t> L = 205mH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DC</a:t>
                          </a:r>
                          <a:r>
                            <a:rPr lang="en-US" sz="1200" baseline="0" dirty="0" smtClean="0"/>
                            <a:t> resistance R = </a:t>
                          </a:r>
                          <a:r>
                            <a:rPr lang="en-US" sz="1200" dirty="0" smtClean="0"/>
                            <a:t>79</a:t>
                          </a:r>
                          <a:r>
                            <a:rPr lang="el-GR" sz="12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00B050"/>
                              </a:solidFill>
                            </a:rPr>
                            <a:t>0.3 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00B050"/>
                              </a:solidFill>
                            </a:rPr>
                            <a:t>0.3A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/>
                            <a:t>2 x Resistive</a:t>
                          </a:r>
                          <a:r>
                            <a:rPr lang="en-US" sz="1200" baseline="0" dirty="0" smtClean="0"/>
                            <a:t> load </a:t>
                          </a:r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+mn-lt"/>
                              <a:cs typeface="+mn-cs"/>
                            </a:rPr>
                            <a:t>18</a:t>
                          </a:r>
                          <a:r>
                            <a:rPr lang="el-GR" sz="16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FF0000"/>
                              </a:solidFill>
                            </a:rPr>
                            <a:t>1.33 A</a:t>
                          </a:r>
                          <a:endParaRPr lang="en-US" sz="18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rgbClr val="00B050"/>
                              </a:solidFill>
                            </a:rPr>
                            <a:t>1.33 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869">
                    <a:tc gridSpan="2"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On state total power loss </a:t>
                          </a:r>
                        </a:p>
                        <a:p>
                          <a:r>
                            <a:rPr lang="en-US" sz="1200" b="1" dirty="0" smtClean="0"/>
                            <a:t>2 x R</a:t>
                          </a:r>
                          <a:r>
                            <a:rPr lang="en-US" sz="1200" b="1" baseline="-25000" dirty="0" smtClean="0"/>
                            <a:t>ON(max) x</a:t>
                          </a:r>
                          <a:r>
                            <a:rPr lang="en-US" sz="1200" b="1" baseline="0" dirty="0" smtClean="0"/>
                            <a:t> ( 0.3A</a:t>
                          </a:r>
                          <a:r>
                            <a:rPr lang="en-US" sz="1200" b="1" baseline="0" dirty="0" smtClean="0">
                              <a:latin typeface="Calibri"/>
                              <a:cs typeface="Calibri"/>
                            </a:rPr>
                            <a:t>² + 1.33A²)</a:t>
                          </a:r>
                          <a:endParaRPr lang="en-US" sz="1200" b="1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</a:rPr>
                            <a:t>7.37 watts</a:t>
                          </a:r>
                          <a:endParaRPr lang="en-US" sz="16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1.04 watts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63529" r="-62918" b="-1658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</a:rPr>
                            <a:t>283⁰C</a:t>
                          </a:r>
                          <a:r>
                            <a:rPr lang="en-US" sz="1600" b="1" baseline="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</a:rPr>
                            <a:t>+ T</a:t>
                          </a:r>
                          <a:r>
                            <a:rPr lang="en-US" sz="1600" b="1" baseline="-25000" dirty="0" smtClean="0">
                              <a:solidFill>
                                <a:schemeClr val="tx2"/>
                              </a:solidFill>
                            </a:rPr>
                            <a:t>A</a:t>
                          </a:r>
                          <a:endParaRPr lang="en-US" sz="1600" b="1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144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⁰C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6247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02857" r="-21215" b="-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206343" y="3997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093329105"/>
              </p:ext>
            </p:extLst>
          </p:nvPr>
        </p:nvGraphicFramePr>
        <p:xfrm>
          <a:off x="7816819" y="1312330"/>
          <a:ext cx="6852211" cy="36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8305800" y="4063808"/>
            <a:ext cx="2868386" cy="1"/>
          </a:xfrm>
          <a:prstGeom prst="line">
            <a:avLst/>
          </a:prstGeom>
          <a:ln w="25400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174186" y="4063809"/>
            <a:ext cx="0" cy="788928"/>
          </a:xfrm>
          <a:prstGeom prst="line">
            <a:avLst/>
          </a:prstGeom>
          <a:ln w="25400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9639" y="6134675"/>
            <a:ext cx="8176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Why is quad channel TPS4H160 a good fit for this application?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Device total power losses, in ON state, keeps the junction temperature below 150</a:t>
            </a:r>
            <a:r>
              <a:rPr lang="en-US" sz="2000" b="1" dirty="0">
                <a:latin typeface="Calibri"/>
                <a:cs typeface="Calibri"/>
              </a:rPr>
              <a:t>⁰C</a:t>
            </a:r>
            <a:r>
              <a:rPr lang="en-US" sz="2000" b="1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S</a:t>
            </a:r>
            <a:r>
              <a:rPr lang="en-US" sz="2000" b="1" dirty="0" smtClean="0"/>
              <a:t>witch-off </a:t>
            </a:r>
            <a:r>
              <a:rPr lang="en-US" sz="2000" b="1" dirty="0"/>
              <a:t>energy </a:t>
            </a:r>
            <a:r>
              <a:rPr lang="en-US" sz="2000" b="1" dirty="0" smtClean="0"/>
              <a:t>dissipation is within the safe area </a:t>
            </a:r>
            <a:endParaRPr lang="en-US" sz="20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48" y="5198744"/>
            <a:ext cx="473974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xplosion 1 10"/>
          <p:cNvSpPr/>
          <p:nvPr/>
        </p:nvSpPr>
        <p:spPr>
          <a:xfrm>
            <a:off x="11061300" y="3902942"/>
            <a:ext cx="906995" cy="559004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35946" y="4020206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Safe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080" y="4880041"/>
            <a:ext cx="118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11.5 </a:t>
            </a:r>
            <a:r>
              <a:rPr lang="en-US" b="1" dirty="0" err="1" smtClean="0">
                <a:solidFill>
                  <a:srgbClr val="00B050"/>
                </a:solidFill>
              </a:rPr>
              <a:t>mJ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367381"/>
            <a:ext cx="13829573" cy="710305"/>
          </a:xfrm>
        </p:spPr>
        <p:txBody>
          <a:bodyPr/>
          <a:lstStyle/>
          <a:p>
            <a:r>
              <a:rPr lang="en-US" sz="3600" dirty="0" smtClean="0"/>
              <a:t>External TVS clamp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0F308-7E87-4F1B-9AD2-08BDA5331D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125746"/>
                  </p:ext>
                </p:extLst>
              </p:nvPr>
            </p:nvGraphicFramePr>
            <p:xfrm>
              <a:off x="317493" y="1291054"/>
              <a:ext cx="7489493" cy="3714923"/>
            </p:xfrm>
            <a:graphic>
              <a:graphicData uri="http://schemas.openxmlformats.org/drawingml/2006/table">
                <a:tbl>
                  <a:tblPr/>
                  <a:tblGrid>
                    <a:gridCol w="1526547"/>
                    <a:gridCol w="3200877"/>
                    <a:gridCol w="1461226"/>
                    <a:gridCol w="1300843"/>
                  </a:tblGrid>
                  <a:tr h="640080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One</a:t>
                          </a:r>
                          <a:r>
                            <a:rPr lang="en-US" sz="1400" b="1" baseline="0" dirty="0" smtClean="0"/>
                            <a:t> load per channel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US" sz="1400" b="1" baseline="-25000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1400" b="1" baseline="0" dirty="0" smtClean="0"/>
                            <a:t> = 50</a:t>
                          </a:r>
                          <a:r>
                            <a:rPr lang="en-US" sz="1400" b="1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400" b="1" baseline="0" dirty="0" smtClean="0"/>
                            <a:t>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/>
                            <a:t>V</a:t>
                          </a:r>
                          <a:r>
                            <a:rPr lang="en-US" sz="1400" b="1" baseline="-25000" dirty="0" smtClean="0"/>
                            <a:t>BAT </a:t>
                          </a:r>
                          <a:r>
                            <a:rPr lang="en-US" sz="1400" b="1" baseline="0" dirty="0" smtClean="0"/>
                            <a:t>= 24V industrial system</a:t>
                          </a:r>
                          <a:r>
                            <a:rPr lang="en-US" sz="1400" b="0" dirty="0"/>
                            <a:t>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TPS4H000</a:t>
                          </a:r>
                        </a:p>
                        <a:p>
                          <a:endParaRPr lang="en-US" sz="1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TPS4H160</a:t>
                          </a:r>
                        </a:p>
                        <a:p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0423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 x Relay 24V 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/>
                            <a:t>Inductance</a:t>
                          </a:r>
                          <a:r>
                            <a:rPr lang="en-US" sz="1400" b="0" baseline="0" dirty="0" smtClean="0"/>
                            <a:t> L = 205mH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DC</a:t>
                          </a:r>
                          <a:r>
                            <a:rPr lang="en-US" sz="1400" baseline="0" dirty="0" smtClean="0"/>
                            <a:t> resistance R = 32</a:t>
                          </a:r>
                          <a:r>
                            <a:rPr lang="el-GR" sz="14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2*0.75 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2*0.75 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7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 x Resistive</a:t>
                          </a:r>
                          <a:r>
                            <a:rPr lang="en-US" sz="1400" baseline="0" dirty="0" smtClean="0"/>
                            <a:t> load </a:t>
                          </a:r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+mn-lt"/>
                              <a:cs typeface="+mn-cs"/>
                            </a:rPr>
                            <a:t>80</a:t>
                          </a:r>
                          <a:r>
                            <a:rPr lang="el-GR" sz="14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2*0.3 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2*0.3A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On state total power loss </a:t>
                          </a:r>
                        </a:p>
                        <a:p>
                          <a:r>
                            <a:rPr lang="en-US" sz="1200" b="1" dirty="0" smtClean="0"/>
                            <a:t>2 x R</a:t>
                          </a:r>
                          <a:r>
                            <a:rPr lang="en-US" sz="1200" b="1" baseline="-25000" dirty="0" smtClean="0"/>
                            <a:t>ON(max) x</a:t>
                          </a:r>
                          <a:r>
                            <a:rPr lang="en-US" sz="1200" b="1" baseline="0" dirty="0" smtClean="0"/>
                            <a:t> ( 0.3A</a:t>
                          </a:r>
                          <a:r>
                            <a:rPr lang="en-US" sz="1200" b="1" baseline="0" dirty="0" smtClean="0">
                              <a:latin typeface="Calibri"/>
                              <a:cs typeface="Calibri"/>
                            </a:rPr>
                            <a:t>² + 0.75A²)</a:t>
                          </a:r>
                          <a:endParaRPr lang="en-US" sz="1200" b="1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2.61 watts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0.365 watts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Junction</a:t>
                          </a:r>
                          <a:r>
                            <a:rPr lang="en-US" sz="1400" b="1" baseline="0" dirty="0" smtClean="0"/>
                            <a:t> temperature </a:t>
                          </a:r>
                        </a:p>
                        <a:p>
                          <a:r>
                            <a:rPr lang="en-US" sz="1200" b="1" baseline="0" dirty="0" smtClean="0"/>
                            <a:t>T</a:t>
                          </a:r>
                          <a:r>
                            <a:rPr lang="en-US" sz="1200" b="1" baseline="-25000" dirty="0" smtClean="0"/>
                            <a:t>J </a:t>
                          </a:r>
                          <a:r>
                            <a:rPr lang="en-US" sz="1200" b="1" baseline="0" dirty="0" smtClean="0"/>
                            <a:t>= T</a:t>
                          </a:r>
                          <a:r>
                            <a:rPr lang="en-US" sz="1200" b="1" baseline="-25000" dirty="0" smtClean="0"/>
                            <a:t>A</a:t>
                          </a:r>
                          <a:r>
                            <a:rPr lang="en-US" sz="1200" b="1" baseline="0" dirty="0" smtClean="0"/>
                            <a:t> + Power loss 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200" b="1" dirty="0" smtClean="0"/>
                                <m:t>θ</m:t>
                              </m:r>
                              <m:r>
                                <m:rPr>
                                  <m:nor/>
                                </m:rPr>
                                <a:rPr lang="en-US" sz="1200" b="1" baseline="-25000" dirty="0" smtClean="0"/>
                                <m:t>JA</m:t>
                              </m:r>
                              <m:r>
                                <m:rPr>
                                  <m:nor/>
                                </m:rPr>
                                <a:rPr lang="en-US" sz="1200" b="1" baseline="-25000" dirty="0" smtClean="0"/>
                                <m:t> </m:t>
                              </m:r>
                            </m:oMath>
                          </a14:m>
                          <a:endParaRPr lang="en-US" sz="1200" b="1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150.5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⁰C</a:t>
                          </a:r>
                          <a:endParaRPr lang="en-US" sz="1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62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⁰C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Demag</a:t>
                          </a:r>
                          <a:r>
                            <a:rPr lang="en-US" sz="1400" b="1" baseline="0" dirty="0" smtClean="0"/>
                            <a:t>netization energy per channel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1" dirty="0"/>
                            <a:t> L </a:t>
                          </a:r>
                          <a:r>
                            <a:rPr lang="en-US" sz="1100" b="1" dirty="0" smtClean="0"/>
                            <a:t>(I</a:t>
                          </a:r>
                          <a:r>
                            <a:rPr lang="en-US" sz="1100" b="1" baseline="-25000" dirty="0" smtClean="0"/>
                            <a:t>0</a:t>
                          </a:r>
                          <a:r>
                            <a:rPr lang="en-US" sz="1100" b="1" dirty="0" smtClean="0"/>
                            <a:t>)²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𝑽</m:t>
                                  </m:r>
                                  <m:r>
                                    <a:rPr lang="en-US" sz="1100" b="1" i="1" baseline="-25000">
                                      <a:latin typeface="Cambria Math"/>
                                    </a:rPr>
                                    <m:t>𝑪𝑳𝑨𝑴𝑷</m:t>
                                  </m:r>
                                </m:num>
                                <m:den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𝑽</m:t>
                                  </m:r>
                                  <m:r>
                                    <a:rPr lang="en-US" sz="1100" b="1" i="1" baseline="-25000">
                                      <a:latin typeface="Cambria Math"/>
                                    </a:rPr>
                                    <m:t>𝑪𝑳𝑨𝑴𝑷</m:t>
                                  </m:r>
                                  <m:r>
                                    <a:rPr lang="en-US" sz="11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100" b="1" i="1">
                                      <a:latin typeface="Cambria Math"/>
                                    </a:rPr>
                                    <m:t>𝑽</m:t>
                                  </m:r>
                                  <m:r>
                                    <a:rPr lang="en-US" sz="1100" b="1" i="1" baseline="-25000">
                                      <a:latin typeface="Cambria Math"/>
                                    </a:rPr>
                                    <m:t>𝑩𝑨𝑻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100" b="1" dirty="0"/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125746"/>
                  </p:ext>
                </p:extLst>
              </p:nvPr>
            </p:nvGraphicFramePr>
            <p:xfrm>
              <a:off x="317493" y="1291054"/>
              <a:ext cx="7489493" cy="3714923"/>
            </p:xfrm>
            <a:graphic>
              <a:graphicData uri="http://schemas.openxmlformats.org/drawingml/2006/table">
                <a:tbl>
                  <a:tblPr/>
                  <a:tblGrid>
                    <a:gridCol w="1526547"/>
                    <a:gridCol w="3200877"/>
                    <a:gridCol w="1461226"/>
                    <a:gridCol w="1300843"/>
                  </a:tblGrid>
                  <a:tr h="731520"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One</a:t>
                          </a:r>
                          <a:r>
                            <a:rPr lang="en-US" sz="1400" b="1" baseline="0" dirty="0" smtClean="0"/>
                            <a:t> load per channel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r>
                            <a:rPr lang="en-US" sz="1400" b="1" baseline="-25000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1400" b="1" baseline="0" dirty="0" smtClean="0"/>
                            <a:t> = 50</a:t>
                          </a:r>
                          <a:r>
                            <a:rPr lang="en-US" sz="1400" b="1" dirty="0" smtClean="0"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400" b="1" baseline="0" dirty="0" smtClean="0"/>
                            <a:t>C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baseline="0" dirty="0" smtClean="0"/>
                            <a:t>V</a:t>
                          </a:r>
                          <a:r>
                            <a:rPr lang="en-US" sz="1400" b="1" baseline="-25000" dirty="0" smtClean="0"/>
                            <a:t>BAT </a:t>
                          </a:r>
                          <a:r>
                            <a:rPr lang="en-US" sz="1400" b="1" baseline="0" dirty="0" smtClean="0"/>
                            <a:t>= 24V industrial system</a:t>
                          </a:r>
                          <a:r>
                            <a:rPr lang="en-US" sz="1400" b="0" dirty="0"/>
                            <a:t>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TPS4H000</a:t>
                          </a:r>
                        </a:p>
                        <a:p>
                          <a:endParaRPr lang="en-US" sz="1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TPS4H160</a:t>
                          </a:r>
                        </a:p>
                        <a:p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0423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 x Relay 24V 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/>
                            <a:t>Inductance</a:t>
                          </a:r>
                          <a:r>
                            <a:rPr lang="en-US" sz="1400" b="0" baseline="0" dirty="0" smtClean="0"/>
                            <a:t> L = 205mH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DC</a:t>
                          </a:r>
                          <a:r>
                            <a:rPr lang="en-US" sz="1400" baseline="0" dirty="0" smtClean="0"/>
                            <a:t> resistance R = </a:t>
                          </a:r>
                          <a:r>
                            <a:rPr lang="en-US" sz="1400" baseline="0" dirty="0" smtClean="0"/>
                            <a:t>32</a:t>
                          </a:r>
                          <a:r>
                            <a:rPr lang="el-GR" sz="14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2*0.75 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2*0.75 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 x Resistive</a:t>
                          </a:r>
                          <a:r>
                            <a:rPr lang="en-US" sz="1400" baseline="0" dirty="0" smtClean="0"/>
                            <a:t> load </a:t>
                          </a:r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+mn-lt"/>
                              <a:cs typeface="+mn-cs"/>
                            </a:rPr>
                            <a:t>80</a:t>
                          </a:r>
                          <a:r>
                            <a:rPr lang="el-GR" sz="1400" dirty="0" smtClean="0">
                              <a:latin typeface="Calibri"/>
                              <a:cs typeface="Calibri"/>
                            </a:rPr>
                            <a:t>Ω</a:t>
                          </a:r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2*0.3 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2*0.3A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 gridSpan="2"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On state total power loss </a:t>
                          </a:r>
                        </a:p>
                        <a:p>
                          <a:r>
                            <a:rPr lang="en-US" sz="1200" b="1" dirty="0" smtClean="0"/>
                            <a:t>2 x R</a:t>
                          </a:r>
                          <a:r>
                            <a:rPr lang="en-US" sz="1200" b="1" baseline="-25000" dirty="0" smtClean="0"/>
                            <a:t>ON(max) x</a:t>
                          </a:r>
                          <a:r>
                            <a:rPr lang="en-US" sz="1200" b="1" baseline="0" dirty="0" smtClean="0"/>
                            <a:t> ( 0.3A</a:t>
                          </a:r>
                          <a:r>
                            <a:rPr lang="en-US" sz="1200" b="1" baseline="0" dirty="0" smtClean="0">
                              <a:latin typeface="Calibri"/>
                              <a:cs typeface="Calibri"/>
                            </a:rPr>
                            <a:t>² + </a:t>
                          </a:r>
                          <a:r>
                            <a:rPr lang="en-US" sz="1200" b="1" baseline="0" dirty="0" smtClean="0">
                              <a:latin typeface="Calibri"/>
                              <a:cs typeface="Calibri"/>
                            </a:rPr>
                            <a:t>0.75A²</a:t>
                          </a:r>
                          <a:r>
                            <a:rPr lang="en-US" sz="1200" b="1" baseline="0" dirty="0" smtClean="0">
                              <a:latin typeface="Calibri"/>
                              <a:cs typeface="Calibri"/>
                            </a:rPr>
                            <a:t>)</a:t>
                          </a:r>
                          <a:endParaRPr lang="en-US" sz="1200" b="1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2.61 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watts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0.365 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watts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13924" r="-58376" b="-1594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150.5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⁰C</a:t>
                          </a:r>
                          <a:endParaRPr lang="en-US" sz="1400" b="1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62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⁰</a:t>
                          </a: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C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946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88000" r="-20965" b="-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206343" y="3997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15191450"/>
              </p:ext>
            </p:extLst>
          </p:nvPr>
        </p:nvGraphicFramePr>
        <p:xfrm>
          <a:off x="7820629" y="1003720"/>
          <a:ext cx="6852211" cy="36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1147516" y="2798062"/>
            <a:ext cx="2088424" cy="10886"/>
          </a:xfrm>
          <a:prstGeom prst="line">
            <a:avLst/>
          </a:prstGeom>
          <a:ln w="25400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177452" y="2774224"/>
            <a:ext cx="0" cy="1592886"/>
          </a:xfrm>
          <a:prstGeom prst="line">
            <a:avLst/>
          </a:prstGeom>
          <a:ln w="25400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124" y="5222207"/>
            <a:ext cx="6807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Quad channel TPS4H160 is a good fit for this application but it needs an external TVS clamp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Device total power losses, in ON state, keeps the junction temperature below 150</a:t>
            </a:r>
            <a:r>
              <a:rPr lang="en-US" sz="1600" b="1" dirty="0">
                <a:latin typeface="Calibri"/>
                <a:cs typeface="Calibri"/>
              </a:rPr>
              <a:t>⁰C</a:t>
            </a:r>
            <a:r>
              <a:rPr lang="en-US" sz="1600" b="1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en-US" sz="1600" b="1" dirty="0"/>
              <a:t>S</a:t>
            </a:r>
            <a:r>
              <a:rPr lang="en-US" sz="1600" b="1" dirty="0" smtClean="0"/>
              <a:t>witch-off </a:t>
            </a:r>
            <a:r>
              <a:rPr lang="en-US" sz="1600" b="1" dirty="0"/>
              <a:t>energy </a:t>
            </a:r>
            <a:r>
              <a:rPr lang="en-US" sz="1600" b="1" dirty="0" smtClean="0"/>
              <a:t>dissipation is not within the safe area and needs external TVS capable of dissipating 170.8mJ 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TVS voltage clamp V</a:t>
            </a:r>
            <a:r>
              <a:rPr lang="en-US" sz="1600" b="1" baseline="-25000" dirty="0" smtClean="0"/>
              <a:t>TVS</a:t>
            </a:r>
            <a:r>
              <a:rPr lang="en-US" sz="1600" b="1" dirty="0" smtClean="0"/>
              <a:t> must be less than V</a:t>
            </a:r>
            <a:r>
              <a:rPr lang="en-US" sz="1600" b="1" baseline="-25000" dirty="0" smtClean="0"/>
              <a:t>CLAMP </a:t>
            </a:r>
            <a:r>
              <a:rPr lang="en-US" sz="1600" b="1" dirty="0" smtClean="0"/>
              <a:t>- V</a:t>
            </a:r>
            <a:r>
              <a:rPr lang="en-US" sz="1600" b="1" baseline="-25000" dirty="0" smtClean="0"/>
              <a:t>BAT</a:t>
            </a:r>
          </a:p>
          <a:p>
            <a:pPr marL="342900" indent="-342900">
              <a:buFontTx/>
              <a:buChar char="-"/>
            </a:pP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886325"/>
            <a:ext cx="5026643" cy="24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514113" y="2268893"/>
            <a:ext cx="906995" cy="559004"/>
            <a:chOff x="10514113" y="2268893"/>
            <a:chExt cx="906995" cy="559004"/>
          </a:xfrm>
        </p:grpSpPr>
        <p:sp>
          <p:nvSpPr>
            <p:cNvPr id="11" name="Explosion 1 10"/>
            <p:cNvSpPr/>
            <p:nvPr/>
          </p:nvSpPr>
          <p:spPr>
            <a:xfrm>
              <a:off x="10514113" y="2268893"/>
              <a:ext cx="906995" cy="559004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64428" y="2387357"/>
              <a:ext cx="7809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Damage!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82428" y="4414758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170.8 </a:t>
            </a:r>
            <a:r>
              <a:rPr lang="en-US" b="1" dirty="0" err="1" smtClean="0">
                <a:solidFill>
                  <a:srgbClr val="FF0000"/>
                </a:solidFill>
              </a:rPr>
              <a:t>mJ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90" y="373380"/>
            <a:ext cx="13533120" cy="977266"/>
          </a:xfrm>
        </p:spPr>
        <p:txBody>
          <a:bodyPr/>
          <a:lstStyle/>
          <a:p>
            <a:r>
              <a:rPr lang="en-US" dirty="0" smtClean="0"/>
              <a:t>What if Inductance is unknown?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7" y="1368787"/>
            <a:ext cx="6655435" cy="4637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54443" y="1878583"/>
            <a:ext cx="6437749" cy="1809726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Apply step voltage </a:t>
            </a:r>
            <a:r>
              <a:rPr lang="en-US" b="1" dirty="0" err="1" smtClean="0"/>
              <a:t>i.e</a:t>
            </a:r>
            <a:r>
              <a:rPr lang="en-US" b="1" dirty="0" smtClean="0"/>
              <a:t> 24V</a:t>
            </a:r>
            <a:endParaRPr lang="en-US" b="1" dirty="0"/>
          </a:p>
          <a:p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Measure the steady state current R = 24V/I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Measure the time constant </a:t>
            </a:r>
            <a:r>
              <a:rPr lang="el-GR" dirty="0" smtClean="0">
                <a:latin typeface="Calibri"/>
                <a:cs typeface="Calibri"/>
              </a:rPr>
              <a:t>τ</a:t>
            </a:r>
            <a:r>
              <a:rPr lang="en-US" dirty="0" smtClean="0"/>
              <a:t> = </a:t>
            </a:r>
            <a:r>
              <a:rPr lang="en-US" b="1" dirty="0" smtClean="0"/>
              <a:t>L/R</a:t>
            </a:r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97836"/>
              </p:ext>
            </p:extLst>
          </p:nvPr>
        </p:nvGraphicFramePr>
        <p:xfrm>
          <a:off x="7618662" y="3783264"/>
          <a:ext cx="585216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209"/>
                <a:gridCol w="2041072"/>
                <a:gridCol w="14638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constant </a:t>
                      </a:r>
                      <a:r>
                        <a:rPr lang="el-GR" dirty="0" smtClean="0">
                          <a:latin typeface="Calibri"/>
                          <a:cs typeface="Calibri"/>
                        </a:rPr>
                        <a:t>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 = </a:t>
                      </a:r>
                      <a:r>
                        <a:rPr lang="el-GR" dirty="0" smtClean="0">
                          <a:latin typeface="Calibri"/>
                          <a:cs typeface="Calibri"/>
                        </a:rPr>
                        <a:t>τ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x 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24V/0.303A</a:t>
                      </a:r>
                      <a:r>
                        <a:rPr lang="en-US" baseline="0" dirty="0" smtClean="0"/>
                        <a:t> = 79</a:t>
                      </a:r>
                      <a:r>
                        <a:rPr lang="el-GR" baseline="0" dirty="0" smtClean="0"/>
                        <a:t>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204.8mH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0140" y="6381750"/>
            <a:ext cx="1171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solenoids and relays inductance coil are not always described in the datasheet. </a:t>
            </a:r>
          </a:p>
          <a:p>
            <a:r>
              <a:rPr lang="en-US" dirty="0" smtClean="0"/>
              <a:t>Inductance value is necessary to calculate the magnetic stored energy. </a:t>
            </a:r>
          </a:p>
          <a:p>
            <a:r>
              <a:rPr lang="en-US" dirty="0" smtClean="0"/>
              <a:t>Effective method is to apply a step voltage and measure the time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demagnetization energy in the lab using TPS4H160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1" y="1102253"/>
            <a:ext cx="8016096" cy="50861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866653"/>
                  </p:ext>
                </p:extLst>
              </p:nvPr>
            </p:nvGraphicFramePr>
            <p:xfrm>
              <a:off x="9163050" y="2199317"/>
              <a:ext cx="4777740" cy="345647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882390"/>
                    <a:gridCol w="895350"/>
                  </a:tblGrid>
                  <a:tr h="118872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</a:rPr>
                            <a:t>demagnetization</a:t>
                          </a:r>
                          <a:r>
                            <a:rPr lang="en-US" sz="1600" b="1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600" b="1" dirty="0" smtClean="0">
                              <a:effectLst/>
                            </a:rPr>
                            <a:t>energy calculated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kern="1200" smtClean="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kern="1200" dirty="0">
                              <a:effectLst/>
                            </a:rPr>
                            <a:t> L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kern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𝐕𝐛𝐚𝐭</m:t>
                                  </m:r>
                                </m:num>
                                <m:den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kern="1200" dirty="0">
                              <a:effectLst/>
                            </a:rPr>
                            <a:t> )²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kern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𝐕</m:t>
                                  </m:r>
                                  <m:r>
                                    <a:rPr lang="en-US" sz="1600" b="1" i="1" kern="1200" smtClean="0">
                                      <a:effectLst/>
                                      <a:latin typeface="Cambria Math"/>
                                    </a:rPr>
                                    <m:t>𝐜𝐥𝐚𝐦𝐩</m:t>
                                  </m:r>
                                </m:num>
                                <m:den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𝐕𝐜𝐥𝐚𝐦𝐩</m:t>
                                  </m:r>
                                  <m:r>
                                    <a:rPr lang="en-US" sz="1600" b="1" kern="12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1" i="1" kern="1200">
                                      <a:effectLst/>
                                      <a:latin typeface="Cambria Math"/>
                                    </a:rPr>
                                    <m:t>𝐕𝐛𝐚𝐭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11.5mJ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244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</a:rPr>
                            <a:t>demagnetization</a:t>
                          </a:r>
                          <a:r>
                            <a:rPr lang="en-US" sz="1600" b="1" baseline="0" dirty="0" smtClean="0">
                              <a:effectLst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</a:rPr>
                            <a:t>energy Measured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11mJ 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244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</a:rPr>
                            <a:t>Demagnetization time</a:t>
                          </a:r>
                          <a:r>
                            <a:rPr lang="en-US" sz="1600" b="1" baseline="0" dirty="0" smtClean="0">
                              <a:effectLst/>
                            </a:rPr>
                            <a:t> calculated </a:t>
                          </a:r>
                          <a:r>
                            <a:rPr lang="en-US" sz="1600" b="1" dirty="0" smtClean="0"/>
                            <a:t>T</a:t>
                          </a:r>
                          <a:r>
                            <a:rPr lang="en-US" sz="1600" b="1" baseline="-25000" dirty="0" smtClean="0"/>
                            <a:t>DECAY</a:t>
                          </a:r>
                          <a:r>
                            <a:rPr lang="en-US" sz="16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𝐋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/>
                            <a:t> </a:t>
                          </a:r>
                          <a:r>
                            <a:rPr lang="en-US" sz="1600" b="1" dirty="0" smtClean="0"/>
                            <a:t>Ln(1+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𝐕</m:t>
                                  </m:r>
                                  <m:r>
                                    <a:rPr lang="en-US" sz="1600" b="1" i="1" baseline="-25000" smtClean="0">
                                      <a:latin typeface="Cambria Math"/>
                                    </a:rPr>
                                    <m:t>𝐁𝐀𝐓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𝐕</m:t>
                                  </m:r>
                                  <m:r>
                                    <a:rPr lang="en-US" sz="1600" b="1" i="1" baseline="-25000" smtClean="0">
                                      <a:latin typeface="Cambria Math"/>
                                    </a:rPr>
                                    <m:t>𝐂𝐋𝐀𝐌𝐏</m:t>
                                  </m:r>
                                  <m:r>
                                    <a:rPr lang="en-US" sz="1600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𝐕</m:t>
                                  </m:r>
                                  <m:r>
                                    <a:rPr lang="en-US" sz="1600" b="1" i="1" baseline="-25000">
                                      <a:latin typeface="Cambria Math"/>
                                    </a:rPr>
                                    <m:t>𝐁</m:t>
                                  </m:r>
                                  <m:r>
                                    <a:rPr lang="en-US" sz="1600" b="1" i="1" baseline="-25000" smtClean="0">
                                      <a:latin typeface="Cambria Math"/>
                                    </a:rPr>
                                    <m:t>𝐀𝐓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/>
                            <a:t> </a:t>
                          </a:r>
                          <a:r>
                            <a:rPr lang="en-US" sz="1600" b="1" dirty="0" smtClean="0"/>
                            <a:t>)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1.25mS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244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</a:rPr>
                            <a:t>Demagnetization time</a:t>
                          </a:r>
                          <a:r>
                            <a:rPr lang="en-US" sz="1600" b="1" baseline="0" dirty="0" smtClean="0">
                              <a:effectLst/>
                            </a:rPr>
                            <a:t> measured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1.3mS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866653"/>
                  </p:ext>
                </p:extLst>
              </p:nvPr>
            </p:nvGraphicFramePr>
            <p:xfrm>
              <a:off x="9163050" y="2199317"/>
              <a:ext cx="4777740" cy="342345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882390"/>
                    <a:gridCol w="895350"/>
                  </a:tblGrid>
                  <a:tr h="11887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4103" r="-23077" b="-18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11.5mJ</a:t>
                          </a:r>
                          <a:endParaRPr lang="en-US" sz="1400" dirty="0" smtClean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2473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</a:rPr>
                            <a:t>demagnetization</a:t>
                          </a:r>
                          <a:r>
                            <a:rPr lang="en-US" sz="1600" b="1" baseline="0" dirty="0" smtClean="0">
                              <a:effectLst/>
                            </a:rPr>
                            <a:t> </a:t>
                          </a:r>
                          <a:endParaRPr lang="en-US" sz="1600" b="1" baseline="0" dirty="0" smtClean="0">
                            <a:effectLst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effectLst/>
                            </a:rPr>
                            <a:t>energy Measured</a:t>
                          </a:r>
                        </a:p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11mJ 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475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18065" r="-23077" b="-4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1.25mS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6244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effectLst/>
                            </a:rPr>
                            <a:t>Demagnetization time</a:t>
                          </a:r>
                          <a:r>
                            <a:rPr lang="en-US" sz="1600" b="1" baseline="0" dirty="0" smtClean="0">
                              <a:effectLst/>
                            </a:rPr>
                            <a:t> measured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1.3mS</a:t>
                          </a:r>
                          <a:endParaRPr lang="en-US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834390" y="6572250"/>
            <a:ext cx="837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 measurement prove the calculation accuracy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1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inductive load lab measurement using TPS4H160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5" y="1176019"/>
            <a:ext cx="7338272" cy="383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30071"/>
            <a:ext cx="8893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630" y="6488430"/>
            <a:ext cx="1062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Stressing the high side switch at different points (Peak current, Inductance) gives the inductive </a:t>
            </a:r>
            <a:r>
              <a:rPr lang="en-US" dirty="0"/>
              <a:t>load switch-off energy </a:t>
            </a:r>
            <a:r>
              <a:rPr lang="en-US" dirty="0" smtClean="0"/>
              <a:t>dissipation capability plot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73164779"/>
              </p:ext>
            </p:extLst>
          </p:nvPr>
        </p:nvGraphicFramePr>
        <p:xfrm>
          <a:off x="7580069" y="1209460"/>
          <a:ext cx="6852211" cy="36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8672607" y="3776966"/>
            <a:ext cx="2753261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15708" y="3787125"/>
            <a:ext cx="0" cy="85452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1415708" y="3584933"/>
            <a:ext cx="906995" cy="559004"/>
            <a:chOff x="12777148" y="4950569"/>
            <a:chExt cx="906995" cy="559004"/>
          </a:xfrm>
        </p:grpSpPr>
        <p:sp>
          <p:nvSpPr>
            <p:cNvPr id="11" name="Explosion 1 10"/>
            <p:cNvSpPr/>
            <p:nvPr/>
          </p:nvSpPr>
          <p:spPr>
            <a:xfrm>
              <a:off x="12777148" y="4950569"/>
              <a:ext cx="906995" cy="559004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1794" y="5067833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Safe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Inductive Load Driving Considerations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694066" y="3220998"/>
            <a:ext cx="13743787" cy="135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700945" y="5035308"/>
            <a:ext cx="13668902" cy="129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945" y="3333338"/>
            <a:ext cx="12859163" cy="113261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Maximum </a:t>
            </a:r>
            <a:r>
              <a:rPr lang="en-US" sz="2600" b="1" dirty="0" smtClean="0">
                <a:solidFill>
                  <a:srgbClr val="000000"/>
                </a:solidFill>
              </a:rPr>
              <a:t>energy </a:t>
            </a:r>
            <a:r>
              <a:rPr lang="en-US" sz="2600" b="1" dirty="0">
                <a:solidFill>
                  <a:srgbClr val="000000"/>
                </a:solidFill>
              </a:rPr>
              <a:t>d</a:t>
            </a:r>
            <a:r>
              <a:rPr lang="en-US" sz="2600" b="1" dirty="0" smtClean="0">
                <a:solidFill>
                  <a:srgbClr val="000000"/>
                </a:solidFill>
              </a:rPr>
              <a:t>issipation</a:t>
            </a:r>
            <a:endParaRPr lang="en-US" sz="26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Ensure the </a:t>
            </a:r>
            <a:r>
              <a:rPr lang="en-US" sz="1900" dirty="0" smtClean="0">
                <a:solidFill>
                  <a:srgbClr val="000000"/>
                </a:solidFill>
              </a:rPr>
              <a:t>smart </a:t>
            </a:r>
            <a:r>
              <a:rPr lang="en-US" sz="1900" dirty="0">
                <a:solidFill>
                  <a:srgbClr val="000000"/>
                </a:solidFill>
              </a:rPr>
              <a:t>h</a:t>
            </a:r>
            <a:r>
              <a:rPr lang="en-US" sz="1900" dirty="0" smtClean="0">
                <a:solidFill>
                  <a:srgbClr val="000000"/>
                </a:solidFill>
              </a:rPr>
              <a:t>igh </a:t>
            </a:r>
            <a:r>
              <a:rPr lang="en-US" sz="1900" dirty="0">
                <a:solidFill>
                  <a:srgbClr val="000000"/>
                </a:solidFill>
              </a:rPr>
              <a:t>s</a:t>
            </a:r>
            <a:r>
              <a:rPr lang="en-US" sz="1900" dirty="0" smtClean="0">
                <a:solidFill>
                  <a:srgbClr val="000000"/>
                </a:solidFill>
              </a:rPr>
              <a:t>ide </a:t>
            </a:r>
            <a:r>
              <a:rPr lang="en-US" sz="1900" dirty="0">
                <a:solidFill>
                  <a:srgbClr val="000000"/>
                </a:solidFill>
              </a:rPr>
              <a:t>Switch can dissipate the </a:t>
            </a:r>
            <a:r>
              <a:rPr lang="en-US" sz="1900" dirty="0" smtClean="0">
                <a:solidFill>
                  <a:srgbClr val="000000"/>
                </a:solidFill>
              </a:rPr>
              <a:t>inductive load stored energy before using an external TVS clamp or freewheeling diode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265" y="5202178"/>
            <a:ext cx="12772258" cy="837152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</a:rPr>
              <a:t>Demagnetization </a:t>
            </a:r>
            <a:r>
              <a:rPr lang="en-US" sz="2600" b="1" dirty="0" smtClean="0">
                <a:solidFill>
                  <a:srgbClr val="000000"/>
                </a:solidFill>
              </a:rPr>
              <a:t>time</a:t>
            </a:r>
            <a:endParaRPr lang="en-US" sz="26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Ensure that the V</a:t>
            </a:r>
            <a:r>
              <a:rPr lang="en-US" sz="1900" baseline="-25000" dirty="0">
                <a:solidFill>
                  <a:srgbClr val="000000"/>
                </a:solidFill>
              </a:rPr>
              <a:t>CLAMP</a:t>
            </a:r>
            <a:r>
              <a:rPr lang="en-US" sz="1900" dirty="0">
                <a:solidFill>
                  <a:srgbClr val="000000"/>
                </a:solidFill>
              </a:rPr>
              <a:t> is high enough to limit the demagnetization </a:t>
            </a:r>
            <a:r>
              <a:rPr lang="en-US" sz="1900" dirty="0" smtClean="0">
                <a:solidFill>
                  <a:srgbClr val="000000"/>
                </a:solidFill>
              </a:rPr>
              <a:t>time per system requirement</a:t>
            </a: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69"/>
          <a:stretch/>
        </p:blipFill>
        <p:spPr bwMode="auto">
          <a:xfrm>
            <a:off x="682636" y="1332073"/>
            <a:ext cx="13743787" cy="135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6812" y="1444413"/>
            <a:ext cx="12859163" cy="113261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</a:rPr>
              <a:t>Maximum On resistance</a:t>
            </a:r>
            <a:endParaRPr lang="en-US" sz="26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Ensure the Smart High Side Switch can </a:t>
            </a:r>
            <a:r>
              <a:rPr lang="en-US" sz="1900" dirty="0" smtClean="0">
                <a:solidFill>
                  <a:srgbClr val="000000"/>
                </a:solidFill>
              </a:rPr>
              <a:t>drive </a:t>
            </a:r>
            <a:r>
              <a:rPr lang="en-US" sz="1900" dirty="0">
                <a:solidFill>
                  <a:srgbClr val="000000"/>
                </a:solidFill>
              </a:rPr>
              <a:t>the </a:t>
            </a:r>
            <a:r>
              <a:rPr lang="en-US" sz="1900" dirty="0" smtClean="0">
                <a:solidFill>
                  <a:srgbClr val="000000"/>
                </a:solidFill>
              </a:rPr>
              <a:t>inductive </a:t>
            </a:r>
            <a:r>
              <a:rPr lang="en-US" sz="1900" dirty="0">
                <a:solidFill>
                  <a:srgbClr val="000000"/>
                </a:solidFill>
              </a:rPr>
              <a:t>load </a:t>
            </a:r>
            <a:r>
              <a:rPr lang="en-US" sz="1900" dirty="0" smtClean="0">
                <a:solidFill>
                  <a:srgbClr val="000000"/>
                </a:solidFill>
              </a:rPr>
              <a:t>in on state by keeping the junction temperature  below 150C</a:t>
            </a: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Driving Inductive loads storing magnetic energy generates very high voltage spikes at switching off time. High voltage spike leads to severe damage. To prevent damage, a voltage clamp and controlled demagnetization energy dissipation is a must</a:t>
            </a:r>
          </a:p>
          <a:p>
            <a:endParaRPr lang="en-US" sz="2800" dirty="0"/>
          </a:p>
          <a:p>
            <a:r>
              <a:rPr lang="en-US" sz="2800" dirty="0" smtClean="0"/>
              <a:t>TI smart </a:t>
            </a:r>
            <a:r>
              <a:rPr lang="en-US" sz="2800" dirty="0"/>
              <a:t>h</a:t>
            </a:r>
            <a:r>
              <a:rPr lang="en-US" sz="2800" dirty="0" smtClean="0"/>
              <a:t>igh </a:t>
            </a:r>
            <a:r>
              <a:rPr lang="en-US" sz="2800" dirty="0"/>
              <a:t>s</a:t>
            </a:r>
            <a:r>
              <a:rPr lang="en-US" sz="2800" dirty="0" smtClean="0"/>
              <a:t>ide </a:t>
            </a:r>
            <a:r>
              <a:rPr lang="en-US" sz="2800" dirty="0"/>
              <a:t>s</a:t>
            </a:r>
            <a:r>
              <a:rPr lang="en-US" sz="2800" dirty="0" smtClean="0"/>
              <a:t>witches integrate a clamp which offers significant advantages for inductive load driving with no need of external TVS clamping in most applications</a:t>
            </a:r>
          </a:p>
          <a:p>
            <a:endParaRPr lang="en-US" sz="2800" dirty="0"/>
          </a:p>
          <a:p>
            <a:r>
              <a:rPr lang="en-US" sz="2800" dirty="0" smtClean="0"/>
              <a:t>The calculated formulas are accurate and can be used to safely design a system to switch inductive loads on/off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</a:t>
            </a:r>
            <a:r>
              <a:rPr lang="en-US" dirty="0"/>
              <a:t>i</a:t>
            </a:r>
            <a:r>
              <a:rPr lang="en-US" dirty="0" smtClean="0"/>
              <a:t>nformation:  SLVAE30 application </a:t>
            </a:r>
            <a:r>
              <a:rPr lang="en-US" dirty="0"/>
              <a:t>r</a:t>
            </a:r>
            <a:r>
              <a:rPr lang="en-US" dirty="0" smtClean="0"/>
              <a:t>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33" y="1101674"/>
            <a:ext cx="4552075" cy="6223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1388" y="1597013"/>
            <a:ext cx="736899" cy="215152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92" y="1102667"/>
            <a:ext cx="4353585" cy="6255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24462" y="7257657"/>
            <a:ext cx="4937760" cy="276158"/>
          </a:xfrm>
          <a:prstGeom prst="rect">
            <a:avLst/>
          </a:prstGeom>
        </p:spPr>
        <p:txBody>
          <a:bodyPr lIns="146304" tIns="73152" rIns="146304" bIns="73152"/>
          <a:lstStyle/>
          <a:p>
            <a:pPr defTabSz="1218864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FE4-F784-4A94-8F3E-54A098F0E8C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inductive load?</a:t>
            </a:r>
            <a:endParaRPr lang="en-US" dirty="0"/>
          </a:p>
        </p:txBody>
      </p:sp>
      <p:pic>
        <p:nvPicPr>
          <p:cNvPr id="9270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2" y="1137592"/>
            <a:ext cx="5879413" cy="241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03715" y="3767441"/>
            <a:ext cx="10380846" cy="950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46304" tIns="73152" rIns="146304" bIns="73152" anchor="ctr"/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900" kern="0" dirty="0"/>
              <a:t>Inductive loads are typically found as </a:t>
            </a:r>
            <a:r>
              <a:rPr lang="en-US" sz="1900" b="1" kern="0" dirty="0"/>
              <a:t>solenoids, relays, valves</a:t>
            </a:r>
            <a:r>
              <a:rPr lang="en-US" sz="1900" kern="0" dirty="0"/>
              <a:t>, </a:t>
            </a:r>
            <a:r>
              <a:rPr lang="en-US" sz="1900" kern="0" dirty="0" err="1"/>
              <a:t>etc</a:t>
            </a:r>
            <a:r>
              <a:rPr lang="en-US" sz="1900" kern="0" dirty="0"/>
              <a:t> in systems and are commonly seen in both automotive and industrial applications. </a:t>
            </a:r>
            <a:r>
              <a:rPr lang="en-US" sz="1900" kern="0" dirty="0" smtClean="0"/>
              <a:t>The current is in the range of  0.1A to 10A and Inductances in the range of 0.1</a:t>
            </a:r>
            <a:r>
              <a:rPr lang="el-GR" sz="1900" kern="0" dirty="0" smtClean="0">
                <a:latin typeface="Calibri"/>
              </a:rPr>
              <a:t>μ</a:t>
            </a:r>
            <a:r>
              <a:rPr lang="en-US" sz="1900" kern="0" dirty="0" smtClean="0"/>
              <a:t>H to 2000 </a:t>
            </a:r>
            <a:r>
              <a:rPr lang="en-US" sz="1900" kern="0" dirty="0" err="1" smtClean="0"/>
              <a:t>mH</a:t>
            </a:r>
            <a:r>
              <a:rPr lang="en-US" sz="1900" kern="0" dirty="0" smtClean="0"/>
              <a:t> </a:t>
            </a:r>
            <a:endParaRPr lang="en-US" sz="1900" kern="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00" y="1137592"/>
            <a:ext cx="3567637" cy="173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030" y="4873682"/>
            <a:ext cx="12560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Stored energy in long </a:t>
            </a:r>
            <a:r>
              <a:rPr lang="en-US" b="1" dirty="0" smtClean="0"/>
              <a:t>harness wire</a:t>
            </a:r>
            <a:r>
              <a:rPr lang="en-US" dirty="0" smtClean="0"/>
              <a:t>, connecting voltage source to a resistive load, should be taking in consideration especially at high load current</a:t>
            </a:r>
          </a:p>
          <a:p>
            <a:endParaRPr lang="en-US" dirty="0" smtClean="0"/>
          </a:p>
          <a:p>
            <a:endParaRPr 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71488"/>
              </p:ext>
            </p:extLst>
          </p:nvPr>
        </p:nvGraphicFramePr>
        <p:xfrm>
          <a:off x="685030" y="5661527"/>
          <a:ext cx="7916334" cy="1463040"/>
        </p:xfrm>
        <a:graphic>
          <a:graphicData uri="http://schemas.openxmlformats.org/drawingml/2006/table">
            <a:tbl>
              <a:tblPr/>
              <a:tblGrid>
                <a:gridCol w="2006600"/>
                <a:gridCol w="2857500"/>
                <a:gridCol w="305223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Wire length (10 meters)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resistance </a:t>
                      </a:r>
                      <a:r>
                        <a:rPr lang="en-US" dirty="0" smtClean="0"/>
                        <a:t>(m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inductance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latin typeface="Calibri"/>
                        </a:rPr>
                        <a:t>μ</a:t>
                      </a:r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18 gauge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209.48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16 gauge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131.75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58" y="5378923"/>
            <a:ext cx="3769895" cy="19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44" y="3746232"/>
            <a:ext cx="100774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0"/>
            <a:ext cx="14121448" cy="977266"/>
          </a:xfrm>
        </p:spPr>
        <p:txBody>
          <a:bodyPr/>
          <a:lstStyle/>
          <a:p>
            <a:r>
              <a:rPr lang="en-US" dirty="0" smtClean="0"/>
              <a:t>De-energizing with clamp across the switch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9168" y="1007632"/>
                <a:ext cx="10002474" cy="6035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Circuit equation is a differential first order  RI</a:t>
                </a:r>
                <a:r>
                  <a:rPr lang="en-US" sz="2000" baseline="-25000" dirty="0" smtClean="0"/>
                  <a:t>(t) </a:t>
                </a:r>
                <a:r>
                  <a:rPr lang="en-US" sz="2000" dirty="0" smtClean="0"/>
                  <a:t>+ 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𝑑𝐼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/>
                  <a:t> = - (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CLAMP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BAT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Demagnetization current I</a:t>
                </a:r>
                <a:r>
                  <a:rPr lang="en-US" sz="2000" baseline="-25000" dirty="0" smtClean="0"/>
                  <a:t>(t) </a:t>
                </a:r>
                <a:r>
                  <a:rPr lang="en-US" sz="2000" dirty="0" smtClean="0"/>
                  <a:t>= </a:t>
                </a:r>
                <a:r>
                  <a:rPr lang="en-US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𝑉𝐵𝐴𝑇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𝑉𝐵𝐴𝑇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Demagnetization time, when I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(t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)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is zero), T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DECAY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sz="2000" dirty="0">
                    <a:solidFill>
                      <a:schemeClr val="tx1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(1 </a:t>
                </a:r>
                <a:r>
                  <a:rPr lang="en-US" sz="20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𝑉𝐵𝐴𝑇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Demagnetization energy, dissipated in the FET, is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0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𝐷𝐸𝐶𝐴𝑌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𝑉𝐶𝐿𝐴𝑀𝑃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CLAMP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𝑉𝐵𝐴𝑇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Ln(1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𝑉𝐵𝐴𝑇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))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      or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8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)²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8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8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8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Simplified formula valid when V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CLAMP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&gt; 3 V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BAT</a:t>
                </a: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Observation: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BAT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is still connected while de-energizing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Demagnetization energy is dissipated in the FET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FET rated energy must be &gt; than stored energy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²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8" y="1007632"/>
                <a:ext cx="10002474" cy="6035563"/>
              </a:xfrm>
              <a:prstGeom prst="rect">
                <a:avLst/>
              </a:prstGeom>
              <a:blipFill rotWithShape="1">
                <a:blip r:embed="rId4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09" y="987366"/>
            <a:ext cx="3166634" cy="551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0770" y="4081035"/>
            <a:ext cx="3393745" cy="791906"/>
          </a:xfrm>
          <a:prstGeom prst="rect">
            <a:avLst/>
          </a:prstGeom>
          <a:noFill/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0"/>
            <a:ext cx="14121448" cy="977266"/>
          </a:xfrm>
        </p:spPr>
        <p:txBody>
          <a:bodyPr/>
          <a:lstStyle/>
          <a:p>
            <a:r>
              <a:rPr lang="en-US" dirty="0" smtClean="0"/>
              <a:t>De-energizing with a TVS clamp across the load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9168" y="1007632"/>
                <a:ext cx="10062632" cy="846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Circuit equation is a differential first order RI</a:t>
                </a:r>
                <a:r>
                  <a:rPr lang="en-US" sz="2000" baseline="-25000" dirty="0"/>
                  <a:t>(t) </a:t>
                </a:r>
                <a:r>
                  <a:rPr lang="en-US" sz="2000" dirty="0"/>
                  <a:t>+ 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𝑑𝐼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/>
                  <a:t> = - (V</a:t>
                </a:r>
                <a:r>
                  <a:rPr lang="en-US" sz="2000" baseline="-25000" dirty="0"/>
                  <a:t>CLAMP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+ V</a:t>
                </a:r>
                <a:r>
                  <a:rPr lang="en-US" sz="2000" baseline="-25000" dirty="0" smtClean="0"/>
                  <a:t>F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Demagnetization current I</a:t>
                </a:r>
                <a:r>
                  <a:rPr lang="en-US" sz="2000" baseline="-25000" dirty="0" smtClean="0"/>
                  <a:t>(t) </a:t>
                </a:r>
                <a:r>
                  <a:rPr lang="en-US" sz="2000" dirty="0" smtClean="0"/>
                  <a:t>= </a:t>
                </a:r>
                <a:r>
                  <a:rPr lang="en-US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𝑉𝑐𝑙𝑎𝑚𝑝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𝑉𝐹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𝑉𝐹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/>
                  <a:t>Demagnetization </a:t>
                </a:r>
                <a:r>
                  <a:rPr lang="en-US" sz="2000" dirty="0" smtClean="0"/>
                  <a:t>time, </a:t>
                </a:r>
                <a:r>
                  <a:rPr lang="en-US" sz="2000" dirty="0"/>
                  <a:t>when I</a:t>
                </a:r>
                <a:r>
                  <a:rPr lang="en-US" sz="2000" baseline="-25000" dirty="0"/>
                  <a:t>(t)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zero, </a:t>
                </a:r>
                <a:r>
                  <a:rPr lang="en-US" sz="2000" dirty="0"/>
                  <a:t>T</a:t>
                </a:r>
                <a:r>
                  <a:rPr lang="en-US" sz="2000" baseline="-25000" dirty="0"/>
                  <a:t>DECAY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Ln(1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𝐶𝐿𝐴𝑀𝑃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2000" dirty="0"/>
                  <a:t> )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Demagnetization energy dissipated across the clamp is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𝐷𝐸𝐶𝐴𝑌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sz="2000" i="1" baseline="-25000">
                                <a:latin typeface="Cambria Math"/>
                              </a:rPr>
                              <m:t>𝐶𝐿𝐴𝑀𝑃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𝑉𝐹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/>
                  <a:t>=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𝑉𝐹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 baseline="-25000">
                            <a:latin typeface="Cambria Math"/>
                          </a:rPr>
                          <m:t> + </m:t>
                        </m:r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/>
                  <a:t> Ln(1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𝑉𝐹</m:t>
                        </m:r>
                      </m:den>
                    </m:f>
                  </m:oMath>
                </a14:m>
                <a:r>
                  <a:rPr lang="en-US" sz="2000" dirty="0"/>
                  <a:t>))</a:t>
                </a:r>
              </a:p>
              <a:p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:r>
                  <a:rPr lang="en-US" sz="2400" dirty="0" smtClean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L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/>
                  <a:t> )</a:t>
                </a:r>
                <a:r>
                  <a:rPr lang="en-US" sz="2400" dirty="0" smtClean="0"/>
                  <a:t>² </a:t>
                </a:r>
                <a:r>
                  <a:rPr lang="en-US" sz="2000" dirty="0" smtClean="0"/>
                  <a:t>Simplified formula valid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 baseline="-25000">
                        <a:latin typeface="Cambria Math"/>
                      </a:rPr>
                      <m:t>𝐶𝐿𝐴𝑀𝑃</m:t>
                    </m:r>
                  </m:oMath>
                </a14:m>
                <a:r>
                  <a:rPr lang="en-US" sz="2000" dirty="0" smtClean="0"/>
                  <a:t> &gt; 2 </a:t>
                </a:r>
                <a:r>
                  <a:rPr lang="en-US" sz="2000" dirty="0"/>
                  <a:t>x V</a:t>
                </a:r>
                <a:r>
                  <a:rPr lang="en-US" sz="2000" baseline="-25000" dirty="0"/>
                  <a:t>BAT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Observation: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BAT </a:t>
                </a:r>
                <a:r>
                  <a:rPr lang="en-US" sz="2000" dirty="0" smtClean="0"/>
                  <a:t>is disconnected while de-energizing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 smtClean="0"/>
                  <a:t>Demagnetization </a:t>
                </a:r>
                <a:r>
                  <a:rPr lang="en-US" sz="2000" dirty="0"/>
                  <a:t>energy is dissipated in </a:t>
                </a:r>
                <a:r>
                  <a:rPr lang="en-US" sz="2000" dirty="0" smtClean="0"/>
                  <a:t>the clamp across the load</a:t>
                </a:r>
                <a:endParaRPr lang="en-US" sz="2000" dirty="0"/>
              </a:p>
              <a:p>
                <a:pPr marL="342900" indent="-342900">
                  <a:buFontTx/>
                  <a:buChar char="-"/>
                </a:pPr>
                <a:r>
                  <a:rPr lang="en-US" sz="2000" dirty="0" smtClean="0">
                    <a:solidFill>
                      <a:schemeClr val="bg2"/>
                    </a:solidFill>
                  </a:rPr>
                  <a:t>Clamp rated energy is around the stored energy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L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solidFill>
                              <a:schemeClr val="bg2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)²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   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8" y="1007632"/>
                <a:ext cx="10062632" cy="8467318"/>
              </a:xfrm>
              <a:prstGeom prst="rect">
                <a:avLst/>
              </a:prstGeom>
              <a:blipFill rotWithShape="1">
                <a:blip r:embed="rId5"/>
                <a:stretch>
                  <a:fillRect l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1007190"/>
            <a:ext cx="3519989" cy="55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0690" y="4695051"/>
            <a:ext cx="1421130" cy="598170"/>
          </a:xfrm>
          <a:prstGeom prst="rect">
            <a:avLst/>
          </a:prstGeom>
          <a:noFill/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0"/>
            <a:ext cx="14121448" cy="977266"/>
          </a:xfrm>
        </p:spPr>
        <p:txBody>
          <a:bodyPr/>
          <a:lstStyle/>
          <a:p>
            <a:r>
              <a:rPr lang="en-US" dirty="0" smtClean="0"/>
              <a:t>De-energizing with a freewheeling diode across the load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2873" y="1007632"/>
                <a:ext cx="9705473" cy="8552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Circuit equation is a differential first order  RI(t) + 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𝑑𝐼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-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F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Demagnetization current </a:t>
                </a:r>
                <a:r>
                  <a:rPr lang="en-US" sz="2400" dirty="0">
                    <a:solidFill>
                      <a:schemeClr val="tx1"/>
                    </a:solidFill>
                  </a:rPr>
                  <a:t>I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(t)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Demagnetization time </a:t>
                </a:r>
                <a:r>
                  <a:rPr lang="en-US" sz="2400" dirty="0">
                    <a:solidFill>
                      <a:schemeClr val="tx1"/>
                    </a:solidFill>
                  </a:rPr>
                  <a:t>when I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(t)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zero) T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DECAY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Ln(1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)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Demagnetization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energy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dissipated across the diode is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𝐷𝐸𝐶𝐴𝑌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Ln(1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     or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0.8 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Simplified formula valid for any condition</a:t>
                </a: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Observation: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BAT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disconnected while de-energizing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solidFill>
                      <a:schemeClr val="tx1"/>
                    </a:solidFill>
                  </a:rPr>
                  <a:t>Demagnetization energy is dissipated in the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diode </a:t>
                </a:r>
                <a:r>
                  <a:rPr lang="en-US" sz="2400" dirty="0">
                    <a:solidFill>
                      <a:schemeClr val="tx1"/>
                    </a:solidFill>
                  </a:rPr>
                  <a:t>across the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load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Freewheeling diode rated energy is less than </a:t>
                </a:r>
                <a:r>
                  <a:rPr lang="en-US" sz="2400" dirty="0">
                    <a:solidFill>
                      <a:schemeClr val="tx1"/>
                    </a:solidFill>
                  </a:rPr>
                  <a:t>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342900" indent="-342900">
                  <a:buFontTx/>
                  <a:buChar char="-"/>
                </a:pPr>
                <a:endParaRPr lang="en-US" sz="2000" dirty="0"/>
              </a:p>
              <a:p>
                <a:r>
                  <a:rPr lang="en-US" sz="2000" dirty="0" smtClean="0"/>
                  <a:t>   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3" y="1007632"/>
                <a:ext cx="9705473" cy="8552982"/>
              </a:xfrm>
              <a:prstGeom prst="rect">
                <a:avLst/>
              </a:prstGeom>
              <a:blipFill rotWithShape="1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335" y="919164"/>
            <a:ext cx="3416216" cy="59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1878536"/>
            <a:ext cx="1198848" cy="38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7777" y="5092860"/>
            <a:ext cx="1759352" cy="625055"/>
          </a:xfrm>
          <a:prstGeom prst="rect">
            <a:avLst/>
          </a:prstGeom>
          <a:noFill/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67" y="3266472"/>
            <a:ext cx="14259561" cy="977266"/>
          </a:xfrm>
        </p:spPr>
        <p:txBody>
          <a:bodyPr/>
          <a:lstStyle/>
          <a:p>
            <a:pPr lvl="1"/>
            <a:r>
              <a:rPr lang="en-US" sz="4400" dirty="0"/>
              <a:t>Deep </a:t>
            </a:r>
            <a:r>
              <a:rPr lang="en-US" sz="4400" dirty="0" smtClean="0"/>
              <a:t>dive inductive load analysis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627360" y="7259955"/>
            <a:ext cx="3413760" cy="247651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 energizing an inductive load, or “ON state”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0648950" y="1095375"/>
            <a:ext cx="3590925" cy="60769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46304" tIns="73152" rIns="146304" bIns="73152" anchor="ctr"/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19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48950" y="1614652"/>
                <a:ext cx="3803761" cy="1149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Instantaneous current </a:t>
                </a:r>
              </a:p>
              <a:p>
                <a:r>
                  <a:rPr lang="en-US" sz="2800" dirty="0" smtClean="0"/>
                  <a:t>     I</a:t>
                </a:r>
                <a:r>
                  <a:rPr lang="en-US" sz="2800" baseline="-25000" dirty="0" smtClean="0"/>
                  <a:t>(t</a:t>
                </a:r>
                <a:r>
                  <a:rPr lang="en-US" sz="2800" baseline="-25000" dirty="0"/>
                  <a:t>) </a:t>
                </a:r>
                <a:r>
                  <a:rPr lang="en-US" sz="2800" dirty="0"/>
                  <a:t>=  I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 (1 -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)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50" y="1614652"/>
                <a:ext cx="3803761" cy="1149738"/>
              </a:xfrm>
              <a:prstGeom prst="rect">
                <a:avLst/>
              </a:prstGeom>
              <a:blipFill rotWithShape="1">
                <a:blip r:embed="rId3"/>
                <a:stretch>
                  <a:fillRect l="-3365" t="-5319" r="-128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41816" y="3019903"/>
                <a:ext cx="3354609" cy="71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</a:t>
                </a:r>
                <a:r>
                  <a:rPr lang="en-US" sz="2800" dirty="0" smtClean="0"/>
                  <a:t>ime </a:t>
                </a:r>
                <a:r>
                  <a:rPr lang="en-US" sz="2800" dirty="0"/>
                  <a:t>constant, </a:t>
                </a:r>
                <a:r>
                  <a:rPr lang="el-GR" sz="2800" dirty="0" smtClean="0">
                    <a:latin typeface="Calibri"/>
                    <a:cs typeface="Calibri"/>
                  </a:rPr>
                  <a:t>τ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816" y="3019903"/>
                <a:ext cx="3354609" cy="710579"/>
              </a:xfrm>
              <a:prstGeom prst="rect">
                <a:avLst/>
              </a:prstGeom>
              <a:blipFill rotWithShape="1">
                <a:blip r:embed="rId5"/>
                <a:stretch>
                  <a:fillRect l="-363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41816" y="3911538"/>
                <a:ext cx="3405188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Steady </a:t>
                </a:r>
                <a:r>
                  <a:rPr lang="en-US" sz="2800" dirty="0"/>
                  <a:t>state current </a:t>
                </a:r>
                <a:endParaRPr lang="en-US" sz="2800" dirty="0" smtClean="0"/>
              </a:p>
              <a:p>
                <a:r>
                  <a:rPr lang="en-US" sz="2800" dirty="0" smtClean="0"/>
                  <a:t>    I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816" y="3911538"/>
                <a:ext cx="3405188" cy="1141466"/>
              </a:xfrm>
              <a:prstGeom prst="rect">
                <a:avLst/>
              </a:prstGeom>
              <a:blipFill rotWithShape="1">
                <a:blip r:embed="rId6"/>
                <a:stretch>
                  <a:fillRect l="-3578" t="-5348" r="-5546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41817" y="5277051"/>
                <a:ext cx="3405187" cy="157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Stored energy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     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𝑉𝑏𝑎𝑡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)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²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817" y="5277051"/>
                <a:ext cx="3405187" cy="1572354"/>
              </a:xfrm>
              <a:prstGeom prst="rect">
                <a:avLst/>
              </a:prstGeom>
              <a:blipFill rotWithShape="1">
                <a:blip r:embed="rId7"/>
                <a:stretch>
                  <a:fillRect l="-3578" t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97467" y="6074706"/>
            <a:ext cx="8043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The stored energy is dissipated when the switch is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Systems Fail because they do not anticipate the energy</a:t>
            </a:r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1" y="906317"/>
            <a:ext cx="9174616" cy="48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10350"/>
              </p:ext>
            </p:extLst>
          </p:nvPr>
        </p:nvGraphicFramePr>
        <p:xfrm>
          <a:off x="283704" y="5850070"/>
          <a:ext cx="128094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76"/>
                <a:gridCol w="1394460"/>
                <a:gridCol w="1406196"/>
                <a:gridCol w="1280944"/>
                <a:gridCol w="1280944"/>
                <a:gridCol w="1280944"/>
                <a:gridCol w="1280944"/>
                <a:gridCol w="1280944"/>
                <a:gridCol w="1280944"/>
                <a:gridCol w="1280944"/>
              </a:tblGrid>
              <a:tr h="734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BAT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 State Current (V</a:t>
                      </a:r>
                      <a:r>
                        <a:rPr lang="en-US" baseline="-25000" dirty="0" smtClean="0"/>
                        <a:t>BAT</a:t>
                      </a:r>
                      <a:r>
                        <a:rPr lang="en-US" dirty="0" smtClean="0"/>
                        <a:t>/R)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 state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Stored Magnetic Energy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SW,OFF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VSW</a:t>
                      </a:r>
                      <a:endParaRPr lang="en-US" dirty="0"/>
                    </a:p>
                  </a:txBody>
                  <a:tcPr/>
                </a:tc>
              </a:tr>
              <a:tr h="6094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clamp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r>
                        <a:rPr lang="el-GR" sz="1400" dirty="0" smtClean="0"/>
                        <a:t>Ω</a:t>
                      </a:r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400" baseline="-250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100mH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12V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250mA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0mA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3.125mJ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2500 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2512 V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0" y="110915"/>
            <a:ext cx="13533120" cy="734928"/>
          </a:xfrm>
        </p:spPr>
        <p:txBody>
          <a:bodyPr/>
          <a:lstStyle/>
          <a:p>
            <a:r>
              <a:rPr lang="en-US" dirty="0" smtClean="0"/>
              <a:t>Disconnecting </a:t>
            </a:r>
            <a:r>
              <a:rPr lang="en-US" dirty="0"/>
              <a:t>an Inductive </a:t>
            </a:r>
            <a:r>
              <a:rPr lang="en-US" dirty="0" smtClean="0"/>
              <a:t>load </a:t>
            </a:r>
            <a:r>
              <a:rPr lang="en-US" u="sng" dirty="0" smtClean="0"/>
              <a:t>without</a:t>
            </a:r>
            <a:r>
              <a:rPr lang="en-US" dirty="0" smtClean="0"/>
              <a:t> a clamp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69505" y="694482"/>
                <a:ext cx="7960895" cy="361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Stored energy is dissipated in the switch when disconnecting the load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𝑉𝑏𝑎𝑡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²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𝑆𝑊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,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𝑂𝐹𝐹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𝑉𝐵𝐴𝑇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𝑉𝑆𝑃𝐼𝐾𝐸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→−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∝−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Demagnetization </a:t>
                </a:r>
                <a:r>
                  <a:rPr lang="en-US" dirty="0"/>
                  <a:t>time is the switch off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𝑆𝑊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𝑂𝐹𝐹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baseline="-250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-250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below example stored energy of 3.125mJ is dissipated in the switch at </a:t>
                </a:r>
                <a:r>
                  <a:rPr lang="en-US" dirty="0"/>
                  <a:t>2500V in </a:t>
                </a:r>
                <a:r>
                  <a:rPr lang="en-US" dirty="0" smtClean="0"/>
                  <a:t>10uS. </a:t>
                </a:r>
              </a:p>
              <a:p>
                <a:endParaRPr lang="en-US" dirty="0" smtClean="0">
                  <a:solidFill>
                    <a:schemeClr val="accent5"/>
                  </a:solidFill>
                </a:endParaRPr>
              </a:p>
              <a:p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05" y="694482"/>
                <a:ext cx="7960895" cy="3613297"/>
              </a:xfrm>
              <a:prstGeom prst="rect">
                <a:avLst/>
              </a:prstGeom>
              <a:blipFill rotWithShape="1">
                <a:blip r:embed="rId2"/>
                <a:stretch>
                  <a:fillRect l="-459" t="-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69505" y="4206723"/>
            <a:ext cx="7628881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oltage spike of 2500V is way above the BVDSS limit and will damage the FET. It may also damage upstream components in the system.</a:t>
            </a:r>
          </a:p>
          <a:p>
            <a:endParaRPr lang="en-US" dirty="0" smtClean="0"/>
          </a:p>
          <a:p>
            <a:r>
              <a:rPr lang="en-US" dirty="0" smtClean="0"/>
              <a:t>Obviously something has to clamp the voltage to keep it at a safe operating point.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90329" y="2861665"/>
            <a:ext cx="592324" cy="2332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5565657" y="2584015"/>
            <a:ext cx="906995" cy="5590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5972" y="2702479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Damage!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206089" y="6393103"/>
            <a:ext cx="1236442" cy="730178"/>
            <a:chOff x="13467087" y="6179297"/>
            <a:chExt cx="906995" cy="559004"/>
          </a:xfrm>
        </p:grpSpPr>
        <p:sp>
          <p:nvSpPr>
            <p:cNvPr id="13" name="Explosion 1 12"/>
            <p:cNvSpPr/>
            <p:nvPr/>
          </p:nvSpPr>
          <p:spPr>
            <a:xfrm>
              <a:off x="13467087" y="6179297"/>
              <a:ext cx="906995" cy="559004"/>
            </a:xfrm>
            <a:prstGeom prst="irregularSeal1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621447" y="6358658"/>
              <a:ext cx="572892" cy="2002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Damage!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5" y="2233380"/>
            <a:ext cx="3610916" cy="190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41" y="689787"/>
            <a:ext cx="2625497" cy="49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Safely de-energizing an inductive load with different type of clamp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9465" y="1081474"/>
            <a:ext cx="126788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Clamping the voltage spike means reducing the peak voltage and dissipate the energy safely.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Three safe methods for de-energizing an inductive load and clamp the voltage spike: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dirty="0" smtClean="0"/>
              <a:t>lamp across the FET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detailed calculation, </a:t>
            </a:r>
            <a:r>
              <a:rPr lang="en-US" sz="2400" dirty="0"/>
              <a:t>please visit </a:t>
            </a:r>
            <a:r>
              <a:rPr lang="en-US" sz="2400" dirty="0" smtClean="0">
                <a:hlinkClick r:id="rId3"/>
              </a:rPr>
              <a:t>Driving inductive load section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4" y="3290648"/>
            <a:ext cx="100774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7650" y="2548890"/>
            <a:ext cx="569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Clamp across the 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9650" y="2548890"/>
            <a:ext cx="569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Freewheeling diode across the load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93" y="3290647"/>
            <a:ext cx="1038757" cy="256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80" y="3290648"/>
            <a:ext cx="800100" cy="25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 Across the FET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9095874" y="1014664"/>
            <a:ext cx="5474368" cy="6334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46304" tIns="73152" rIns="146304" bIns="73152" anchor="ctr"/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19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35716" y="971549"/>
                <a:ext cx="5534526" cy="6377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Waveform when Switch turns off: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Clamp is biased and creates a small voltage at the gate and puts the FET in linear region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Voltage across the load </a:t>
                </a:r>
                <a:endParaRPr lang="en-US" sz="20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OUT</a:t>
                </a:r>
                <a:r>
                  <a:rPr lang="en-US" sz="2000" dirty="0" smtClean="0"/>
                  <a:t> = </a:t>
                </a:r>
                <a:r>
                  <a:rPr lang="en-US" sz="2000" dirty="0"/>
                  <a:t>V</a:t>
                </a:r>
                <a:r>
                  <a:rPr lang="en-US" sz="2000" baseline="-25000" dirty="0"/>
                  <a:t>BAT</a:t>
                </a:r>
                <a:r>
                  <a:rPr lang="en-US" sz="2000" dirty="0"/>
                  <a:t> - V</a:t>
                </a:r>
                <a:r>
                  <a:rPr lang="en-US" sz="2000" baseline="-25000" dirty="0"/>
                  <a:t>CLAMP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Voltage across the </a:t>
                </a:r>
                <a:r>
                  <a:rPr lang="en-US" sz="2000" dirty="0" smtClean="0"/>
                  <a:t>Switch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DS</a:t>
                </a:r>
                <a:r>
                  <a:rPr lang="en-US" sz="2000" dirty="0" smtClean="0"/>
                  <a:t> = </a:t>
                </a:r>
                <a:r>
                  <a:rPr lang="en-US" sz="2000" dirty="0"/>
                  <a:t>V</a:t>
                </a:r>
                <a:r>
                  <a:rPr lang="en-US" sz="2000" baseline="-25000" dirty="0"/>
                  <a:t>CLAMP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Demagnetization time T</a:t>
                </a:r>
                <a:r>
                  <a:rPr lang="en-US" sz="2000" baseline="-25000" dirty="0" smtClean="0"/>
                  <a:t>DECAY</a:t>
                </a:r>
                <a:r>
                  <a:rPr lang="en-US" sz="2000" dirty="0" smtClean="0"/>
                  <a:t> is logarithmic function inversely proportional to clamp voltage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Demagnetization </a:t>
                </a:r>
                <a:r>
                  <a:rPr lang="en-US" sz="2000" dirty="0" smtClean="0"/>
                  <a:t>energy (dissipated </a:t>
                </a:r>
                <a:r>
                  <a:rPr lang="en-US" sz="2000" dirty="0"/>
                  <a:t>in the </a:t>
                </a:r>
                <a:r>
                  <a:rPr lang="en-US" sz="2000" dirty="0" smtClean="0"/>
                  <a:t>FET)</a:t>
                </a:r>
                <a:endParaRPr lang="en-US" sz="2000" i="1" dirty="0" smtClean="0">
                  <a:solidFill>
                    <a:schemeClr val="bg2"/>
                  </a:solidFill>
                  <a:latin typeface="Cambria Math"/>
                </a:endParaRPr>
              </a:p>
              <a:p>
                <a:r>
                  <a:rPr lang="en-US" sz="2000" dirty="0" smtClean="0">
                    <a:solidFill>
                      <a:schemeClr val="bg2"/>
                    </a:solidFill>
                  </a:rPr>
                  <a:t>	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E</a:t>
                </a:r>
                <a:r>
                  <a:rPr lang="en-US" sz="2000" baseline="-25000" dirty="0" err="1"/>
                  <a:t>demag</a:t>
                </a:r>
                <a:r>
                  <a:rPr lang="en-US" sz="2000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L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)²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000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𝐶𝐿𝐴𝑀𝑃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𝑉𝐵𝐴𝑇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Simplified </a:t>
                </a:r>
                <a:r>
                  <a:rPr lang="en-US" sz="1600" dirty="0"/>
                  <a:t>formula valid when V</a:t>
                </a:r>
                <a:r>
                  <a:rPr lang="en-US" sz="1600" baseline="-25000" dirty="0"/>
                  <a:t>CLAMP</a:t>
                </a:r>
                <a:r>
                  <a:rPr lang="en-US" sz="1600" dirty="0"/>
                  <a:t> &gt; 3 </a:t>
                </a: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BAT</a:t>
                </a:r>
                <a:endParaRPr lang="en-US" sz="1600" baseline="-25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16" y="971549"/>
                <a:ext cx="5534526" cy="6377259"/>
              </a:xfrm>
              <a:prstGeom prst="rect">
                <a:avLst/>
              </a:prstGeom>
              <a:blipFill rotWithShape="1">
                <a:blip r:embed="rId6"/>
                <a:stretch>
                  <a:fillRect l="-1432" t="-669" r="-1652" b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8724" y="5775352"/>
            <a:ext cx="8043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stored energy is dissipated in the FET and not in the clamp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can easily be </a:t>
            </a:r>
            <a:r>
              <a:rPr lang="en-US" u="sng" dirty="0" smtClean="0"/>
              <a:t>integrated with the FET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detailed calculation, please visit </a:t>
            </a:r>
            <a:r>
              <a:rPr lang="en-US" dirty="0">
                <a:hlinkClick r:id="rId7"/>
              </a:rPr>
              <a:t>Driving inductive load </a:t>
            </a:r>
            <a:r>
              <a:rPr lang="en-US" dirty="0" smtClean="0">
                <a:hlinkClick r:id="rId7"/>
              </a:rPr>
              <a:t>section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0" y="1161624"/>
            <a:ext cx="8736467" cy="42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740933" y="2132366"/>
            <a:ext cx="592324" cy="2332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/>
          <p:cNvSpPr/>
          <p:nvPr/>
        </p:nvSpPr>
        <p:spPr>
          <a:xfrm>
            <a:off x="8316261" y="1812324"/>
            <a:ext cx="906995" cy="559004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90907" y="1929588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Safe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5540" y="6287190"/>
            <a:ext cx="3474720" cy="688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 Across the Load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719074" y="759092"/>
            <a:ext cx="5851170" cy="66246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46304" tIns="73152" rIns="146304" bIns="73152" anchor="ctr"/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1900" kern="0" dirty="0"/>
          </a:p>
        </p:txBody>
      </p:sp>
      <p:sp>
        <p:nvSpPr>
          <p:cNvPr id="7" name="Rectangle 6"/>
          <p:cNvSpPr/>
          <p:nvPr/>
        </p:nvSpPr>
        <p:spPr>
          <a:xfrm>
            <a:off x="490221" y="5714614"/>
            <a:ext cx="8043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stored energy is dissipated in the </a:t>
            </a:r>
            <a:r>
              <a:rPr lang="en-US" dirty="0" smtClean="0"/>
              <a:t>TVS clamp </a:t>
            </a:r>
            <a:r>
              <a:rPr lang="en-US" dirty="0"/>
              <a:t>and </a:t>
            </a:r>
            <a:r>
              <a:rPr lang="en-US" u="sng" dirty="0"/>
              <a:t>not in the </a:t>
            </a:r>
            <a:r>
              <a:rPr lang="en-US" u="sng" dirty="0" smtClean="0"/>
              <a:t>FET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detailed calculation, please visit </a:t>
            </a:r>
            <a:r>
              <a:rPr lang="en-US" dirty="0">
                <a:hlinkClick r:id="rId3"/>
              </a:rPr>
              <a:t>Driving inductive load section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0376" y="896243"/>
                <a:ext cx="5960024" cy="7134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Waveform when switch turns off: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Demagnetization current I</a:t>
                </a:r>
                <a:r>
                  <a:rPr lang="en-US" sz="2000" baseline="-25000" dirty="0" smtClean="0"/>
                  <a:t>(t) </a:t>
                </a:r>
                <a:r>
                  <a:rPr lang="en-US" sz="2000" dirty="0" smtClean="0"/>
                  <a:t>decays from initial value 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 to final 0 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Voltage across the load </a:t>
                </a:r>
                <a:endParaRPr lang="en-US" sz="20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OUT</a:t>
                </a:r>
                <a:r>
                  <a:rPr lang="en-US" sz="2000" dirty="0" smtClean="0"/>
                  <a:t> = – (V</a:t>
                </a:r>
                <a:r>
                  <a:rPr lang="en-US" sz="2000" baseline="-25000" dirty="0" smtClean="0"/>
                  <a:t>CLAMP </a:t>
                </a:r>
                <a:r>
                  <a:rPr lang="en-US" sz="2000" dirty="0" smtClean="0"/>
                  <a:t>+ V</a:t>
                </a:r>
                <a:r>
                  <a:rPr lang="en-US" sz="2000" baseline="-25000" dirty="0" smtClean="0"/>
                  <a:t>F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Voltage across the </a:t>
                </a:r>
                <a:r>
                  <a:rPr lang="en-US" sz="2000" dirty="0" smtClean="0"/>
                  <a:t>Switch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DS</a:t>
                </a:r>
                <a:r>
                  <a:rPr lang="en-US" sz="2000" dirty="0" smtClean="0"/>
                  <a:t> = V</a:t>
                </a:r>
                <a:r>
                  <a:rPr lang="en-US" sz="2000" baseline="-25000" dirty="0" smtClean="0"/>
                  <a:t>BAT</a:t>
                </a:r>
                <a:r>
                  <a:rPr lang="en-US" sz="2000" dirty="0" smtClean="0"/>
                  <a:t> + V</a:t>
                </a:r>
                <a:r>
                  <a:rPr lang="en-US" sz="2000" baseline="-25000" dirty="0" smtClean="0"/>
                  <a:t>CLAMP </a:t>
                </a:r>
                <a:r>
                  <a:rPr lang="en-US" sz="2000" dirty="0" smtClean="0"/>
                  <a:t>+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F</a:t>
                </a:r>
                <a:endParaRPr lang="en-US" sz="2000" baseline="-25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Demagnetization time T</a:t>
                </a:r>
                <a:r>
                  <a:rPr lang="en-US" sz="2000" baseline="-25000" dirty="0" smtClean="0"/>
                  <a:t>DECAY</a:t>
                </a:r>
                <a:r>
                  <a:rPr lang="en-US" sz="2000" dirty="0" smtClean="0"/>
                  <a:t> is logarithmic function inversely proportional to clamp voltage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Demagnetization energy dissipated across the clamp</a:t>
                </a:r>
              </a:p>
              <a:p>
                <a:r>
                  <a:rPr lang="en-US" sz="2800" dirty="0" smtClean="0"/>
                  <a:t>	</a:t>
                </a:r>
                <a:r>
                  <a:rPr lang="en-US" sz="2800" dirty="0" err="1" smtClean="0"/>
                  <a:t>E</a:t>
                </a:r>
                <a:r>
                  <a:rPr lang="en-US" sz="2800" baseline="-25000" dirty="0" err="1" smtClean="0"/>
                  <a:t>demag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L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r>
                          <a:rPr lang="en-US" sz="2800" i="1" baseline="-25000">
                            <a:latin typeface="Cambria Math"/>
                          </a:rPr>
                          <m:t>𝐵𝐴𝑇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 )² </a:t>
                </a:r>
                <a:endParaRPr lang="en-US" sz="28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Simplified </a:t>
                </a:r>
                <a:r>
                  <a:rPr lang="en-US" dirty="0"/>
                  <a:t>formula valid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𝐶𝐿𝐴𝑀𝑃</m:t>
                    </m:r>
                  </m:oMath>
                </a14:m>
                <a:r>
                  <a:rPr lang="en-US" dirty="0"/>
                  <a:t> &gt; 2 x V</a:t>
                </a:r>
                <a:r>
                  <a:rPr lang="en-US" baseline="-25000" dirty="0"/>
                  <a:t>BAT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376" y="896243"/>
                <a:ext cx="5960024" cy="7134389"/>
              </a:xfrm>
              <a:prstGeom prst="rect">
                <a:avLst/>
              </a:prstGeom>
              <a:blipFill rotWithShape="1">
                <a:blip r:embed="rId7"/>
                <a:stretch>
                  <a:fillRect l="-1329" t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9" y="938694"/>
            <a:ext cx="8241814" cy="436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238285" y="1956742"/>
            <a:ext cx="592324" cy="2332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/>
          <p:cNvSpPr/>
          <p:nvPr/>
        </p:nvSpPr>
        <p:spPr>
          <a:xfrm>
            <a:off x="7813613" y="1636700"/>
            <a:ext cx="906995" cy="559004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88259" y="175396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Safe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1201" y="6003440"/>
            <a:ext cx="3074670" cy="677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111499" y="3645622"/>
            <a:ext cx="329160" cy="777174"/>
          </a:xfrm>
          <a:custGeom>
            <a:avLst/>
            <a:gdLst>
              <a:gd name="connsiteX0" fmla="*/ 129092 w 333685"/>
              <a:gd name="connsiteY0" fmla="*/ 0 h 770616"/>
              <a:gd name="connsiteX1" fmla="*/ 333487 w 333685"/>
              <a:gd name="connsiteY1" fmla="*/ 430306 h 770616"/>
              <a:gd name="connsiteX2" fmla="*/ 96819 w 333685"/>
              <a:gd name="connsiteY2" fmla="*/ 763793 h 770616"/>
              <a:gd name="connsiteX3" fmla="*/ 0 w 333685"/>
              <a:gd name="connsiteY3" fmla="*/ 118334 h 770616"/>
              <a:gd name="connsiteX0" fmla="*/ 129092 w 334444"/>
              <a:gd name="connsiteY0" fmla="*/ 0 h 1041978"/>
              <a:gd name="connsiteX1" fmla="*/ 333487 w 334444"/>
              <a:gd name="connsiteY1" fmla="*/ 430306 h 1041978"/>
              <a:gd name="connsiteX2" fmla="*/ 54147 w 334444"/>
              <a:gd name="connsiteY2" fmla="*/ 1038113 h 1041978"/>
              <a:gd name="connsiteX3" fmla="*/ 0 w 334444"/>
              <a:gd name="connsiteY3" fmla="*/ 118334 h 1041978"/>
              <a:gd name="connsiteX0" fmla="*/ 129092 w 239716"/>
              <a:gd name="connsiteY0" fmla="*/ 0 h 1083393"/>
              <a:gd name="connsiteX1" fmla="*/ 235951 w 239716"/>
              <a:gd name="connsiteY1" fmla="*/ 844834 h 1083393"/>
              <a:gd name="connsiteX2" fmla="*/ 54147 w 239716"/>
              <a:gd name="connsiteY2" fmla="*/ 1038113 h 1083393"/>
              <a:gd name="connsiteX3" fmla="*/ 0 w 239716"/>
              <a:gd name="connsiteY3" fmla="*/ 118334 h 1083393"/>
              <a:gd name="connsiteX0" fmla="*/ 263204 w 310499"/>
              <a:gd name="connsiteY0" fmla="*/ 162082 h 958783"/>
              <a:gd name="connsiteX1" fmla="*/ 235951 w 310499"/>
              <a:gd name="connsiteY1" fmla="*/ 726500 h 958783"/>
              <a:gd name="connsiteX2" fmla="*/ 54147 w 310499"/>
              <a:gd name="connsiteY2" fmla="*/ 919779 h 958783"/>
              <a:gd name="connsiteX3" fmla="*/ 0 w 310499"/>
              <a:gd name="connsiteY3" fmla="*/ 0 h 958783"/>
              <a:gd name="connsiteX0" fmla="*/ 212646 w 259941"/>
              <a:gd name="connsiteY0" fmla="*/ 375442 h 1186819"/>
              <a:gd name="connsiteX1" fmla="*/ 185393 w 259941"/>
              <a:gd name="connsiteY1" fmla="*/ 939860 h 1186819"/>
              <a:gd name="connsiteX2" fmla="*/ 3589 w 259941"/>
              <a:gd name="connsiteY2" fmla="*/ 1133139 h 1186819"/>
              <a:gd name="connsiteX3" fmla="*/ 59170 w 259941"/>
              <a:gd name="connsiteY3" fmla="*/ 0 h 1186819"/>
              <a:gd name="connsiteX0" fmla="*/ 253122 w 300417"/>
              <a:gd name="connsiteY0" fmla="*/ 381438 h 1192815"/>
              <a:gd name="connsiteX1" fmla="*/ 225869 w 300417"/>
              <a:gd name="connsiteY1" fmla="*/ 945856 h 1192815"/>
              <a:gd name="connsiteX2" fmla="*/ 44065 w 300417"/>
              <a:gd name="connsiteY2" fmla="*/ 1139135 h 1192815"/>
              <a:gd name="connsiteX3" fmla="*/ 99646 w 300417"/>
              <a:gd name="connsiteY3" fmla="*/ 5996 h 1192815"/>
              <a:gd name="connsiteX0" fmla="*/ 332370 w 366854"/>
              <a:gd name="connsiteY0" fmla="*/ 338766 h 1193783"/>
              <a:gd name="connsiteX1" fmla="*/ 225869 w 366854"/>
              <a:gd name="connsiteY1" fmla="*/ 945856 h 1193783"/>
              <a:gd name="connsiteX2" fmla="*/ 44065 w 366854"/>
              <a:gd name="connsiteY2" fmla="*/ 1139135 h 1193783"/>
              <a:gd name="connsiteX3" fmla="*/ 99646 w 366854"/>
              <a:gd name="connsiteY3" fmla="*/ 5996 h 1193783"/>
              <a:gd name="connsiteX0" fmla="*/ 342210 w 432400"/>
              <a:gd name="connsiteY0" fmla="*/ 338704 h 1179646"/>
              <a:gd name="connsiteX1" fmla="*/ 402717 w 432400"/>
              <a:gd name="connsiteY1" fmla="*/ 872642 h 1179646"/>
              <a:gd name="connsiteX2" fmla="*/ 53905 w 432400"/>
              <a:gd name="connsiteY2" fmla="*/ 1139073 h 1179646"/>
              <a:gd name="connsiteX3" fmla="*/ 109486 w 432400"/>
              <a:gd name="connsiteY3" fmla="*/ 5934 h 1179646"/>
              <a:gd name="connsiteX0" fmla="*/ 332412 w 421023"/>
              <a:gd name="connsiteY0" fmla="*/ 340295 h 978000"/>
              <a:gd name="connsiteX1" fmla="*/ 392919 w 421023"/>
              <a:gd name="connsiteY1" fmla="*/ 874233 h 978000"/>
              <a:gd name="connsiteX2" fmla="*/ 65891 w 421023"/>
              <a:gd name="connsiteY2" fmla="*/ 896824 h 978000"/>
              <a:gd name="connsiteX3" fmla="*/ 99688 w 421023"/>
              <a:gd name="connsiteY3" fmla="*/ 7525 h 978000"/>
              <a:gd name="connsiteX0" fmla="*/ 303465 w 392077"/>
              <a:gd name="connsiteY0" fmla="*/ 152902 h 777174"/>
              <a:gd name="connsiteX1" fmla="*/ 363972 w 392077"/>
              <a:gd name="connsiteY1" fmla="*/ 686840 h 777174"/>
              <a:gd name="connsiteX2" fmla="*/ 36944 w 392077"/>
              <a:gd name="connsiteY2" fmla="*/ 709431 h 777174"/>
              <a:gd name="connsiteX3" fmla="*/ 121570 w 392077"/>
              <a:gd name="connsiteY3" fmla="*/ 9108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77" h="777174">
                <a:moveTo>
                  <a:pt x="303465" y="152902"/>
                </a:moveTo>
                <a:cubicBezTo>
                  <a:pt x="408352" y="304405"/>
                  <a:pt x="408392" y="594085"/>
                  <a:pt x="363972" y="686840"/>
                </a:cubicBezTo>
                <a:cubicBezTo>
                  <a:pt x="319552" y="779595"/>
                  <a:pt x="77344" y="822386"/>
                  <a:pt x="36944" y="709431"/>
                </a:cubicBezTo>
                <a:cubicBezTo>
                  <a:pt x="-3456" y="596476"/>
                  <a:pt x="-47325" y="-86276"/>
                  <a:pt x="121570" y="910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4315" y="2205357"/>
            <a:ext cx="329160" cy="777174"/>
          </a:xfrm>
          <a:custGeom>
            <a:avLst/>
            <a:gdLst>
              <a:gd name="connsiteX0" fmla="*/ 129092 w 333685"/>
              <a:gd name="connsiteY0" fmla="*/ 0 h 770616"/>
              <a:gd name="connsiteX1" fmla="*/ 333487 w 333685"/>
              <a:gd name="connsiteY1" fmla="*/ 430306 h 770616"/>
              <a:gd name="connsiteX2" fmla="*/ 96819 w 333685"/>
              <a:gd name="connsiteY2" fmla="*/ 763793 h 770616"/>
              <a:gd name="connsiteX3" fmla="*/ 0 w 333685"/>
              <a:gd name="connsiteY3" fmla="*/ 118334 h 770616"/>
              <a:gd name="connsiteX0" fmla="*/ 129092 w 334444"/>
              <a:gd name="connsiteY0" fmla="*/ 0 h 1041978"/>
              <a:gd name="connsiteX1" fmla="*/ 333487 w 334444"/>
              <a:gd name="connsiteY1" fmla="*/ 430306 h 1041978"/>
              <a:gd name="connsiteX2" fmla="*/ 54147 w 334444"/>
              <a:gd name="connsiteY2" fmla="*/ 1038113 h 1041978"/>
              <a:gd name="connsiteX3" fmla="*/ 0 w 334444"/>
              <a:gd name="connsiteY3" fmla="*/ 118334 h 1041978"/>
              <a:gd name="connsiteX0" fmla="*/ 129092 w 239716"/>
              <a:gd name="connsiteY0" fmla="*/ 0 h 1083393"/>
              <a:gd name="connsiteX1" fmla="*/ 235951 w 239716"/>
              <a:gd name="connsiteY1" fmla="*/ 844834 h 1083393"/>
              <a:gd name="connsiteX2" fmla="*/ 54147 w 239716"/>
              <a:gd name="connsiteY2" fmla="*/ 1038113 h 1083393"/>
              <a:gd name="connsiteX3" fmla="*/ 0 w 239716"/>
              <a:gd name="connsiteY3" fmla="*/ 118334 h 1083393"/>
              <a:gd name="connsiteX0" fmla="*/ 263204 w 310499"/>
              <a:gd name="connsiteY0" fmla="*/ 162082 h 958783"/>
              <a:gd name="connsiteX1" fmla="*/ 235951 w 310499"/>
              <a:gd name="connsiteY1" fmla="*/ 726500 h 958783"/>
              <a:gd name="connsiteX2" fmla="*/ 54147 w 310499"/>
              <a:gd name="connsiteY2" fmla="*/ 919779 h 958783"/>
              <a:gd name="connsiteX3" fmla="*/ 0 w 310499"/>
              <a:gd name="connsiteY3" fmla="*/ 0 h 958783"/>
              <a:gd name="connsiteX0" fmla="*/ 212646 w 259941"/>
              <a:gd name="connsiteY0" fmla="*/ 375442 h 1186819"/>
              <a:gd name="connsiteX1" fmla="*/ 185393 w 259941"/>
              <a:gd name="connsiteY1" fmla="*/ 939860 h 1186819"/>
              <a:gd name="connsiteX2" fmla="*/ 3589 w 259941"/>
              <a:gd name="connsiteY2" fmla="*/ 1133139 h 1186819"/>
              <a:gd name="connsiteX3" fmla="*/ 59170 w 259941"/>
              <a:gd name="connsiteY3" fmla="*/ 0 h 1186819"/>
              <a:gd name="connsiteX0" fmla="*/ 253122 w 300417"/>
              <a:gd name="connsiteY0" fmla="*/ 381438 h 1192815"/>
              <a:gd name="connsiteX1" fmla="*/ 225869 w 300417"/>
              <a:gd name="connsiteY1" fmla="*/ 945856 h 1192815"/>
              <a:gd name="connsiteX2" fmla="*/ 44065 w 300417"/>
              <a:gd name="connsiteY2" fmla="*/ 1139135 h 1192815"/>
              <a:gd name="connsiteX3" fmla="*/ 99646 w 300417"/>
              <a:gd name="connsiteY3" fmla="*/ 5996 h 1192815"/>
              <a:gd name="connsiteX0" fmla="*/ 332370 w 366854"/>
              <a:gd name="connsiteY0" fmla="*/ 338766 h 1193783"/>
              <a:gd name="connsiteX1" fmla="*/ 225869 w 366854"/>
              <a:gd name="connsiteY1" fmla="*/ 945856 h 1193783"/>
              <a:gd name="connsiteX2" fmla="*/ 44065 w 366854"/>
              <a:gd name="connsiteY2" fmla="*/ 1139135 h 1193783"/>
              <a:gd name="connsiteX3" fmla="*/ 99646 w 366854"/>
              <a:gd name="connsiteY3" fmla="*/ 5996 h 1193783"/>
              <a:gd name="connsiteX0" fmla="*/ 342210 w 432400"/>
              <a:gd name="connsiteY0" fmla="*/ 338704 h 1179646"/>
              <a:gd name="connsiteX1" fmla="*/ 402717 w 432400"/>
              <a:gd name="connsiteY1" fmla="*/ 872642 h 1179646"/>
              <a:gd name="connsiteX2" fmla="*/ 53905 w 432400"/>
              <a:gd name="connsiteY2" fmla="*/ 1139073 h 1179646"/>
              <a:gd name="connsiteX3" fmla="*/ 109486 w 432400"/>
              <a:gd name="connsiteY3" fmla="*/ 5934 h 1179646"/>
              <a:gd name="connsiteX0" fmla="*/ 332412 w 421023"/>
              <a:gd name="connsiteY0" fmla="*/ 340295 h 978000"/>
              <a:gd name="connsiteX1" fmla="*/ 392919 w 421023"/>
              <a:gd name="connsiteY1" fmla="*/ 874233 h 978000"/>
              <a:gd name="connsiteX2" fmla="*/ 65891 w 421023"/>
              <a:gd name="connsiteY2" fmla="*/ 896824 h 978000"/>
              <a:gd name="connsiteX3" fmla="*/ 99688 w 421023"/>
              <a:gd name="connsiteY3" fmla="*/ 7525 h 978000"/>
              <a:gd name="connsiteX0" fmla="*/ 303465 w 392077"/>
              <a:gd name="connsiteY0" fmla="*/ 152902 h 777174"/>
              <a:gd name="connsiteX1" fmla="*/ 363972 w 392077"/>
              <a:gd name="connsiteY1" fmla="*/ 686840 h 777174"/>
              <a:gd name="connsiteX2" fmla="*/ 36944 w 392077"/>
              <a:gd name="connsiteY2" fmla="*/ 709431 h 777174"/>
              <a:gd name="connsiteX3" fmla="*/ 121570 w 392077"/>
              <a:gd name="connsiteY3" fmla="*/ 9108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77" h="777174">
                <a:moveTo>
                  <a:pt x="303465" y="152902"/>
                </a:moveTo>
                <a:cubicBezTo>
                  <a:pt x="408352" y="304405"/>
                  <a:pt x="408392" y="594085"/>
                  <a:pt x="363972" y="686840"/>
                </a:cubicBezTo>
                <a:cubicBezTo>
                  <a:pt x="319552" y="779595"/>
                  <a:pt x="77344" y="822386"/>
                  <a:pt x="36944" y="709431"/>
                </a:cubicBezTo>
                <a:cubicBezTo>
                  <a:pt x="-3456" y="596476"/>
                  <a:pt x="-47325" y="-86276"/>
                  <a:pt x="121570" y="910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ec15ac77968d0512ff10bcc44cf97e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0A25C94-310E-4C7F-BC82-1A62D9EA48C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A2179B-82D4-4349-B38B-04BB60DF4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1A5B6-97C0-4FEF-9EDE-BE51B889B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33209</TotalTime>
  <Words>3147</Words>
  <Application>Microsoft Office PowerPoint</Application>
  <PresentationFormat>Custom</PresentationFormat>
  <Paragraphs>563</Paragraphs>
  <Slides>32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FinalPowerpoint</vt:lpstr>
      <vt:lpstr>Visio</vt:lpstr>
      <vt:lpstr>Driving inductive loads using power switches Smart high side switch provides Driving, protecting, and diagnosing loads</vt:lpstr>
      <vt:lpstr>Detailed agenda</vt:lpstr>
      <vt:lpstr>What is an inductive load?</vt:lpstr>
      <vt:lpstr>Deep dive inductive load analysis</vt:lpstr>
      <vt:lpstr>Basics:  energizing an inductive load, or “ON state”</vt:lpstr>
      <vt:lpstr>Disconnecting an Inductive load without a clamp</vt:lpstr>
      <vt:lpstr>Safely de-energizing an inductive load with different type of clamp</vt:lpstr>
      <vt:lpstr>Clamp Across the FET</vt:lpstr>
      <vt:lpstr>Clamp Across the Load</vt:lpstr>
      <vt:lpstr>Freewheeling Diode Across the Load</vt:lpstr>
      <vt:lpstr>Lab results:  turning off with an external diode</vt:lpstr>
      <vt:lpstr>De-energizing methods summary</vt:lpstr>
      <vt:lpstr>Smart high side switches driving inductive loads</vt:lpstr>
      <vt:lpstr>Integrated clamp:  smart high side switch and low side switch</vt:lpstr>
      <vt:lpstr>TI high side switches driving inductive loads</vt:lpstr>
      <vt:lpstr>Inductive Load Driving Considerations</vt:lpstr>
      <vt:lpstr>Selecting the right high side switch: Inductive Loads</vt:lpstr>
      <vt:lpstr>PowerPoint Presentation</vt:lpstr>
      <vt:lpstr>Relay (inductive load) application example</vt:lpstr>
      <vt:lpstr>4 independent loads: inductive and resistive combined </vt:lpstr>
      <vt:lpstr>External TVS clamp </vt:lpstr>
      <vt:lpstr>What if Inductance is unknown?</vt:lpstr>
      <vt:lpstr>Measuring demagnetization energy in the lab using TPS4H160 </vt:lpstr>
      <vt:lpstr>Pure inductive load lab measurement using TPS4H160</vt:lpstr>
      <vt:lpstr>Inductive Load Driving Considerations</vt:lpstr>
      <vt:lpstr>Summary</vt:lpstr>
      <vt:lpstr>For additional information:  SLVAE30 application report</vt:lpstr>
      <vt:lpstr>PowerPoint Presentation</vt:lpstr>
      <vt:lpstr>Backup</vt:lpstr>
      <vt:lpstr>De-energizing with clamp across the switch formulas</vt:lpstr>
      <vt:lpstr>De-energizing with a TVS clamp across the load formulas</vt:lpstr>
      <vt:lpstr>De-energizing with a freewheeling diode across the load formulas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Phillips, Cameron</dc:creator>
  <cp:lastModifiedBy>Phillips, Cameron</cp:lastModifiedBy>
  <cp:revision>915</cp:revision>
  <cp:lastPrinted>2013-12-12T22:27:51Z</cp:lastPrinted>
  <dcterms:created xsi:type="dcterms:W3CDTF">2007-12-19T20:51:45Z</dcterms:created>
  <dcterms:modified xsi:type="dcterms:W3CDTF">2020-01-07T15:56:55Z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