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38" r:id="rId2"/>
    <p:sldId id="309" r:id="rId3"/>
    <p:sldId id="1439" r:id="rId4"/>
    <p:sldId id="1433" r:id="rId5"/>
    <p:sldId id="269" r:id="rId6"/>
    <p:sldId id="1434" r:id="rId7"/>
    <p:sldId id="271" r:id="rId8"/>
    <p:sldId id="1435" r:id="rId9"/>
    <p:sldId id="1455" r:id="rId10"/>
    <p:sldId id="1456" r:id="rId11"/>
    <p:sldId id="274" r:id="rId12"/>
    <p:sldId id="275" r:id="rId13"/>
    <p:sldId id="276" r:id="rId14"/>
    <p:sldId id="1429" r:id="rId15"/>
    <p:sldId id="1443" r:id="rId16"/>
    <p:sldId id="1444" r:id="rId17"/>
    <p:sldId id="1440" r:id="rId18"/>
    <p:sldId id="1442" r:id="rId19"/>
    <p:sldId id="1438" r:id="rId20"/>
    <p:sldId id="1445" r:id="rId21"/>
    <p:sldId id="1446" r:id="rId22"/>
    <p:sldId id="1447" r:id="rId23"/>
    <p:sldId id="1448" r:id="rId24"/>
    <p:sldId id="1449" r:id="rId25"/>
    <p:sldId id="1450" r:id="rId26"/>
    <p:sldId id="1451" r:id="rId27"/>
    <p:sldId id="1452" r:id="rId28"/>
    <p:sldId id="1453" r:id="rId29"/>
    <p:sldId id="1386" r:id="rId30"/>
    <p:sldId id="1383" r:id="rId31"/>
    <p:sldId id="1385" r:id="rId32"/>
    <p:sldId id="1422" r:id="rId33"/>
    <p:sldId id="1454" r:id="rId34"/>
    <p:sldId id="507" r:id="rId35"/>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6801" autoAdjust="0"/>
  </p:normalViewPr>
  <p:slideViewPr>
    <p:cSldViewPr snapToGrid="0">
      <p:cViewPr varScale="1">
        <p:scale>
          <a:sx n="132" d="100"/>
          <a:sy n="132" d="100"/>
        </p:scale>
        <p:origin x="1050" y="120"/>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5352" y="48"/>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2" Type="http://schemas.openxmlformats.org/officeDocument/2006/relationships/image" Target="../media/image30.wmf"/><Relationship Id="rId1" Type="http://schemas.openxmlformats.org/officeDocument/2006/relationships/image" Target="../media/image29.e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emf"/><Relationship Id="rId14"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emf"/><Relationship Id="rId4"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55.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image" Target="../media/image75.wmf"/><Relationship Id="rId3" Type="http://schemas.openxmlformats.org/officeDocument/2006/relationships/image" Target="../media/image68.wmf"/><Relationship Id="rId7" Type="http://schemas.openxmlformats.org/officeDocument/2006/relationships/image" Target="../media/image72.wmf"/><Relationship Id="rId12" Type="http://schemas.openxmlformats.org/officeDocument/2006/relationships/image" Target="../media/image46.wmf"/><Relationship Id="rId2" Type="http://schemas.openxmlformats.org/officeDocument/2006/relationships/image" Target="../media/image48.wmf"/><Relationship Id="rId1" Type="http://schemas.openxmlformats.org/officeDocument/2006/relationships/image" Target="../media/image67.emf"/><Relationship Id="rId6" Type="http://schemas.openxmlformats.org/officeDocument/2006/relationships/image" Target="../media/image71.wmf"/><Relationship Id="rId11" Type="http://schemas.openxmlformats.org/officeDocument/2006/relationships/image" Target="../media/image44.wmf"/><Relationship Id="rId5" Type="http://schemas.openxmlformats.org/officeDocument/2006/relationships/image" Target="../media/image70.wmf"/><Relationship Id="rId10" Type="http://schemas.openxmlformats.org/officeDocument/2006/relationships/image" Target="../media/image45.wmf"/><Relationship Id="rId4" Type="http://schemas.openxmlformats.org/officeDocument/2006/relationships/image" Target="../media/image69.wmf"/><Relationship Id="rId9" Type="http://schemas.openxmlformats.org/officeDocument/2006/relationships/image" Target="../media/image74.emf"/><Relationship Id="rId14" Type="http://schemas.openxmlformats.org/officeDocument/2006/relationships/image" Target="../media/image7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Davor Glisic. I am a systems engineer in the BSR-WV high-current team.  I’m responsible for the  definition of &gt;60-V, &gt;4-A converters and modules.  </a:t>
            </a:r>
          </a:p>
          <a:p>
            <a:endParaRPr lang="en-US" dirty="0"/>
          </a:p>
          <a:p>
            <a:r>
              <a:rPr lang="en-US" dirty="0"/>
              <a:t>Today, I will be presenting the topic of implementing inverting buck-boost converters.   At this time, I would also like to thank David Baba, who is an applications manager in the high-current applications team, for his help with generating the content for this presentation.</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a:t>
            </a:fld>
            <a:endParaRPr lang="en-US"/>
          </a:p>
        </p:txBody>
      </p:sp>
    </p:spTree>
    <p:extLst>
      <p:ext uri="{BB962C8B-B14F-4D97-AF65-F5344CB8AC3E}">
        <p14:creationId xmlns:p14="http://schemas.microsoft.com/office/powerpoint/2010/main" val="341634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200675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I have example calculation from the excel tool.</a:t>
            </a:r>
          </a:p>
          <a:p>
            <a:endParaRPr lang="en-US" dirty="0"/>
          </a:p>
          <a:p>
            <a:r>
              <a:rPr lang="en-US" dirty="0"/>
              <a:t>As inputs, I have fSW, inductance, VIN of 5V and VOUT of -15V.  Load is 1A and current limited at 7.2A.  The restive losses are also defined as inputs.</a:t>
            </a:r>
          </a:p>
          <a:p>
            <a:endParaRPr lang="en-US" dirty="0"/>
          </a:p>
          <a:p>
            <a:r>
              <a:rPr lang="en-US" dirty="0"/>
              <a:t>On the outputs, note that the average inductor current is more than 4x the output current.  Still, the peak inductor current is below the current limit.</a:t>
            </a:r>
          </a:p>
          <a:p>
            <a:endParaRPr lang="en-US" dirty="0"/>
          </a:p>
          <a:p>
            <a:r>
              <a:rPr lang="en-US" dirty="0"/>
              <a:t>At 1A load, different between the ideal and actual duty cycle is not significant.  The maximum IOUT is 2.97A.</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416181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calculation from the excel tool.</a:t>
            </a:r>
          </a:p>
          <a:p>
            <a:endParaRPr lang="en-US" dirty="0"/>
          </a:p>
          <a:p>
            <a:r>
              <a:rPr lang="en-US" dirty="0"/>
              <a:t>As inputs, the fSW, inductance, current limit,  VIN and VOUT are the same as in the previous example.  Load is  now at 2.97A..</a:t>
            </a:r>
          </a:p>
          <a:p>
            <a:endParaRPr lang="en-US" dirty="0"/>
          </a:p>
          <a:p>
            <a:r>
              <a:rPr lang="en-US" dirty="0"/>
              <a:t>On the outputs, note that the average inductor current is now more than 19A.  This greatly exceed the current limit, so 2.97 A load definitely cannot be supported.</a:t>
            </a:r>
          </a:p>
          <a:p>
            <a:endParaRPr lang="en-US" dirty="0"/>
          </a:p>
          <a:p>
            <a:r>
              <a:rPr lang="en-US" dirty="0"/>
              <a:t>At this high  load, difference between the ideal and actual duty cycle is significant.</a:t>
            </a:r>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12</a:t>
            </a:fld>
            <a:endParaRPr lang="en-US"/>
          </a:p>
        </p:txBody>
      </p:sp>
    </p:spTree>
    <p:extLst>
      <p:ext uri="{BB962C8B-B14F-4D97-AF65-F5344CB8AC3E}">
        <p14:creationId xmlns:p14="http://schemas.microsoft.com/office/powerpoint/2010/main" val="423764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a:p>
                <a:r>
                  <a:rPr lang="en-US" dirty="0"/>
                  <a:t>On this slide, I’m showing a 3D contour of the peak inductor current as function of the input voltage and output current.   </a:t>
                </a:r>
              </a:p>
              <a:p>
                <a:r>
                  <a:rPr lang="en-US" dirty="0"/>
                  <a:t>VIN is stepped from 4V to 35V.  IOUT is stepped from 0.25A to 5A.</a:t>
                </a:r>
              </a:p>
              <a:p>
                <a:r>
                  <a:rPr lang="en-US" dirty="0"/>
                  <a:t>The peaks are caused by reaching </a:t>
                </a:r>
                <a:r>
                  <a:rPr lang="en-US" dirty="0" err="1"/>
                  <a:t>Dmax</a:t>
                </a:r>
                <a:r>
                  <a:rPr lang="en-US" dirty="0"/>
                  <a:t>.</a:t>
                </a:r>
                <a:r>
                  <a:rPr lang="en-US" baseline="0" dirty="0"/>
                  <a:t>  </a:t>
                </a:r>
                <a:r>
                  <a:rPr lang="en-US" dirty="0"/>
                  <a:t>Note exponential increase in </a:t>
                </a:r>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𝑝𝑘</m:t>
                        </m:r>
                        <m:r>
                          <a:rPr lang="en-US" altLang="en-US" i="1">
                            <a:latin typeface="Cambria Math" panose="02040503050406030204" pitchFamily="18" charset="0"/>
                            <a:ea typeface="Cambria Math" panose="02040503050406030204" pitchFamily="18" charset="0"/>
                          </a:rPr>
                          <m:t>)</m:t>
                        </m:r>
                      </m:sub>
                    </m:sSub>
                  </m:oMath>
                </a14:m>
                <a:r>
                  <a:rPr lang="en-US" dirty="0"/>
                  <a:t> at low VIN and high IOUT.</a:t>
                </a:r>
              </a:p>
              <a:p>
                <a:r>
                  <a:rPr lang="en-US" dirty="0"/>
                  <a:t>This plot ignores saturation and current limit.</a:t>
                </a:r>
              </a:p>
              <a:p>
                <a:endParaRPr lang="en-US" dirty="0"/>
              </a:p>
            </p:txBody>
          </p:sp>
        </mc:Choice>
        <mc:Fallback xmlns="">
          <p:sp>
            <p:nvSpPr>
              <p:cNvPr id="3" name="Notes Placeholder 2"/>
              <p:cNvSpPr>
                <a:spLocks noGrp="1"/>
              </p:cNvSpPr>
              <p:nvPr>
                <p:ph type="body" idx="1"/>
              </p:nvPr>
            </p:nvSpPr>
            <p:spPr/>
            <p:txBody>
              <a:bodyPr/>
              <a:lstStyle/>
              <a:p>
                <a:endParaRPr lang="en-US" dirty="0"/>
              </a:p>
              <a:p>
                <a:r>
                  <a:rPr lang="en-US" dirty="0"/>
                  <a:t>On this slide, I’m showing a 3D contour of the peak inductor current as function of the input voltage and output current.   </a:t>
                </a:r>
              </a:p>
              <a:p>
                <a:r>
                  <a:rPr lang="en-US" dirty="0"/>
                  <a:t>VIN is stepped from 4V to 35V.  IOUT is stepped from 0.25A to 5A.</a:t>
                </a:r>
              </a:p>
              <a:p>
                <a:r>
                  <a:rPr lang="en-US" dirty="0"/>
                  <a:t>The peaks are caused by reaching </a:t>
                </a:r>
                <a:r>
                  <a:rPr lang="en-US" dirty="0" err="1"/>
                  <a:t>Dmax</a:t>
                </a:r>
                <a:r>
                  <a:rPr lang="en-US" dirty="0"/>
                  <a:t>.</a:t>
                </a:r>
                <a:r>
                  <a:rPr lang="en-US" baseline="0" dirty="0"/>
                  <a:t>  </a:t>
                </a:r>
                <a:r>
                  <a:rPr lang="en-US" dirty="0"/>
                  <a:t>Note exponential increase in </a:t>
                </a:r>
                <a:r>
                  <a:rPr lang="en-US" altLang="en-US" i="0">
                    <a:latin typeface="Cambria Math" panose="02040503050406030204" pitchFamily="18" charset="0"/>
                    <a:ea typeface="Cambria Math" panose="02040503050406030204" pitchFamily="18" charset="0"/>
                  </a:rPr>
                  <a:t>𝐼_(𝐿𝑓(𝑝𝑘))</a:t>
                </a:r>
                <a:r>
                  <a:rPr lang="en-US" dirty="0"/>
                  <a:t> at low VIN and high IOUT.</a:t>
                </a:r>
              </a:p>
              <a:p>
                <a:r>
                  <a:rPr lang="en-US" dirty="0"/>
                  <a:t>This plot ignores saturation and current limit.</a:t>
                </a:r>
              </a:p>
              <a:p>
                <a:endParaRPr lang="en-US" dirty="0"/>
              </a:p>
            </p:txBody>
          </p:sp>
        </mc:Fallback>
      </mc:AlternateContent>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13</a:t>
            </a:fld>
            <a:endParaRPr lang="en-US"/>
          </a:p>
        </p:txBody>
      </p:sp>
    </p:spTree>
    <p:extLst>
      <p:ext uri="{BB962C8B-B14F-4D97-AF65-F5344CB8AC3E}">
        <p14:creationId xmlns:p14="http://schemas.microsoft.com/office/powerpoint/2010/main" val="365725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design considerations when selecting a buck converter for an IBB topology is the maximum load it can support. </a:t>
            </a:r>
          </a:p>
          <a:p>
            <a:endParaRPr lang="en-US" dirty="0"/>
          </a:p>
          <a:p>
            <a:r>
              <a:rPr lang="en-US" dirty="0"/>
              <a:t>As shown in the example calculations. the peak inductor current is much larger for an IBB topology than it is for a standard buck.  </a:t>
            </a:r>
          </a:p>
          <a:p>
            <a:endParaRPr lang="en-US" dirty="0"/>
          </a:p>
          <a:p>
            <a:r>
              <a:rPr lang="en-US" dirty="0"/>
              <a:t>In this example, the ideal duty cycle for both buck and IBB topology is at 50%.  Yet, the peak inductor current is 2x higher for the IBB topology.</a:t>
            </a:r>
          </a:p>
          <a:p>
            <a:endParaRPr lang="en-US" dirty="0"/>
          </a:p>
          <a:p>
            <a:r>
              <a:rPr lang="en-US" dirty="0"/>
              <a:t>With the current limits at 11.5A, which is typically a current limit for an 8-A buck, the maximum output current supported is only 3A at the low VIN of 5.5V.</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14</a:t>
            </a:fld>
            <a:endParaRPr lang="en-US"/>
          </a:p>
        </p:txBody>
      </p:sp>
    </p:spTree>
    <p:extLst>
      <p:ext uri="{BB962C8B-B14F-4D97-AF65-F5344CB8AC3E}">
        <p14:creationId xmlns:p14="http://schemas.microsoft.com/office/powerpoint/2010/main" val="387729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design consideration for an IBB converter is stability.  Although the IBB is built using an ordinary buck regulator, the small signal closed-loop characteristics are quite different from that of a buck. The most outstanding difference is that the IBB loop contains a "</a:t>
            </a:r>
            <a:r>
              <a:rPr lang="en-US" dirty="0" err="1"/>
              <a:t>righthalf-plane</a:t>
            </a:r>
            <a:r>
              <a:rPr lang="en-US" dirty="0"/>
              <a:t>" (RHP) zero in the small signal frequency response. This zero adds a lagging phase to the loop, rather than leading phase, as an ordinary zero would contribute. As a result the phase margin of the closed loop response is reduced, leading to potential instability and poor load transient response. </a:t>
            </a:r>
          </a:p>
          <a:p>
            <a:endParaRPr lang="en-US" dirty="0"/>
          </a:p>
          <a:p>
            <a:r>
              <a:rPr lang="en-US" dirty="0"/>
              <a:t>The standard RHP frequency equation is given in the upper left corner while the worst case equation is on the right.  The worst case equation is obtained by ignores all the losses that result in the highest possible output current.</a:t>
            </a:r>
          </a:p>
          <a:p>
            <a:endParaRPr lang="en-US" dirty="0"/>
          </a:p>
          <a:p>
            <a:r>
              <a:rPr lang="en-US" dirty="0"/>
              <a:t>The table shows the worst case RHP frequency as a function of  input and output voltages.  It assumes a 3A load and 10uH inductor.</a:t>
            </a:r>
          </a:p>
          <a:p>
            <a:endParaRPr lang="en-US" dirty="0"/>
          </a:p>
          <a:p>
            <a:r>
              <a:rPr lang="en-US" dirty="0"/>
              <a:t>Generally, the RHP frequency must be about 4 times the loop gain crossover frequency. From the RHP frequency equation, we see that decreasing the size of the inductance will increase the frequency of the RHP zero and help to keep it away from the loop gain crossover point. However, the minimum inductance may be limited by other considerations. Another way to help with this issue is to reduce the loop gain crossover frequency by using a larger output capacitance than would normally be used with a buck. This may also help with the load transient response and reduce the output voltage ripple. If external feed-back resistors are used, then a feed-forward capacitor across the top feed-back resistor can be used. Sometimes this capacitor can give enough phase lead to improve both the phase margin and load transient response. </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15</a:t>
            </a:fld>
            <a:endParaRPr lang="en-US"/>
          </a:p>
        </p:txBody>
      </p:sp>
    </p:spTree>
    <p:extLst>
      <p:ext uri="{BB962C8B-B14F-4D97-AF65-F5344CB8AC3E}">
        <p14:creationId xmlns:p14="http://schemas.microsoft.com/office/powerpoint/2010/main" val="328734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device ground becoming a negative output voltage, a direct system interface to the device EN, SYNC, and PGOOD pins requires external level shifter circuits.  </a:t>
            </a:r>
          </a:p>
          <a:p>
            <a:r>
              <a:rPr lang="en-US" dirty="0"/>
              <a:t>On this slide, example level shifter circuits are shown for each of the pins.  Detailed information is provided in the reference. </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16</a:t>
            </a:fld>
            <a:endParaRPr lang="en-US"/>
          </a:p>
        </p:txBody>
      </p:sp>
    </p:spTree>
    <p:extLst>
      <p:ext uri="{BB962C8B-B14F-4D97-AF65-F5344CB8AC3E}">
        <p14:creationId xmlns:p14="http://schemas.microsoft.com/office/powerpoint/2010/main" val="81135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take a look at a actual design example.  The design requirements are for a gate bias supply for </a:t>
            </a:r>
            <a:r>
              <a:rPr lang="en-US" dirty="0" err="1"/>
              <a:t>GaN</a:t>
            </a:r>
            <a:r>
              <a:rPr lang="en-US" dirty="0"/>
              <a:t> power amplifiers in Ericsson AAS system.</a:t>
            </a:r>
          </a:p>
          <a:p>
            <a:endParaRPr lang="en-US" dirty="0"/>
          </a:p>
          <a:p>
            <a:r>
              <a:rPr lang="en-US" dirty="0"/>
              <a:t>The input voltage is from 9V to 55V, the output voltage is at -10V, with the output current at 1A and the maximum ambient temperature at 100C.  </a:t>
            </a:r>
          </a:p>
          <a:p>
            <a:endParaRPr lang="en-US" dirty="0"/>
          </a:p>
          <a:p>
            <a:r>
              <a:rPr lang="en-US" dirty="0"/>
              <a:t>Based on the maximum Vin and the </a:t>
            </a:r>
            <a:r>
              <a:rPr lang="en-US" dirty="0" err="1"/>
              <a:t>Vout</a:t>
            </a:r>
            <a:r>
              <a:rPr lang="en-US" dirty="0"/>
              <a:t>, it is easy to determine that the controller needed should have greater than 65V input voltage rating.</a:t>
            </a:r>
          </a:p>
          <a:p>
            <a:endParaRPr lang="en-US" dirty="0"/>
          </a:p>
          <a:p>
            <a:r>
              <a:rPr lang="en-US" dirty="0"/>
              <a:t>Based on the excel tool, at the minimum input voltage of 9V and the max load of 1A,  the peak inductor current is at less than 3A.  Based on this, a suitable device current limit can be set and the minimum inductor saturation current defined.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17</a:t>
            </a:fld>
            <a:endParaRPr lang="en-US"/>
          </a:p>
        </p:txBody>
      </p:sp>
    </p:spTree>
    <p:extLst>
      <p:ext uri="{BB962C8B-B14F-4D97-AF65-F5344CB8AC3E}">
        <p14:creationId xmlns:p14="http://schemas.microsoft.com/office/powerpoint/2010/main" val="172424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design example.  This time, it is a supply for an automotive OLED module.  The input is an automotive batter with the minimum input voltage of 5.5V.  </a:t>
            </a:r>
          </a:p>
          <a:p>
            <a:endParaRPr lang="en-US" dirty="0"/>
          </a:p>
          <a:p>
            <a:r>
              <a:rPr lang="en-US" dirty="0"/>
              <a:t>A unique requirement for this application is the need to adjust the output voltage on the fly from -5V to -12V in small steps.  The output current requirement is 3A.</a:t>
            </a:r>
          </a:p>
          <a:p>
            <a:endParaRPr lang="en-US" dirty="0"/>
          </a:p>
          <a:p>
            <a:r>
              <a:rPr lang="en-US" dirty="0"/>
              <a:t>Based on the maximum Vin and the </a:t>
            </a:r>
            <a:r>
              <a:rPr lang="en-US" dirty="0" err="1"/>
              <a:t>Vout</a:t>
            </a:r>
            <a:r>
              <a:rPr lang="en-US" dirty="0"/>
              <a:t>, it is easy to determine that the controller needed should have greater than 48V input voltage rating. A 65-V controller would be suitable here.</a:t>
            </a:r>
          </a:p>
          <a:p>
            <a:endParaRPr lang="en-US" dirty="0"/>
          </a:p>
          <a:p>
            <a:r>
              <a:rPr lang="en-US" dirty="0"/>
              <a:t>Based on the excel tool, at the minimum input voltage of 5.5V and the max load of 3A,  the peak inductor current is close to 11A.  Based on this, a suitable device current limit can be set and the minimum inductor saturation current defined.  For this application a buck converter or a controller based regulator capable of supporting 8-10A would be suitable. </a:t>
            </a:r>
          </a:p>
          <a:p>
            <a:endParaRPr lang="en-US" dirty="0"/>
          </a:p>
          <a:p>
            <a:r>
              <a:rPr lang="en-US" dirty="0"/>
              <a:t>A solution for adjusting the output voltage on the fly is described on the next slide.</a:t>
            </a:r>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18</a:t>
            </a:fld>
            <a:endParaRPr lang="en-US"/>
          </a:p>
        </p:txBody>
      </p:sp>
    </p:spTree>
    <p:extLst>
      <p:ext uri="{BB962C8B-B14F-4D97-AF65-F5344CB8AC3E}">
        <p14:creationId xmlns:p14="http://schemas.microsoft.com/office/powerpoint/2010/main" val="4026404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circuit that allows adjusting the negative output voltage on the fly using an external system ground referenced control voltage.</a:t>
            </a:r>
          </a:p>
          <a:p>
            <a:endParaRPr lang="en-US" dirty="0"/>
          </a:p>
          <a:p>
            <a:r>
              <a:rPr lang="en-US" dirty="0"/>
              <a:t>The circuit utilizes a single resistor, an op amp and a transistor. All voltages mentioned on this slide are absolute (|</a:t>
            </a:r>
            <a:r>
              <a:rPr lang="en-US" dirty="0" err="1"/>
              <a:t>Vout</a:t>
            </a:r>
            <a:r>
              <a:rPr lang="en-US" dirty="0"/>
              <a:t>|).  This example level shifts the output voltage from -12V to -5V for an OLED application using a control voltage source from 0V to 3V. </a:t>
            </a:r>
          </a:p>
          <a:p>
            <a:endParaRPr lang="en-US" dirty="0"/>
          </a:p>
          <a:p>
            <a:r>
              <a:rPr lang="en-US" dirty="0"/>
              <a:t>We first set up the output voltage to its maximum value as in a normal case. In this example a 100K and 7.15K feedback resistors were selected for a 0.8V reference to give a -12V output.</a:t>
            </a:r>
          </a:p>
          <a:p>
            <a:endParaRPr lang="en-US" dirty="0"/>
          </a:p>
          <a:p>
            <a:r>
              <a:rPr lang="en-US" dirty="0"/>
              <a:t>When the control voltage source is 0V, no current is being injected into the feedback node. We know the max control voltage is 3V so we will calculate the value of Rin to give us a minus 7V drop on </a:t>
            </a:r>
            <a:r>
              <a:rPr lang="en-US" dirty="0" err="1"/>
              <a:t>Vout</a:t>
            </a:r>
            <a:r>
              <a:rPr lang="en-US" dirty="0"/>
              <a:t> to set </a:t>
            </a:r>
            <a:r>
              <a:rPr lang="en-US" dirty="0" err="1"/>
              <a:t>Vout</a:t>
            </a:r>
            <a:r>
              <a:rPr lang="en-US" dirty="0"/>
              <a:t> adjust to -5V.</a:t>
            </a:r>
          </a:p>
          <a:p>
            <a:endParaRPr lang="en-US" dirty="0"/>
          </a:p>
          <a:p>
            <a:r>
              <a:rPr lang="en-US" dirty="0"/>
              <a:t>With the assumption that the inputs to the op amp are matched, the voltage on the positive terminal of the op-amp is 0V (Grounded) and the </a:t>
            </a:r>
            <a:r>
              <a:rPr lang="en-US" dirty="0" err="1"/>
              <a:t>the</a:t>
            </a:r>
            <a:r>
              <a:rPr lang="en-US" dirty="0"/>
              <a:t> voltage on the negative terminal is also 0V. </a:t>
            </a:r>
          </a:p>
          <a:p>
            <a:endParaRPr lang="en-US" dirty="0"/>
          </a:p>
          <a:p>
            <a:r>
              <a:rPr lang="en-US" dirty="0"/>
              <a:t>This means that the  </a:t>
            </a:r>
            <a:r>
              <a:rPr lang="en-US" dirty="0" err="1"/>
              <a:t>Vcontrol</a:t>
            </a:r>
            <a:r>
              <a:rPr lang="en-US" dirty="0"/>
              <a:t> voltage is always seen across Rin </a:t>
            </a:r>
            <a:r>
              <a:rPr lang="en-US" dirty="0" err="1"/>
              <a:t>wrt</a:t>
            </a:r>
            <a:r>
              <a:rPr lang="en-US" dirty="0"/>
              <a:t> the system Gnd.  The Rin sets the current in the transistor emitter.  Assuming the emitter and collector current are the same,  the current through Rin is the injection current into the FB node.  The injection current will cause </a:t>
            </a:r>
            <a:r>
              <a:rPr lang="en-US" dirty="0" err="1"/>
              <a:t>Vout</a:t>
            </a:r>
            <a:r>
              <a:rPr lang="en-US" dirty="0"/>
              <a:t> to drop accordingly. </a:t>
            </a:r>
          </a:p>
          <a:p>
            <a:endParaRPr lang="en-US" dirty="0"/>
          </a:p>
          <a:p>
            <a:r>
              <a:rPr lang="en-US" dirty="0"/>
              <a:t>The amount </a:t>
            </a:r>
            <a:r>
              <a:rPr lang="en-US" dirty="0" err="1"/>
              <a:t>Vout</a:t>
            </a:r>
            <a:r>
              <a:rPr lang="en-US" dirty="0"/>
              <a:t> drops is equal to the injection current times the top feedback resistor (</a:t>
            </a:r>
            <a:r>
              <a:rPr lang="en-US" dirty="0" err="1"/>
              <a:t>Iinj</a:t>
            </a:r>
            <a:r>
              <a:rPr lang="en-US" dirty="0"/>
              <a:t>*</a:t>
            </a:r>
            <a:r>
              <a:rPr lang="en-US" dirty="0" err="1"/>
              <a:t>Rfbt</a:t>
            </a:r>
            <a:r>
              <a:rPr lang="en-US" dirty="0"/>
              <a:t>).  For the output voltage to drop 7V we know that the amount of current injected into the FB node needs to be (12V-5V)/100k = 70uA.  </a:t>
            </a:r>
          </a:p>
          <a:p>
            <a:endParaRPr lang="en-US" dirty="0"/>
          </a:p>
          <a:p>
            <a:r>
              <a:rPr lang="en-US" dirty="0"/>
              <a:t>To set up 70uA of injection current for a </a:t>
            </a:r>
            <a:r>
              <a:rPr lang="en-US" dirty="0" err="1"/>
              <a:t>Vcontrol</a:t>
            </a:r>
            <a:r>
              <a:rPr lang="en-US" dirty="0"/>
              <a:t> of 3V,  the Rin is calculated to be 3V/70uA = 42.82k.</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19</a:t>
            </a:fld>
            <a:endParaRPr lang="en-US"/>
          </a:p>
        </p:txBody>
      </p:sp>
    </p:spTree>
    <p:extLst>
      <p:ext uri="{BB962C8B-B14F-4D97-AF65-F5344CB8AC3E}">
        <p14:creationId xmlns:p14="http://schemas.microsoft.com/office/powerpoint/2010/main" val="279147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mn-ea"/>
                <a:cs typeface="+mn-cs"/>
              </a:rPr>
              <a:t>This is the agenda for today.  In this session will show where negative output rails are needed, provide a quick overview of the IBB topology and its basics,  and share key design considerations for implementing IBB circuits.  Topics such as maximum load, loop stability, level-shifting system I/Os, and adjusting output voltage “on-the-fly” will be discussed in detail and accompanied with real world design examples.</a:t>
            </a:r>
          </a:p>
          <a:p>
            <a:endParaRPr lang="en-US" sz="1000" b="1"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Arial" charset="0"/>
                <a:ea typeface="+mn-ea"/>
                <a:cs typeface="+mn-cs"/>
              </a:rPr>
              <a:t>One of the lacking aspects of the existing TI solutions is the ease-of-use.  The second part of the presentation will introduce a new TI solution – LM67680 65-V, 8-A buck converter (currently in development), with features designed specifically for the IBB applications and with a goal to reduce system complexity and design time.   The value proposition, solution size and cost savings that it brings will be highlighted.  A LM67680-based module definition will also be revealed and opened to your suggestions and feedback.</a:t>
            </a:r>
          </a:p>
          <a:p>
            <a:br>
              <a:rPr lang="en-US" sz="900" b="1" dirty="0">
                <a:solidFill>
                  <a:srgbClr val="000000"/>
                </a:solidFill>
              </a:rPr>
            </a:br>
            <a:endParaRPr lang="en-US" sz="900" b="1" dirty="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43029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are going to show the AC analysis of the IBB converter for the two common modes of control. </a:t>
            </a:r>
          </a:p>
          <a:p>
            <a:r>
              <a:rPr lang="en-US" dirty="0"/>
              <a:t>That is the current mode control (CMC) and Voltage mode control (VMC).  The material covered in this section will provide you with the Mathematical Transfer functions to model the AC response.</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20</a:t>
            </a:fld>
            <a:endParaRPr lang="en-US"/>
          </a:p>
        </p:txBody>
      </p:sp>
    </p:spTree>
    <p:extLst>
      <p:ext uri="{BB962C8B-B14F-4D97-AF65-F5344CB8AC3E}">
        <p14:creationId xmlns:p14="http://schemas.microsoft.com/office/powerpoint/2010/main" val="2688078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schematic model in top left of slide shows how the inductor current in measured and compared to the output of the Error amplifier which is the error signal.  We can see that we need to measure the inductor current, Amplify it and sum a voltage sloe to the current sense signal Ri.  Where Ri is the Sensed current multiplied by gain of the current sense Amplifier.  Ri= </a:t>
            </a:r>
            <a:r>
              <a:rPr lang="en-US" dirty="0" err="1"/>
              <a:t>Rense</a:t>
            </a:r>
            <a:r>
              <a:rPr lang="en-US" dirty="0"/>
              <a:t> * </a:t>
            </a:r>
            <a:r>
              <a:rPr lang="en-US" dirty="0" err="1"/>
              <a:t>Avcs</a:t>
            </a:r>
            <a:r>
              <a:rPr lang="en-US" dirty="0"/>
              <a:t>.  </a:t>
            </a:r>
          </a:p>
          <a:p>
            <a:endParaRPr lang="en-US" dirty="0"/>
          </a:p>
          <a:p>
            <a:r>
              <a:rPr lang="en-US" dirty="0"/>
              <a:t>The IBB current mode power stage has two zeros, one formed by the output capacitor and its ESR and the other formed by the right half plane zero (RHPZ).  The right have plane zero exhibits is a loop response that causes the duty cycle to increase due to a load step whereby the time left to deliver the energy during the 1-D period has been reduced.  In the frequency domain this is described as a +20dB per decade gain (as a zero behaves) and a -90 degree phase shift (as a pole behaves).  The strategy for compensation of an IBB is always to cross over before the effects of the RHPZ is realized to avoid resulting instability due to the RHPZ interaction with the loop.  Therefore, the compensation scheme should be implemented in such a way to avoid the frequency effects of the RHPZ by crossing over at a frequency much less than it.  </a:t>
            </a:r>
          </a:p>
          <a:p>
            <a:endParaRPr lang="en-US" dirty="0"/>
          </a:p>
          <a:p>
            <a:r>
              <a:rPr lang="en-US" dirty="0"/>
              <a:t>The IBB current mode power stage also has two poles that splits the complex conjugate of the LC double pole (seen in VMC) into 2 separate poles the first is formed by the load pole Wp described above and the second pole at a much higher frequency (WL).  WL is set by the amount of Slope compensation, the Current sense resistance and the inductor value.  Provided there is an adequate amount of sensed current when compared to the added slope, the complex conjugate is always split in to two separate poles whereby the WL pole site at a much higher frequency than the load pole.  This is the beauty of CMC ensure that compensation of an IBB is easier to attain than VMC.  </a:t>
            </a:r>
          </a:p>
          <a:p>
            <a:endParaRPr lang="en-US" dirty="0"/>
          </a:p>
          <a:p>
            <a:r>
              <a:rPr lang="en-US" dirty="0"/>
              <a:t>AVC is the DC gain and is set by Ri, </a:t>
            </a:r>
            <a:r>
              <a:rPr lang="en-US" dirty="0" err="1"/>
              <a:t>Rload</a:t>
            </a:r>
            <a:r>
              <a:rPr lang="en-US" dirty="0"/>
              <a:t> (Rout) and the Duty ratio (D) the current sense amplifier gain and the duty ratio.</a:t>
            </a:r>
          </a:p>
          <a:p>
            <a:endParaRPr lang="en-US" dirty="0"/>
          </a:p>
          <a:p>
            <a:r>
              <a:rPr lang="en-US" b="1" dirty="0"/>
              <a:t>NOTE</a:t>
            </a:r>
            <a:r>
              <a:rPr lang="en-US" dirty="0"/>
              <a:t>: the analysis assumes that CIN&lt;&lt;COUT.  In AC analysis a DC voltage source is a short circuit therefore CIN is in parallel with COUT.  Therefore the equations are approximations as damping response, Phase margin and cross over frequency may differ slightly from actual results.</a:t>
            </a:r>
          </a:p>
          <a:p>
            <a:r>
              <a:rPr lang="en-US" b="1" dirty="0"/>
              <a:t>Note: S = 2*pi*F</a:t>
            </a:r>
          </a:p>
          <a:p>
            <a:endParaRPr lang="en-US" dirty="0"/>
          </a:p>
          <a:p>
            <a:r>
              <a:rPr lang="en-US" dirty="0"/>
              <a:t>The Bode Plot shows a graphical representation of the Power and modulator stage of an IBB using CMC.  We can see the frequency at which the Poles and zeros typically occur.</a:t>
            </a:r>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21</a:t>
            </a:fld>
            <a:endParaRPr lang="en-US"/>
          </a:p>
        </p:txBody>
      </p:sp>
    </p:spTree>
    <p:extLst>
      <p:ext uri="{BB962C8B-B14F-4D97-AF65-F5344CB8AC3E}">
        <p14:creationId xmlns:p14="http://schemas.microsoft.com/office/powerpoint/2010/main" val="1960040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2C99E0-6A19-47E0-896E-F0A0C48B16C8}"/>
              </a:ext>
            </a:extLst>
          </p:cNvPr>
          <p:cNvSpPr>
            <a:spLocks noGrp="1" noChangeArrowheads="1"/>
          </p:cNvSpPr>
          <p:nvPr>
            <p:ph type="sldNum" sz="quarter" idx="5"/>
          </p:nvPr>
        </p:nvSpPr>
        <p:spPr>
          <a:ln/>
        </p:spPr>
        <p:txBody>
          <a:bodyPr/>
          <a:lstStyle/>
          <a:p>
            <a:fld id="{C7E6A9CF-A28E-4C49-9922-6478879F8A36}" type="slidenum">
              <a:rPr lang="en-US" altLang="en-US"/>
              <a:pPr/>
              <a:t>22</a:t>
            </a:fld>
            <a:endParaRPr lang="en-US" altLang="en-US"/>
          </a:p>
        </p:txBody>
      </p:sp>
      <p:sp>
        <p:nvSpPr>
          <p:cNvPr id="54274" name="Rectangle 7">
            <a:extLst>
              <a:ext uri="{FF2B5EF4-FFF2-40B4-BE49-F238E27FC236}">
                <a16:creationId xmlns:a16="http://schemas.microsoft.com/office/drawing/2014/main" id="{6A3113BC-3F47-4DA3-9742-68462A5EA808}"/>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b="1">
                <a:solidFill>
                  <a:srgbClr val="FFFFFF"/>
                </a:solidFill>
                <a:latin typeface="Arial" panose="020B0604020202020204" pitchFamily="34" charset="0"/>
                <a:cs typeface="Arial" panose="020B0604020202020204" pitchFamily="34" charset="0"/>
              </a:defRPr>
            </a:lvl1pPr>
            <a:lvl2pPr marL="37931725" indent="-37474525" defTabSz="931863"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r" eaLnBrk="1" hangingPunct="1">
              <a:lnSpc>
                <a:spcPct val="100000"/>
              </a:lnSpc>
              <a:spcBef>
                <a:spcPct val="0"/>
              </a:spcBef>
              <a:spcAft>
                <a:spcPct val="0"/>
              </a:spcAft>
              <a:buClrTx/>
              <a:buSzTx/>
            </a:pPr>
            <a:fld id="{0C42D826-85F2-4375-BE66-C691398EE2EA}" type="slidenum">
              <a:rPr lang="en-US" altLang="en-US" sz="1200" b="0">
                <a:solidFill>
                  <a:schemeClr val="tx1"/>
                </a:solidFill>
              </a:rPr>
              <a:pPr algn="r" eaLnBrk="1" hangingPunct="1">
                <a:lnSpc>
                  <a:spcPct val="100000"/>
                </a:lnSpc>
                <a:spcBef>
                  <a:spcPct val="0"/>
                </a:spcBef>
                <a:spcAft>
                  <a:spcPct val="0"/>
                </a:spcAft>
                <a:buClrTx/>
                <a:buSzTx/>
              </a:pPr>
              <a:t>22</a:t>
            </a:fld>
            <a:endParaRPr lang="en-US" altLang="en-US" sz="1200" b="0">
              <a:solidFill>
                <a:schemeClr val="tx1"/>
              </a:solidFill>
            </a:endParaRPr>
          </a:p>
        </p:txBody>
      </p:sp>
      <p:sp>
        <p:nvSpPr>
          <p:cNvPr id="54275" name="Rectangle 2">
            <a:extLst>
              <a:ext uri="{FF2B5EF4-FFF2-40B4-BE49-F238E27FC236}">
                <a16:creationId xmlns:a16="http://schemas.microsoft.com/office/drawing/2014/main" id="{41E7F34C-93D9-4AC8-BA8B-E34F5A2849D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EA28AC45-DCE2-423F-8E92-3151EE55C5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a:latin typeface="Arial" panose="020B0604020202020204" pitchFamily="34" charset="0"/>
                <a:ea typeface="新細明體" panose="02020500000000000000" pitchFamily="18" charset="-120"/>
                <a:cs typeface="Arial" panose="020B0604020202020204" pitchFamily="34" charset="0"/>
              </a:rPr>
              <a:t>Many of our CMC converters use a transconductances or Gm amplifier for the Error Amplifier (EA) and that is what is shown here.  This slide shows a schematic of a Type II compensator in the top left of the slide.  The mathematical transfer function is shown in the bottom right of the slide, while the top right shows the frequency response on a bode plot.    </a:t>
            </a:r>
          </a:p>
          <a:p>
            <a:pPr eaLnBrk="1" hangingPunct="1"/>
            <a:endParaRPr lang="en-US" altLang="zh-TW" dirty="0">
              <a:latin typeface="Arial" panose="020B0604020202020204" pitchFamily="34" charset="0"/>
              <a:ea typeface="新細明體" panose="02020500000000000000" pitchFamily="18" charset="-120"/>
              <a:cs typeface="Arial" panose="020B0604020202020204" pitchFamily="34" charset="0"/>
            </a:endParaRPr>
          </a:p>
          <a:p>
            <a:pPr eaLnBrk="1" hangingPunct="1"/>
            <a:r>
              <a:rPr lang="en-US" altLang="zh-TW" dirty="0">
                <a:latin typeface="Arial" panose="020B0604020202020204" pitchFamily="34" charset="0"/>
                <a:ea typeface="新細明體" panose="02020500000000000000" pitchFamily="18" charset="-120"/>
                <a:cs typeface="Arial" panose="020B0604020202020204" pitchFamily="34" charset="0"/>
              </a:rPr>
              <a:t>The details needed to determine the frequency response of the Feedback compensator stage is the top and bottom FB resistors, the gm of the Gm amp (in A/V) and the output resistance of the transconductance amplifier.   As previously mentioned, a good strategy for compensation is to make sure you cross over at a frequency much lower than the RHPZ, setting the </a:t>
            </a:r>
            <a:r>
              <a:rPr lang="en-US" altLang="zh-TW" dirty="0" err="1">
                <a:latin typeface="Arial" panose="020B0604020202020204" pitchFamily="34" charset="0"/>
                <a:ea typeface="新細明體" panose="02020500000000000000" pitchFamily="18" charset="-120"/>
                <a:cs typeface="Arial" panose="020B0604020202020204" pitchFamily="34" charset="0"/>
              </a:rPr>
              <a:t>Wzea</a:t>
            </a:r>
            <a:r>
              <a:rPr lang="en-US" altLang="zh-TW" dirty="0">
                <a:latin typeface="Arial" panose="020B0604020202020204" pitchFamily="34" charset="0"/>
                <a:ea typeface="新細明體" panose="02020500000000000000" pitchFamily="18" charset="-120"/>
                <a:cs typeface="Arial" panose="020B0604020202020204" pitchFamily="34" charset="0"/>
              </a:rPr>
              <a:t> to the load pole of the power stage and set the high frequency pole to the RHPZ.  For more details on compensation refer to “compensation made easy” by Robert Sheehan.</a:t>
            </a:r>
          </a:p>
          <a:p>
            <a:pPr eaLnBrk="1" hangingPunct="1"/>
            <a:endParaRPr lang="en-US" altLang="zh-TW" dirty="0">
              <a:latin typeface="Arial" panose="020B0604020202020204" pitchFamily="34" charset="0"/>
              <a:ea typeface="新細明體" panose="02020500000000000000" pitchFamily="18" charset="-120"/>
              <a:cs typeface="Arial" panose="020B0604020202020204" pitchFamily="34" charset="0"/>
            </a:endParaRPr>
          </a:p>
          <a:p>
            <a:pPr eaLnBrk="1" hangingPunct="1"/>
            <a:r>
              <a:rPr lang="en-US" altLang="zh-TW" dirty="0">
                <a:latin typeface="Arial" panose="020B0604020202020204" pitchFamily="34" charset="0"/>
                <a:ea typeface="新細明體" panose="02020500000000000000" pitchFamily="18" charset="-120"/>
                <a:cs typeface="Arial" panose="020B0604020202020204" pitchFamily="34" charset="0"/>
              </a:rPr>
              <a:t>The transfer function is multiplied by the modulator and power stage transfer function to obtain the complete closed loop response.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2C99E0-6A19-47E0-896E-F0A0C48B16C8}"/>
              </a:ext>
            </a:extLst>
          </p:cNvPr>
          <p:cNvSpPr>
            <a:spLocks noGrp="1" noChangeArrowheads="1"/>
          </p:cNvSpPr>
          <p:nvPr>
            <p:ph type="sldNum" sz="quarter" idx="5"/>
          </p:nvPr>
        </p:nvSpPr>
        <p:spPr>
          <a:ln/>
        </p:spPr>
        <p:txBody>
          <a:bodyPr/>
          <a:lstStyle/>
          <a:p>
            <a:fld id="{C7E6A9CF-A28E-4C49-9922-6478879F8A36}" type="slidenum">
              <a:rPr lang="en-US" altLang="en-US"/>
              <a:pPr/>
              <a:t>23</a:t>
            </a:fld>
            <a:endParaRPr lang="en-US" altLang="en-US"/>
          </a:p>
        </p:txBody>
      </p:sp>
      <p:sp>
        <p:nvSpPr>
          <p:cNvPr id="54274" name="Rectangle 7">
            <a:extLst>
              <a:ext uri="{FF2B5EF4-FFF2-40B4-BE49-F238E27FC236}">
                <a16:creationId xmlns:a16="http://schemas.microsoft.com/office/drawing/2014/main" id="{6A3113BC-3F47-4DA3-9742-68462A5EA808}"/>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b="1">
                <a:solidFill>
                  <a:srgbClr val="FFFFFF"/>
                </a:solidFill>
                <a:latin typeface="Arial" panose="020B0604020202020204" pitchFamily="34" charset="0"/>
                <a:cs typeface="Arial" panose="020B0604020202020204" pitchFamily="34" charset="0"/>
              </a:defRPr>
            </a:lvl1pPr>
            <a:lvl2pPr marL="37931725" indent="-37474525" defTabSz="931863"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r" eaLnBrk="1" hangingPunct="1">
              <a:lnSpc>
                <a:spcPct val="100000"/>
              </a:lnSpc>
              <a:spcBef>
                <a:spcPct val="0"/>
              </a:spcBef>
              <a:spcAft>
                <a:spcPct val="0"/>
              </a:spcAft>
              <a:buClrTx/>
              <a:buSzTx/>
            </a:pPr>
            <a:fld id="{0C42D826-85F2-4375-BE66-C691398EE2EA}" type="slidenum">
              <a:rPr lang="en-US" altLang="en-US" sz="1200" b="0">
                <a:solidFill>
                  <a:schemeClr val="tx1"/>
                </a:solidFill>
              </a:rPr>
              <a:pPr algn="r" eaLnBrk="1" hangingPunct="1">
                <a:lnSpc>
                  <a:spcPct val="100000"/>
                </a:lnSpc>
                <a:spcBef>
                  <a:spcPct val="0"/>
                </a:spcBef>
                <a:spcAft>
                  <a:spcPct val="0"/>
                </a:spcAft>
                <a:buClrTx/>
                <a:buSzTx/>
              </a:pPr>
              <a:t>23</a:t>
            </a:fld>
            <a:endParaRPr lang="en-US" altLang="en-US" sz="1200" b="0">
              <a:solidFill>
                <a:schemeClr val="tx1"/>
              </a:solidFill>
            </a:endParaRPr>
          </a:p>
        </p:txBody>
      </p:sp>
      <p:sp>
        <p:nvSpPr>
          <p:cNvPr id="54275" name="Rectangle 2">
            <a:extLst>
              <a:ext uri="{FF2B5EF4-FFF2-40B4-BE49-F238E27FC236}">
                <a16:creationId xmlns:a16="http://schemas.microsoft.com/office/drawing/2014/main" id="{41E7F34C-93D9-4AC8-BA8B-E34F5A2849D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EA28AC45-DCE2-423F-8E92-3151EE55C5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a:latin typeface="Arial" panose="020B0604020202020204" pitchFamily="34" charset="0"/>
              <a:ea typeface="新細明體" panose="02020500000000000000" pitchFamily="18" charset="-120"/>
              <a:cs typeface="Arial" panose="020B0604020202020204" pitchFamily="34" charset="0"/>
            </a:endParaRPr>
          </a:p>
          <a:p>
            <a:pPr eaLnBrk="1" hangingPunct="1"/>
            <a:r>
              <a:rPr lang="en-US" altLang="zh-TW" dirty="0">
                <a:latin typeface="Arial" panose="020B0604020202020204" pitchFamily="34" charset="0"/>
                <a:ea typeface="+mn-ea"/>
                <a:cs typeface="Arial" panose="020B0604020202020204" pitchFamily="34" charset="0"/>
              </a:rPr>
              <a:t>We have some customers using a VMC controller like the LM5145/6 implemented as an IBB.  Following the same slide format as the previous slides the modulator and power stage details are given in this slide. </a:t>
            </a:r>
          </a:p>
          <a:p>
            <a:pPr eaLnBrk="1" hangingPunct="1"/>
            <a:r>
              <a:rPr lang="en-US" altLang="zh-TW" dirty="0">
                <a:latin typeface="Arial" panose="020B0604020202020204" pitchFamily="34" charset="0"/>
                <a:ea typeface="+mn-ea"/>
                <a:cs typeface="Arial" panose="020B0604020202020204" pitchFamily="34" charset="0"/>
              </a:rPr>
              <a:t>As before we have the ESR zero and also the RHPZ  however, Voltage </a:t>
            </a:r>
            <a:r>
              <a:rPr lang="en-US" altLang="zh-TW" dirty="0">
                <a:latin typeface="Arial" panose="020B0604020202020204" pitchFamily="34" charset="0"/>
                <a:ea typeface="新細明體" panose="02020500000000000000" pitchFamily="18" charset="-120"/>
                <a:cs typeface="Arial" panose="020B0604020202020204" pitchFamily="34" charset="0"/>
              </a:rPr>
              <a:t>mode Control (VMC) in IBB is a little more tricky to compensate.  As mentioned we have a complex conjugate double pole formed by the LC filter described mathematically as the S term and an S squared term in the denominator.  The strategy is to always make sure we have enough PM from 180 degrees at the cross over frequency.  As with the Current mode approach regarding the RHPZ we ensure we are crossing over way below the RHPZ. However if </a:t>
            </a:r>
            <a:r>
              <a:rPr lang="en-US" altLang="zh-TW" dirty="0" err="1">
                <a:latin typeface="Arial" panose="020B0604020202020204" pitchFamily="34" charset="0"/>
                <a:ea typeface="新細明體" panose="02020500000000000000" pitchFamily="18" charset="-120"/>
                <a:cs typeface="Arial" panose="020B0604020202020204" pitchFamily="34" charset="0"/>
              </a:rPr>
              <a:t>if</a:t>
            </a:r>
            <a:r>
              <a:rPr lang="en-US" altLang="zh-TW" dirty="0">
                <a:latin typeface="Arial" panose="020B0604020202020204" pitchFamily="34" charset="0"/>
                <a:ea typeface="新細明體" panose="02020500000000000000" pitchFamily="18" charset="-120"/>
                <a:cs typeface="Arial" panose="020B0604020202020204" pitchFamily="34" charset="0"/>
              </a:rPr>
              <a:t> this is avoided, we will need to use a Type III compensator as opposed to Type II due to the double pole complex conjugate mentioned.  In addition to the TYPE III compensator, we can also get some help with the </a:t>
            </a:r>
            <a:r>
              <a:rPr lang="en-US" altLang="zh-TW" dirty="0" err="1">
                <a:latin typeface="Arial" panose="020B0604020202020204" pitchFamily="34" charset="0"/>
                <a:ea typeface="新細明體" panose="02020500000000000000" pitchFamily="18" charset="-120"/>
                <a:cs typeface="Arial" panose="020B0604020202020204" pitchFamily="34" charset="0"/>
              </a:rPr>
              <a:t>Wz</a:t>
            </a:r>
            <a:r>
              <a:rPr lang="en-US" altLang="zh-TW" dirty="0">
                <a:latin typeface="Arial" panose="020B0604020202020204" pitchFamily="34" charset="0"/>
                <a:ea typeface="新細明體" panose="02020500000000000000" pitchFamily="18" charset="-120"/>
                <a:cs typeface="Arial" panose="020B0604020202020204" pitchFamily="34" charset="0"/>
              </a:rPr>
              <a:t> to get some phase boost, if the ESR and </a:t>
            </a:r>
            <a:r>
              <a:rPr lang="en-US" altLang="zh-TW" dirty="0" err="1">
                <a:latin typeface="Arial" panose="020B0604020202020204" pitchFamily="34" charset="0"/>
                <a:ea typeface="新細明體" panose="02020500000000000000" pitchFamily="18" charset="-120"/>
                <a:cs typeface="Arial" panose="020B0604020202020204" pitchFamily="34" charset="0"/>
              </a:rPr>
              <a:t>Cout</a:t>
            </a:r>
            <a:r>
              <a:rPr lang="en-US" altLang="zh-TW" dirty="0">
                <a:latin typeface="Arial" panose="020B0604020202020204" pitchFamily="34" charset="0"/>
                <a:ea typeface="新細明體" panose="02020500000000000000" pitchFamily="18" charset="-120"/>
                <a:cs typeface="Arial" panose="020B0604020202020204" pitchFamily="34" charset="0"/>
              </a:rPr>
              <a:t> is large enough.   As before, we have described all mathematical terms to the model and show how these terms relate in the Bode plot in the top right of the slide.</a:t>
            </a:r>
          </a:p>
          <a:p>
            <a:pPr eaLnBrk="1" hangingPunct="1"/>
            <a:endParaRPr lang="en-US" altLang="zh-TW" dirty="0">
              <a:latin typeface="Arial" panose="020B0604020202020204" pitchFamily="34" charset="0"/>
              <a:ea typeface="新細明體" panose="02020500000000000000" pitchFamily="18" charset="-120"/>
              <a:cs typeface="Arial" panose="020B0604020202020204" pitchFamily="34" charset="0"/>
            </a:endParaRPr>
          </a:p>
          <a:p>
            <a:pPr eaLnBrk="1" hangingPunct="1"/>
            <a:r>
              <a:rPr lang="en-US" altLang="zh-TW" dirty="0">
                <a:latin typeface="Arial" panose="020B0604020202020204" pitchFamily="34" charset="0"/>
                <a:ea typeface="新細明體" panose="02020500000000000000" pitchFamily="18" charset="-120"/>
                <a:cs typeface="Arial" panose="020B0604020202020204" pitchFamily="34" charset="0"/>
              </a:rPr>
              <a:t>Regarding AVC, above shows the Modulator/DC gain of a voltage feedforward (VFF) ramp generator for the modulator.  If it’s a fixed Ramp AVC becomes 1/</a:t>
            </a:r>
            <a:r>
              <a:rPr lang="en-US" altLang="zh-TW" dirty="0" err="1">
                <a:latin typeface="Arial" panose="020B0604020202020204" pitchFamily="34" charset="0"/>
                <a:ea typeface="新細明體" panose="02020500000000000000" pitchFamily="18" charset="-120"/>
                <a:cs typeface="Arial" panose="020B0604020202020204" pitchFamily="34" charset="0"/>
              </a:rPr>
              <a:t>Vramp</a:t>
            </a:r>
            <a:r>
              <a:rPr lang="en-US" altLang="zh-TW" dirty="0">
                <a:latin typeface="Arial" panose="020B0604020202020204" pitchFamily="34" charset="0"/>
                <a:ea typeface="新細明體" panose="02020500000000000000" pitchFamily="18" charset="-120"/>
                <a:cs typeface="Arial" panose="020B0604020202020204" pitchFamily="34" charset="0"/>
              </a:rPr>
              <a:t> *(Vin/(1-D)^2)</a:t>
            </a:r>
          </a:p>
          <a:p>
            <a:pPr eaLnBrk="1" hangingPunct="1"/>
            <a:endParaRPr lang="en-US" altLang="zh-TW" dirty="0">
              <a:latin typeface="Arial" panose="020B0604020202020204" pitchFamily="34" charset="0"/>
              <a:ea typeface="新細明體" panose="02020500000000000000" pitchFamily="18" charset="-120"/>
              <a:cs typeface="Arial" panose="020B0604020202020204" pitchFamily="34" charset="0"/>
            </a:endParaRPr>
          </a:p>
          <a:p>
            <a:pPr eaLnBrk="1" hangingPunct="1"/>
            <a:r>
              <a:rPr lang="en-US" b="1" dirty="0"/>
              <a:t>NOTE</a:t>
            </a:r>
            <a:r>
              <a:rPr lang="en-US" dirty="0"/>
              <a:t>: the analysis assumes that CIN&lt;&lt;COUT.  In AC analysis a DC voltage source is a short circuit therefore CIN is in parallel with COUT.  Therefore the equations are approximations as damping response, Phase margin and cross over frequency may differ slightly from actual results.</a:t>
            </a:r>
          </a:p>
          <a:p>
            <a:pPr eaLnBrk="1" hangingPunct="1"/>
            <a:endParaRPr lang="en-US" altLang="zh-TW" dirty="0">
              <a:latin typeface="Arial" panose="020B0604020202020204" pitchFamily="34" charset="0"/>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286883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55A158-EAD9-46FC-ABE0-6B261FF3662A}"/>
              </a:ext>
            </a:extLst>
          </p:cNvPr>
          <p:cNvSpPr>
            <a:spLocks noGrp="1" noChangeArrowheads="1"/>
          </p:cNvSpPr>
          <p:nvPr>
            <p:ph type="sldNum" sz="quarter" idx="5"/>
          </p:nvPr>
        </p:nvSpPr>
        <p:spPr>
          <a:ln/>
        </p:spPr>
        <p:txBody>
          <a:bodyPr/>
          <a:lstStyle/>
          <a:p>
            <a:fld id="{8CC956D4-45AD-4E03-A312-A37A4195B836}" type="slidenum">
              <a:rPr lang="en-US" altLang="en-US"/>
              <a:pPr/>
              <a:t>24</a:t>
            </a:fld>
            <a:endParaRPr lang="en-US" altLang="en-US"/>
          </a:p>
        </p:txBody>
      </p:sp>
      <p:sp>
        <p:nvSpPr>
          <p:cNvPr id="70658" name="Rectangle 7">
            <a:extLst>
              <a:ext uri="{FF2B5EF4-FFF2-40B4-BE49-F238E27FC236}">
                <a16:creationId xmlns:a16="http://schemas.microsoft.com/office/drawing/2014/main" id="{54A2C032-9412-43DA-9E9B-DF41D7C4150B}"/>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b="1">
                <a:solidFill>
                  <a:srgbClr val="FFFFFF"/>
                </a:solidFill>
                <a:latin typeface="Arial" panose="020B0604020202020204" pitchFamily="34" charset="0"/>
                <a:cs typeface="Arial" panose="020B0604020202020204" pitchFamily="34" charset="0"/>
              </a:defRPr>
            </a:lvl1pPr>
            <a:lvl2pPr marL="37931725" indent="-37474525" defTabSz="931863"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r" eaLnBrk="1" hangingPunct="1">
              <a:lnSpc>
                <a:spcPct val="100000"/>
              </a:lnSpc>
              <a:spcBef>
                <a:spcPct val="0"/>
              </a:spcBef>
              <a:spcAft>
                <a:spcPct val="0"/>
              </a:spcAft>
              <a:buClrTx/>
              <a:buSzTx/>
            </a:pPr>
            <a:fld id="{4C4A5CE9-1FA6-435B-A392-3A7F85E11CCC}" type="slidenum">
              <a:rPr lang="en-US" altLang="en-US" sz="1200" b="0">
                <a:solidFill>
                  <a:schemeClr val="tx1"/>
                </a:solidFill>
              </a:rPr>
              <a:pPr algn="r" eaLnBrk="1" hangingPunct="1">
                <a:lnSpc>
                  <a:spcPct val="100000"/>
                </a:lnSpc>
                <a:spcBef>
                  <a:spcPct val="0"/>
                </a:spcBef>
                <a:spcAft>
                  <a:spcPct val="0"/>
                </a:spcAft>
                <a:buClrTx/>
                <a:buSzTx/>
              </a:pPr>
              <a:t>24</a:t>
            </a:fld>
            <a:endParaRPr lang="en-US" altLang="en-US" sz="1200" b="0">
              <a:solidFill>
                <a:schemeClr val="tx1"/>
              </a:solidFill>
            </a:endParaRPr>
          </a:p>
        </p:txBody>
      </p:sp>
      <p:sp>
        <p:nvSpPr>
          <p:cNvPr id="70659" name="Rectangle 2">
            <a:extLst>
              <a:ext uri="{FF2B5EF4-FFF2-40B4-BE49-F238E27FC236}">
                <a16:creationId xmlns:a16="http://schemas.microsoft.com/office/drawing/2014/main" id="{08FA1372-3345-4FF8-BFDA-D9D8F8A1097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FF1978DF-F00A-4A6B-A770-CC75C0C432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a:latin typeface="Arial" panose="020B0604020202020204" pitchFamily="34" charset="0"/>
                <a:ea typeface="新細明體" panose="02020500000000000000" pitchFamily="18" charset="-120"/>
                <a:cs typeface="Arial" panose="020B0604020202020204" pitchFamily="34" charset="0"/>
              </a:rPr>
              <a:t>Following the same format as a type II compensator, this slide shows Type III compensation using a voltage Error amplifier.  </a:t>
            </a:r>
          </a:p>
          <a:p>
            <a:pPr eaLnBrk="1" hangingPunct="1"/>
            <a:r>
              <a:rPr lang="en-US" altLang="zh-TW" dirty="0">
                <a:latin typeface="Arial" panose="020B0604020202020204" pitchFamily="34" charset="0"/>
                <a:ea typeface="新細明體" panose="02020500000000000000" pitchFamily="18" charset="-120"/>
                <a:cs typeface="Arial" panose="020B0604020202020204" pitchFamily="34" charset="0"/>
              </a:rPr>
              <a:t>Following the strategy for compensating a VMC loop in IBB, we set the two zeros (WZEA and WFZ) to the double pole (Wo) frequency.</a:t>
            </a:r>
          </a:p>
          <a:p>
            <a:pPr eaLnBrk="1" hangingPunct="1"/>
            <a:r>
              <a:rPr lang="en-US" altLang="zh-TW" dirty="0">
                <a:latin typeface="Arial" panose="020B0604020202020204" pitchFamily="34" charset="0"/>
                <a:ea typeface="新細明體" panose="02020500000000000000" pitchFamily="18" charset="-120"/>
                <a:cs typeface="Arial" panose="020B0604020202020204" pitchFamily="34" charset="0"/>
              </a:rPr>
              <a:t>Set the two poles (WFP and WHF) to the RHPZ (</a:t>
            </a:r>
            <a:r>
              <a:rPr lang="en-US" altLang="zh-TW" dirty="0" err="1">
                <a:latin typeface="Arial" panose="020B0604020202020204" pitchFamily="34" charset="0"/>
                <a:ea typeface="新細明體" panose="02020500000000000000" pitchFamily="18" charset="-120"/>
                <a:cs typeface="Arial" panose="020B0604020202020204" pitchFamily="34" charset="0"/>
              </a:rPr>
              <a:t>Wr</a:t>
            </a:r>
            <a:r>
              <a:rPr lang="en-US" altLang="zh-TW" dirty="0">
                <a:latin typeface="Arial" panose="020B0604020202020204" pitchFamily="34" charset="0"/>
                <a:ea typeface="新細明體" panose="02020500000000000000" pitchFamily="18" charset="-120"/>
                <a:cs typeface="Arial" panose="020B0604020202020204" pitchFamily="34" charset="0"/>
              </a:rPr>
              <a:t>) and the zero formed by COUT and Its ESR (</a:t>
            </a:r>
            <a:r>
              <a:rPr lang="en-US" altLang="zh-TW" dirty="0" err="1">
                <a:latin typeface="Arial" panose="020B0604020202020204" pitchFamily="34" charset="0"/>
                <a:ea typeface="新細明體" panose="02020500000000000000" pitchFamily="18" charset="-120"/>
                <a:cs typeface="Arial" panose="020B0604020202020204" pitchFamily="34" charset="0"/>
              </a:rPr>
              <a:t>Wz</a:t>
            </a:r>
            <a:r>
              <a:rPr lang="en-US" altLang="zh-TW" dirty="0">
                <a:latin typeface="Arial" panose="020B0604020202020204" pitchFamily="34" charset="0"/>
                <a:ea typeface="新細明體" panose="02020500000000000000" pitchFamily="18" charset="-120"/>
                <a:cs typeface="Arial" panose="020B0604020202020204" pitchFamily="34" charset="0"/>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we show the accuracy of the mathematical models presented compared to simulation results.</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25</a:t>
            </a:fld>
            <a:endParaRPr lang="en-US"/>
          </a:p>
        </p:txBody>
      </p:sp>
    </p:spTree>
    <p:extLst>
      <p:ext uri="{BB962C8B-B14F-4D97-AF65-F5344CB8AC3E}">
        <p14:creationId xmlns:p14="http://schemas.microsoft.com/office/powerpoint/2010/main" val="4060730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see comparison of </a:t>
            </a:r>
            <a:r>
              <a:rPr lang="en-US" dirty="0" err="1"/>
              <a:t>MatchCAD</a:t>
            </a:r>
            <a:r>
              <a:rPr lang="en-US" dirty="0"/>
              <a:t> computations and SIMPLIS Simulation for the current mode with type 2 GM error amplifier example.  </a:t>
            </a:r>
          </a:p>
          <a:p>
            <a:endParaRPr lang="en-US" dirty="0"/>
          </a:p>
          <a:p>
            <a:r>
              <a:rPr lang="en-US" dirty="0"/>
              <a:t>Results show good correlation for the component values shown in the table. </a:t>
            </a:r>
          </a:p>
          <a:p>
            <a:endParaRPr lang="en-US" dirty="0"/>
          </a:p>
          <a:p>
            <a:r>
              <a:rPr lang="en-US" dirty="0"/>
              <a:t>Shows a cross over frequency of 2 kHz and a PM of 80 degrees.</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26</a:t>
            </a:fld>
            <a:endParaRPr lang="en-US"/>
          </a:p>
        </p:txBody>
      </p:sp>
    </p:spTree>
    <p:extLst>
      <p:ext uri="{BB962C8B-B14F-4D97-AF65-F5344CB8AC3E}">
        <p14:creationId xmlns:p14="http://schemas.microsoft.com/office/powerpoint/2010/main" val="3921043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for the voltage mode with Type 3 voltage error amplifier example. the </a:t>
            </a:r>
            <a:r>
              <a:rPr lang="en-US" dirty="0" err="1"/>
              <a:t>lide</a:t>
            </a:r>
            <a:r>
              <a:rPr lang="en-US" dirty="0"/>
              <a:t> shows comparison of </a:t>
            </a:r>
            <a:r>
              <a:rPr lang="en-US" dirty="0" err="1"/>
              <a:t>MatchCAD</a:t>
            </a:r>
            <a:r>
              <a:rPr lang="en-US" dirty="0"/>
              <a:t> computations and SIMPLIS Simulation. Good correlation for the component values shown in the table. Results show double pole at ~900kHz.  Cross over frequency of ~4kHz and a PM of ~&gt;45 degrees</a:t>
            </a:r>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27</a:t>
            </a:fld>
            <a:endParaRPr lang="en-US"/>
          </a:p>
        </p:txBody>
      </p:sp>
    </p:spTree>
    <p:extLst>
      <p:ext uri="{BB962C8B-B14F-4D97-AF65-F5344CB8AC3E}">
        <p14:creationId xmlns:p14="http://schemas.microsoft.com/office/powerpoint/2010/main" val="2844107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QS tool about to be published to the product folder of the LM5145.  The tool allows you to design a power stage and compensate the loop.  It also estimate efficiency and power loss, this is a good place to start for all IBB designs using VMC.</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28</a:t>
            </a:fld>
            <a:endParaRPr lang="en-US"/>
          </a:p>
        </p:txBody>
      </p:sp>
    </p:spTree>
    <p:extLst>
      <p:ext uri="{BB962C8B-B14F-4D97-AF65-F5344CB8AC3E}">
        <p14:creationId xmlns:p14="http://schemas.microsoft.com/office/powerpoint/2010/main" val="1415013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mn-ea"/>
                <a:cs typeface="+mn-cs"/>
              </a:rPr>
              <a:t>In this part of the presentation I will introduce LM67680 65-V, 8-A buck converter (currently in development), with features designed specifically for the IBB applications and with a goal to reduce system complexity and design time.   The value proposition, solution size and cost savings that it brings will be highlighted.  A LM67680-based module definition will also be revealed and opened to your suggestions and feedback.</a:t>
            </a:r>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29</a:t>
            </a:fld>
            <a:endParaRPr lang="en-US"/>
          </a:p>
        </p:txBody>
      </p:sp>
    </p:spTree>
    <p:extLst>
      <p:ext uri="{BB962C8B-B14F-4D97-AF65-F5344CB8AC3E}">
        <p14:creationId xmlns:p14="http://schemas.microsoft.com/office/powerpoint/2010/main" val="286918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000" b="0" dirty="0">
                <a:solidFill>
                  <a:srgbClr val="000000"/>
                </a:solidFill>
              </a:rPr>
            </a:br>
            <a:r>
              <a:rPr lang="en-US" sz="1000" b="0" dirty="0">
                <a:solidFill>
                  <a:srgbClr val="000000"/>
                </a:solidFill>
              </a:rPr>
              <a:t>There is a need for negative output rails in an array of end equipment.  In medical imaging, we see negative rails in ultrasound machines, MRI, an X-ray machines.  Generally, in these systems, negative rails are needed to provide negative bias to amplifiers.</a:t>
            </a:r>
          </a:p>
          <a:p>
            <a:endParaRPr lang="en-US" sz="1000" b="0" dirty="0">
              <a:solidFill>
                <a:srgbClr val="000000"/>
              </a:solidFill>
            </a:endParaRPr>
          </a:p>
          <a:p>
            <a:r>
              <a:rPr lang="en-US" sz="1000" b="0" dirty="0">
                <a:solidFill>
                  <a:srgbClr val="000000"/>
                </a:solidFill>
              </a:rPr>
              <a:t>Similarly, negative output rails are found in test and measurement equipment such as oscilloscopes, probes, and power analyzers.   On the communications infrastructure side, gate bias of </a:t>
            </a:r>
            <a:r>
              <a:rPr lang="en-US" sz="1000" b="0" dirty="0" err="1">
                <a:solidFill>
                  <a:srgbClr val="000000"/>
                </a:solidFill>
              </a:rPr>
              <a:t>GaN</a:t>
            </a:r>
            <a:r>
              <a:rPr lang="en-US" sz="1000" b="0" dirty="0">
                <a:solidFill>
                  <a:srgbClr val="000000"/>
                </a:solidFill>
              </a:rPr>
              <a:t> power amplifier in AAS ratio systems  also require negative rails.   OLED modules used in automotive market are another example of the need.</a:t>
            </a:r>
          </a:p>
          <a:p>
            <a:endParaRPr lang="en-US" sz="1000" b="0" dirty="0">
              <a:solidFill>
                <a:srgbClr val="000000"/>
              </a:solidFill>
            </a:endParaRPr>
          </a:p>
          <a:p>
            <a:r>
              <a:rPr lang="en-US" sz="1000" b="0" dirty="0">
                <a:solidFill>
                  <a:srgbClr val="000000"/>
                </a:solidFill>
              </a:rPr>
              <a:t>On the right hand side of the slide, there is a block diagram of a power tree of Philips ultrasound machine.  As you can see, there is a set of positive and negative rails generated off of the 24-V bus.  The negative output rails typically range from minus 3 to minus 15V and with loads as high as 4A.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002566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848" indent="-286094" eaLnBrk="0" hangingPunct="0">
              <a:defRPr>
                <a:solidFill>
                  <a:schemeClr val="tx1"/>
                </a:solidFill>
                <a:latin typeface="Arial" charset="0"/>
              </a:defRPr>
            </a:lvl2pPr>
            <a:lvl3pPr marL="1144379" indent="-228875" eaLnBrk="0" hangingPunct="0">
              <a:defRPr>
                <a:solidFill>
                  <a:schemeClr val="tx1"/>
                </a:solidFill>
                <a:latin typeface="Arial" charset="0"/>
              </a:defRPr>
            </a:lvl3pPr>
            <a:lvl4pPr marL="1602133" indent="-228875" eaLnBrk="0" hangingPunct="0">
              <a:defRPr>
                <a:solidFill>
                  <a:schemeClr val="tx1"/>
                </a:solidFill>
                <a:latin typeface="Arial" charset="0"/>
              </a:defRPr>
            </a:lvl4pPr>
            <a:lvl5pPr marL="2059883" indent="-228875" eaLnBrk="0" hangingPunct="0">
              <a:defRPr>
                <a:solidFill>
                  <a:schemeClr val="tx1"/>
                </a:solidFill>
                <a:latin typeface="Arial" charset="0"/>
              </a:defRPr>
            </a:lvl5pPr>
            <a:lvl6pPr marL="2517634" indent="-228875" eaLnBrk="0" fontAlgn="base" hangingPunct="0">
              <a:spcBef>
                <a:spcPct val="0"/>
              </a:spcBef>
              <a:spcAft>
                <a:spcPct val="0"/>
              </a:spcAft>
              <a:defRPr>
                <a:solidFill>
                  <a:schemeClr val="tx1"/>
                </a:solidFill>
                <a:latin typeface="Arial" charset="0"/>
              </a:defRPr>
            </a:lvl6pPr>
            <a:lvl7pPr marL="2975387" indent="-228875" eaLnBrk="0" fontAlgn="base" hangingPunct="0">
              <a:spcBef>
                <a:spcPct val="0"/>
              </a:spcBef>
              <a:spcAft>
                <a:spcPct val="0"/>
              </a:spcAft>
              <a:defRPr>
                <a:solidFill>
                  <a:schemeClr val="tx1"/>
                </a:solidFill>
                <a:latin typeface="Arial" charset="0"/>
              </a:defRPr>
            </a:lvl7pPr>
            <a:lvl8pPr marL="3433139" indent="-228875" eaLnBrk="0" fontAlgn="base" hangingPunct="0">
              <a:spcBef>
                <a:spcPct val="0"/>
              </a:spcBef>
              <a:spcAft>
                <a:spcPct val="0"/>
              </a:spcAft>
              <a:defRPr>
                <a:solidFill>
                  <a:schemeClr val="tx1"/>
                </a:solidFill>
                <a:latin typeface="Arial" charset="0"/>
              </a:defRPr>
            </a:lvl8pPr>
            <a:lvl9pPr marL="3890892" indent="-228875" eaLnBrk="0" fontAlgn="base" hangingPunct="0">
              <a:spcBef>
                <a:spcPct val="0"/>
              </a:spcBef>
              <a:spcAft>
                <a:spcPct val="0"/>
              </a:spcAft>
              <a:defRPr>
                <a:solidFill>
                  <a:schemeClr val="tx1"/>
                </a:solidFill>
                <a:latin typeface="Arial" charset="0"/>
              </a:defRPr>
            </a:lvl9pPr>
          </a:lstStyle>
          <a:p>
            <a:pPr eaLnBrk="1" hangingPunct="1"/>
            <a:fld id="{72BB474F-996F-4D39-940A-F140BCC5352C}" type="slidenum">
              <a:rPr lang="en-US" smtClean="0">
                <a:solidFill>
                  <a:prstClr val="black"/>
                </a:solidFill>
              </a:rPr>
              <a:pPr eaLnBrk="1" hangingPunct="1"/>
              <a:t>30</a:t>
            </a:fld>
            <a:endParaRPr lang="en-US" dirty="0">
              <a:solidFill>
                <a:prstClr val="black"/>
              </a:solidFill>
            </a:endParaRPr>
          </a:p>
        </p:txBody>
      </p:sp>
      <p:sp>
        <p:nvSpPr>
          <p:cNvPr id="18435" name="Rectangle 2"/>
          <p:cNvSpPr>
            <a:spLocks noGrp="1" noRot="1" noChangeAspect="1" noChangeArrowheads="1" noTextEdit="1"/>
          </p:cNvSpPr>
          <p:nvPr>
            <p:ph type="sldImg"/>
          </p:nvPr>
        </p:nvSpPr>
        <p:spPr>
          <a:xfrm>
            <a:off x="374650" y="700088"/>
            <a:ext cx="6205538" cy="3490912"/>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05807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31</a:t>
            </a:fld>
            <a:endParaRPr lang="en-US"/>
          </a:p>
        </p:txBody>
      </p:sp>
    </p:spTree>
    <p:extLst>
      <p:ext uri="{BB962C8B-B14F-4D97-AF65-F5344CB8AC3E}">
        <p14:creationId xmlns:p14="http://schemas.microsoft.com/office/powerpoint/2010/main" val="3023652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848" indent="-286094" eaLnBrk="0" hangingPunct="0">
              <a:defRPr>
                <a:solidFill>
                  <a:schemeClr val="tx1"/>
                </a:solidFill>
                <a:latin typeface="Arial" charset="0"/>
              </a:defRPr>
            </a:lvl2pPr>
            <a:lvl3pPr marL="1144379" indent="-228875" eaLnBrk="0" hangingPunct="0">
              <a:defRPr>
                <a:solidFill>
                  <a:schemeClr val="tx1"/>
                </a:solidFill>
                <a:latin typeface="Arial" charset="0"/>
              </a:defRPr>
            </a:lvl3pPr>
            <a:lvl4pPr marL="1602133" indent="-228875" eaLnBrk="0" hangingPunct="0">
              <a:defRPr>
                <a:solidFill>
                  <a:schemeClr val="tx1"/>
                </a:solidFill>
                <a:latin typeface="Arial" charset="0"/>
              </a:defRPr>
            </a:lvl4pPr>
            <a:lvl5pPr marL="2059883" indent="-228875" eaLnBrk="0" hangingPunct="0">
              <a:defRPr>
                <a:solidFill>
                  <a:schemeClr val="tx1"/>
                </a:solidFill>
                <a:latin typeface="Arial" charset="0"/>
              </a:defRPr>
            </a:lvl5pPr>
            <a:lvl6pPr marL="2517634" indent="-228875" eaLnBrk="0" fontAlgn="base" hangingPunct="0">
              <a:spcBef>
                <a:spcPct val="0"/>
              </a:spcBef>
              <a:spcAft>
                <a:spcPct val="0"/>
              </a:spcAft>
              <a:defRPr>
                <a:solidFill>
                  <a:schemeClr val="tx1"/>
                </a:solidFill>
                <a:latin typeface="Arial" charset="0"/>
              </a:defRPr>
            </a:lvl6pPr>
            <a:lvl7pPr marL="2975387" indent="-228875" eaLnBrk="0" fontAlgn="base" hangingPunct="0">
              <a:spcBef>
                <a:spcPct val="0"/>
              </a:spcBef>
              <a:spcAft>
                <a:spcPct val="0"/>
              </a:spcAft>
              <a:defRPr>
                <a:solidFill>
                  <a:schemeClr val="tx1"/>
                </a:solidFill>
                <a:latin typeface="Arial" charset="0"/>
              </a:defRPr>
            </a:lvl7pPr>
            <a:lvl8pPr marL="3433139" indent="-228875" eaLnBrk="0" fontAlgn="base" hangingPunct="0">
              <a:spcBef>
                <a:spcPct val="0"/>
              </a:spcBef>
              <a:spcAft>
                <a:spcPct val="0"/>
              </a:spcAft>
              <a:defRPr>
                <a:solidFill>
                  <a:schemeClr val="tx1"/>
                </a:solidFill>
                <a:latin typeface="Arial" charset="0"/>
              </a:defRPr>
            </a:lvl8pPr>
            <a:lvl9pPr marL="3890892" indent="-228875" eaLnBrk="0" fontAlgn="base" hangingPunct="0">
              <a:spcBef>
                <a:spcPct val="0"/>
              </a:spcBef>
              <a:spcAft>
                <a:spcPct val="0"/>
              </a:spcAft>
              <a:defRPr>
                <a:solidFill>
                  <a:schemeClr val="tx1"/>
                </a:solidFill>
                <a:latin typeface="Arial" charset="0"/>
              </a:defRPr>
            </a:lvl9pPr>
          </a:lstStyle>
          <a:p>
            <a:pPr eaLnBrk="1" hangingPunct="1"/>
            <a:fld id="{72BB474F-996F-4D39-940A-F140BCC5352C}" type="slidenum">
              <a:rPr lang="en-US" smtClean="0">
                <a:solidFill>
                  <a:prstClr val="black"/>
                </a:solidFill>
              </a:rPr>
              <a:pPr eaLnBrk="1" hangingPunct="1"/>
              <a:t>32</a:t>
            </a:fld>
            <a:endParaRPr lang="en-US" dirty="0">
              <a:solidFill>
                <a:prstClr val="black"/>
              </a:solidFill>
            </a:endParaRPr>
          </a:p>
        </p:txBody>
      </p:sp>
      <p:sp>
        <p:nvSpPr>
          <p:cNvPr id="18435" name="Rectangle 2"/>
          <p:cNvSpPr>
            <a:spLocks noGrp="1" noRot="1" noChangeAspect="1" noChangeArrowheads="1" noTextEdit="1"/>
          </p:cNvSpPr>
          <p:nvPr>
            <p:ph type="sldImg"/>
          </p:nvPr>
        </p:nvSpPr>
        <p:spPr>
          <a:xfrm>
            <a:off x="374650" y="700088"/>
            <a:ext cx="6205538" cy="3490912"/>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is a 1-pager of the </a:t>
            </a:r>
            <a:r>
              <a:rPr lang="en-US" dirty="0" err="1"/>
              <a:t>Chiron+IBB</a:t>
            </a:r>
            <a:r>
              <a:rPr lang="en-US" dirty="0"/>
              <a:t> module.  It is a 65-V, 6-A module which has all feature of the </a:t>
            </a:r>
            <a:r>
              <a:rPr lang="en-US" dirty="0" err="1"/>
              <a:t>Chiron+IBB</a:t>
            </a:r>
            <a:r>
              <a:rPr lang="en-US" dirty="0"/>
              <a:t> device.</a:t>
            </a:r>
          </a:p>
          <a:p>
            <a:pPr eaLnBrk="1" hangingPunct="1"/>
            <a:endParaRPr lang="en-US" dirty="0"/>
          </a:p>
          <a:p>
            <a:pPr eaLnBrk="1" hangingPunct="1"/>
            <a:r>
              <a:rPr lang="en-US" dirty="0"/>
              <a:t>3D RLF module construction allow small package size of 6.5 x 7.5mm and enables small total solution size.</a:t>
            </a:r>
          </a:p>
          <a:p>
            <a:pPr eaLnBrk="1" hangingPunct="1"/>
            <a:endParaRPr lang="en-US" dirty="0"/>
          </a:p>
          <a:p>
            <a:pPr eaLnBrk="1" hangingPunct="1"/>
            <a:r>
              <a:rPr lang="en-US" dirty="0"/>
              <a:t>The module integrates  2.2uH inductor together with the compensation components and boot capacitor. </a:t>
            </a:r>
          </a:p>
          <a:p>
            <a:pPr eaLnBrk="1" hangingPunct="1"/>
            <a:endParaRPr lang="en-US" dirty="0"/>
          </a:p>
        </p:txBody>
      </p:sp>
    </p:spTree>
    <p:extLst>
      <p:ext uri="{BB962C8B-B14F-4D97-AF65-F5344CB8AC3E}">
        <p14:creationId xmlns:p14="http://schemas.microsoft.com/office/powerpoint/2010/main" val="2207488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Chiron+ IBB module is at the early stages of the definition so any feedback on the  package, pinout, or features is highly appreciated.</a:t>
            </a:r>
          </a:p>
          <a:p>
            <a:endParaRPr lang="en-US" sz="1000" dirty="0"/>
          </a:p>
          <a:p>
            <a:r>
              <a:rPr lang="en-US" sz="1000" dirty="0"/>
              <a:t>Thank you for attending!</a:t>
            </a:r>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33</a:t>
            </a:fld>
            <a:endParaRPr lang="en-US"/>
          </a:p>
        </p:txBody>
      </p:sp>
    </p:spTree>
    <p:extLst>
      <p:ext uri="{BB962C8B-B14F-4D97-AF65-F5344CB8AC3E}">
        <p14:creationId xmlns:p14="http://schemas.microsoft.com/office/powerpoint/2010/main" val="76681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subsequent slides  provide some basic information about reconfiguring a standard buck as an IBB converter and details about its operation.  As you may already know, any buck converter can be configured as an inverting buck-boost converter.   Simply, ground the output terminal of the buck, and take the output from the buck ground to obtain a negative output. with respect to the system ground.   The input voltage remains the same as in the buck converter, however, the controller “sees”  the difference between the VIN and  negative VOUT.  That is effectively the sum of the VIN and the absolute value of the negative VOUT.</a:t>
            </a:r>
          </a:p>
          <a:p>
            <a:endParaRPr lang="en-US" dirty="0"/>
          </a:p>
          <a:p>
            <a:r>
              <a:rPr lang="en-US" dirty="0"/>
              <a:t>Similar to a buck, an IBB circuit has many resistive losses, however, these losses may be significantly higher, as it will be discussed in the later slides.</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4</a:t>
            </a:fld>
            <a:endParaRPr lang="en-US"/>
          </a:p>
        </p:txBody>
      </p:sp>
    </p:spTree>
    <p:extLst>
      <p:ext uri="{BB962C8B-B14F-4D97-AF65-F5344CB8AC3E}">
        <p14:creationId xmlns:p14="http://schemas.microsoft.com/office/powerpoint/2010/main" val="244953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show basic operation of an IBB converter.</a:t>
            </a:r>
          </a:p>
          <a:p>
            <a:endParaRPr lang="en-US" dirty="0"/>
          </a:p>
          <a:p>
            <a:r>
              <a:rPr lang="en-US" dirty="0"/>
              <a:t>During the ON time, the inductor is connected to VIN.  All load current must be supplied by the output capacitors.  The energy is stored in the inductor magnetic field.</a:t>
            </a:r>
          </a:p>
          <a:p>
            <a:endParaRPr lang="en-US" dirty="0"/>
          </a:p>
          <a:p>
            <a:r>
              <a:rPr lang="en-US" dirty="0"/>
              <a:t>During the OFF time, the inductor is connected to VOUT.   As you can see, the VOU must be negative to keep the inductor current flowing in the same direction.  The stored energy is released to the load.</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384862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basic IBB equations.  </a:t>
            </a:r>
          </a:p>
          <a:p>
            <a:r>
              <a:rPr lang="en-US" dirty="0"/>
              <a:t>The maximum  input voltage defines required VIN rating of a buck controller to be used in an IBB topology.</a:t>
            </a:r>
          </a:p>
          <a:p>
            <a:r>
              <a:rPr lang="en-US" dirty="0"/>
              <a:t>The duty cycle helps determine average, peak to peak,  and peak inductor currents.  These are critical for inductor selection and defining maximum output load an IBB circuit can support given the converter’s current limit.  </a:t>
            </a:r>
          </a:p>
          <a:p>
            <a:r>
              <a:rPr lang="en-US" dirty="0"/>
              <a:t>Note, that this is an ideal duty cycle equation that assumes no losses in the circuit.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190272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seen on the previous slide, duty cycle equation is very useful for IBB circuit analysis and predicting its maximum loading capability.  A more accurate equation provides more accurate results.</a:t>
            </a:r>
          </a:p>
          <a:p>
            <a:endParaRPr lang="en-US" dirty="0"/>
          </a:p>
          <a:p>
            <a:r>
              <a:rPr lang="en-US" dirty="0"/>
              <a:t>Simply, if we introduce the resistive losses, we can derive a more accurate results.</a:t>
            </a:r>
          </a:p>
          <a:p>
            <a:endParaRPr lang="en-US" dirty="0"/>
          </a:p>
          <a:p>
            <a:r>
              <a:rPr lang="en-US" dirty="0"/>
              <a:t>The actual duty-cycle depends on the effective voltage across the inductor as defined with the Vin’ and </a:t>
            </a:r>
            <a:r>
              <a:rPr lang="en-US" dirty="0" err="1"/>
              <a:t>Vout</a:t>
            </a:r>
            <a:r>
              <a:rPr lang="en-US" dirty="0"/>
              <a:t>’ equations.  As you may know, the volt-second across the inductor must balance.   If we manipulate the balance equation, arrange like terms to form a quadratic equation, and solve for duty cycle, we can get a more accurate duty cycle estimate.</a:t>
            </a:r>
          </a:p>
          <a:p>
            <a:endParaRPr lang="en-US" dirty="0"/>
          </a:p>
          <a:p>
            <a:r>
              <a:rPr lang="en-US" dirty="0"/>
              <a:t>An excel based calculator that performs the described duty cycle estimation is available.</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421969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insights about the duty equation.</a:t>
            </a:r>
          </a:p>
          <a:p>
            <a:endParaRPr lang="en-US" dirty="0"/>
          </a:p>
          <a:p>
            <a:r>
              <a:rPr lang="en-US" dirty="0"/>
              <a:t>When load current is very low, the actual duty is close to an ideal duty cycle.</a:t>
            </a:r>
          </a:p>
          <a:p>
            <a:r>
              <a:rPr lang="en-US" dirty="0"/>
              <a:t>As load current increases, the actual Duty gets larger.</a:t>
            </a:r>
          </a:p>
          <a:p>
            <a:r>
              <a:rPr lang="en-US" dirty="0"/>
              <a:t>As load current increases, the value of the 𝑏^2−4𝑎𝑐 term in the duty cycle equation gets smaller.</a:t>
            </a:r>
          </a:p>
          <a:p>
            <a:r>
              <a:rPr lang="en-US" dirty="0"/>
              <a:t>When it reaches zero:</a:t>
            </a:r>
          </a:p>
          <a:p>
            <a:r>
              <a:rPr lang="en-US" dirty="0"/>
              <a:t>You have hit the maximum allowable duty cycle and the maximum IOUT.  This is just based on the duty cycle. Thermals and current limits are ignored.</a:t>
            </a:r>
          </a:p>
          <a:p>
            <a:endParaRPr lang="en-US" dirty="0"/>
          </a:p>
          <a:p>
            <a:r>
              <a:rPr lang="en-US" dirty="0"/>
              <a:t>Any further increase in duty cycle will cause VOUT to drop. </a:t>
            </a:r>
          </a:p>
          <a:p>
            <a:r>
              <a:rPr lang="en-US" dirty="0"/>
              <a:t>This is positive feedback.</a:t>
            </a:r>
          </a:p>
          <a:p>
            <a:r>
              <a:rPr lang="en-US" dirty="0"/>
              <a:t>The system will instantly attempt 100% duty cycle</a:t>
            </a:r>
          </a:p>
          <a:p>
            <a:r>
              <a:rPr lang="en-US" dirty="0"/>
              <a:t>Failure will occur unless current is limited! </a:t>
            </a:r>
          </a:p>
          <a:p>
            <a:endParaRPr lang="en-US" dirty="0"/>
          </a:p>
          <a:p>
            <a:r>
              <a:rPr lang="en-US" dirty="0"/>
              <a:t>In typical systems, the maximum D is » 85 – 88%</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369249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140671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pic>
        <p:nvPicPr>
          <p:cNvPr id="4" name="Picture 3">
            <a:extLst>
              <a:ext uri="{FF2B5EF4-FFF2-40B4-BE49-F238E27FC236}">
                <a16:creationId xmlns:a16="http://schemas.microsoft.com/office/drawing/2014/main" id="{87F5294F-A0B1-4E8A-A1EE-993C208FBB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0387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5806592" cy="184642"/>
          </a:xfrm>
          <a:prstGeom prst="rect">
            <a:avLst/>
          </a:prstGeom>
          <a:noFill/>
          <a:ln w="9525">
            <a:noFill/>
            <a:miter lim="800000"/>
            <a:headEnd/>
            <a:tailEnd/>
          </a:ln>
          <a:effectLst/>
        </p:spPr>
        <p:txBody>
          <a:bodyPr wrap="square" lIns="76179" tIns="38088" rIns="76179" bIns="38088">
            <a:spAutoFit/>
          </a:bodyPr>
          <a:lstStyle/>
          <a:p>
            <a:pPr marL="0" marR="0" indent="0" algn="l" defTabSz="761790" rtl="0" eaLnBrk="1" fontAlgn="base" latinLnBrk="0" hangingPunct="1">
              <a:lnSpc>
                <a:spcPct val="100000"/>
              </a:lnSpc>
              <a:spcBef>
                <a:spcPts val="0"/>
              </a:spcBef>
              <a:spcAft>
                <a:spcPct val="0"/>
              </a:spcAft>
              <a:buClrTx/>
              <a:buSzTx/>
              <a:buFontTx/>
              <a:buNone/>
              <a:tabLst/>
              <a:defRPr/>
            </a:pPr>
            <a:r>
              <a:rPr lang="en-US" sz="700" dirty="0"/>
              <a:t>TI Information – Selective Disclosure			       </a:t>
            </a:r>
            <a:r>
              <a:rPr lang="en-US" sz="700" b="0" i="0" u="none" strike="noStrike" kern="1200" dirty="0">
                <a:solidFill>
                  <a:schemeClr val="tx1"/>
                </a:solidFill>
                <a:effectLst/>
                <a:latin typeface="Arial" charset="0"/>
                <a:ea typeface="+mn-ea"/>
                <a:cs typeface="+mn-cs"/>
              </a:rPr>
              <a:t>Internal only – Do not share externally</a:t>
            </a:r>
            <a:endParaRPr lang="en-US" sz="700" dirty="0"/>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 id="2147483751" r:id="rId10"/>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2.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emf"/><Relationship Id="rId7" Type="http://schemas.openxmlformats.org/officeDocument/2006/relationships/image" Target="../media/image27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0.png"/><Relationship Id="rId9"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hyperlink" Target="https://www.ti.com/lit/pdf/SNVA856A"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0.png"/><Relationship Id="rId7" Type="http://schemas.openxmlformats.org/officeDocument/2006/relationships/image" Target="../media/image32.png"/><Relationship Id="rId12" Type="http://schemas.openxmlformats.org/officeDocument/2006/relationships/image" Target="../media/image370.png"/><Relationship Id="rId2" Type="http://schemas.openxmlformats.org/officeDocument/2006/relationships/notesSlide" Target="../notesSlides/notesSlide19.xml"/><Relationship Id="rId16"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10.png"/><Relationship Id="rId11" Type="http://schemas.openxmlformats.org/officeDocument/2006/relationships/image" Target="../media/image360.png"/><Relationship Id="rId5" Type="http://schemas.openxmlformats.org/officeDocument/2006/relationships/image" Target="../media/image30.png"/><Relationship Id="rId15" Type="http://schemas.openxmlformats.org/officeDocument/2006/relationships/image" Target="../media/image340.png"/><Relationship Id="rId10" Type="http://schemas.openxmlformats.org/officeDocument/2006/relationships/image" Target="../media/image350.png"/><Relationship Id="rId9" Type="http://schemas.openxmlformats.org/officeDocument/2006/relationships/image" Target="../media/image341.png"/><Relationship Id="rId14" Type="http://schemas.openxmlformats.org/officeDocument/2006/relationships/image" Target="../media/image3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21.xml"/><Relationship Id="rId21" Type="http://schemas.openxmlformats.org/officeDocument/2006/relationships/image" Target="../media/image37.emf"/><Relationship Id="rId7" Type="http://schemas.openxmlformats.org/officeDocument/2006/relationships/image" Target="../media/image30.wmf"/><Relationship Id="rId12" Type="http://schemas.openxmlformats.org/officeDocument/2006/relationships/oleObject" Target="../embeddings/oleObject5.bin"/><Relationship Id="rId17" Type="http://schemas.openxmlformats.org/officeDocument/2006/relationships/image" Target="../media/image35.wmf"/><Relationship Id="rId25" Type="http://schemas.openxmlformats.org/officeDocument/2006/relationships/image" Target="../media/image39.wmf"/><Relationship Id="rId2" Type="http://schemas.openxmlformats.org/officeDocument/2006/relationships/slideLayout" Target="../slideLayouts/slideLayout6.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41.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2.wmf"/><Relationship Id="rId24" Type="http://schemas.openxmlformats.org/officeDocument/2006/relationships/oleObject" Target="../embeddings/oleObject11.bin"/><Relationship Id="rId5" Type="http://schemas.openxmlformats.org/officeDocument/2006/relationships/image" Target="../media/image29.emf"/><Relationship Id="rId15" Type="http://schemas.openxmlformats.org/officeDocument/2006/relationships/image" Target="../media/image34.wmf"/><Relationship Id="rId23" Type="http://schemas.openxmlformats.org/officeDocument/2006/relationships/image" Target="../media/image38.w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36.wmf"/><Relationship Id="rId31" Type="http://schemas.openxmlformats.org/officeDocument/2006/relationships/image" Target="../media/image42.wmf"/><Relationship Id="rId4" Type="http://schemas.openxmlformats.org/officeDocument/2006/relationships/oleObject" Target="../embeddings/oleObject1.bin"/><Relationship Id="rId9" Type="http://schemas.openxmlformats.org/officeDocument/2006/relationships/image" Target="../media/image31.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40.wmf"/><Relationship Id="rId30"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43.emf"/><Relationship Id="rId18" Type="http://schemas.openxmlformats.org/officeDocument/2006/relationships/oleObject" Target="../embeddings/oleObject18.bin"/><Relationship Id="rId3" Type="http://schemas.openxmlformats.org/officeDocument/2006/relationships/notesSlide" Target="../notesSlides/notesSlide22.xml"/><Relationship Id="rId7" Type="http://schemas.openxmlformats.org/officeDocument/2006/relationships/image" Target="../media/image50.wmf"/><Relationship Id="rId12" Type="http://schemas.openxmlformats.org/officeDocument/2006/relationships/oleObject" Target="../embeddings/oleObject15.bin"/><Relationship Id="rId17" Type="http://schemas.openxmlformats.org/officeDocument/2006/relationships/image" Target="../media/image45.wmf"/><Relationship Id="rId2" Type="http://schemas.openxmlformats.org/officeDocument/2006/relationships/slideLayout" Target="../slideLayouts/slideLayout6.xml"/><Relationship Id="rId16"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49.wmf"/><Relationship Id="rId11" Type="http://schemas.openxmlformats.org/officeDocument/2006/relationships/image" Target="../media/image54.emf"/><Relationship Id="rId5" Type="http://schemas.openxmlformats.org/officeDocument/2006/relationships/image" Target="../media/image48.wmf"/><Relationship Id="rId15" Type="http://schemas.openxmlformats.org/officeDocument/2006/relationships/image" Target="../media/image44.wmf"/><Relationship Id="rId10" Type="http://schemas.openxmlformats.org/officeDocument/2006/relationships/image" Target="../media/image53.wmf"/><Relationship Id="rId19" Type="http://schemas.openxmlformats.org/officeDocument/2006/relationships/image" Target="../media/image46.wmf"/><Relationship Id="rId4" Type="http://schemas.openxmlformats.org/officeDocument/2006/relationships/image" Target="../media/image47.emf"/><Relationship Id="rId9" Type="http://schemas.openxmlformats.org/officeDocument/2006/relationships/image" Target="../media/image52.wmf"/><Relationship Id="rId1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11.bin"/><Relationship Id="rId18" Type="http://schemas.openxmlformats.org/officeDocument/2006/relationships/image" Target="../media/image63.png"/><Relationship Id="rId3" Type="http://schemas.openxmlformats.org/officeDocument/2006/relationships/notesSlide" Target="../notesSlides/notesSlide23.xml"/><Relationship Id="rId21" Type="http://schemas.openxmlformats.org/officeDocument/2006/relationships/image" Target="../media/image66.emf"/><Relationship Id="rId7" Type="http://schemas.openxmlformats.org/officeDocument/2006/relationships/image" Target="../media/image55.wmf"/><Relationship Id="rId12" Type="http://schemas.openxmlformats.org/officeDocument/2006/relationships/image" Target="../media/image58.emf"/><Relationship Id="rId17" Type="http://schemas.openxmlformats.org/officeDocument/2006/relationships/image" Target="../media/image62.png"/><Relationship Id="rId2" Type="http://schemas.openxmlformats.org/officeDocument/2006/relationships/slideLayout" Target="../slideLayouts/slideLayout6.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57.emf"/><Relationship Id="rId5" Type="http://schemas.openxmlformats.org/officeDocument/2006/relationships/image" Target="../media/image39.wmf"/><Relationship Id="rId15" Type="http://schemas.openxmlformats.org/officeDocument/2006/relationships/image" Target="../media/image60.png"/><Relationship Id="rId10" Type="http://schemas.openxmlformats.org/officeDocument/2006/relationships/image" Target="../media/image56.emf"/><Relationship Id="rId19" Type="http://schemas.openxmlformats.org/officeDocument/2006/relationships/image" Target="../media/image64.png"/><Relationship Id="rId4" Type="http://schemas.openxmlformats.org/officeDocument/2006/relationships/oleObject" Target="../embeddings/oleObject19.bin"/><Relationship Id="rId9" Type="http://schemas.openxmlformats.org/officeDocument/2006/relationships/image" Target="../media/image40.wmf"/><Relationship Id="rId1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70.wmf"/><Relationship Id="rId18" Type="http://schemas.openxmlformats.org/officeDocument/2006/relationships/oleObject" Target="../embeddings/oleObject29.bin"/><Relationship Id="rId26" Type="http://schemas.openxmlformats.org/officeDocument/2006/relationships/oleObject" Target="../embeddings/oleObject33.bin"/><Relationship Id="rId3" Type="http://schemas.openxmlformats.org/officeDocument/2006/relationships/notesSlide" Target="../notesSlides/notesSlide24.xml"/><Relationship Id="rId21" Type="http://schemas.openxmlformats.org/officeDocument/2006/relationships/image" Target="../media/image74.emf"/><Relationship Id="rId7" Type="http://schemas.openxmlformats.org/officeDocument/2006/relationships/image" Target="../media/image48.wmf"/><Relationship Id="rId12" Type="http://schemas.openxmlformats.org/officeDocument/2006/relationships/oleObject" Target="../embeddings/oleObject26.bin"/><Relationship Id="rId17" Type="http://schemas.openxmlformats.org/officeDocument/2006/relationships/image" Target="../media/image72.wmf"/><Relationship Id="rId25" Type="http://schemas.openxmlformats.org/officeDocument/2006/relationships/image" Target="../media/image44.wmf"/><Relationship Id="rId2" Type="http://schemas.openxmlformats.org/officeDocument/2006/relationships/slideLayout" Target="../slideLayouts/slideLayout6.xml"/><Relationship Id="rId16" Type="http://schemas.openxmlformats.org/officeDocument/2006/relationships/oleObject" Target="../embeddings/oleObject28.bin"/><Relationship Id="rId20" Type="http://schemas.openxmlformats.org/officeDocument/2006/relationships/oleObject" Target="../embeddings/oleObject30.bin"/><Relationship Id="rId29" Type="http://schemas.openxmlformats.org/officeDocument/2006/relationships/image" Target="../media/image75.wmf"/><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69.wmf"/><Relationship Id="rId24" Type="http://schemas.openxmlformats.org/officeDocument/2006/relationships/oleObject" Target="../embeddings/oleObject32.bin"/><Relationship Id="rId5" Type="http://schemas.openxmlformats.org/officeDocument/2006/relationships/image" Target="../media/image67.emf"/><Relationship Id="rId15" Type="http://schemas.openxmlformats.org/officeDocument/2006/relationships/image" Target="../media/image71.wmf"/><Relationship Id="rId23" Type="http://schemas.openxmlformats.org/officeDocument/2006/relationships/image" Target="../media/image45.wmf"/><Relationship Id="rId28" Type="http://schemas.openxmlformats.org/officeDocument/2006/relationships/oleObject" Target="../embeddings/oleObject34.bin"/><Relationship Id="rId10" Type="http://schemas.openxmlformats.org/officeDocument/2006/relationships/oleObject" Target="../embeddings/oleObject25.bin"/><Relationship Id="rId19" Type="http://schemas.openxmlformats.org/officeDocument/2006/relationships/image" Target="../media/image73.wmf"/><Relationship Id="rId31" Type="http://schemas.openxmlformats.org/officeDocument/2006/relationships/image" Target="../media/image76.wmf"/><Relationship Id="rId4" Type="http://schemas.openxmlformats.org/officeDocument/2006/relationships/oleObject" Target="../embeddings/oleObject22.bin"/><Relationship Id="rId9" Type="http://schemas.openxmlformats.org/officeDocument/2006/relationships/image" Target="../media/image68.wmf"/><Relationship Id="rId14" Type="http://schemas.openxmlformats.org/officeDocument/2006/relationships/oleObject" Target="../embeddings/oleObject27.bin"/><Relationship Id="rId22" Type="http://schemas.openxmlformats.org/officeDocument/2006/relationships/oleObject" Target="../embeddings/oleObject31.bin"/><Relationship Id="rId27" Type="http://schemas.openxmlformats.org/officeDocument/2006/relationships/image" Target="../media/image46.wmf"/><Relationship Id="rId30"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8.wmf"/></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80.wmf"/></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84.emf"/></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87.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393A8F0A-480F-4100-8041-FEF828906113}"/>
              </a:ext>
            </a:extLst>
          </p:cNvPr>
          <p:cNvSpPr txBox="1">
            <a:spLocks noChangeArrowheads="1"/>
          </p:cNvSpPr>
          <p:nvPr/>
        </p:nvSpPr>
        <p:spPr bwMode="auto">
          <a:xfrm>
            <a:off x="229545" y="3559187"/>
            <a:ext cx="6224155" cy="1584313"/>
          </a:xfrm>
          <a:prstGeom prst="rect">
            <a:avLst/>
          </a:prstGeom>
          <a:noFill/>
          <a:ln w="9525">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r>
              <a:rPr lang="en-US" sz="1600" kern="0" dirty="0">
                <a:solidFill>
                  <a:schemeClr val="bg1"/>
                </a:solidFill>
              </a:rPr>
              <a:t>Davor Glisic, David Baba</a:t>
            </a:r>
          </a:p>
          <a:p>
            <a:endParaRPr lang="en-US" sz="1600" kern="0" dirty="0">
              <a:solidFill>
                <a:schemeClr val="bg1"/>
              </a:solidFill>
            </a:endParaRPr>
          </a:p>
          <a:p>
            <a:r>
              <a:rPr lang="en-US" sz="1600" kern="0" dirty="0">
                <a:solidFill>
                  <a:schemeClr val="bg1"/>
                </a:solidFill>
              </a:rPr>
              <a:t>3:45pm, May 18, 2022</a:t>
            </a:r>
          </a:p>
          <a:p>
            <a:r>
              <a:rPr lang="en-US" sz="1600" kern="0" dirty="0">
                <a:solidFill>
                  <a:schemeClr val="bg1"/>
                </a:solidFill>
              </a:rPr>
              <a:t>Munich, Germany</a:t>
            </a:r>
          </a:p>
          <a:p>
            <a:endParaRPr lang="en-US" sz="1600" dirty="0">
              <a:solidFill>
                <a:schemeClr val="bg1"/>
              </a:solidFill>
            </a:endParaRPr>
          </a:p>
          <a:p>
            <a:r>
              <a:rPr lang="en-US" sz="1600" dirty="0">
                <a:solidFill>
                  <a:schemeClr val="bg1"/>
                </a:solidFill>
              </a:rPr>
              <a:t>Level of presentation: intermediate</a:t>
            </a:r>
          </a:p>
          <a:p>
            <a:endParaRPr lang="en-US" sz="1600" kern="0" dirty="0">
              <a:solidFill>
                <a:schemeClr val="bg1"/>
              </a:solidFill>
            </a:endParaRPr>
          </a:p>
        </p:txBody>
      </p:sp>
      <p:sp>
        <p:nvSpPr>
          <p:cNvPr id="4" name="Rectangle 2">
            <a:extLst>
              <a:ext uri="{FF2B5EF4-FFF2-40B4-BE49-F238E27FC236}">
                <a16:creationId xmlns:a16="http://schemas.microsoft.com/office/drawing/2014/main" id="{71C54525-6755-41D8-B40F-BE64697BC515}"/>
              </a:ext>
            </a:extLst>
          </p:cNvPr>
          <p:cNvSpPr txBox="1">
            <a:spLocks noChangeArrowheads="1"/>
          </p:cNvSpPr>
          <p:nvPr/>
        </p:nvSpPr>
        <p:spPr bwMode="auto">
          <a:xfrm>
            <a:off x="229545" y="2698955"/>
            <a:ext cx="8020919" cy="737419"/>
          </a:xfrm>
          <a:prstGeom prst="rect">
            <a:avLst/>
          </a:prstGeom>
          <a:noFill/>
          <a:ln w="9525">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r>
              <a:rPr lang="en-US" sz="2400" b="0" kern="0" dirty="0">
                <a:solidFill>
                  <a:schemeClr val="bg1"/>
                </a:solidFill>
              </a:rPr>
              <a:t>A guide to implementing inverting buck-boost converters</a:t>
            </a:r>
          </a:p>
        </p:txBody>
      </p:sp>
    </p:spTree>
    <p:extLst>
      <p:ext uri="{BB962C8B-B14F-4D97-AF65-F5344CB8AC3E}">
        <p14:creationId xmlns:p14="http://schemas.microsoft.com/office/powerpoint/2010/main" val="2014921038"/>
      </p:ext>
    </p:extLst>
  </p:cSld>
  <p:clrMapOvr>
    <a:masterClrMapping/>
  </p:clrMapOvr>
  <mc:AlternateContent xmlns:mc="http://schemas.openxmlformats.org/markup-compatibility/2006" xmlns:p14="http://schemas.microsoft.com/office/powerpoint/2010/main">
    <mc:Choice Requires="p14">
      <p:transition spd="slow" p14:dur="2000" advTm="34600"/>
    </mc:Choice>
    <mc:Fallback xmlns="">
      <p:transition spd="slow" advTm="346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Output capacitor selection</a:t>
            </a:r>
          </a:p>
        </p:txBody>
      </p:sp>
      <mc:AlternateContent xmlns:mc="http://schemas.openxmlformats.org/markup-compatibility/2006" xmlns:a14="http://schemas.microsoft.com/office/drawing/2010/main">
        <mc:Choice Requires="a14">
          <p:sp>
            <p:nvSpPr>
              <p:cNvPr id="10243" name="Content Placeholder 4"/>
              <p:cNvSpPr>
                <a:spLocks noGrp="1"/>
              </p:cNvSpPr>
              <p:nvPr>
                <p:ph sz="half" idx="1"/>
              </p:nvPr>
            </p:nvSpPr>
            <p:spPr>
              <a:xfrm>
                <a:off x="281332" y="717954"/>
                <a:ext cx="4219231" cy="3955646"/>
              </a:xfrm>
            </p:spPr>
            <p:txBody>
              <a:bodyPr/>
              <a:lstStyle/>
              <a:p>
                <a:pPr>
                  <a:buFont typeface="Wingdings" panose="05000000000000000000" pitchFamily="2" charset="2"/>
                  <a:buChar char="Ø"/>
                </a:pPr>
                <a:r>
                  <a:rPr lang="en-US" altLang="en-US" dirty="0"/>
                  <a:t>Define maximum VOUT ripple during steady state and worst case transient load operation</a:t>
                </a:r>
              </a:p>
              <a:p>
                <a:pPr lvl="1">
                  <a:buFont typeface="Wingdings" panose="05000000000000000000" pitchFamily="2" charset="2"/>
                  <a:buChar char="Ø"/>
                </a:pPr>
                <a:r>
                  <a:rPr lang="en-US" altLang="en-US" dirty="0">
                    <a:ea typeface="Cambria Math" panose="02040503050406030204" pitchFamily="18" charset="0"/>
                  </a:rPr>
                  <a:t>Typically 0.5% of VOUT for steady-state</a:t>
                </a:r>
              </a:p>
              <a:p>
                <a:pPr lvl="1">
                  <a:buFont typeface="Wingdings" panose="05000000000000000000" pitchFamily="2" charset="2"/>
                  <a:buChar char="Ø"/>
                </a:pPr>
                <a:r>
                  <a:rPr lang="en-US" altLang="en-US" dirty="0">
                    <a:ea typeface="Cambria Math" panose="02040503050406030204" pitchFamily="18" charset="0"/>
                  </a:rPr>
                  <a:t>Typically 5% of VOUT for transient load </a:t>
                </a:r>
              </a:p>
              <a:p>
                <a:pPr lvl="1">
                  <a:buFont typeface="Wingdings" panose="05000000000000000000" pitchFamily="2" charset="2"/>
                  <a:buChar char="Ø"/>
                </a:pPr>
                <a:r>
                  <a:rPr lang="en-US" altLang="en-US" dirty="0">
                    <a:ea typeface="Cambria Math" panose="02040503050406030204" pitchFamily="18" charset="0"/>
                  </a:rPr>
                  <a:t>It may also be an absolute value</a:t>
                </a:r>
              </a:p>
              <a:p>
                <a:pPr lvl="1">
                  <a:buFont typeface="Wingdings" panose="05000000000000000000" pitchFamily="2" charset="2"/>
                  <a:buChar char="Ø"/>
                </a:pPr>
                <a:endParaRPr lang="en-US" altLang="en-US" dirty="0">
                  <a:ea typeface="Cambria Math" panose="02040503050406030204" pitchFamily="18" charset="0"/>
                </a:endParaRPr>
              </a:p>
              <a:p>
                <a:pPr>
                  <a:buFont typeface="Wingdings" panose="05000000000000000000" pitchFamily="2" charset="2"/>
                  <a:buChar char="Ø"/>
                </a:pPr>
                <a:r>
                  <a:rPr lang="en-US" altLang="en-US" dirty="0">
                    <a:ea typeface="Cambria Math" panose="02040503050406030204" pitchFamily="18" charset="0"/>
                  </a:rPr>
                  <a:t>Calculate the minimum output capacitance to meet the above:</a:t>
                </a:r>
              </a:p>
              <a:p>
                <a:pPr lvl="1">
                  <a:buFont typeface="Wingdings" panose="05000000000000000000" pitchFamily="2" charset="2"/>
                  <a:buChar char="Ø"/>
                </a:pPr>
                <a14:m>
                  <m:oMath xmlns:m="http://schemas.openxmlformats.org/officeDocument/2006/math">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𝐶</m:t>
                        </m:r>
                      </m:e>
                      <m:sub>
                        <m:r>
                          <a:rPr lang="en-US" altLang="en-US" b="0" i="1" smtClean="0">
                            <a:latin typeface="Cambria Math" panose="02040503050406030204" pitchFamily="18" charset="0"/>
                            <a:ea typeface="Cambria Math" panose="02040503050406030204" pitchFamily="18" charset="0"/>
                          </a:rPr>
                          <m:t>𝑂𝑈𝑇</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𝑚𝑖𝑛</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𝑠𝑠</m:t>
                        </m:r>
                        <m:r>
                          <a:rPr lang="en-US" altLang="en-US" b="0" i="1" smtClean="0">
                            <a:latin typeface="Cambria Math" panose="02040503050406030204" pitchFamily="18" charset="0"/>
                            <a:ea typeface="Cambria Math" panose="02040503050406030204" pitchFamily="18" charset="0"/>
                          </a:rPr>
                          <m:t>)</m:t>
                        </m:r>
                      </m:sub>
                    </m:sSub>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panose="02040503050406030204" pitchFamily="18" charset="0"/>
                            <a:ea typeface="Cambria Math" panose="02040503050406030204" pitchFamily="18" charset="0"/>
                          </a:rPr>
                        </m:ctrlPr>
                      </m:fPr>
                      <m:num>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𝑂𝑈𝑇</m:t>
                            </m:r>
                          </m:sub>
                        </m:sSub>
                        <m:r>
                          <a:rPr lang="en-US" altLang="en-US" i="1">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𝐷</m:t>
                        </m:r>
                      </m:num>
                      <m:den>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𝑓</m:t>
                            </m:r>
                          </m:e>
                          <m:sub>
                            <m:r>
                              <a:rPr lang="en-US" altLang="en-US" b="0" i="1" smtClean="0">
                                <a:latin typeface="Cambria Math" panose="02040503050406030204" pitchFamily="18" charset="0"/>
                                <a:ea typeface="Cambria Math" panose="02040503050406030204" pitchFamily="18" charset="0"/>
                              </a:rPr>
                              <m:t>𝑆𝑊</m:t>
                            </m:r>
                          </m:sub>
                        </m:sSub>
                        <m:r>
                          <a:rPr lang="en-US" altLang="en-US" i="1">
                            <a:latin typeface="Cambria Math" panose="02040503050406030204" pitchFamily="18" charset="0"/>
                            <a:ea typeface="Cambria Math" panose="02040503050406030204" pitchFamily="18" charset="0"/>
                          </a:rPr>
                          <m:t>·</m:t>
                        </m:r>
                        <m:r>
                          <a:rPr lang="en-US" altLang="en-US" i="1" smtClean="0">
                            <a:latin typeface="Cambria Math" panose="02040503050406030204" pitchFamily="18" charset="0"/>
                            <a:ea typeface="Cambria Math" panose="02040503050406030204" pitchFamily="18" charset="0"/>
                          </a:rPr>
                          <m:t>∆</m:t>
                        </m:r>
                        <m:sSub>
                          <m:sSubPr>
                            <m:ctrlPr>
                              <a:rPr lang="en-US" altLang="en-US"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𝑉</m:t>
                            </m:r>
                          </m:e>
                          <m:sub>
                            <m:r>
                              <a:rPr lang="en-US" altLang="en-US" b="0" i="1" smtClean="0">
                                <a:latin typeface="Cambria Math" panose="02040503050406030204" pitchFamily="18" charset="0"/>
                                <a:ea typeface="Cambria Math" panose="02040503050406030204" pitchFamily="18" charset="0"/>
                              </a:rPr>
                              <m:t>𝑂𝑈𝑇</m:t>
                            </m:r>
                          </m:sub>
                        </m:sSub>
                      </m:den>
                    </m:f>
                  </m:oMath>
                </a14:m>
                <a:endParaRPr lang="en-US" altLang="en-US" dirty="0"/>
              </a:p>
              <a:p>
                <a:pPr lvl="1">
                  <a:buFont typeface="Wingdings" panose="05000000000000000000" pitchFamily="2" charset="2"/>
                  <a:buChar char="Ø"/>
                </a:pPr>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𝐶</m:t>
                        </m:r>
                      </m:e>
                      <m:sub>
                        <m:r>
                          <a:rPr lang="en-US" altLang="en-US" i="1">
                            <a:latin typeface="Cambria Math" panose="02040503050406030204" pitchFamily="18" charset="0"/>
                            <a:ea typeface="Cambria Math" panose="02040503050406030204" pitchFamily="18" charset="0"/>
                          </a:rPr>
                          <m:t>𝑂𝑈𝑇</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𝑚𝑖𝑛</m:t>
                        </m:r>
                        <m:r>
                          <a:rPr lang="en-US" altLang="en-US" i="1">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𝑡𝑙𝑜𝑎𝑑</m:t>
                        </m:r>
                        <m:r>
                          <a:rPr lang="en-US" altLang="en-US" i="1">
                            <a:latin typeface="Cambria Math" panose="02040503050406030204" pitchFamily="18" charset="0"/>
                            <a:ea typeface="Cambria Math" panose="02040503050406030204" pitchFamily="18" charset="0"/>
                          </a:rPr>
                          <m:t>)</m:t>
                        </m:r>
                      </m:sub>
                    </m:sSub>
                    <m:r>
                      <a:rPr lang="en-US" altLang="en-US" i="1">
                        <a:latin typeface="Cambria Math" panose="02040503050406030204" pitchFamily="18" charset="0"/>
                        <a:ea typeface="Cambria Math" panose="02040503050406030204" pitchFamily="18" charset="0"/>
                      </a:rPr>
                      <m:t>=</m:t>
                    </m:r>
                    <m:f>
                      <m:fPr>
                        <m:ctrlPr>
                          <a:rPr lang="en-US" altLang="en-US" i="1">
                            <a:latin typeface="Cambria Math" panose="02040503050406030204" pitchFamily="18" charset="0"/>
                            <a:ea typeface="Cambria Math" panose="02040503050406030204" pitchFamily="18" charset="0"/>
                          </a:rPr>
                        </m:ctrlPr>
                      </m:fPr>
                      <m:num>
                        <m:sSubSup>
                          <m:sSubSupPr>
                            <m:ctrlPr>
                              <a:rPr lang="en-US" altLang="en-US" i="1" smtClean="0">
                                <a:latin typeface="Cambria Math" panose="02040503050406030204" pitchFamily="18" charset="0"/>
                                <a:ea typeface="Cambria Math" panose="02040503050406030204" pitchFamily="18" charset="0"/>
                              </a:rPr>
                            </m:ctrlPr>
                          </m:sSubSupPr>
                          <m:e>
                            <m:r>
                              <a:rPr lang="en-US" altLang="en-US" b="0" i="1" smtClean="0">
                                <a:latin typeface="Cambria Math" panose="02040503050406030204" pitchFamily="18" charset="0"/>
                                <a:ea typeface="Cambria Math" panose="02040503050406030204" pitchFamily="18" charset="0"/>
                              </a:rPr>
                              <m:t>𝐼</m:t>
                            </m:r>
                          </m:e>
                          <m:sub>
                            <m:r>
                              <a:rPr lang="en-US" altLang="en-US" b="0" i="1" smtClean="0">
                                <a:latin typeface="Cambria Math" panose="02040503050406030204" pitchFamily="18" charset="0"/>
                                <a:ea typeface="Cambria Math" panose="02040503050406030204" pitchFamily="18" charset="0"/>
                              </a:rPr>
                              <m:t>𝑂𝑈𝑇</m:t>
                            </m:r>
                          </m:sub>
                          <m:sup>
                            <m:r>
                              <a:rPr lang="en-US" altLang="en-US" b="0" i="1" smtClean="0">
                                <a:latin typeface="Cambria Math" panose="02040503050406030204" pitchFamily="18" charset="0"/>
                                <a:ea typeface="Cambria Math" panose="02040503050406030204" pitchFamily="18" charset="0"/>
                              </a:rPr>
                              <m:t>2</m:t>
                            </m:r>
                          </m:sup>
                        </m:sSubSup>
                        <m:r>
                          <a:rPr lang="en-US" altLang="en-US" i="1">
                            <a:latin typeface="Cambria Math" panose="02040503050406030204" pitchFamily="18" charset="0"/>
                            <a:ea typeface="Cambria Math" panose="02040503050406030204" pitchFamily="18" charset="0"/>
                          </a:rPr>
                          <m:t>·</m:t>
                        </m:r>
                        <m:sSub>
                          <m:sSubPr>
                            <m:ctrlPr>
                              <a:rPr lang="en-US" altLang="en-US"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𝐿</m:t>
                            </m:r>
                          </m:e>
                          <m:sub>
                            <m:r>
                              <a:rPr lang="en-US" altLang="en-US" b="0" i="1" smtClean="0">
                                <a:latin typeface="Cambria Math" panose="02040503050406030204" pitchFamily="18" charset="0"/>
                                <a:ea typeface="Cambria Math" panose="02040503050406030204" pitchFamily="18" charset="0"/>
                              </a:rPr>
                              <m:t>𝑓</m:t>
                            </m:r>
                          </m:sub>
                        </m:sSub>
                      </m:num>
                      <m:den>
                        <m:r>
                          <a:rPr lang="en-US" altLang="en-US" b="0" i="1" smtClean="0">
                            <a:latin typeface="Cambria Math" panose="02040503050406030204" pitchFamily="18" charset="0"/>
                            <a:ea typeface="Cambria Math" panose="02040503050406030204" pitchFamily="18" charset="0"/>
                          </a:rPr>
                          <m:t>2|</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𝑉</m:t>
                            </m:r>
                          </m:e>
                          <m:sub>
                            <m:r>
                              <a:rPr lang="en-US" altLang="en-US" b="0" i="1" smtClean="0">
                                <a:latin typeface="Cambria Math" panose="02040503050406030204" pitchFamily="18" charset="0"/>
                                <a:ea typeface="Cambria Math" panose="02040503050406030204" pitchFamily="18" charset="0"/>
                              </a:rPr>
                              <m:t>𝑂𝑈𝑇</m:t>
                            </m:r>
                          </m:sub>
                        </m:sSub>
                        <m:r>
                          <a:rPr lang="en-US" altLang="en-US" b="0" i="1" smtClean="0">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𝑉</m:t>
                            </m:r>
                          </m:e>
                          <m:sub>
                            <m:r>
                              <a:rPr lang="en-US" altLang="en-US" i="1">
                                <a:latin typeface="Cambria Math" panose="02040503050406030204" pitchFamily="18" charset="0"/>
                                <a:ea typeface="Cambria Math" panose="02040503050406030204" pitchFamily="18" charset="0"/>
                              </a:rPr>
                              <m:t>𝑂𝑈𝑇</m:t>
                            </m:r>
                          </m:sub>
                        </m:sSub>
                      </m:den>
                    </m:f>
                  </m:oMath>
                </a14:m>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endParaRPr lang="en-US" altLang="en-US" dirty="0"/>
              </a:p>
            </p:txBody>
          </p:sp>
        </mc:Choice>
        <mc:Fallback xmlns="">
          <p:sp>
            <p:nvSpPr>
              <p:cNvPr id="10243" name="Content Placeholder 4"/>
              <p:cNvSpPr>
                <a:spLocks noGrp="1" noRot="1" noChangeAspect="1" noMove="1" noResize="1" noEditPoints="1" noAdjustHandles="1" noChangeArrowheads="1" noChangeShapeType="1" noTextEdit="1"/>
              </p:cNvSpPr>
              <p:nvPr>
                <p:ph sz="half" idx="1"/>
              </p:nvPr>
            </p:nvSpPr>
            <p:spPr>
              <a:xfrm>
                <a:off x="281332" y="717954"/>
                <a:ext cx="4219231" cy="3955646"/>
              </a:xfrm>
              <a:blipFill>
                <a:blip r:embed="rId3"/>
                <a:stretch>
                  <a:fillRect l="-1012" t="-77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145EC8AA-7A75-4D51-80EC-D23F6187612A}" type="slidenum">
              <a:rPr lang="en-US" smtClean="0"/>
              <a:pPr>
                <a:defRPr/>
              </a:pPr>
              <a:t>10</a:t>
            </a:fld>
            <a:endParaRPr lang="en-US"/>
          </a:p>
        </p:txBody>
      </p:sp>
      <p:sp>
        <p:nvSpPr>
          <p:cNvPr id="7" name="Content Placeholder 6">
            <a:extLst>
              <a:ext uri="{FF2B5EF4-FFF2-40B4-BE49-F238E27FC236}">
                <a16:creationId xmlns:a16="http://schemas.microsoft.com/office/drawing/2014/main" id="{FEF76776-7DA6-42F1-BBEF-03E1477ADE0B}"/>
              </a:ext>
            </a:extLst>
          </p:cNvPr>
          <p:cNvSpPr>
            <a:spLocks noGrp="1"/>
          </p:cNvSpPr>
          <p:nvPr>
            <p:ph sz="half" idx="2"/>
          </p:nvPr>
        </p:nvSpPr>
        <p:spPr>
          <a:xfrm>
            <a:off x="4643438" y="717954"/>
            <a:ext cx="4157662" cy="3690932"/>
          </a:xfrm>
        </p:spPr>
        <p:txBody>
          <a:bodyPr/>
          <a:lstStyle/>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1931039361"/>
      </p:ext>
    </p:extLst>
  </p:cSld>
  <p:clrMapOvr>
    <a:masterClrMapping/>
  </p:clrMapOvr>
  <mc:AlternateContent xmlns:mc="http://schemas.openxmlformats.org/markup-compatibility/2006" xmlns:p14="http://schemas.microsoft.com/office/powerpoint/2010/main">
    <mc:Choice Requires="p14">
      <p:transition spd="slow" p14:dur="2000" advTm="35566"/>
    </mc:Choice>
    <mc:Fallback xmlns="">
      <p:transition spd="slow" advTm="355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VIN = +5 V, VOUT = -15 V @ 1 A</a:t>
            </a:r>
          </a:p>
        </p:txBody>
      </p:sp>
      <p:sp>
        <p:nvSpPr>
          <p:cNvPr id="4" name="Slide Number Placeholder 3"/>
          <p:cNvSpPr>
            <a:spLocks noGrp="1"/>
          </p:cNvSpPr>
          <p:nvPr>
            <p:ph type="sldNum" sz="quarter" idx="10"/>
          </p:nvPr>
        </p:nvSpPr>
        <p:spPr/>
        <p:txBody>
          <a:bodyPr/>
          <a:lstStyle/>
          <a:p>
            <a:pPr>
              <a:defRPr/>
            </a:pPr>
            <a:fld id="{EFB850D6-9159-4B36-A6FD-736018DBF6F8}" type="slidenum">
              <a:rPr lang="en-US" smtClean="0"/>
              <a:pPr>
                <a:defRPr/>
              </a:pPr>
              <a:t>11</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938141" y="786351"/>
                <a:ext cx="3621553" cy="3709449"/>
              </a:xfrm>
            </p:spPr>
            <p:txBody>
              <a:bodyPr/>
              <a:lstStyle/>
              <a:p>
                <a:r>
                  <a:rPr lang="en-US" dirty="0"/>
                  <a:t>Results from Excel tool</a:t>
                </a:r>
              </a:p>
              <a:p>
                <a:r>
                  <a:rPr lang="en-US" dirty="0"/>
                  <a:t>Notes:</a:t>
                </a:r>
              </a:p>
              <a:p>
                <a:pPr lvl="1"/>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𝑎𝑣𝑔</m:t>
                        </m:r>
                        <m:r>
                          <a:rPr lang="en-US" altLang="en-US" i="1">
                            <a:latin typeface="Cambria Math" panose="02040503050406030204" pitchFamily="18" charset="0"/>
                            <a:ea typeface="Cambria Math" panose="02040503050406030204" pitchFamily="18" charset="0"/>
                          </a:rPr>
                          <m:t>)</m:t>
                        </m:r>
                      </m:sub>
                    </m:sSub>
                  </m:oMath>
                </a14:m>
                <a:r>
                  <a:rPr lang="en-US" dirty="0"/>
                  <a:t> input current is more than 4x IOUT</a:t>
                </a:r>
              </a:p>
              <a:p>
                <a:pPr lvl="1"/>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𝑝𝑘</m:t>
                        </m:r>
                        <m:r>
                          <a:rPr lang="en-US" altLang="en-US" i="1">
                            <a:latin typeface="Cambria Math" panose="02040503050406030204" pitchFamily="18" charset="0"/>
                            <a:ea typeface="Cambria Math" panose="02040503050406030204" pitchFamily="18" charset="0"/>
                          </a:rPr>
                          <m:t>)</m:t>
                        </m:r>
                      </m:sub>
                    </m:sSub>
                  </m:oMath>
                </a14:m>
                <a:r>
                  <a:rPr lang="en-US" dirty="0"/>
                  <a:t> is less than the current limit threshold, ICL</a:t>
                </a:r>
              </a:p>
              <a:p>
                <a:pPr lvl="1"/>
                <a:r>
                  <a:rPr lang="en-US" dirty="0"/>
                  <a:t>Calculated Max IOUT is 2.97 A.</a:t>
                </a:r>
              </a:p>
              <a:p>
                <a:endParaRPr lang="en-US" dirty="0"/>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938141" y="786351"/>
                <a:ext cx="3621553" cy="3709449"/>
              </a:xfrm>
              <a:blipFill>
                <a:blip r:embed="rId3"/>
                <a:stretch>
                  <a:fillRect l="-1515" t="-1149"/>
                </a:stretch>
              </a:blipFill>
            </p:spPr>
            <p:txBody>
              <a:bodyPr/>
              <a:lstStyle/>
              <a:p>
                <a:r>
                  <a:rPr lang="en-US">
                    <a:noFill/>
                  </a:rPr>
                  <a:t> </a:t>
                </a:r>
              </a:p>
            </p:txBody>
          </p:sp>
        </mc:Fallback>
      </mc:AlternateContent>
      <p:pic>
        <p:nvPicPr>
          <p:cNvPr id="102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12681" r="27642"/>
          <a:stretch/>
        </p:blipFill>
        <p:spPr bwMode="auto">
          <a:xfrm>
            <a:off x="1645940" y="786351"/>
            <a:ext cx="2527670" cy="33185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1996562"/>
      </p:ext>
    </p:extLst>
  </p:cSld>
  <p:clrMapOvr>
    <a:masterClrMapping/>
  </p:clrMapOvr>
  <mc:AlternateContent xmlns:mc="http://schemas.openxmlformats.org/markup-compatibility/2006" xmlns:p14="http://schemas.microsoft.com/office/powerpoint/2010/main">
    <mc:Choice Requires="p14">
      <p:transition spd="slow" p14:dur="2000" advTm="58216"/>
    </mc:Choice>
    <mc:Fallback xmlns="">
      <p:transition spd="slow" advTm="5821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VIN = +5 V, VOUT = -15 V @ 2.9 A</a:t>
            </a:r>
          </a:p>
        </p:txBody>
      </p:sp>
      <p:sp>
        <p:nvSpPr>
          <p:cNvPr id="4" name="Slide Number Placeholder 3"/>
          <p:cNvSpPr>
            <a:spLocks noGrp="1"/>
          </p:cNvSpPr>
          <p:nvPr>
            <p:ph type="sldNum" sz="quarter" idx="10"/>
          </p:nvPr>
        </p:nvSpPr>
        <p:spPr/>
        <p:txBody>
          <a:bodyPr/>
          <a:lstStyle/>
          <a:p>
            <a:pPr>
              <a:defRPr/>
            </a:pPr>
            <a:fld id="{EFB850D6-9159-4B36-A6FD-736018DBF6F8}" type="slidenum">
              <a:rPr lang="en-US" smtClean="0"/>
              <a:pPr>
                <a:defRPr/>
              </a:pPr>
              <a:t>12</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919171" y="790145"/>
                <a:ext cx="3697436" cy="3709449"/>
              </a:xfrm>
            </p:spPr>
            <p:txBody>
              <a:bodyPr/>
              <a:lstStyle/>
              <a:p>
                <a:r>
                  <a:rPr lang="en-US" dirty="0"/>
                  <a:t>Results from Excel tool</a:t>
                </a:r>
              </a:p>
              <a:p>
                <a:r>
                  <a:rPr lang="en-US" dirty="0"/>
                  <a:t>Notes:</a:t>
                </a:r>
              </a:p>
              <a:p>
                <a:pPr lvl="1"/>
                <a:r>
                  <a:rPr lang="en-US" dirty="0"/>
                  <a:t> </a:t>
                </a:r>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𝑎𝑣𝑔</m:t>
                        </m:r>
                        <m:r>
                          <a:rPr lang="en-US" altLang="en-US" i="1">
                            <a:latin typeface="Cambria Math" panose="02040503050406030204" pitchFamily="18" charset="0"/>
                            <a:ea typeface="Cambria Math" panose="02040503050406030204" pitchFamily="18" charset="0"/>
                          </a:rPr>
                          <m:t>)</m:t>
                        </m:r>
                      </m:sub>
                    </m:sSub>
                  </m:oMath>
                </a14:m>
                <a:r>
                  <a:rPr lang="en-US" dirty="0"/>
                  <a:t> current is more than 19A!!</a:t>
                </a:r>
              </a:p>
              <a:p>
                <a:pPr lvl="1"/>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𝑝𝑘</m:t>
                        </m:r>
                        <m:r>
                          <a:rPr lang="en-US" altLang="en-US" i="1">
                            <a:latin typeface="Cambria Math" panose="02040503050406030204" pitchFamily="18" charset="0"/>
                            <a:ea typeface="Cambria Math" panose="02040503050406030204" pitchFamily="18" charset="0"/>
                          </a:rPr>
                          <m:t>)</m:t>
                        </m:r>
                      </m:sub>
                    </m:sSub>
                  </m:oMath>
                </a14:m>
                <a:r>
                  <a:rPr lang="en-US" dirty="0"/>
                  <a:t> is greatly exceeds current limit ICL</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919171" y="790145"/>
                <a:ext cx="3697436" cy="3709449"/>
              </a:xfrm>
              <a:blipFill>
                <a:blip r:embed="rId5"/>
                <a:stretch>
                  <a:fillRect l="-1485" t="-1151"/>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2706" r="27639"/>
          <a:stretch/>
        </p:blipFill>
        <p:spPr bwMode="auto">
          <a:xfrm>
            <a:off x="1597871" y="842311"/>
            <a:ext cx="2522621" cy="3311348"/>
          </a:xfrm>
          <a:prstGeom prst="rect">
            <a:avLst/>
          </a:prstGeom>
          <a:noFill/>
          <a:ln>
            <a:solidFill>
              <a:schemeClr val="tx1"/>
            </a:solidFill>
          </a:ln>
          <a:extLst/>
        </p:spPr>
      </p:pic>
    </p:spTree>
    <p:extLst>
      <p:ext uri="{BB962C8B-B14F-4D97-AF65-F5344CB8AC3E}">
        <p14:creationId xmlns:p14="http://schemas.microsoft.com/office/powerpoint/2010/main" val="2715925503"/>
      </p:ext>
    </p:extLst>
  </p:cSld>
  <p:clrMapOvr>
    <a:masterClrMapping/>
  </p:clrMapOvr>
  <mc:AlternateContent xmlns:mc="http://schemas.openxmlformats.org/markup-compatibility/2006" xmlns:p14="http://schemas.microsoft.com/office/powerpoint/2010/main">
    <mc:Choice Requires="p14">
      <p:transition spd="slow" p14:dur="2000" advTm="32192"/>
    </mc:Choice>
    <mc:Fallback xmlns="">
      <p:transition spd="slow" advTm="321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37" t="1930" r="8689" b="3474"/>
          <a:stretch/>
        </p:blipFill>
        <p:spPr bwMode="auto">
          <a:xfrm>
            <a:off x="1330038" y="757052"/>
            <a:ext cx="4381994" cy="376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3D contour of </a:t>
            </a:r>
            <a:r>
              <a:rPr lang="en-US" dirty="0" err="1"/>
              <a:t>I</a:t>
            </a:r>
            <a:r>
              <a:rPr lang="en-US" baseline="-25000" dirty="0" err="1"/>
              <a:t>Lf</a:t>
            </a:r>
            <a:r>
              <a:rPr lang="en-US" baseline="-25000" dirty="0"/>
              <a:t>(pk)</a:t>
            </a:r>
            <a:r>
              <a:rPr lang="en-US" dirty="0"/>
              <a:t> vs V</a:t>
            </a:r>
            <a:r>
              <a:rPr lang="en-US" baseline="-25000" dirty="0"/>
              <a:t>IN</a:t>
            </a:r>
            <a:r>
              <a:rPr lang="en-US" dirty="0"/>
              <a:t> vs I</a:t>
            </a:r>
            <a:r>
              <a:rPr lang="en-US" baseline="-25000" dirty="0"/>
              <a:t>OUT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31034" y="299905"/>
                <a:ext cx="2753609" cy="3709449"/>
              </a:xfrm>
            </p:spPr>
            <p:txBody>
              <a:bodyPr/>
              <a:lstStyle/>
              <a:p>
                <a:r>
                  <a:rPr lang="en-US" dirty="0"/>
                  <a:t>VIN is stepped from 4V to 35V.</a:t>
                </a:r>
              </a:p>
              <a:p>
                <a:r>
                  <a:rPr lang="en-US" dirty="0"/>
                  <a:t>IOUT is stepped from 0.25A to 5A.</a:t>
                </a:r>
              </a:p>
              <a:p>
                <a:r>
                  <a:rPr lang="en-US" dirty="0"/>
                  <a:t>The peaks are caused by reaching </a:t>
                </a:r>
                <a:r>
                  <a:rPr lang="en-US" dirty="0" err="1"/>
                  <a:t>Dmax</a:t>
                </a:r>
                <a:r>
                  <a:rPr lang="en-US" dirty="0"/>
                  <a:t>.</a:t>
                </a:r>
              </a:p>
              <a:p>
                <a:r>
                  <a:rPr lang="en-US" dirty="0"/>
                  <a:t>Note exponential increase in </a:t>
                </a:r>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𝑝𝑘</m:t>
                        </m:r>
                        <m:r>
                          <a:rPr lang="en-US" altLang="en-US" i="1">
                            <a:latin typeface="Cambria Math" panose="02040503050406030204" pitchFamily="18" charset="0"/>
                            <a:ea typeface="Cambria Math" panose="02040503050406030204" pitchFamily="18" charset="0"/>
                          </a:rPr>
                          <m:t>)</m:t>
                        </m:r>
                      </m:sub>
                    </m:sSub>
                  </m:oMath>
                </a14:m>
                <a:r>
                  <a:rPr lang="en-US" dirty="0"/>
                  <a:t> at low VIN and high IOUT.</a:t>
                </a:r>
              </a:p>
              <a:p>
                <a:r>
                  <a:rPr lang="en-US" dirty="0"/>
                  <a:t>This plot ignores saturation and current limit.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31034" y="299905"/>
                <a:ext cx="2753609" cy="3709449"/>
              </a:xfrm>
              <a:blipFill>
                <a:blip r:embed="rId6"/>
                <a:stretch>
                  <a:fillRect l="-1991" t="-1149" r="-2434" b="-3941"/>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EFB850D6-9159-4B36-A6FD-736018DBF6F8}" type="slidenum">
              <a:rPr lang="en-US" smtClean="0"/>
              <a:pPr>
                <a:defRPr/>
              </a:pPr>
              <a:t>13</a:t>
            </a:fld>
            <a:endParaRPr lang="en-US"/>
          </a:p>
        </p:txBody>
      </p:sp>
    </p:spTree>
    <p:extLst>
      <p:ext uri="{BB962C8B-B14F-4D97-AF65-F5344CB8AC3E}">
        <p14:creationId xmlns:p14="http://schemas.microsoft.com/office/powerpoint/2010/main" val="1858711652"/>
      </p:ext>
    </p:extLst>
  </p:cSld>
  <p:clrMapOvr>
    <a:masterClrMapping/>
  </p:clrMapOvr>
  <mc:AlternateContent xmlns:mc="http://schemas.openxmlformats.org/markup-compatibility/2006" xmlns:p14="http://schemas.microsoft.com/office/powerpoint/2010/main">
    <mc:Choice Requires="p14">
      <p:transition spd="slow" p14:dur="2000" advTm="31008"/>
    </mc:Choice>
    <mc:Fallback xmlns="">
      <p:transition spd="slow" advTm="3100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752568" cy="610791"/>
          </a:xfrm>
        </p:spPr>
        <p:txBody>
          <a:bodyPr/>
          <a:lstStyle/>
          <a:p>
            <a:r>
              <a:rPr lang="en-US" dirty="0">
                <a:solidFill>
                  <a:srgbClr val="C00000"/>
                </a:solidFill>
              </a:rPr>
              <a:t>Design considerations: maximum load / current limit </a:t>
            </a:r>
          </a:p>
        </p:txBody>
      </p:sp>
      <p:sp>
        <p:nvSpPr>
          <p:cNvPr id="3" name="Slide Number Placeholder 2"/>
          <p:cNvSpPr>
            <a:spLocks noGrp="1"/>
          </p:cNvSpPr>
          <p:nvPr>
            <p:ph type="sldNum" sz="quarter" idx="4294967295"/>
          </p:nvPr>
        </p:nvSpPr>
        <p:spPr>
          <a:xfrm>
            <a:off x="7019710" y="4799993"/>
            <a:ext cx="2133600" cy="273844"/>
          </a:xfrm>
          <a:prstGeom prst="rect">
            <a:avLst/>
          </a:prstGeom>
        </p:spPr>
        <p:txBody>
          <a:bodyPr/>
          <a:lstStyle/>
          <a:p>
            <a:fld id="{0892281B-189C-DD44-8CCD-1176BC153EB5}" type="slidenum">
              <a:rPr lang="en-US" smtClean="0"/>
              <a:t>14</a:t>
            </a:fld>
            <a:endParaRPr lang="en-US"/>
          </a:p>
        </p:txBody>
      </p:sp>
      <p:sp>
        <p:nvSpPr>
          <p:cNvPr id="5" name="Content Placeholder 4"/>
          <p:cNvSpPr txBox="1">
            <a:spLocks/>
          </p:cNvSpPr>
          <p:nvPr/>
        </p:nvSpPr>
        <p:spPr>
          <a:xfrm>
            <a:off x="457200" y="781511"/>
            <a:ext cx="7838902" cy="3323024"/>
          </a:xfrm>
          <a:prstGeom prst="rect">
            <a:avLst/>
          </a:prstGeom>
        </p:spPr>
        <p:txBody>
          <a:bodyPr/>
          <a:lstStyle>
            <a:lvl1pPr marL="230188" indent="-230188" algn="l" defTabSz="457200" rtl="0" eaLnBrk="1" latinLnBrk="0" hangingPunct="1">
              <a:spcBef>
                <a:spcPct val="20000"/>
              </a:spcBef>
              <a:buFont typeface="Arial"/>
              <a:buChar char="•"/>
              <a:defRPr sz="1500" kern="1200">
                <a:solidFill>
                  <a:schemeClr val="tx1"/>
                </a:solidFill>
                <a:latin typeface="Arial"/>
                <a:ea typeface="+mn-ea"/>
                <a:cs typeface="Arial"/>
              </a:defRPr>
            </a:lvl1pPr>
            <a:lvl2pPr marL="627063" indent="-285750" algn="l" defTabSz="457200" rtl="0" eaLnBrk="1" latinLnBrk="0" hangingPunct="1">
              <a:spcBef>
                <a:spcPct val="20000"/>
              </a:spcBef>
              <a:buFont typeface="Arial"/>
              <a:buChar char="–"/>
              <a:tabLst>
                <a:tab pos="577850" algn="l"/>
              </a:tabLst>
              <a:defRPr sz="1500" kern="1200">
                <a:solidFill>
                  <a:schemeClr val="tx1"/>
                </a:solidFill>
                <a:latin typeface="Arial"/>
                <a:ea typeface="+mn-ea"/>
                <a:cs typeface="Arial"/>
              </a:defRPr>
            </a:lvl2pPr>
            <a:lvl3pPr marL="912813" indent="-228600" algn="l" defTabSz="457200" rtl="0" eaLnBrk="1" latinLnBrk="0" hangingPunct="1">
              <a:spcBef>
                <a:spcPct val="20000"/>
              </a:spcBef>
              <a:buFont typeface="Arial"/>
              <a:buChar char="•"/>
              <a:defRPr sz="1500" kern="1200">
                <a:solidFill>
                  <a:schemeClr val="tx1"/>
                </a:solidFill>
                <a:latin typeface="Arial"/>
                <a:ea typeface="+mn-ea"/>
                <a:cs typeface="Arial"/>
              </a:defRPr>
            </a:lvl3pPr>
            <a:lvl4pPr marL="1254125" indent="-228600" algn="l" defTabSz="457200" rtl="0" eaLnBrk="1" latinLnBrk="0" hangingPunct="1">
              <a:spcBef>
                <a:spcPct val="20000"/>
              </a:spcBef>
              <a:buFont typeface="Arial"/>
              <a:buChar char="–"/>
              <a:defRPr sz="1500" kern="1200">
                <a:solidFill>
                  <a:schemeClr val="tx1"/>
                </a:solidFill>
                <a:latin typeface="Arial"/>
                <a:ea typeface="+mn-ea"/>
                <a:cs typeface="Arial"/>
              </a:defRPr>
            </a:lvl4pPr>
            <a:lvl5pPr marL="1544638" indent="-228600" algn="l" defTabSz="457200" rtl="0" eaLnBrk="1" latinLnBrk="0" hangingPunct="1">
              <a:spcBef>
                <a:spcPct val="20000"/>
              </a:spcBef>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spcAft>
                <a:spcPts val="200"/>
              </a:spcAft>
              <a:buFont typeface="Arial" panose="020B0604020202020204" pitchFamily="34" charset="0"/>
              <a:buChar char="•"/>
            </a:pPr>
            <a:r>
              <a:rPr lang="en-US" sz="1600" dirty="0"/>
              <a:t>Peak inductor current for IBB topology is much larger than for a buck</a:t>
            </a:r>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5DD205FF-11C0-4EE2-83B4-8417AC13A110}"/>
              </a:ext>
            </a:extLst>
          </p:cNvPr>
          <p:cNvSpPr txBox="1"/>
          <p:nvPr/>
        </p:nvSpPr>
        <p:spPr>
          <a:xfrm>
            <a:off x="669174" y="2040779"/>
            <a:ext cx="3521862" cy="369332"/>
          </a:xfrm>
          <a:prstGeom prst="rect">
            <a:avLst/>
          </a:prstGeom>
          <a:noFill/>
        </p:spPr>
        <p:txBody>
          <a:bodyPr wrap="none" rtlCol="0">
            <a:spAutoFit/>
          </a:bodyPr>
          <a:lstStyle/>
          <a:p>
            <a:r>
              <a:rPr lang="en-US" dirty="0"/>
              <a:t>IBB: 12V</a:t>
            </a:r>
            <a:r>
              <a:rPr lang="en-US" dirty="0">
                <a:sym typeface="Wingdings" panose="05000000000000000000" pitchFamily="2" charset="2"/>
              </a:rPr>
              <a:t> -12V, 3A @ 400 kHz</a:t>
            </a:r>
            <a:endParaRPr lang="en-US" dirty="0"/>
          </a:p>
        </p:txBody>
      </p:sp>
      <p:sp>
        <p:nvSpPr>
          <p:cNvPr id="9" name="TextBox 8">
            <a:extLst>
              <a:ext uri="{FF2B5EF4-FFF2-40B4-BE49-F238E27FC236}">
                <a16:creationId xmlns:a16="http://schemas.microsoft.com/office/drawing/2014/main" id="{4F3162A9-070C-47C7-AFC5-450E34007528}"/>
              </a:ext>
            </a:extLst>
          </p:cNvPr>
          <p:cNvSpPr txBox="1"/>
          <p:nvPr/>
        </p:nvSpPr>
        <p:spPr>
          <a:xfrm>
            <a:off x="5219006" y="2020623"/>
            <a:ext cx="3457741" cy="369332"/>
          </a:xfrm>
          <a:prstGeom prst="rect">
            <a:avLst/>
          </a:prstGeom>
          <a:noFill/>
        </p:spPr>
        <p:txBody>
          <a:bodyPr wrap="none" rtlCol="0">
            <a:spAutoFit/>
          </a:bodyPr>
          <a:lstStyle/>
          <a:p>
            <a:r>
              <a:rPr lang="en-US" dirty="0"/>
              <a:t>Buck: 24V</a:t>
            </a:r>
            <a:r>
              <a:rPr lang="en-US" dirty="0">
                <a:sym typeface="Wingdings" panose="05000000000000000000" pitchFamily="2" charset="2"/>
              </a:rPr>
              <a:t>12V, 3A @ 400 kHz</a:t>
            </a:r>
            <a:endParaRPr lang="en-US" dirty="0"/>
          </a:p>
        </p:txBody>
      </p:sp>
      <p:pic>
        <p:nvPicPr>
          <p:cNvPr id="10" name="Picture 9">
            <a:extLst>
              <a:ext uri="{FF2B5EF4-FFF2-40B4-BE49-F238E27FC236}">
                <a16:creationId xmlns:a16="http://schemas.microsoft.com/office/drawing/2014/main" id="{B66E5220-F14E-4FE6-A832-62D98B5ECB8D}"/>
              </a:ext>
            </a:extLst>
          </p:cNvPr>
          <p:cNvPicPr>
            <a:picLocks noChangeAspect="1"/>
          </p:cNvPicPr>
          <p:nvPr/>
        </p:nvPicPr>
        <p:blipFill>
          <a:blip r:embed="rId3"/>
          <a:stretch>
            <a:fillRect/>
          </a:stretch>
        </p:blipFill>
        <p:spPr>
          <a:xfrm>
            <a:off x="5476524" y="1076097"/>
            <a:ext cx="2704762" cy="942857"/>
          </a:xfrm>
          <a:prstGeom prst="rect">
            <a:avLst/>
          </a:prstGeom>
        </p:spPr>
      </p:pic>
      <p:sp>
        <p:nvSpPr>
          <p:cNvPr id="12" name="TextBox 11">
            <a:extLst>
              <a:ext uri="{FF2B5EF4-FFF2-40B4-BE49-F238E27FC236}">
                <a16:creationId xmlns:a16="http://schemas.microsoft.com/office/drawing/2014/main" id="{56901C2C-EC3C-4CFB-A5C8-2C1305A22290}"/>
              </a:ext>
            </a:extLst>
          </p:cNvPr>
          <p:cNvSpPr txBox="1"/>
          <p:nvPr/>
        </p:nvSpPr>
        <p:spPr>
          <a:xfrm>
            <a:off x="1493534" y="4263343"/>
            <a:ext cx="6802568" cy="369332"/>
          </a:xfrm>
          <a:prstGeom prst="rect">
            <a:avLst/>
          </a:prstGeom>
          <a:noFill/>
        </p:spPr>
        <p:txBody>
          <a:bodyPr wrap="none" rtlCol="0">
            <a:spAutoFit/>
          </a:bodyPr>
          <a:lstStyle/>
          <a:p>
            <a:r>
              <a:rPr lang="en-US" dirty="0" err="1"/>
              <a:t>ILpeak</a:t>
            </a:r>
            <a:r>
              <a:rPr lang="en-US" dirty="0"/>
              <a:t> vs. VIN vs. Load:  12 V </a:t>
            </a:r>
            <a:r>
              <a:rPr lang="en-US" dirty="0">
                <a:sym typeface="Wingdings" panose="05000000000000000000" pitchFamily="2" charset="2"/>
              </a:rPr>
              <a:t> -12 V @ 400 kHz, </a:t>
            </a:r>
            <a:r>
              <a:rPr lang="en-US" b="1" dirty="0">
                <a:sym typeface="Wingdings" panose="05000000000000000000" pitchFamily="2" charset="2"/>
              </a:rPr>
              <a:t>CL =11.5A</a:t>
            </a:r>
            <a:endParaRPr lang="en-US" b="1" dirty="0"/>
          </a:p>
        </p:txBody>
      </p:sp>
      <p:pic>
        <p:nvPicPr>
          <p:cNvPr id="2" name="Picture 1">
            <a:extLst>
              <a:ext uri="{FF2B5EF4-FFF2-40B4-BE49-F238E27FC236}">
                <a16:creationId xmlns:a16="http://schemas.microsoft.com/office/drawing/2014/main" id="{B9CAA539-B2AB-4EE9-B15C-DDC193161FD2}"/>
              </a:ext>
            </a:extLst>
          </p:cNvPr>
          <p:cNvPicPr>
            <a:picLocks noChangeAspect="1"/>
          </p:cNvPicPr>
          <p:nvPr/>
        </p:nvPicPr>
        <p:blipFill>
          <a:blip r:embed="rId4"/>
          <a:stretch>
            <a:fillRect/>
          </a:stretch>
        </p:blipFill>
        <p:spPr>
          <a:xfrm>
            <a:off x="1000876" y="1084961"/>
            <a:ext cx="2923824" cy="924039"/>
          </a:xfrm>
          <a:prstGeom prst="rect">
            <a:avLst/>
          </a:prstGeom>
        </p:spPr>
      </p:pic>
      <p:pic>
        <p:nvPicPr>
          <p:cNvPr id="7" name="Picture 6">
            <a:extLst>
              <a:ext uri="{FF2B5EF4-FFF2-40B4-BE49-F238E27FC236}">
                <a16:creationId xmlns:a16="http://schemas.microsoft.com/office/drawing/2014/main" id="{34C2A728-F705-46FF-91BD-C0A3E8494721}"/>
              </a:ext>
            </a:extLst>
          </p:cNvPr>
          <p:cNvPicPr>
            <a:picLocks noChangeAspect="1"/>
          </p:cNvPicPr>
          <p:nvPr/>
        </p:nvPicPr>
        <p:blipFill>
          <a:blip r:embed="rId5"/>
          <a:stretch>
            <a:fillRect/>
          </a:stretch>
        </p:blipFill>
        <p:spPr>
          <a:xfrm>
            <a:off x="0" y="2488339"/>
            <a:ext cx="9144000" cy="1666568"/>
          </a:xfrm>
          <a:prstGeom prst="rect">
            <a:avLst/>
          </a:prstGeom>
        </p:spPr>
      </p:pic>
    </p:spTree>
    <p:extLst>
      <p:ext uri="{BB962C8B-B14F-4D97-AF65-F5344CB8AC3E}">
        <p14:creationId xmlns:p14="http://schemas.microsoft.com/office/powerpoint/2010/main" val="1917821371"/>
      </p:ext>
    </p:extLst>
  </p:cSld>
  <p:clrMapOvr>
    <a:masterClrMapping/>
  </p:clrMapOvr>
  <mc:AlternateContent xmlns:mc="http://schemas.openxmlformats.org/markup-compatibility/2006" xmlns:p14="http://schemas.microsoft.com/office/powerpoint/2010/main">
    <mc:Choice Requires="p14">
      <p:transition spd="slow" p14:dur="2000" advTm="42125"/>
    </mc:Choice>
    <mc:Fallback xmlns="">
      <p:transition spd="slow" advTm="421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Design considerations: stability and RHPZ</a:t>
            </a:r>
          </a:p>
        </p:txBody>
      </p:sp>
      <p:sp>
        <p:nvSpPr>
          <p:cNvPr id="6" name="Content Placeholder 5">
            <a:extLst>
              <a:ext uri="{FF2B5EF4-FFF2-40B4-BE49-F238E27FC236}">
                <a16:creationId xmlns:a16="http://schemas.microsoft.com/office/drawing/2014/main" id="{08AE526A-D4AA-4A91-A66C-5E9778ED8007}"/>
              </a:ext>
            </a:extLst>
          </p:cNvPr>
          <p:cNvSpPr>
            <a:spLocks noGrp="1"/>
          </p:cNvSpPr>
          <p:nvPr>
            <p:ph idx="1"/>
          </p:nvPr>
        </p:nvSpPr>
        <p:spPr>
          <a:xfrm>
            <a:off x="333378" y="1799973"/>
            <a:ext cx="8467725" cy="1246764"/>
          </a:xfrm>
        </p:spPr>
        <p:txBody>
          <a:bodyPr/>
          <a:lstStyle/>
          <a:p>
            <a:r>
              <a:rPr lang="en-US" sz="1400" dirty="0"/>
              <a:t>This calculation assumes that the input power is equal to the ideal duty cycle times the peak input current times the input voltage,</a:t>
            </a:r>
          </a:p>
          <a:p>
            <a:r>
              <a:rPr lang="en-US" sz="1400" dirty="0"/>
              <a:t>The output current is equal to the input power divided by the output voltage.  This ignores all losses but represents  the highest possible output current and thus the worst case low frequency RHPZ at maximum load.</a:t>
            </a:r>
          </a:p>
          <a:p>
            <a:endParaRPr lang="en-US" dirty="0"/>
          </a:p>
        </p:txBody>
      </p:sp>
      <p:sp>
        <p:nvSpPr>
          <p:cNvPr id="3" name="Slide Number Placeholder 2"/>
          <p:cNvSpPr>
            <a:spLocks noGrp="1"/>
          </p:cNvSpPr>
          <p:nvPr>
            <p:ph type="sldNum" sz="quarter" idx="10"/>
          </p:nvPr>
        </p:nvSpPr>
        <p:spPr>
          <a:prstGeom prst="rect">
            <a:avLst/>
          </a:prstGeom>
        </p:spPr>
        <p:txBody>
          <a:bodyPr/>
          <a:lstStyle/>
          <a:p>
            <a:fld id="{0892281B-189C-DD44-8CCD-1176BC153EB5}" type="slidenum">
              <a:rPr lang="en-US" smtClean="0"/>
              <a:t>15</a:t>
            </a:fld>
            <a:endParaRPr lang="en-US"/>
          </a:p>
        </p:txBody>
      </p:sp>
      <p:sp>
        <p:nvSpPr>
          <p:cNvPr id="5" name="Content Placeholder 4"/>
          <p:cNvSpPr txBox="1">
            <a:spLocks/>
          </p:cNvSpPr>
          <p:nvPr/>
        </p:nvSpPr>
        <p:spPr>
          <a:xfrm>
            <a:off x="457200" y="781511"/>
            <a:ext cx="7838902" cy="3323024"/>
          </a:xfrm>
          <a:prstGeom prst="rect">
            <a:avLst/>
          </a:prstGeom>
        </p:spPr>
        <p:txBody>
          <a:bodyPr/>
          <a:lstStyle>
            <a:lvl1pPr marL="230188" indent="-230188" algn="l" defTabSz="457200" rtl="0" eaLnBrk="1" latinLnBrk="0" hangingPunct="1">
              <a:spcBef>
                <a:spcPct val="20000"/>
              </a:spcBef>
              <a:buFont typeface="Arial"/>
              <a:buChar char="•"/>
              <a:defRPr sz="1500" kern="1200">
                <a:solidFill>
                  <a:schemeClr val="tx1"/>
                </a:solidFill>
                <a:latin typeface="Arial"/>
                <a:ea typeface="+mn-ea"/>
                <a:cs typeface="Arial"/>
              </a:defRPr>
            </a:lvl1pPr>
            <a:lvl2pPr marL="627063" indent="-285750" algn="l" defTabSz="457200" rtl="0" eaLnBrk="1" latinLnBrk="0" hangingPunct="1">
              <a:spcBef>
                <a:spcPct val="20000"/>
              </a:spcBef>
              <a:buFont typeface="Arial"/>
              <a:buChar char="–"/>
              <a:tabLst>
                <a:tab pos="577850" algn="l"/>
              </a:tabLst>
              <a:defRPr sz="1500" kern="1200">
                <a:solidFill>
                  <a:schemeClr val="tx1"/>
                </a:solidFill>
                <a:latin typeface="Arial"/>
                <a:ea typeface="+mn-ea"/>
                <a:cs typeface="Arial"/>
              </a:defRPr>
            </a:lvl2pPr>
            <a:lvl3pPr marL="912813" indent="-228600" algn="l" defTabSz="457200" rtl="0" eaLnBrk="1" latinLnBrk="0" hangingPunct="1">
              <a:spcBef>
                <a:spcPct val="20000"/>
              </a:spcBef>
              <a:buFont typeface="Arial"/>
              <a:buChar char="•"/>
              <a:defRPr sz="1500" kern="1200">
                <a:solidFill>
                  <a:schemeClr val="tx1"/>
                </a:solidFill>
                <a:latin typeface="Arial"/>
                <a:ea typeface="+mn-ea"/>
                <a:cs typeface="Arial"/>
              </a:defRPr>
            </a:lvl3pPr>
            <a:lvl4pPr marL="1254125" indent="-228600" algn="l" defTabSz="457200" rtl="0" eaLnBrk="1" latinLnBrk="0" hangingPunct="1">
              <a:spcBef>
                <a:spcPct val="20000"/>
              </a:spcBef>
              <a:buFont typeface="Arial"/>
              <a:buChar char="–"/>
              <a:defRPr sz="1500" kern="1200">
                <a:solidFill>
                  <a:schemeClr val="tx1"/>
                </a:solidFill>
                <a:latin typeface="Arial"/>
                <a:ea typeface="+mn-ea"/>
                <a:cs typeface="Arial"/>
              </a:defRPr>
            </a:lvl4pPr>
            <a:lvl5pPr marL="1544638" indent="-228600" algn="l" defTabSz="457200" rtl="0" eaLnBrk="1" latinLnBrk="0" hangingPunct="1">
              <a:spcBef>
                <a:spcPct val="20000"/>
              </a:spcBef>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p:txBody>
      </p:sp>
      <p:pic>
        <p:nvPicPr>
          <p:cNvPr id="11" name="Picture 10">
            <a:extLst>
              <a:ext uri="{FF2B5EF4-FFF2-40B4-BE49-F238E27FC236}">
                <a16:creationId xmlns:a16="http://schemas.microsoft.com/office/drawing/2014/main" id="{00000000-0008-0000-0B00-000002000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73" y="989242"/>
            <a:ext cx="1973365" cy="4481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6">
                <a:extLst>
                  <a:ext uri="{FF2B5EF4-FFF2-40B4-BE49-F238E27FC236}">
                    <a16:creationId xmlns:a16="http://schemas.microsoft.com/office/drawing/2014/main" id="{00000000-0008-0000-0B00-000007000000}"/>
                  </a:ext>
                </a:extLst>
              </p:cNvPr>
              <p:cNvSpPr txBox="1"/>
              <p:nvPr/>
            </p:nvSpPr>
            <p:spPr>
              <a:xfrm>
                <a:off x="2546468" y="865658"/>
                <a:ext cx="1704975" cy="40005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100" b="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𝑃</m:t>
                          </m:r>
                        </m:e>
                        <m:sub>
                          <m:r>
                            <a:rPr lang="en-US" sz="1100" b="0" i="1">
                              <a:solidFill>
                                <a:schemeClr val="tx1"/>
                              </a:solidFill>
                              <a:effectLst/>
                              <a:latin typeface="Cambria Math"/>
                              <a:ea typeface="+mn-ea"/>
                              <a:cs typeface="+mn-cs"/>
                            </a:rPr>
                            <m:t>𝐼𝑁</m:t>
                          </m:r>
                          <m:r>
                            <a:rPr lang="en-US" sz="1100" b="0" i="1">
                              <a:solidFill>
                                <a:schemeClr val="tx1"/>
                              </a:solidFill>
                              <a:effectLst/>
                              <a:latin typeface="Cambria Math"/>
                              <a:ea typeface="+mn-ea"/>
                              <a:cs typeface="+mn-cs"/>
                            </a:rPr>
                            <m:t> </m:t>
                          </m:r>
                          <m:r>
                            <a:rPr lang="en-US" sz="1100" b="0" i="1">
                              <a:solidFill>
                                <a:schemeClr val="tx1"/>
                              </a:solidFill>
                              <a:effectLst/>
                              <a:latin typeface="Cambria Math"/>
                              <a:ea typeface="+mn-ea"/>
                              <a:cs typeface="+mn-cs"/>
                            </a:rPr>
                            <m:t>𝑚𝑎𝑥</m:t>
                          </m:r>
                        </m:sub>
                      </m:sSub>
                      <m:r>
                        <a:rPr lang="en-US" sz="1100" i="1">
                          <a:latin typeface="Cambria Math"/>
                          <a:ea typeface="Cambria Math"/>
                        </a:rPr>
                        <m:t>=</m:t>
                      </m:r>
                      <m:sSub>
                        <m:sSubPr>
                          <m:ctrlPr>
                            <a:rPr lang="en-US" sz="1100" i="1">
                              <a:latin typeface="Cambria Math" panose="02040503050406030204" pitchFamily="18" charset="0"/>
                              <a:ea typeface="Cambria Math"/>
                            </a:rPr>
                          </m:ctrlPr>
                        </m:sSubPr>
                        <m:e>
                          <m:r>
                            <a:rPr lang="en-US" sz="1100" b="0" i="1">
                              <a:latin typeface="Cambria Math"/>
                              <a:ea typeface="Cambria Math"/>
                            </a:rPr>
                            <m:t>𝑉</m:t>
                          </m:r>
                        </m:e>
                        <m:sub>
                          <m:r>
                            <a:rPr lang="en-US" sz="1100" b="0" i="1">
                              <a:latin typeface="Cambria Math"/>
                              <a:ea typeface="Cambria Math"/>
                            </a:rPr>
                            <m:t>𝐼𝑁</m:t>
                          </m:r>
                        </m:sub>
                      </m:sSub>
                      <m:r>
                        <a:rPr lang="en-US" sz="1100" i="1">
                          <a:latin typeface="Cambria Math"/>
                          <a:ea typeface="Cambria Math"/>
                        </a:rPr>
                        <m:t>×</m:t>
                      </m:r>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𝐼</m:t>
                          </m:r>
                        </m:e>
                        <m:sub>
                          <m:r>
                            <a:rPr lang="en-US" sz="1100" b="0" i="1">
                              <a:solidFill>
                                <a:schemeClr val="tx1"/>
                              </a:solidFill>
                              <a:effectLst/>
                              <a:latin typeface="Cambria Math"/>
                              <a:ea typeface="+mn-ea"/>
                              <a:cs typeface="+mn-cs"/>
                            </a:rPr>
                            <m:t>𝐶𝐿</m:t>
                          </m:r>
                        </m:sub>
                      </m:sSub>
                      <m:r>
                        <a:rPr lang="en-US" sz="1100" b="0" i="1">
                          <a:solidFill>
                            <a:schemeClr val="tx1"/>
                          </a:solidFill>
                          <a:effectLst/>
                          <a:latin typeface="Cambria Math"/>
                          <a:ea typeface="Cambria Math"/>
                          <a:cs typeface="+mn-cs"/>
                        </a:rPr>
                        <m:t>×</m:t>
                      </m:r>
                      <m:r>
                        <a:rPr lang="en-US" sz="1100" b="0" i="1">
                          <a:solidFill>
                            <a:schemeClr val="tx1"/>
                          </a:solidFill>
                          <a:effectLst/>
                          <a:latin typeface="Cambria Math"/>
                          <a:ea typeface="Cambria Math"/>
                          <a:cs typeface="+mn-cs"/>
                        </a:rPr>
                        <m:t>𝐷</m:t>
                      </m:r>
                    </m:oMath>
                  </m:oMathPara>
                </a14:m>
                <a:endParaRPr lang="en-US" sz="1100" dirty="0"/>
              </a:p>
            </p:txBody>
          </p:sp>
        </mc:Choice>
        <mc:Fallback xmlns="">
          <p:sp>
            <p:nvSpPr>
              <p:cNvPr id="13" name="TextBox 6">
                <a:extLst>
                  <a:ext uri="{FF2B5EF4-FFF2-40B4-BE49-F238E27FC236}">
                    <a16:creationId xmlns:a16="http://schemas.microsoft.com/office/drawing/2014/main" id="{00000000-0008-0000-0B00-000007000000}"/>
                  </a:ext>
                </a:extLst>
              </p:cNvPr>
              <p:cNvSpPr txBox="1">
                <a:spLocks noRot="1" noChangeAspect="1" noMove="1" noResize="1" noEditPoints="1" noAdjustHandles="1" noChangeArrowheads="1" noChangeShapeType="1" noTextEdit="1"/>
              </p:cNvSpPr>
              <p:nvPr/>
            </p:nvSpPr>
            <p:spPr>
              <a:xfrm>
                <a:off x="2546468" y="865658"/>
                <a:ext cx="1704975" cy="40005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5">
                <a:extLst>
                  <a:ext uri="{FF2B5EF4-FFF2-40B4-BE49-F238E27FC236}">
                    <a16:creationId xmlns:a16="http://schemas.microsoft.com/office/drawing/2014/main" id="{00000000-0008-0000-0B00-000006000000}"/>
                  </a:ext>
                </a:extLst>
              </p:cNvPr>
              <p:cNvSpPr txBox="1"/>
              <p:nvPr/>
            </p:nvSpPr>
            <p:spPr>
              <a:xfrm>
                <a:off x="2392289" y="1246520"/>
                <a:ext cx="2333624" cy="40005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100" b="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𝐼</m:t>
                          </m:r>
                        </m:e>
                        <m:sub>
                          <m:r>
                            <a:rPr lang="en-US" sz="1100" b="0" i="1">
                              <a:solidFill>
                                <a:schemeClr val="tx1"/>
                              </a:solidFill>
                              <a:effectLst/>
                              <a:latin typeface="Cambria Math"/>
                              <a:ea typeface="+mn-ea"/>
                              <a:cs typeface="+mn-cs"/>
                            </a:rPr>
                            <m:t>𝑂𝑈𝑇</m:t>
                          </m:r>
                          <m:r>
                            <a:rPr lang="en-US" sz="1100" b="0" i="1">
                              <a:solidFill>
                                <a:schemeClr val="tx1"/>
                              </a:solidFill>
                              <a:effectLst/>
                              <a:latin typeface="Cambria Math"/>
                              <a:ea typeface="+mn-ea"/>
                              <a:cs typeface="+mn-cs"/>
                            </a:rPr>
                            <m:t> </m:t>
                          </m:r>
                          <m:r>
                            <a:rPr lang="en-US" sz="1100" b="0" i="1">
                              <a:solidFill>
                                <a:schemeClr val="tx1"/>
                              </a:solidFill>
                              <a:effectLst/>
                              <a:latin typeface="Cambria Math"/>
                              <a:ea typeface="+mn-ea"/>
                              <a:cs typeface="+mn-cs"/>
                            </a:rPr>
                            <m:t>𝑚𝑎𝑥</m:t>
                          </m:r>
                        </m:sub>
                      </m:sSub>
                      <m:r>
                        <a:rPr lang="en-US" sz="1100" i="1">
                          <a:latin typeface="Cambria Math"/>
                          <a:ea typeface="Cambria Math"/>
                        </a:rPr>
                        <m:t>=</m:t>
                      </m:r>
                      <m:f>
                        <m:fPr>
                          <m:ctrlPr>
                            <a:rPr lang="en-US" sz="1100" i="1">
                              <a:latin typeface="Cambria Math" panose="02040503050406030204" pitchFamily="18" charset="0"/>
                              <a:ea typeface="Cambria Math"/>
                            </a:rPr>
                          </m:ctrlPr>
                        </m:fPr>
                        <m:num>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𝑃</m:t>
                              </m:r>
                            </m:e>
                            <m:sub>
                              <m:r>
                                <a:rPr lang="en-US" sz="1100" b="0" i="1">
                                  <a:solidFill>
                                    <a:schemeClr val="tx1"/>
                                  </a:solidFill>
                                  <a:effectLst/>
                                  <a:latin typeface="Cambria Math"/>
                                  <a:ea typeface="+mn-ea"/>
                                  <a:cs typeface="+mn-cs"/>
                                </a:rPr>
                                <m:t>𝐼𝑁</m:t>
                              </m:r>
                            </m:sub>
                          </m:sSub>
                        </m:num>
                        <m:den>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𝑉</m:t>
                              </m:r>
                            </m:e>
                            <m:sub>
                              <m:r>
                                <a:rPr lang="en-US" sz="1100" b="0" i="1">
                                  <a:solidFill>
                                    <a:schemeClr val="tx1"/>
                                  </a:solidFill>
                                  <a:effectLst/>
                                  <a:latin typeface="Cambria Math"/>
                                  <a:ea typeface="+mn-ea"/>
                                  <a:cs typeface="+mn-cs"/>
                                </a:rPr>
                                <m:t>𝑂𝑈𝑇</m:t>
                              </m:r>
                            </m:sub>
                          </m:sSub>
                        </m:den>
                      </m:f>
                      <m:r>
                        <a:rPr lang="en-US" sz="1100" i="1">
                          <a:latin typeface="Cambria Math"/>
                          <a:ea typeface="Cambria Math"/>
                        </a:rPr>
                        <m:t>=</m:t>
                      </m:r>
                      <m:f>
                        <m:fPr>
                          <m:ctrlPr>
                            <a:rPr lang="en-US" sz="1100" i="1">
                              <a:solidFill>
                                <a:schemeClr val="tx1"/>
                              </a:solidFill>
                              <a:effectLst/>
                              <a:latin typeface="Cambria Math" panose="02040503050406030204" pitchFamily="18" charset="0"/>
                              <a:ea typeface="+mn-ea"/>
                              <a:cs typeface="+mn-cs"/>
                            </a:rPr>
                          </m:ctrlPr>
                        </m:fPr>
                        <m:num>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𝑉</m:t>
                              </m:r>
                            </m:e>
                            <m:sub>
                              <m:r>
                                <a:rPr lang="en-US" sz="1100" b="0" i="1">
                                  <a:solidFill>
                                    <a:schemeClr val="tx1"/>
                                  </a:solidFill>
                                  <a:effectLst/>
                                  <a:latin typeface="Cambria Math"/>
                                  <a:ea typeface="+mn-ea"/>
                                  <a:cs typeface="+mn-cs"/>
                                </a:rPr>
                                <m:t>𝐼𝑁</m:t>
                              </m:r>
                            </m:sub>
                          </m:sSub>
                          <m:r>
                            <a:rPr lang="en-US" sz="1100" i="1">
                              <a:solidFill>
                                <a:schemeClr val="tx1"/>
                              </a:solidFill>
                              <a:effectLst/>
                              <a:latin typeface="Cambria Math"/>
                              <a:ea typeface="+mn-ea"/>
                              <a:cs typeface="+mn-cs"/>
                            </a:rPr>
                            <m:t>×</m:t>
                          </m:r>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𝐼</m:t>
                              </m:r>
                            </m:e>
                            <m:sub>
                              <m:r>
                                <a:rPr lang="en-US" sz="1100" b="0" i="1">
                                  <a:solidFill>
                                    <a:schemeClr val="tx1"/>
                                  </a:solidFill>
                                  <a:effectLst/>
                                  <a:latin typeface="Cambria Math"/>
                                  <a:ea typeface="+mn-ea"/>
                                  <a:cs typeface="+mn-cs"/>
                                </a:rPr>
                                <m:t>𝐶𝐿</m:t>
                              </m:r>
                            </m:sub>
                          </m:sSub>
                          <m:r>
                            <a:rPr lang="en-US" sz="1100" b="0" i="1">
                              <a:solidFill>
                                <a:schemeClr val="tx1"/>
                              </a:solidFill>
                              <a:effectLst/>
                              <a:latin typeface="Cambria Math"/>
                              <a:ea typeface="+mn-ea"/>
                              <a:cs typeface="+mn-cs"/>
                            </a:rPr>
                            <m:t>×</m:t>
                          </m:r>
                          <m:r>
                            <a:rPr lang="en-US" sz="1100" b="0" i="1">
                              <a:solidFill>
                                <a:schemeClr val="tx1"/>
                              </a:solidFill>
                              <a:effectLst/>
                              <a:latin typeface="Cambria Math"/>
                              <a:ea typeface="+mn-ea"/>
                              <a:cs typeface="+mn-cs"/>
                            </a:rPr>
                            <m:t>𝐷</m:t>
                          </m:r>
                          <m:r>
                            <m:rPr>
                              <m:nor/>
                            </m:rPr>
                            <a:rPr lang="en-US">
                              <a:effectLst/>
                            </a:rPr>
                            <m:t> </m:t>
                          </m:r>
                        </m:num>
                        <m:den>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𝑉</m:t>
                              </m:r>
                            </m:e>
                            <m:sub>
                              <m:r>
                                <a:rPr lang="en-US" sz="1100" b="0" i="1">
                                  <a:solidFill>
                                    <a:schemeClr val="tx1"/>
                                  </a:solidFill>
                                  <a:effectLst/>
                                  <a:latin typeface="Cambria Math"/>
                                  <a:ea typeface="+mn-ea"/>
                                  <a:cs typeface="+mn-cs"/>
                                </a:rPr>
                                <m:t>𝑂𝑈𝑇</m:t>
                              </m:r>
                            </m:sub>
                          </m:sSub>
                        </m:den>
                      </m:f>
                    </m:oMath>
                  </m:oMathPara>
                </a14:m>
                <a:endParaRPr lang="en-US" sz="1100" dirty="0"/>
              </a:p>
            </p:txBody>
          </p:sp>
        </mc:Choice>
        <mc:Fallback xmlns="">
          <p:sp>
            <p:nvSpPr>
              <p:cNvPr id="14" name="TextBox 5">
                <a:extLst>
                  <a:ext uri="{FF2B5EF4-FFF2-40B4-BE49-F238E27FC236}">
                    <a16:creationId xmlns:a16="http://schemas.microsoft.com/office/drawing/2014/main" id="{00000000-0008-0000-0B00-000006000000}"/>
                  </a:ext>
                </a:extLst>
              </p:cNvPr>
              <p:cNvSpPr txBox="1">
                <a:spLocks noRot="1" noChangeAspect="1" noMove="1" noResize="1" noEditPoints="1" noAdjustHandles="1" noChangeArrowheads="1" noChangeShapeType="1" noTextEdit="1"/>
              </p:cNvSpPr>
              <p:nvPr/>
            </p:nvSpPr>
            <p:spPr>
              <a:xfrm>
                <a:off x="2392289" y="1246520"/>
                <a:ext cx="2333624" cy="400050"/>
              </a:xfrm>
              <a:prstGeom prst="rect">
                <a:avLst/>
              </a:prstGeom>
              <a:blipFill>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00000000-0008-0000-0B00-000008000000}"/>
                  </a:ext>
                </a:extLst>
              </p:cNvPr>
              <p:cNvSpPr txBox="1"/>
              <p:nvPr/>
            </p:nvSpPr>
            <p:spPr>
              <a:xfrm>
                <a:off x="4522577" y="858648"/>
                <a:ext cx="4467225" cy="724365"/>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1100" i="1">
                              <a:latin typeface="Cambria Math" panose="02040503050406030204" pitchFamily="18" charset="0"/>
                            </a:rPr>
                          </m:ctrlPr>
                        </m:sSubPr>
                        <m:e>
                          <m:r>
                            <a:rPr lang="en-US" sz="1100" b="0" i="1">
                              <a:latin typeface="Cambria Math"/>
                            </a:rPr>
                            <m:t>𝑓</m:t>
                          </m:r>
                        </m:e>
                        <m:sub>
                          <m:r>
                            <a:rPr lang="en-US" sz="1100" b="0" i="1">
                              <a:latin typeface="Cambria Math"/>
                            </a:rPr>
                            <m:t>(</m:t>
                          </m:r>
                          <m:r>
                            <a:rPr lang="en-US" sz="1100" b="0" i="1">
                              <a:latin typeface="Cambria Math"/>
                            </a:rPr>
                            <m:t>𝑅𝐻𝑃𝑍</m:t>
                          </m:r>
                          <m:r>
                            <a:rPr lang="en-US" sz="1100" b="0" i="1">
                              <a:latin typeface="Cambria Math"/>
                            </a:rPr>
                            <m:t> </m:t>
                          </m:r>
                          <m:r>
                            <a:rPr lang="en-US" sz="1100" b="0" i="1">
                              <a:latin typeface="Cambria Math"/>
                            </a:rPr>
                            <m:t>𝑚𝑖𝑛</m:t>
                          </m:r>
                          <m:r>
                            <a:rPr lang="en-US" sz="1100" b="0" i="1">
                              <a:latin typeface="Cambria Math"/>
                            </a:rPr>
                            <m:t>)</m:t>
                          </m:r>
                        </m:sub>
                      </m:sSub>
                      <m:r>
                        <a:rPr lang="en-US" sz="1100" i="0">
                          <a:latin typeface="Cambria Math"/>
                          <a:ea typeface="Cambria Math"/>
                        </a:rPr>
                        <m:t>=</m:t>
                      </m:r>
                      <m:f>
                        <m:fPr>
                          <m:ctrlPr>
                            <a:rPr lang="en-US" sz="1100" i="1">
                              <a:latin typeface="Cambria Math" panose="02040503050406030204" pitchFamily="18" charset="0"/>
                              <a:ea typeface="Cambria Math"/>
                            </a:rPr>
                          </m:ctrlPr>
                        </m:fPr>
                        <m:num>
                          <m:sSup>
                            <m:sSupPr>
                              <m:ctrlPr>
                                <a:rPr lang="en-US" sz="1100" i="1">
                                  <a:latin typeface="Cambria Math" panose="02040503050406030204" pitchFamily="18" charset="0"/>
                                  <a:ea typeface="Cambria Math"/>
                                </a:rPr>
                              </m:ctrlPr>
                            </m:sSupPr>
                            <m:e>
                              <m:r>
                                <a:rPr lang="en-US" sz="1100" b="0" i="1">
                                  <a:solidFill>
                                    <a:schemeClr val="tx1"/>
                                  </a:solidFill>
                                  <a:effectLst/>
                                  <a:latin typeface="Cambria Math"/>
                                  <a:ea typeface="+mn-ea"/>
                                  <a:cs typeface="+mn-cs"/>
                                </a:rPr>
                                <m:t>−</m:t>
                              </m:r>
                              <m:d>
                                <m:dPr>
                                  <m:ctrlPr>
                                    <a:rPr lang="en-US" sz="1100" b="0" i="1">
                                      <a:solidFill>
                                        <a:schemeClr val="tx1"/>
                                      </a:solidFill>
                                      <a:effectLst/>
                                      <a:latin typeface="Cambria Math" panose="02040503050406030204" pitchFamily="18" charset="0"/>
                                      <a:ea typeface="+mn-ea"/>
                                      <a:cs typeface="+mn-cs"/>
                                    </a:rPr>
                                  </m:ctrlPr>
                                </m:dPr>
                                <m:e>
                                  <m:r>
                                    <a:rPr lang="en-US" sz="1100" b="0" i="1">
                                      <a:solidFill>
                                        <a:schemeClr val="tx1"/>
                                      </a:solidFill>
                                      <a:effectLst/>
                                      <a:latin typeface="Cambria Math"/>
                                      <a:ea typeface="+mn-ea"/>
                                      <a:cs typeface="+mn-cs"/>
                                    </a:rPr>
                                    <m:t>1−</m:t>
                                  </m:r>
                                  <m:d>
                                    <m:dPr>
                                      <m:begChr m:val="["/>
                                      <m:endChr m:val="]"/>
                                      <m:ctrlPr>
                                        <a:rPr lang="en-US" sz="1100" b="0" i="1">
                                          <a:solidFill>
                                            <a:schemeClr val="tx1"/>
                                          </a:solidFill>
                                          <a:effectLst/>
                                          <a:latin typeface="Cambria Math" panose="02040503050406030204" pitchFamily="18" charset="0"/>
                                          <a:ea typeface="+mn-ea"/>
                                          <a:cs typeface="+mn-cs"/>
                                        </a:rPr>
                                      </m:ctrlPr>
                                    </m:dPr>
                                    <m:e>
                                      <m:f>
                                        <m:fPr>
                                          <m:ctrlPr>
                                            <a:rPr lang="en-US" sz="1100" b="0" i="1">
                                              <a:solidFill>
                                                <a:schemeClr val="tx1"/>
                                              </a:solidFill>
                                              <a:effectLst/>
                                              <a:latin typeface="Cambria Math" panose="02040503050406030204" pitchFamily="18" charset="0"/>
                                              <a:ea typeface="+mn-ea"/>
                                              <a:cs typeface="+mn-cs"/>
                                            </a:rPr>
                                          </m:ctrlPr>
                                        </m:fPr>
                                        <m:num>
                                          <m:r>
                                            <a:rPr lang="en-US" sz="1100" b="0" i="1">
                                              <a:solidFill>
                                                <a:schemeClr val="tx1"/>
                                              </a:solidFill>
                                              <a:effectLst/>
                                              <a:latin typeface="Cambria Math"/>
                                              <a:ea typeface="+mn-ea"/>
                                              <a:cs typeface="+mn-cs"/>
                                            </a:rPr>
                                            <m:t>−</m:t>
                                          </m:r>
                                          <m:r>
                                            <a:rPr lang="en-US" sz="1100" b="0" i="1">
                                              <a:solidFill>
                                                <a:schemeClr val="tx1"/>
                                              </a:solidFill>
                                              <a:effectLst/>
                                              <a:latin typeface="Cambria Math"/>
                                              <a:ea typeface="+mn-ea"/>
                                              <a:cs typeface="+mn-cs"/>
                                            </a:rPr>
                                            <m:t>𝑉𝑜𝑢𝑡</m:t>
                                          </m:r>
                                        </m:num>
                                        <m:den>
                                          <m:r>
                                            <a:rPr lang="en-US" sz="1100" b="0" i="1">
                                              <a:solidFill>
                                                <a:schemeClr val="tx1"/>
                                              </a:solidFill>
                                              <a:effectLst/>
                                              <a:latin typeface="Cambria Math"/>
                                              <a:ea typeface="+mn-ea"/>
                                              <a:cs typeface="+mn-cs"/>
                                            </a:rPr>
                                            <m:t>𝑉𝑖𝑛</m:t>
                                          </m:r>
                                          <m:r>
                                            <a:rPr lang="en-US" sz="1100" b="0" i="1">
                                              <a:solidFill>
                                                <a:schemeClr val="tx1"/>
                                              </a:solidFill>
                                              <a:effectLst/>
                                              <a:latin typeface="Cambria Math"/>
                                              <a:ea typeface="+mn-ea"/>
                                              <a:cs typeface="+mn-cs"/>
                                            </a:rPr>
                                            <m:t>−</m:t>
                                          </m:r>
                                          <m:r>
                                            <a:rPr lang="en-US" sz="1100" b="0" i="1">
                                              <a:solidFill>
                                                <a:schemeClr val="tx1"/>
                                              </a:solidFill>
                                              <a:effectLst/>
                                              <a:latin typeface="Cambria Math"/>
                                              <a:ea typeface="+mn-ea"/>
                                              <a:cs typeface="+mn-cs"/>
                                            </a:rPr>
                                            <m:t>𝑉𝑜𝑢𝑡</m:t>
                                          </m:r>
                                        </m:den>
                                      </m:f>
                                    </m:e>
                                  </m:d>
                                </m:e>
                              </m:d>
                            </m:e>
                            <m:sup>
                              <m:r>
                                <a:rPr lang="en-US" sz="1100" b="0" i="1">
                                  <a:latin typeface="Cambria Math"/>
                                  <a:ea typeface="Cambria Math"/>
                                </a:rPr>
                                <m:t>2</m:t>
                              </m:r>
                            </m:sup>
                          </m:sSup>
                          <m:r>
                            <a:rPr lang="en-US" sz="1100" i="1">
                              <a:latin typeface="Cambria Math"/>
                              <a:ea typeface="Cambria Math"/>
                            </a:rPr>
                            <m:t>×</m:t>
                          </m:r>
                          <m:r>
                            <a:rPr lang="en-US" sz="1100" b="0" i="1">
                              <a:latin typeface="Cambria Math"/>
                              <a:ea typeface="Cambria Math"/>
                            </a:rPr>
                            <m:t>𝑉𝑜𝑢𝑡</m:t>
                          </m:r>
                        </m:num>
                        <m:den>
                          <m:d>
                            <m:dPr>
                              <m:ctrlPr>
                                <a:rPr lang="en-US" sz="1100" i="1">
                                  <a:latin typeface="Cambria Math" panose="02040503050406030204" pitchFamily="18" charset="0"/>
                                  <a:ea typeface="Cambria Math"/>
                                </a:rPr>
                              </m:ctrlPr>
                            </m:dPr>
                            <m:e>
                              <m:d>
                                <m:dPr>
                                  <m:begChr m:val="["/>
                                  <m:endChr m:val="]"/>
                                  <m:ctrlPr>
                                    <a:rPr lang="en-US" sz="1100" b="0" i="1">
                                      <a:solidFill>
                                        <a:schemeClr val="tx1"/>
                                      </a:solidFill>
                                      <a:effectLst/>
                                      <a:latin typeface="Cambria Math" panose="02040503050406030204" pitchFamily="18" charset="0"/>
                                      <a:ea typeface="+mn-ea"/>
                                      <a:cs typeface="+mn-cs"/>
                                    </a:rPr>
                                  </m:ctrlPr>
                                </m:dPr>
                                <m:e>
                                  <m:f>
                                    <m:fPr>
                                      <m:ctrlPr>
                                        <a:rPr lang="en-US" sz="1100" b="0" i="1">
                                          <a:solidFill>
                                            <a:schemeClr val="tx1"/>
                                          </a:solidFill>
                                          <a:effectLst/>
                                          <a:latin typeface="Cambria Math" panose="02040503050406030204" pitchFamily="18" charset="0"/>
                                          <a:ea typeface="+mn-ea"/>
                                          <a:cs typeface="+mn-cs"/>
                                        </a:rPr>
                                      </m:ctrlPr>
                                    </m:fPr>
                                    <m:num>
                                      <m:r>
                                        <a:rPr lang="en-US" sz="1100" b="0" i="1">
                                          <a:solidFill>
                                            <a:schemeClr val="tx1"/>
                                          </a:solidFill>
                                          <a:effectLst/>
                                          <a:latin typeface="Cambria Math"/>
                                          <a:ea typeface="+mn-ea"/>
                                          <a:cs typeface="+mn-cs"/>
                                        </a:rPr>
                                        <m:t>−</m:t>
                                      </m:r>
                                      <m:r>
                                        <a:rPr lang="en-US" sz="1100" b="0" i="1">
                                          <a:solidFill>
                                            <a:schemeClr val="tx1"/>
                                          </a:solidFill>
                                          <a:effectLst/>
                                          <a:latin typeface="Cambria Math"/>
                                          <a:ea typeface="+mn-ea"/>
                                          <a:cs typeface="+mn-cs"/>
                                        </a:rPr>
                                        <m:t>𝑉𝑜𝑢𝑡</m:t>
                                      </m:r>
                                    </m:num>
                                    <m:den>
                                      <m:r>
                                        <a:rPr lang="en-US" sz="1100" b="0" i="1">
                                          <a:solidFill>
                                            <a:schemeClr val="tx1"/>
                                          </a:solidFill>
                                          <a:effectLst/>
                                          <a:latin typeface="Cambria Math"/>
                                          <a:ea typeface="+mn-ea"/>
                                          <a:cs typeface="+mn-cs"/>
                                        </a:rPr>
                                        <m:t>𝑉𝑖𝑛</m:t>
                                      </m:r>
                                      <m:r>
                                        <a:rPr lang="en-US" sz="1100" b="0" i="1">
                                          <a:solidFill>
                                            <a:schemeClr val="tx1"/>
                                          </a:solidFill>
                                          <a:effectLst/>
                                          <a:latin typeface="Cambria Math"/>
                                          <a:ea typeface="+mn-ea"/>
                                          <a:cs typeface="+mn-cs"/>
                                        </a:rPr>
                                        <m:t>−</m:t>
                                      </m:r>
                                      <m:r>
                                        <a:rPr lang="en-US" sz="1100" b="0" i="1">
                                          <a:solidFill>
                                            <a:schemeClr val="tx1"/>
                                          </a:solidFill>
                                          <a:effectLst/>
                                          <a:latin typeface="Cambria Math"/>
                                          <a:ea typeface="+mn-ea"/>
                                          <a:cs typeface="+mn-cs"/>
                                        </a:rPr>
                                        <m:t>𝑉𝑜𝑢𝑡</m:t>
                                      </m:r>
                                    </m:den>
                                  </m:f>
                                </m:e>
                              </m:d>
                              <m:r>
                                <a:rPr lang="en-US" sz="1100" b="0" i="1">
                                  <a:solidFill>
                                    <a:schemeClr val="tx1"/>
                                  </a:solidFill>
                                  <a:effectLst/>
                                  <a:latin typeface="Cambria Math"/>
                                  <a:ea typeface="Cambria Math"/>
                                  <a:cs typeface="+mn-cs"/>
                                </a:rPr>
                                <m:t>×</m:t>
                              </m:r>
                              <m:sSub>
                                <m:sSubPr>
                                  <m:ctrlPr>
                                    <a:rPr lang="en-US" sz="1100" b="0" i="1">
                                      <a:solidFill>
                                        <a:schemeClr val="tx1"/>
                                      </a:solidFill>
                                      <a:effectLst/>
                                      <a:latin typeface="Cambria Math" panose="02040503050406030204" pitchFamily="18" charset="0"/>
                                      <a:ea typeface="Cambria Math"/>
                                      <a:cs typeface="+mn-cs"/>
                                    </a:rPr>
                                  </m:ctrlPr>
                                </m:sSubPr>
                                <m:e>
                                  <m:r>
                                    <a:rPr lang="en-US" sz="1100" b="0" i="1">
                                      <a:solidFill>
                                        <a:schemeClr val="tx1"/>
                                      </a:solidFill>
                                      <a:effectLst/>
                                      <a:latin typeface="Cambria Math"/>
                                      <a:ea typeface="Cambria Math"/>
                                      <a:cs typeface="+mn-cs"/>
                                    </a:rPr>
                                    <m:t>𝐿</m:t>
                                  </m:r>
                                </m:e>
                                <m:sub>
                                  <m:r>
                                    <a:rPr lang="en-US" sz="1100" b="0" i="1">
                                      <a:solidFill>
                                        <a:schemeClr val="tx1"/>
                                      </a:solidFill>
                                      <a:effectLst/>
                                      <a:latin typeface="Cambria Math"/>
                                      <a:ea typeface="Cambria Math"/>
                                      <a:cs typeface="+mn-cs"/>
                                    </a:rPr>
                                    <m:t>𝐵𝐵</m:t>
                                  </m:r>
                                </m:sub>
                              </m:sSub>
                              <m:r>
                                <a:rPr lang="en-US" sz="1100" b="0" i="1">
                                  <a:solidFill>
                                    <a:schemeClr val="tx1"/>
                                  </a:solidFill>
                                  <a:effectLst/>
                                  <a:latin typeface="Cambria Math"/>
                                  <a:ea typeface="Cambria Math"/>
                                  <a:cs typeface="+mn-cs"/>
                                </a:rPr>
                                <m:t>×</m:t>
                              </m:r>
                              <m:d>
                                <m:dPr>
                                  <m:ctrlPr>
                                    <a:rPr lang="en-US" sz="1100" b="0" i="1">
                                      <a:solidFill>
                                        <a:schemeClr val="tx1"/>
                                      </a:solidFill>
                                      <a:effectLst/>
                                      <a:latin typeface="Cambria Math" panose="02040503050406030204" pitchFamily="18" charset="0"/>
                                      <a:ea typeface="Cambria Math"/>
                                      <a:cs typeface="+mn-cs"/>
                                    </a:rPr>
                                  </m:ctrlPr>
                                </m:dPr>
                                <m:e>
                                  <m:f>
                                    <m:fPr>
                                      <m:ctrlPr>
                                        <a:rPr lang="en-US" sz="1100" i="1">
                                          <a:solidFill>
                                            <a:schemeClr val="tx1"/>
                                          </a:solidFill>
                                          <a:effectLst/>
                                          <a:latin typeface="Cambria Math" panose="02040503050406030204" pitchFamily="18" charset="0"/>
                                          <a:ea typeface="+mn-ea"/>
                                          <a:cs typeface="+mn-cs"/>
                                        </a:rPr>
                                      </m:ctrlPr>
                                    </m:fPr>
                                    <m:num>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𝑉</m:t>
                                          </m:r>
                                        </m:e>
                                        <m:sub>
                                          <m:r>
                                            <a:rPr lang="en-US" sz="1100" b="0" i="1">
                                              <a:solidFill>
                                                <a:schemeClr val="tx1"/>
                                              </a:solidFill>
                                              <a:effectLst/>
                                              <a:latin typeface="Cambria Math"/>
                                              <a:ea typeface="+mn-ea"/>
                                              <a:cs typeface="+mn-cs"/>
                                            </a:rPr>
                                            <m:t>𝐼𝑁</m:t>
                                          </m:r>
                                        </m:sub>
                                      </m:sSub>
                                      <m:r>
                                        <a:rPr lang="en-US" sz="1100" i="1">
                                          <a:solidFill>
                                            <a:schemeClr val="tx1"/>
                                          </a:solidFill>
                                          <a:effectLst/>
                                          <a:latin typeface="Cambria Math"/>
                                          <a:ea typeface="+mn-ea"/>
                                          <a:cs typeface="+mn-cs"/>
                                        </a:rPr>
                                        <m:t>×</m:t>
                                      </m:r>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𝐼</m:t>
                                          </m:r>
                                        </m:e>
                                        <m:sub>
                                          <m:r>
                                            <a:rPr lang="en-US" sz="1100" b="0" i="1">
                                              <a:solidFill>
                                                <a:schemeClr val="tx1"/>
                                              </a:solidFill>
                                              <a:effectLst/>
                                              <a:latin typeface="Cambria Math"/>
                                              <a:ea typeface="+mn-ea"/>
                                              <a:cs typeface="+mn-cs"/>
                                            </a:rPr>
                                            <m:t>𝐶𝐿</m:t>
                                          </m:r>
                                        </m:sub>
                                      </m:sSub>
                                      <m:r>
                                        <a:rPr lang="en-US" sz="1100" b="0" i="1">
                                          <a:solidFill>
                                            <a:schemeClr val="tx1"/>
                                          </a:solidFill>
                                          <a:effectLst/>
                                          <a:latin typeface="Cambria Math"/>
                                          <a:ea typeface="+mn-ea"/>
                                          <a:cs typeface="+mn-cs"/>
                                        </a:rPr>
                                        <m:t>×</m:t>
                                      </m:r>
                                      <m:r>
                                        <a:rPr lang="en-US" sz="1100" b="0" i="1">
                                          <a:solidFill>
                                            <a:schemeClr val="tx1"/>
                                          </a:solidFill>
                                          <a:effectLst/>
                                          <a:latin typeface="Cambria Math"/>
                                          <a:ea typeface="+mn-ea"/>
                                          <a:cs typeface="+mn-cs"/>
                                        </a:rPr>
                                        <m:t>𝐷</m:t>
                                      </m:r>
                                      <m:r>
                                        <m:rPr>
                                          <m:nor/>
                                        </m:rPr>
                                        <a:rPr lang="en-US" sz="1100" i="1">
                                          <a:solidFill>
                                            <a:schemeClr val="tx1"/>
                                          </a:solidFill>
                                          <a:effectLst/>
                                          <a:latin typeface="+mn-lt"/>
                                          <a:ea typeface="+mn-ea"/>
                                          <a:cs typeface="+mn-cs"/>
                                        </a:rPr>
                                        <m:t> </m:t>
                                      </m:r>
                                    </m:num>
                                    <m:den>
                                      <m:sSub>
                                        <m:sSubPr>
                                          <m:ctrlPr>
                                            <a:rPr lang="en-US" sz="1100" i="1">
                                              <a:solidFill>
                                                <a:schemeClr val="tx1"/>
                                              </a:solidFill>
                                              <a:effectLst/>
                                              <a:latin typeface="Cambria Math" panose="02040503050406030204" pitchFamily="18" charset="0"/>
                                              <a:ea typeface="+mn-ea"/>
                                              <a:cs typeface="+mn-cs"/>
                                            </a:rPr>
                                          </m:ctrlPr>
                                        </m:sSubPr>
                                        <m:e>
                                          <m:r>
                                            <a:rPr lang="en-US" sz="1100" b="0" i="1">
                                              <a:solidFill>
                                                <a:schemeClr val="tx1"/>
                                              </a:solidFill>
                                              <a:effectLst/>
                                              <a:latin typeface="Cambria Math"/>
                                              <a:ea typeface="+mn-ea"/>
                                              <a:cs typeface="+mn-cs"/>
                                            </a:rPr>
                                            <m:t>𝑉</m:t>
                                          </m:r>
                                        </m:e>
                                        <m:sub>
                                          <m:r>
                                            <a:rPr lang="en-US" sz="1100" b="0" i="1">
                                              <a:solidFill>
                                                <a:schemeClr val="tx1"/>
                                              </a:solidFill>
                                              <a:effectLst/>
                                              <a:latin typeface="Cambria Math"/>
                                              <a:ea typeface="+mn-ea"/>
                                              <a:cs typeface="+mn-cs"/>
                                            </a:rPr>
                                            <m:t>𝑂𝑈𝑇</m:t>
                                          </m:r>
                                        </m:sub>
                                      </m:sSub>
                                    </m:den>
                                  </m:f>
                                </m:e>
                              </m:d>
                              <m:r>
                                <a:rPr lang="en-US" sz="1100" b="0" i="1">
                                  <a:solidFill>
                                    <a:schemeClr val="tx1"/>
                                  </a:solidFill>
                                  <a:effectLst/>
                                  <a:latin typeface="Cambria Math"/>
                                  <a:ea typeface="Cambria Math"/>
                                  <a:cs typeface="+mn-cs"/>
                                </a:rPr>
                                <m:t>×2×</m:t>
                              </m:r>
                              <m:r>
                                <a:rPr lang="en-US" sz="1100" b="0" i="1">
                                  <a:solidFill>
                                    <a:schemeClr val="tx1"/>
                                  </a:solidFill>
                                  <a:effectLst/>
                                  <a:latin typeface="Cambria Math"/>
                                  <a:ea typeface="Cambria Math"/>
                                  <a:cs typeface="+mn-cs"/>
                                </a:rPr>
                                <m:t>𝜋</m:t>
                              </m:r>
                            </m:e>
                          </m:d>
                        </m:den>
                      </m:f>
                    </m:oMath>
                  </m:oMathPara>
                </a14:m>
                <a:endParaRPr lang="en-US" sz="1100"/>
              </a:p>
            </p:txBody>
          </p:sp>
        </mc:Choice>
        <mc:Fallback xmlns="">
          <p:sp>
            <p:nvSpPr>
              <p:cNvPr id="15" name="TextBox 7">
                <a:extLst>
                  <a:ext uri="{FF2B5EF4-FFF2-40B4-BE49-F238E27FC236}">
                    <a16:creationId xmlns:a16="http://schemas.microsoft.com/office/drawing/2014/main" id="{00000000-0008-0000-0B00-000008000000}"/>
                  </a:ext>
                </a:extLst>
              </p:cNvPr>
              <p:cNvSpPr txBox="1">
                <a:spLocks noRot="1" noChangeAspect="1" noMove="1" noResize="1" noEditPoints="1" noAdjustHandles="1" noChangeArrowheads="1" noChangeShapeType="1" noTextEdit="1"/>
              </p:cNvSpPr>
              <p:nvPr/>
            </p:nvSpPr>
            <p:spPr>
              <a:xfrm>
                <a:off x="4522577" y="858648"/>
                <a:ext cx="4467225" cy="724365"/>
              </a:xfrm>
              <a:prstGeom prst="rect">
                <a:avLst/>
              </a:prstGeom>
              <a:blipFill>
                <a:blip r:embed="rId8"/>
                <a:stretch>
                  <a:fillRect/>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41D7E9C2-F616-4832-809C-A10920F15E99}"/>
              </a:ext>
            </a:extLst>
          </p:cNvPr>
          <p:cNvPicPr>
            <a:picLocks noChangeAspect="1"/>
          </p:cNvPicPr>
          <p:nvPr/>
        </p:nvPicPr>
        <p:blipFill>
          <a:blip r:embed="rId9"/>
          <a:stretch>
            <a:fillRect/>
          </a:stretch>
        </p:blipFill>
        <p:spPr>
          <a:xfrm>
            <a:off x="1942995" y="2848842"/>
            <a:ext cx="5854067" cy="1685575"/>
          </a:xfrm>
          <a:prstGeom prst="rect">
            <a:avLst/>
          </a:prstGeom>
        </p:spPr>
      </p:pic>
    </p:spTree>
    <p:extLst>
      <p:ext uri="{BB962C8B-B14F-4D97-AF65-F5344CB8AC3E}">
        <p14:creationId xmlns:p14="http://schemas.microsoft.com/office/powerpoint/2010/main" val="3838388771"/>
      </p:ext>
    </p:extLst>
  </p:cSld>
  <p:clrMapOvr>
    <a:masterClrMapping/>
  </p:clrMapOvr>
  <mc:AlternateContent xmlns:mc="http://schemas.openxmlformats.org/markup-compatibility/2006" xmlns:p14="http://schemas.microsoft.com/office/powerpoint/2010/main">
    <mc:Choice Requires="p14">
      <p:transition spd="slow" p14:dur="2000" advTm="123877"/>
    </mc:Choice>
    <mc:Fallback xmlns="">
      <p:transition spd="slow" advTm="12387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Design considerations: level shifters</a:t>
            </a:r>
            <a:endParaRPr lang="en-US" dirty="0"/>
          </a:p>
        </p:txBody>
      </p:sp>
      <p:sp>
        <p:nvSpPr>
          <p:cNvPr id="3" name="Content Placeholder 2"/>
          <p:cNvSpPr>
            <a:spLocks noGrp="1"/>
          </p:cNvSpPr>
          <p:nvPr>
            <p:ph idx="1"/>
          </p:nvPr>
        </p:nvSpPr>
        <p:spPr/>
        <p:txBody>
          <a:bodyPr/>
          <a:lstStyle/>
          <a:p>
            <a:r>
              <a:rPr lang="en-US" dirty="0"/>
              <a:t>System interface to the EN, SYNC, and PG pin of an IBB circuit requires level-shifters.</a:t>
            </a: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r>
              <a:rPr lang="en-US" sz="1400" dirty="0">
                <a:cs typeface="Times New Roman" panose="02020603050405020304" pitchFamily="18" charset="0"/>
              </a:rPr>
              <a:t>Reference </a:t>
            </a:r>
            <a:r>
              <a:rPr lang="en-US" sz="1400" dirty="0">
                <a:cs typeface="Times New Roman" panose="02020603050405020304" pitchFamily="18" charset="0"/>
                <a:hlinkClick r:id="rId3"/>
              </a:rPr>
              <a:t>SNVA856A</a:t>
            </a:r>
            <a:r>
              <a:rPr lang="en-US" sz="1400" dirty="0">
                <a:cs typeface="Times New Roman" panose="02020603050405020304" pitchFamily="18" charset="0"/>
              </a:rPr>
              <a:t> for more details.</a:t>
            </a: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FB850D6-9159-4B36-A6FD-736018DBF6F8}" type="slidenum">
              <a:rPr lang="en-US" smtClean="0"/>
              <a:pPr>
                <a:defRPr/>
              </a:pPr>
              <a:t>16</a:t>
            </a:fld>
            <a:endParaRPr lang="en-US"/>
          </a:p>
        </p:txBody>
      </p:sp>
      <p:pic>
        <p:nvPicPr>
          <p:cNvPr id="5" name="Picture 4">
            <a:extLst>
              <a:ext uri="{FF2B5EF4-FFF2-40B4-BE49-F238E27FC236}">
                <a16:creationId xmlns:a16="http://schemas.microsoft.com/office/drawing/2014/main" id="{C6E4ED1D-A109-4E2B-9CE5-C1A805A43BB9}"/>
              </a:ext>
            </a:extLst>
          </p:cNvPr>
          <p:cNvPicPr>
            <a:picLocks noChangeAspect="1"/>
          </p:cNvPicPr>
          <p:nvPr/>
        </p:nvPicPr>
        <p:blipFill>
          <a:blip r:embed="rId4"/>
          <a:stretch>
            <a:fillRect/>
          </a:stretch>
        </p:blipFill>
        <p:spPr>
          <a:xfrm>
            <a:off x="770221" y="1409613"/>
            <a:ext cx="3876592" cy="1162137"/>
          </a:xfrm>
          <a:prstGeom prst="rect">
            <a:avLst/>
          </a:prstGeom>
          <a:ln>
            <a:solidFill>
              <a:schemeClr val="tx1"/>
            </a:solidFill>
          </a:ln>
        </p:spPr>
      </p:pic>
      <p:pic>
        <p:nvPicPr>
          <p:cNvPr id="6" name="Picture 5">
            <a:extLst>
              <a:ext uri="{FF2B5EF4-FFF2-40B4-BE49-F238E27FC236}">
                <a16:creationId xmlns:a16="http://schemas.microsoft.com/office/drawing/2014/main" id="{957FE1ED-ED72-4745-9043-536F23EE5EAC}"/>
              </a:ext>
            </a:extLst>
          </p:cNvPr>
          <p:cNvPicPr>
            <a:picLocks noChangeAspect="1"/>
          </p:cNvPicPr>
          <p:nvPr/>
        </p:nvPicPr>
        <p:blipFill>
          <a:blip r:embed="rId5"/>
          <a:stretch>
            <a:fillRect/>
          </a:stretch>
        </p:blipFill>
        <p:spPr>
          <a:xfrm>
            <a:off x="5239778" y="1404955"/>
            <a:ext cx="2899071" cy="1166796"/>
          </a:xfrm>
          <a:prstGeom prst="rect">
            <a:avLst/>
          </a:prstGeom>
          <a:ln>
            <a:solidFill>
              <a:schemeClr val="tx1"/>
            </a:solidFill>
          </a:ln>
        </p:spPr>
      </p:pic>
      <p:pic>
        <p:nvPicPr>
          <p:cNvPr id="7" name="Picture 6">
            <a:extLst>
              <a:ext uri="{FF2B5EF4-FFF2-40B4-BE49-F238E27FC236}">
                <a16:creationId xmlns:a16="http://schemas.microsoft.com/office/drawing/2014/main" id="{6D71BD28-152F-4D93-8C78-1D0B44CED2E6}"/>
              </a:ext>
            </a:extLst>
          </p:cNvPr>
          <p:cNvPicPr>
            <a:picLocks noChangeAspect="1"/>
          </p:cNvPicPr>
          <p:nvPr/>
        </p:nvPicPr>
        <p:blipFill>
          <a:blip r:embed="rId6"/>
          <a:stretch>
            <a:fillRect/>
          </a:stretch>
        </p:blipFill>
        <p:spPr>
          <a:xfrm>
            <a:off x="4733905" y="2852514"/>
            <a:ext cx="3980106" cy="1317128"/>
          </a:xfrm>
          <a:prstGeom prst="rect">
            <a:avLst/>
          </a:prstGeom>
          <a:ln>
            <a:solidFill>
              <a:schemeClr val="tx1"/>
            </a:solidFill>
          </a:ln>
        </p:spPr>
      </p:pic>
    </p:spTree>
    <p:extLst>
      <p:ext uri="{BB962C8B-B14F-4D97-AF65-F5344CB8AC3E}">
        <p14:creationId xmlns:p14="http://schemas.microsoft.com/office/powerpoint/2010/main" val="745277724"/>
      </p:ext>
    </p:extLst>
  </p:cSld>
  <p:clrMapOvr>
    <a:masterClrMapping/>
  </p:clrMapOvr>
  <mc:AlternateContent xmlns:mc="http://schemas.openxmlformats.org/markup-compatibility/2006" xmlns:p14="http://schemas.microsoft.com/office/powerpoint/2010/main">
    <mc:Choice Requires="p14">
      <p:transition spd="slow" p14:dur="2000" advTm="22031"/>
    </mc:Choice>
    <mc:Fallback xmlns="">
      <p:transition spd="slow" advTm="220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Design example: </a:t>
            </a:r>
            <a:r>
              <a:rPr lang="en-US" sz="2800" dirty="0">
                <a:solidFill>
                  <a:srgbClr val="C00000"/>
                </a:solidFill>
              </a:rPr>
              <a:t>gate bias supply for </a:t>
            </a:r>
            <a:r>
              <a:rPr lang="en-US" sz="2800" dirty="0" err="1">
                <a:solidFill>
                  <a:srgbClr val="C00000"/>
                </a:solidFill>
              </a:rPr>
              <a:t>GaN</a:t>
            </a:r>
            <a:r>
              <a:rPr lang="en-US" sz="2800" dirty="0">
                <a:solidFill>
                  <a:srgbClr val="C00000"/>
                </a:solidFill>
              </a:rPr>
              <a:t> PAs</a:t>
            </a:r>
            <a:endParaRPr lang="en-US" dirty="0">
              <a:solidFill>
                <a:srgbClr val="C00000"/>
              </a:solidFill>
            </a:endParaRPr>
          </a:p>
        </p:txBody>
      </p:sp>
      <p:sp>
        <p:nvSpPr>
          <p:cNvPr id="3" name="Slide Number Placeholder 2"/>
          <p:cNvSpPr>
            <a:spLocks noGrp="1"/>
          </p:cNvSpPr>
          <p:nvPr>
            <p:ph type="sldNum" sz="quarter" idx="4294967295"/>
          </p:nvPr>
        </p:nvSpPr>
        <p:spPr>
          <a:xfrm>
            <a:off x="7019710" y="4799993"/>
            <a:ext cx="2133600" cy="273844"/>
          </a:xfrm>
          <a:prstGeom prst="rect">
            <a:avLst/>
          </a:prstGeom>
        </p:spPr>
        <p:txBody>
          <a:bodyPr/>
          <a:lstStyle/>
          <a:p>
            <a:fld id="{0892281B-189C-DD44-8CCD-1176BC153EB5}" type="slidenum">
              <a:rPr lang="en-US" smtClean="0"/>
              <a:t>17</a:t>
            </a:fld>
            <a:endParaRPr lang="en-US"/>
          </a:p>
        </p:txBody>
      </p:sp>
      <p:sp>
        <p:nvSpPr>
          <p:cNvPr id="5" name="Content Placeholder 4"/>
          <p:cNvSpPr txBox="1">
            <a:spLocks/>
          </p:cNvSpPr>
          <p:nvPr/>
        </p:nvSpPr>
        <p:spPr>
          <a:xfrm>
            <a:off x="457200" y="720803"/>
            <a:ext cx="7838902" cy="3323024"/>
          </a:xfrm>
          <a:prstGeom prst="rect">
            <a:avLst/>
          </a:prstGeom>
        </p:spPr>
        <p:txBody>
          <a:bodyPr/>
          <a:lstStyle>
            <a:lvl1pPr marL="230188" indent="-230188" algn="l" defTabSz="457200" rtl="0" eaLnBrk="1" latinLnBrk="0" hangingPunct="1">
              <a:spcBef>
                <a:spcPct val="20000"/>
              </a:spcBef>
              <a:buFont typeface="Arial"/>
              <a:buChar char="•"/>
              <a:defRPr sz="1500" kern="1200">
                <a:solidFill>
                  <a:schemeClr val="tx1"/>
                </a:solidFill>
                <a:latin typeface="Arial"/>
                <a:ea typeface="+mn-ea"/>
                <a:cs typeface="Arial"/>
              </a:defRPr>
            </a:lvl1pPr>
            <a:lvl2pPr marL="627063" indent="-285750" algn="l" defTabSz="457200" rtl="0" eaLnBrk="1" latinLnBrk="0" hangingPunct="1">
              <a:spcBef>
                <a:spcPct val="20000"/>
              </a:spcBef>
              <a:buFont typeface="Arial"/>
              <a:buChar char="–"/>
              <a:tabLst>
                <a:tab pos="577850" algn="l"/>
              </a:tabLst>
              <a:defRPr sz="1500" kern="1200">
                <a:solidFill>
                  <a:schemeClr val="tx1"/>
                </a:solidFill>
                <a:latin typeface="Arial"/>
                <a:ea typeface="+mn-ea"/>
                <a:cs typeface="Arial"/>
              </a:defRPr>
            </a:lvl2pPr>
            <a:lvl3pPr marL="912813" indent="-228600" algn="l" defTabSz="457200" rtl="0" eaLnBrk="1" latinLnBrk="0" hangingPunct="1">
              <a:spcBef>
                <a:spcPct val="20000"/>
              </a:spcBef>
              <a:buFont typeface="Arial"/>
              <a:buChar char="•"/>
              <a:defRPr sz="1500" kern="1200">
                <a:solidFill>
                  <a:schemeClr val="tx1"/>
                </a:solidFill>
                <a:latin typeface="Arial"/>
                <a:ea typeface="+mn-ea"/>
                <a:cs typeface="Arial"/>
              </a:defRPr>
            </a:lvl3pPr>
            <a:lvl4pPr marL="1254125" indent="-228600" algn="l" defTabSz="457200" rtl="0" eaLnBrk="1" latinLnBrk="0" hangingPunct="1">
              <a:spcBef>
                <a:spcPct val="20000"/>
              </a:spcBef>
              <a:buFont typeface="Arial"/>
              <a:buChar char="–"/>
              <a:defRPr sz="1500" kern="1200">
                <a:solidFill>
                  <a:schemeClr val="tx1"/>
                </a:solidFill>
                <a:latin typeface="Arial"/>
                <a:ea typeface="+mn-ea"/>
                <a:cs typeface="Arial"/>
              </a:defRPr>
            </a:lvl4pPr>
            <a:lvl5pPr marL="1544638" indent="-228600" algn="l" defTabSz="457200" rtl="0" eaLnBrk="1" latinLnBrk="0" hangingPunct="1">
              <a:spcBef>
                <a:spcPct val="20000"/>
              </a:spcBef>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t>Example requirements (Ericsson AAS - gate bias supply for </a:t>
            </a:r>
            <a:r>
              <a:rPr lang="en-US" sz="1600" dirty="0" err="1"/>
              <a:t>GaN</a:t>
            </a:r>
            <a:r>
              <a:rPr lang="en-US" sz="1600" dirty="0"/>
              <a:t> PAs)</a:t>
            </a:r>
          </a:p>
          <a:p>
            <a:pPr marL="682625" lvl="1" fontAlgn="auto">
              <a:spcBef>
                <a:spcPts val="0"/>
              </a:spcBef>
              <a:spcAft>
                <a:spcPts val="0"/>
              </a:spcAft>
              <a:buFont typeface="Arial" panose="020B0604020202020204" pitchFamily="34" charset="0"/>
              <a:buChar char="•"/>
            </a:pPr>
            <a:r>
              <a:rPr lang="en-US" sz="1600" dirty="0">
                <a:solidFill>
                  <a:srgbClr val="000000"/>
                </a:solidFill>
              </a:rPr>
              <a:t>V</a:t>
            </a:r>
            <a:r>
              <a:rPr lang="en-US" sz="1600" baseline="-25000" dirty="0">
                <a:solidFill>
                  <a:srgbClr val="000000"/>
                </a:solidFill>
              </a:rPr>
              <a:t>IN</a:t>
            </a:r>
            <a:r>
              <a:rPr lang="en-US" sz="1600" dirty="0">
                <a:solidFill>
                  <a:srgbClr val="000000"/>
                </a:solidFill>
              </a:rPr>
              <a:t> = 9 V – 55 V</a:t>
            </a:r>
          </a:p>
          <a:p>
            <a:pPr marL="682625" lvl="1" fontAlgn="auto">
              <a:spcBef>
                <a:spcPts val="0"/>
              </a:spcBef>
              <a:spcAft>
                <a:spcPts val="0"/>
              </a:spcAft>
              <a:buFont typeface="Arial" panose="020B0604020202020204" pitchFamily="34" charset="0"/>
              <a:buChar char="•"/>
            </a:pPr>
            <a:r>
              <a:rPr lang="en-US" sz="1600" dirty="0">
                <a:solidFill>
                  <a:srgbClr val="000000"/>
                </a:solidFill>
              </a:rPr>
              <a:t>V</a:t>
            </a:r>
            <a:r>
              <a:rPr lang="en-US" sz="1600" baseline="-25000" dirty="0">
                <a:solidFill>
                  <a:srgbClr val="000000"/>
                </a:solidFill>
              </a:rPr>
              <a:t>OUT</a:t>
            </a:r>
            <a:r>
              <a:rPr lang="en-US" sz="1600" dirty="0">
                <a:solidFill>
                  <a:srgbClr val="000000"/>
                </a:solidFill>
              </a:rPr>
              <a:t> = -10 V (Negative rail)</a:t>
            </a:r>
          </a:p>
          <a:p>
            <a:pPr marL="682625" lvl="1" fontAlgn="auto">
              <a:spcBef>
                <a:spcPts val="0"/>
              </a:spcBef>
              <a:spcAft>
                <a:spcPts val="0"/>
              </a:spcAft>
              <a:buFont typeface="Arial" panose="020B0604020202020204" pitchFamily="34" charset="0"/>
              <a:buChar char="•"/>
            </a:pPr>
            <a:r>
              <a:rPr lang="en-US" sz="1600" dirty="0">
                <a:solidFill>
                  <a:srgbClr val="000000"/>
                </a:solidFill>
              </a:rPr>
              <a:t>I</a:t>
            </a:r>
            <a:r>
              <a:rPr lang="en-US" sz="1600" baseline="-25000" dirty="0">
                <a:solidFill>
                  <a:srgbClr val="000000"/>
                </a:solidFill>
              </a:rPr>
              <a:t>OUT</a:t>
            </a:r>
            <a:r>
              <a:rPr lang="en-US" sz="1600" dirty="0">
                <a:solidFill>
                  <a:srgbClr val="000000"/>
                </a:solidFill>
              </a:rPr>
              <a:t> = 1 A  @ T</a:t>
            </a:r>
            <a:r>
              <a:rPr lang="en-US" sz="1600" baseline="-25000" dirty="0">
                <a:solidFill>
                  <a:srgbClr val="000000"/>
                </a:solidFill>
              </a:rPr>
              <a:t>A</a:t>
            </a:r>
            <a:r>
              <a:rPr lang="en-US" sz="1600" dirty="0">
                <a:solidFill>
                  <a:srgbClr val="000000"/>
                </a:solidFill>
              </a:rPr>
              <a:t> = 100° C</a:t>
            </a:r>
            <a:endParaRPr lang="en-US" sz="1000" dirty="0">
              <a:solidFill>
                <a:srgbClr val="000000"/>
              </a:solidFill>
            </a:endParaRPr>
          </a:p>
          <a:p>
            <a:pPr>
              <a:buFont typeface="Wingdings" panose="05000000000000000000" pitchFamily="2" charset="2"/>
              <a:buChar char="Ø"/>
            </a:pPr>
            <a:r>
              <a:rPr lang="en-US" altLang="en-US" sz="1600" dirty="0"/>
              <a:t>Maximum voltage seen by controller:</a:t>
            </a:r>
          </a:p>
          <a:p>
            <a:pPr lvl="1">
              <a:buFont typeface="Wingdings" panose="05000000000000000000" pitchFamily="2" charset="2"/>
              <a:buChar char="Ø"/>
            </a:pPr>
            <a:r>
              <a:rPr lang="en-US" altLang="en-US" sz="1600" dirty="0"/>
              <a:t>V</a:t>
            </a:r>
            <a:r>
              <a:rPr lang="en-US" altLang="en-US" sz="1600" baseline="-25000" dirty="0"/>
              <a:t>MAX</a:t>
            </a:r>
            <a:r>
              <a:rPr lang="en-US" altLang="en-US" sz="1600" dirty="0"/>
              <a:t> = V</a:t>
            </a:r>
            <a:r>
              <a:rPr lang="en-US" altLang="en-US" sz="1600" baseline="-25000" dirty="0"/>
              <a:t>IN</a:t>
            </a:r>
            <a:r>
              <a:rPr lang="en-US" altLang="en-US" sz="1600" dirty="0"/>
              <a:t> + |V</a:t>
            </a:r>
            <a:r>
              <a:rPr lang="en-US" altLang="en-US" sz="1600" baseline="-25000" dirty="0"/>
              <a:t>OUT</a:t>
            </a:r>
            <a:r>
              <a:rPr lang="en-US" altLang="en-US" sz="1600" dirty="0"/>
              <a:t>| = 55 V + 10 V = 65 V</a:t>
            </a:r>
          </a:p>
          <a:p>
            <a:pPr lvl="1">
              <a:buFont typeface="Wingdings" panose="05000000000000000000" pitchFamily="2" charset="2"/>
              <a:buChar char="Ø"/>
            </a:pPr>
            <a:r>
              <a:rPr lang="en-US" altLang="en-US" sz="1600" dirty="0"/>
              <a:t>Converter/Controller V</a:t>
            </a:r>
            <a:r>
              <a:rPr lang="en-US" altLang="en-US" sz="1600" baseline="-25000" dirty="0"/>
              <a:t>IN(max)</a:t>
            </a:r>
            <a:r>
              <a:rPr lang="en-US" altLang="en-US" sz="1600" dirty="0"/>
              <a:t> rating ≥ 65 V</a:t>
            </a:r>
            <a:endParaRPr lang="en-US" altLang="en-US" sz="1600" baseline="-250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p:txBody>
      </p:sp>
      <p:sp>
        <p:nvSpPr>
          <p:cNvPr id="13" name="TextBox 12">
            <a:extLst>
              <a:ext uri="{FF2B5EF4-FFF2-40B4-BE49-F238E27FC236}">
                <a16:creationId xmlns:a16="http://schemas.microsoft.com/office/drawing/2014/main" id="{44F21C5E-286A-4737-8E11-F79001AC0587}"/>
              </a:ext>
            </a:extLst>
          </p:cNvPr>
          <p:cNvSpPr txBox="1"/>
          <p:nvPr/>
        </p:nvSpPr>
        <p:spPr>
          <a:xfrm>
            <a:off x="1502319" y="4345808"/>
            <a:ext cx="5969006" cy="369332"/>
          </a:xfrm>
          <a:prstGeom prst="rect">
            <a:avLst/>
          </a:prstGeom>
          <a:noFill/>
        </p:spPr>
        <p:txBody>
          <a:bodyPr wrap="none" rtlCol="0">
            <a:spAutoFit/>
          </a:bodyPr>
          <a:lstStyle/>
          <a:p>
            <a:r>
              <a:rPr lang="en-US" dirty="0" err="1"/>
              <a:t>ILpk</a:t>
            </a:r>
            <a:r>
              <a:rPr lang="en-US" dirty="0"/>
              <a:t> vs. VIN vs. Load:  9 </a:t>
            </a:r>
            <a:r>
              <a:rPr lang="en-US" dirty="0">
                <a:sym typeface="Wingdings" panose="05000000000000000000" pitchFamily="2" charset="2"/>
              </a:rPr>
              <a:t> -15V @ 400 kHz, </a:t>
            </a:r>
            <a:r>
              <a:rPr lang="en-US" b="1" dirty="0">
                <a:sym typeface="Wingdings" panose="05000000000000000000" pitchFamily="2" charset="2"/>
              </a:rPr>
              <a:t>CL =11.5A</a:t>
            </a:r>
            <a:endParaRPr lang="en-US" b="1" dirty="0"/>
          </a:p>
        </p:txBody>
      </p:sp>
      <p:pic>
        <p:nvPicPr>
          <p:cNvPr id="14" name="Picture 13">
            <a:extLst>
              <a:ext uri="{FF2B5EF4-FFF2-40B4-BE49-F238E27FC236}">
                <a16:creationId xmlns:a16="http://schemas.microsoft.com/office/drawing/2014/main" id="{EB46C326-229C-413C-955A-AD3220C1B84C}"/>
              </a:ext>
            </a:extLst>
          </p:cNvPr>
          <p:cNvPicPr>
            <a:picLocks noChangeAspect="1"/>
          </p:cNvPicPr>
          <p:nvPr/>
        </p:nvPicPr>
        <p:blipFill>
          <a:blip r:embed="rId3"/>
          <a:stretch>
            <a:fillRect/>
          </a:stretch>
        </p:blipFill>
        <p:spPr>
          <a:xfrm>
            <a:off x="0" y="2674253"/>
            <a:ext cx="9144000" cy="1666568"/>
          </a:xfrm>
          <a:prstGeom prst="rect">
            <a:avLst/>
          </a:prstGeom>
        </p:spPr>
      </p:pic>
    </p:spTree>
    <p:extLst>
      <p:ext uri="{BB962C8B-B14F-4D97-AF65-F5344CB8AC3E}">
        <p14:creationId xmlns:p14="http://schemas.microsoft.com/office/powerpoint/2010/main" val="3161812064"/>
      </p:ext>
    </p:extLst>
  </p:cSld>
  <p:clrMapOvr>
    <a:masterClrMapping/>
  </p:clrMapOvr>
  <mc:AlternateContent xmlns:mc="http://schemas.openxmlformats.org/markup-compatibility/2006" xmlns:p14="http://schemas.microsoft.com/office/powerpoint/2010/main">
    <mc:Choice Requires="p14">
      <p:transition spd="slow" p14:dur="2000" advTm="61530"/>
    </mc:Choice>
    <mc:Fallback xmlns="">
      <p:transition spd="slow" advTm="615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4" y="107163"/>
            <a:ext cx="8745281" cy="610791"/>
          </a:xfrm>
        </p:spPr>
        <p:txBody>
          <a:bodyPr/>
          <a:lstStyle/>
          <a:p>
            <a:r>
              <a:rPr lang="en-US" dirty="0">
                <a:solidFill>
                  <a:srgbClr val="C00000"/>
                </a:solidFill>
              </a:rPr>
              <a:t>Design example: supply for OLED module</a:t>
            </a:r>
          </a:p>
        </p:txBody>
      </p:sp>
      <p:sp>
        <p:nvSpPr>
          <p:cNvPr id="3" name="Slide Number Placeholder 2"/>
          <p:cNvSpPr>
            <a:spLocks noGrp="1"/>
          </p:cNvSpPr>
          <p:nvPr>
            <p:ph type="sldNum" sz="quarter" idx="4294967295"/>
          </p:nvPr>
        </p:nvSpPr>
        <p:spPr>
          <a:xfrm>
            <a:off x="7019710" y="4799993"/>
            <a:ext cx="2133600" cy="273844"/>
          </a:xfrm>
          <a:prstGeom prst="rect">
            <a:avLst/>
          </a:prstGeom>
        </p:spPr>
        <p:txBody>
          <a:bodyPr/>
          <a:lstStyle/>
          <a:p>
            <a:fld id="{0892281B-189C-DD44-8CCD-1176BC153EB5}" type="slidenum">
              <a:rPr lang="en-US" smtClean="0"/>
              <a:t>18</a:t>
            </a:fld>
            <a:endParaRPr lang="en-US"/>
          </a:p>
        </p:txBody>
      </p:sp>
      <p:sp>
        <p:nvSpPr>
          <p:cNvPr id="5" name="Content Placeholder 4"/>
          <p:cNvSpPr txBox="1">
            <a:spLocks/>
          </p:cNvSpPr>
          <p:nvPr/>
        </p:nvSpPr>
        <p:spPr>
          <a:xfrm>
            <a:off x="457200" y="781512"/>
            <a:ext cx="7838902" cy="1142144"/>
          </a:xfrm>
          <a:prstGeom prst="rect">
            <a:avLst/>
          </a:prstGeom>
        </p:spPr>
        <p:txBody>
          <a:bodyPr/>
          <a:lstStyle>
            <a:lvl1pPr marL="230188" indent="-230188" algn="l" defTabSz="457200" rtl="0" eaLnBrk="1" latinLnBrk="0" hangingPunct="1">
              <a:spcBef>
                <a:spcPct val="20000"/>
              </a:spcBef>
              <a:buFont typeface="Arial"/>
              <a:buChar char="•"/>
              <a:defRPr sz="1500" kern="1200">
                <a:solidFill>
                  <a:schemeClr val="tx1"/>
                </a:solidFill>
                <a:latin typeface="Arial"/>
                <a:ea typeface="+mn-ea"/>
                <a:cs typeface="Arial"/>
              </a:defRPr>
            </a:lvl1pPr>
            <a:lvl2pPr marL="627063" indent="-285750" algn="l" defTabSz="457200" rtl="0" eaLnBrk="1" latinLnBrk="0" hangingPunct="1">
              <a:spcBef>
                <a:spcPct val="20000"/>
              </a:spcBef>
              <a:buFont typeface="Arial"/>
              <a:buChar char="–"/>
              <a:tabLst>
                <a:tab pos="577850" algn="l"/>
              </a:tabLst>
              <a:defRPr sz="1500" kern="1200">
                <a:solidFill>
                  <a:schemeClr val="tx1"/>
                </a:solidFill>
                <a:latin typeface="Arial"/>
                <a:ea typeface="+mn-ea"/>
                <a:cs typeface="Arial"/>
              </a:defRPr>
            </a:lvl2pPr>
            <a:lvl3pPr marL="912813" indent="-228600" algn="l" defTabSz="457200" rtl="0" eaLnBrk="1" latinLnBrk="0" hangingPunct="1">
              <a:spcBef>
                <a:spcPct val="20000"/>
              </a:spcBef>
              <a:buFont typeface="Arial"/>
              <a:buChar char="•"/>
              <a:defRPr sz="1500" kern="1200">
                <a:solidFill>
                  <a:schemeClr val="tx1"/>
                </a:solidFill>
                <a:latin typeface="Arial"/>
                <a:ea typeface="+mn-ea"/>
                <a:cs typeface="Arial"/>
              </a:defRPr>
            </a:lvl3pPr>
            <a:lvl4pPr marL="1254125" indent="-228600" algn="l" defTabSz="457200" rtl="0" eaLnBrk="1" latinLnBrk="0" hangingPunct="1">
              <a:spcBef>
                <a:spcPct val="20000"/>
              </a:spcBef>
              <a:buFont typeface="Arial"/>
              <a:buChar char="–"/>
              <a:defRPr sz="1500" kern="1200">
                <a:solidFill>
                  <a:schemeClr val="tx1"/>
                </a:solidFill>
                <a:latin typeface="Arial"/>
                <a:ea typeface="+mn-ea"/>
                <a:cs typeface="Arial"/>
              </a:defRPr>
            </a:lvl4pPr>
            <a:lvl5pPr marL="1544638" indent="-228600" algn="l" defTabSz="457200" rtl="0" eaLnBrk="1" latinLnBrk="0" hangingPunct="1">
              <a:spcBef>
                <a:spcPct val="20000"/>
              </a:spcBef>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t>Example requirements (Conti HMI – OLED module supply)</a:t>
            </a:r>
          </a:p>
          <a:p>
            <a:pPr marL="682625" lvl="1" fontAlgn="auto">
              <a:spcBef>
                <a:spcPts val="0"/>
              </a:spcBef>
              <a:spcAft>
                <a:spcPts val="0"/>
              </a:spcAft>
              <a:buFont typeface="Arial" panose="020B0604020202020204" pitchFamily="34" charset="0"/>
              <a:buChar char="•"/>
            </a:pPr>
            <a:r>
              <a:rPr lang="en-US" sz="1600" dirty="0">
                <a:solidFill>
                  <a:srgbClr val="000000"/>
                </a:solidFill>
              </a:rPr>
              <a:t>V</a:t>
            </a:r>
            <a:r>
              <a:rPr lang="en-US" sz="1600" baseline="-25000" dirty="0">
                <a:solidFill>
                  <a:srgbClr val="000000"/>
                </a:solidFill>
              </a:rPr>
              <a:t>IN</a:t>
            </a:r>
            <a:r>
              <a:rPr lang="en-US" sz="1600" dirty="0">
                <a:solidFill>
                  <a:srgbClr val="000000"/>
                </a:solidFill>
              </a:rPr>
              <a:t> = 5.5 V – 36 V, 13.5 V </a:t>
            </a:r>
            <a:r>
              <a:rPr lang="en-US" sz="1600" dirty="0" err="1">
                <a:solidFill>
                  <a:srgbClr val="000000"/>
                </a:solidFill>
              </a:rPr>
              <a:t>typ</a:t>
            </a:r>
            <a:r>
              <a:rPr lang="en-US" sz="1600" dirty="0">
                <a:solidFill>
                  <a:srgbClr val="000000"/>
                </a:solidFill>
              </a:rPr>
              <a:t> (12-V battery)</a:t>
            </a:r>
          </a:p>
          <a:p>
            <a:pPr marL="682625" lvl="1" fontAlgn="auto">
              <a:spcBef>
                <a:spcPts val="0"/>
              </a:spcBef>
              <a:spcAft>
                <a:spcPts val="0"/>
              </a:spcAft>
              <a:buFont typeface="Arial" panose="020B0604020202020204" pitchFamily="34" charset="0"/>
              <a:buChar char="•"/>
            </a:pPr>
            <a:r>
              <a:rPr lang="en-US" sz="1600" dirty="0">
                <a:solidFill>
                  <a:srgbClr val="000000"/>
                </a:solidFill>
              </a:rPr>
              <a:t>V</a:t>
            </a:r>
            <a:r>
              <a:rPr lang="en-US" sz="1600" baseline="-25000" dirty="0">
                <a:solidFill>
                  <a:srgbClr val="000000"/>
                </a:solidFill>
              </a:rPr>
              <a:t>OUT</a:t>
            </a:r>
            <a:r>
              <a:rPr lang="en-US" sz="1600" dirty="0">
                <a:solidFill>
                  <a:srgbClr val="000000"/>
                </a:solidFill>
              </a:rPr>
              <a:t> = -5 V to -12 V (adjustable on the fly), 100 mV – 200 mV steps</a:t>
            </a:r>
          </a:p>
          <a:p>
            <a:pPr marL="682625" lvl="1" fontAlgn="auto">
              <a:spcBef>
                <a:spcPts val="0"/>
              </a:spcBef>
              <a:spcAft>
                <a:spcPts val="0"/>
              </a:spcAft>
              <a:buFont typeface="Arial" panose="020B0604020202020204" pitchFamily="34" charset="0"/>
              <a:buChar char="•"/>
            </a:pPr>
            <a:r>
              <a:rPr lang="en-US" sz="1600" dirty="0">
                <a:solidFill>
                  <a:srgbClr val="000000"/>
                </a:solidFill>
              </a:rPr>
              <a:t>I</a:t>
            </a:r>
            <a:r>
              <a:rPr lang="en-US" sz="1600" baseline="-25000" dirty="0">
                <a:solidFill>
                  <a:srgbClr val="000000"/>
                </a:solidFill>
              </a:rPr>
              <a:t>OUT</a:t>
            </a:r>
            <a:r>
              <a:rPr lang="en-US" sz="1600" dirty="0">
                <a:solidFill>
                  <a:srgbClr val="000000"/>
                </a:solidFill>
              </a:rPr>
              <a:t> = 3 A</a:t>
            </a:r>
          </a:p>
          <a:p>
            <a:pPr>
              <a:buFont typeface="Wingdings" panose="05000000000000000000" pitchFamily="2" charset="2"/>
              <a:buChar char="Ø"/>
            </a:pPr>
            <a:r>
              <a:rPr lang="en-US" altLang="en-US" sz="1600" dirty="0"/>
              <a:t>Maximum voltage seen by controller:</a:t>
            </a:r>
          </a:p>
          <a:p>
            <a:pPr lvl="1">
              <a:buFont typeface="Wingdings" panose="05000000000000000000" pitchFamily="2" charset="2"/>
              <a:buChar char="Ø"/>
            </a:pPr>
            <a:r>
              <a:rPr lang="en-US" altLang="en-US" sz="1600" dirty="0"/>
              <a:t>V</a:t>
            </a:r>
            <a:r>
              <a:rPr lang="en-US" altLang="en-US" sz="1600" baseline="-25000" dirty="0"/>
              <a:t>MAX</a:t>
            </a:r>
            <a:r>
              <a:rPr lang="en-US" altLang="en-US" sz="1600" dirty="0"/>
              <a:t> = V</a:t>
            </a:r>
            <a:r>
              <a:rPr lang="en-US" altLang="en-US" sz="1600" baseline="-25000" dirty="0"/>
              <a:t>IN</a:t>
            </a:r>
            <a:r>
              <a:rPr lang="en-US" altLang="en-US" sz="1600" dirty="0"/>
              <a:t> + |V</a:t>
            </a:r>
            <a:r>
              <a:rPr lang="en-US" altLang="en-US" sz="1600" baseline="-25000" dirty="0"/>
              <a:t>OUT</a:t>
            </a:r>
            <a:r>
              <a:rPr lang="en-US" altLang="en-US" sz="1600" dirty="0"/>
              <a:t>| = 36 V + 12 V = 48 V</a:t>
            </a:r>
          </a:p>
          <a:p>
            <a:pPr lvl="1">
              <a:buFont typeface="Wingdings" panose="05000000000000000000" pitchFamily="2" charset="2"/>
              <a:buChar char="Ø"/>
            </a:pPr>
            <a:r>
              <a:rPr lang="en-US" altLang="en-US" sz="1600" dirty="0"/>
              <a:t>Converter/Controller V</a:t>
            </a:r>
            <a:r>
              <a:rPr lang="en-US" altLang="en-US" sz="1600" baseline="-25000" dirty="0"/>
              <a:t>IN(max)</a:t>
            </a:r>
            <a:r>
              <a:rPr lang="en-US" altLang="en-US" sz="1600" dirty="0"/>
              <a:t> rating ≥ 48 V</a:t>
            </a:r>
            <a:endParaRPr lang="en-US" altLang="en-US" sz="1600" baseline="-25000" dirty="0"/>
          </a:p>
          <a:p>
            <a:pPr marL="285750" fontAlgn="auto">
              <a:spcBef>
                <a:spcPts val="0"/>
              </a:spcBef>
              <a:spcAft>
                <a:spcPts val="0"/>
              </a:spcAft>
              <a:buFont typeface="Arial" panose="020B0604020202020204" pitchFamily="34" charset="0"/>
              <a:buChar char="•"/>
            </a:pPr>
            <a:endParaRPr lang="en-US" sz="1000" dirty="0">
              <a:solidFill>
                <a:srgbClr val="000000"/>
              </a:solidFill>
            </a:endParaRPr>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a:p>
            <a:pPr marL="214313" indent="-214313">
              <a:spcAft>
                <a:spcPts val="200"/>
              </a:spcAft>
              <a:buFont typeface="Arial" panose="020B0604020202020204" pitchFamily="34" charset="0"/>
              <a:buChar char="•"/>
            </a:pPr>
            <a:endParaRPr lang="en-US" sz="1600" dirty="0"/>
          </a:p>
        </p:txBody>
      </p:sp>
      <p:graphicFrame>
        <p:nvGraphicFramePr>
          <p:cNvPr id="2" name="Table 1">
            <a:extLst>
              <a:ext uri="{FF2B5EF4-FFF2-40B4-BE49-F238E27FC236}">
                <a16:creationId xmlns:a16="http://schemas.microsoft.com/office/drawing/2014/main" id="{FF345DB2-4D4A-49AE-897A-27A81A3F6F73}"/>
              </a:ext>
            </a:extLst>
          </p:cNvPr>
          <p:cNvGraphicFramePr>
            <a:graphicFrameLocks noGrp="1"/>
          </p:cNvGraphicFramePr>
          <p:nvPr>
            <p:extLst>
              <p:ext uri="{D42A27DB-BD31-4B8C-83A1-F6EECF244321}">
                <p14:modId xmlns:p14="http://schemas.microsoft.com/office/powerpoint/2010/main" val="846771877"/>
              </p:ext>
            </p:extLst>
          </p:nvPr>
        </p:nvGraphicFramePr>
        <p:xfrm>
          <a:off x="420642" y="2862404"/>
          <a:ext cx="8467725" cy="1537722"/>
        </p:xfrm>
        <a:graphic>
          <a:graphicData uri="http://schemas.openxmlformats.org/drawingml/2006/table">
            <a:tbl>
              <a:tblPr/>
              <a:tblGrid>
                <a:gridCol w="403225">
                  <a:extLst>
                    <a:ext uri="{9D8B030D-6E8A-4147-A177-3AD203B41FA5}">
                      <a16:colId xmlns:a16="http://schemas.microsoft.com/office/drawing/2014/main" val="3771396207"/>
                    </a:ext>
                  </a:extLst>
                </a:gridCol>
                <a:gridCol w="403225">
                  <a:extLst>
                    <a:ext uri="{9D8B030D-6E8A-4147-A177-3AD203B41FA5}">
                      <a16:colId xmlns:a16="http://schemas.microsoft.com/office/drawing/2014/main" val="2204641612"/>
                    </a:ext>
                  </a:extLst>
                </a:gridCol>
                <a:gridCol w="403225">
                  <a:extLst>
                    <a:ext uri="{9D8B030D-6E8A-4147-A177-3AD203B41FA5}">
                      <a16:colId xmlns:a16="http://schemas.microsoft.com/office/drawing/2014/main" val="2885104041"/>
                    </a:ext>
                  </a:extLst>
                </a:gridCol>
                <a:gridCol w="403225">
                  <a:extLst>
                    <a:ext uri="{9D8B030D-6E8A-4147-A177-3AD203B41FA5}">
                      <a16:colId xmlns:a16="http://schemas.microsoft.com/office/drawing/2014/main" val="2917333726"/>
                    </a:ext>
                  </a:extLst>
                </a:gridCol>
                <a:gridCol w="403225">
                  <a:extLst>
                    <a:ext uri="{9D8B030D-6E8A-4147-A177-3AD203B41FA5}">
                      <a16:colId xmlns:a16="http://schemas.microsoft.com/office/drawing/2014/main" val="1178900621"/>
                    </a:ext>
                  </a:extLst>
                </a:gridCol>
                <a:gridCol w="403225">
                  <a:extLst>
                    <a:ext uri="{9D8B030D-6E8A-4147-A177-3AD203B41FA5}">
                      <a16:colId xmlns:a16="http://schemas.microsoft.com/office/drawing/2014/main" val="2294799409"/>
                    </a:ext>
                  </a:extLst>
                </a:gridCol>
                <a:gridCol w="403225">
                  <a:extLst>
                    <a:ext uri="{9D8B030D-6E8A-4147-A177-3AD203B41FA5}">
                      <a16:colId xmlns:a16="http://schemas.microsoft.com/office/drawing/2014/main" val="210673661"/>
                    </a:ext>
                  </a:extLst>
                </a:gridCol>
                <a:gridCol w="403225">
                  <a:extLst>
                    <a:ext uri="{9D8B030D-6E8A-4147-A177-3AD203B41FA5}">
                      <a16:colId xmlns:a16="http://schemas.microsoft.com/office/drawing/2014/main" val="3605305536"/>
                    </a:ext>
                  </a:extLst>
                </a:gridCol>
                <a:gridCol w="403225">
                  <a:extLst>
                    <a:ext uri="{9D8B030D-6E8A-4147-A177-3AD203B41FA5}">
                      <a16:colId xmlns:a16="http://schemas.microsoft.com/office/drawing/2014/main" val="993689942"/>
                    </a:ext>
                  </a:extLst>
                </a:gridCol>
                <a:gridCol w="403225">
                  <a:extLst>
                    <a:ext uri="{9D8B030D-6E8A-4147-A177-3AD203B41FA5}">
                      <a16:colId xmlns:a16="http://schemas.microsoft.com/office/drawing/2014/main" val="4192021978"/>
                    </a:ext>
                  </a:extLst>
                </a:gridCol>
                <a:gridCol w="403225">
                  <a:extLst>
                    <a:ext uri="{9D8B030D-6E8A-4147-A177-3AD203B41FA5}">
                      <a16:colId xmlns:a16="http://schemas.microsoft.com/office/drawing/2014/main" val="3197440135"/>
                    </a:ext>
                  </a:extLst>
                </a:gridCol>
                <a:gridCol w="403225">
                  <a:extLst>
                    <a:ext uri="{9D8B030D-6E8A-4147-A177-3AD203B41FA5}">
                      <a16:colId xmlns:a16="http://schemas.microsoft.com/office/drawing/2014/main" val="1703288127"/>
                    </a:ext>
                  </a:extLst>
                </a:gridCol>
                <a:gridCol w="403225">
                  <a:extLst>
                    <a:ext uri="{9D8B030D-6E8A-4147-A177-3AD203B41FA5}">
                      <a16:colId xmlns:a16="http://schemas.microsoft.com/office/drawing/2014/main" val="1900496964"/>
                    </a:ext>
                  </a:extLst>
                </a:gridCol>
                <a:gridCol w="403225">
                  <a:extLst>
                    <a:ext uri="{9D8B030D-6E8A-4147-A177-3AD203B41FA5}">
                      <a16:colId xmlns:a16="http://schemas.microsoft.com/office/drawing/2014/main" val="3465337496"/>
                    </a:ext>
                  </a:extLst>
                </a:gridCol>
                <a:gridCol w="403225">
                  <a:extLst>
                    <a:ext uri="{9D8B030D-6E8A-4147-A177-3AD203B41FA5}">
                      <a16:colId xmlns:a16="http://schemas.microsoft.com/office/drawing/2014/main" val="1451593617"/>
                    </a:ext>
                  </a:extLst>
                </a:gridCol>
                <a:gridCol w="403225">
                  <a:extLst>
                    <a:ext uri="{9D8B030D-6E8A-4147-A177-3AD203B41FA5}">
                      <a16:colId xmlns:a16="http://schemas.microsoft.com/office/drawing/2014/main" val="1362962538"/>
                    </a:ext>
                  </a:extLst>
                </a:gridCol>
                <a:gridCol w="403225">
                  <a:extLst>
                    <a:ext uri="{9D8B030D-6E8A-4147-A177-3AD203B41FA5}">
                      <a16:colId xmlns:a16="http://schemas.microsoft.com/office/drawing/2014/main" val="2592709668"/>
                    </a:ext>
                  </a:extLst>
                </a:gridCol>
                <a:gridCol w="403225">
                  <a:extLst>
                    <a:ext uri="{9D8B030D-6E8A-4147-A177-3AD203B41FA5}">
                      <a16:colId xmlns:a16="http://schemas.microsoft.com/office/drawing/2014/main" val="3590952446"/>
                    </a:ext>
                  </a:extLst>
                </a:gridCol>
                <a:gridCol w="403225">
                  <a:extLst>
                    <a:ext uri="{9D8B030D-6E8A-4147-A177-3AD203B41FA5}">
                      <a16:colId xmlns:a16="http://schemas.microsoft.com/office/drawing/2014/main" val="3296651984"/>
                    </a:ext>
                  </a:extLst>
                </a:gridCol>
                <a:gridCol w="403225">
                  <a:extLst>
                    <a:ext uri="{9D8B030D-6E8A-4147-A177-3AD203B41FA5}">
                      <a16:colId xmlns:a16="http://schemas.microsoft.com/office/drawing/2014/main" val="1218248011"/>
                    </a:ext>
                  </a:extLst>
                </a:gridCol>
                <a:gridCol w="403225">
                  <a:extLst>
                    <a:ext uri="{9D8B030D-6E8A-4147-A177-3AD203B41FA5}">
                      <a16:colId xmlns:a16="http://schemas.microsoft.com/office/drawing/2014/main" val="4093379718"/>
                    </a:ext>
                  </a:extLst>
                </a:gridCol>
              </a:tblGrid>
              <a:tr h="85429">
                <a:tc>
                  <a:txBody>
                    <a:bodyPr/>
                    <a:lstStyle/>
                    <a:p>
                      <a:pPr algn="ctr" fontAlgn="ctr"/>
                      <a:r>
                        <a:rPr lang="en-US" sz="500" b="0" i="0" u="none" strike="noStrike">
                          <a:effectLst/>
                          <a:latin typeface="Arial" panose="020B0604020202020204" pitchFamily="34" charset="0"/>
                        </a:rPr>
                        <a:t>Input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Load 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44047"/>
                  </a:ext>
                </a:extLst>
              </a:tr>
              <a:tr h="85429">
                <a:tc>
                  <a:txBody>
                    <a:bodyPr/>
                    <a:lstStyle/>
                    <a:p>
                      <a:pPr algn="ctr" fontAlgn="ctr"/>
                      <a:r>
                        <a:rPr lang="en-US" sz="500" b="0" i="0" u="none" strike="noStrike">
                          <a:solidFill>
                            <a:srgbClr val="FFFFFF"/>
                          </a:solidFill>
                          <a:effectLst/>
                          <a:latin typeface="Arial" panose="020B0604020202020204" pitchFamily="34" charset="0"/>
                        </a:rPr>
                        <a:t>10.907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484094"/>
                  </a:ext>
                </a:extLst>
              </a:tr>
              <a:tr h="85429">
                <a:tc>
                  <a:txBody>
                    <a:bodyPr/>
                    <a:lstStyle/>
                    <a:p>
                      <a:pPr algn="ctr" fontAlgn="ctr"/>
                      <a:r>
                        <a:rPr lang="en-US" sz="500" b="0" i="0" u="none" strike="noStrike">
                          <a:effectLst/>
                          <a:latin typeface="Arial" panose="020B060402020202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2.908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9.962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12.843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13.835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14.843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15.868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16.911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19.052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23.566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421886923"/>
                  </a:ext>
                </a:extLst>
              </a:tr>
              <a:tr h="85429">
                <a:tc>
                  <a:txBody>
                    <a:bodyPr/>
                    <a:lstStyle/>
                    <a:p>
                      <a:pPr algn="ctr" fontAlgn="ctr"/>
                      <a:r>
                        <a:rPr lang="en-US" sz="500" b="0" i="0" u="none" strike="noStrike">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12.888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13.805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14.735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15.679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17.607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21.637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847834681"/>
                  </a:ext>
                </a:extLst>
              </a:tr>
              <a:tr h="85429">
                <a:tc>
                  <a:txBody>
                    <a:bodyPr/>
                    <a:lstStyle/>
                    <a:p>
                      <a:pPr algn="ctr" fontAlgn="ctr"/>
                      <a:r>
                        <a:rPr lang="en-US" sz="500" b="0" i="0" u="none" strike="noStrike">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9.948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12.293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13.091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13.897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15.536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18.920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84752033"/>
                  </a:ext>
                </a:extLst>
              </a:tr>
              <a:tr h="85429">
                <a:tc>
                  <a:txBody>
                    <a:bodyPr/>
                    <a:lstStyle/>
                    <a:p>
                      <a:pPr algn="ctr" fontAlgn="ctr"/>
                      <a:r>
                        <a:rPr lang="en-US" sz="500" b="0" i="0" u="none" strike="noStrike">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3.787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5.096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12.668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14.118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17.091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680059310"/>
                  </a:ext>
                </a:extLst>
              </a:tr>
              <a:tr h="85429">
                <a:tc>
                  <a:txBody>
                    <a:bodyPr/>
                    <a:lstStyle/>
                    <a:p>
                      <a:pPr algn="ctr" fontAlgn="ctr"/>
                      <a:r>
                        <a:rPr lang="en-US" sz="500" b="0" i="0" u="none" strike="noStrike">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8.682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0" i="0" u="none" strike="noStrike">
                          <a:effectLst/>
                          <a:latin typeface="Arial" panose="020B0604020202020204" pitchFamily="34" charset="0"/>
                        </a:rPr>
                        <a:t>14.771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585326153"/>
                  </a:ext>
                </a:extLst>
              </a:tr>
              <a:tr h="85429">
                <a:tc>
                  <a:txBody>
                    <a:bodyPr/>
                    <a:lstStyle/>
                    <a:p>
                      <a:pPr algn="ctr" fontAlgn="ctr"/>
                      <a:r>
                        <a:rPr lang="en-US" sz="500" b="0" i="0" u="none" strike="noStrike">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7.960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13.355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775746535"/>
                  </a:ext>
                </a:extLst>
              </a:tr>
              <a:tr h="85429">
                <a:tc>
                  <a:txBody>
                    <a:bodyPr/>
                    <a:lstStyle/>
                    <a:p>
                      <a:pPr algn="ctr" fontAlgn="ctr"/>
                      <a:r>
                        <a:rPr lang="en-US" sz="500" b="0" i="0" u="none" strike="noStrike">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3.628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810159928"/>
                  </a:ext>
                </a:extLst>
              </a:tr>
              <a:tr h="85429">
                <a:tc>
                  <a:txBody>
                    <a:bodyPr/>
                    <a:lstStyle/>
                    <a:p>
                      <a:pPr algn="ctr" fontAlgn="ctr"/>
                      <a:r>
                        <a:rPr lang="en-US" sz="500" b="0" i="0" u="none" strike="noStrike">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8.939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586865314"/>
                  </a:ext>
                </a:extLst>
              </a:tr>
              <a:tr h="85429">
                <a:tc>
                  <a:txBody>
                    <a:bodyPr/>
                    <a:lstStyle/>
                    <a:p>
                      <a:pPr algn="ctr" fontAlgn="ctr"/>
                      <a:r>
                        <a:rPr lang="en-US" sz="500" b="0" i="0" u="none" strike="noStrike">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6.844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9.443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11.194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133248"/>
                  </a:ext>
                </a:extLst>
              </a:tr>
              <a:tr h="85429">
                <a:tc>
                  <a:txBody>
                    <a:bodyPr/>
                    <a:lstStyle/>
                    <a:p>
                      <a:pPr algn="ctr" fontAlgn="ctr"/>
                      <a:r>
                        <a:rPr lang="en-US" sz="500" b="0" i="0" u="none" strike="noStrike">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2.957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3.769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4.993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10.789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035756"/>
                  </a:ext>
                </a:extLst>
              </a:tr>
              <a:tr h="85429">
                <a:tc>
                  <a:txBody>
                    <a:bodyPr/>
                    <a:lstStyle/>
                    <a:p>
                      <a:pPr algn="ctr" fontAlgn="ctr"/>
                      <a:r>
                        <a:rPr lang="en-US" sz="500" b="0" i="0" u="none" strike="noStrike">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2.921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4.885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337499"/>
                  </a:ext>
                </a:extLst>
              </a:tr>
              <a:tr h="85429">
                <a:tc>
                  <a:txBody>
                    <a:bodyPr/>
                    <a:lstStyle/>
                    <a:p>
                      <a:pPr algn="ctr" fontAlgn="ctr"/>
                      <a:r>
                        <a:rPr lang="en-US" sz="500" b="0" i="0" u="none" strike="noStrike">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10.198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38240"/>
                  </a:ext>
                </a:extLst>
              </a:tr>
              <a:tr h="85429">
                <a:tc>
                  <a:txBody>
                    <a:bodyPr/>
                    <a:lstStyle/>
                    <a:p>
                      <a:pPr algn="ctr" fontAlgn="ctr"/>
                      <a:r>
                        <a:rPr lang="en-US" sz="500" b="0" i="0" u="none" strike="noStrike">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4.353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7.715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9.976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828300"/>
                  </a:ext>
                </a:extLst>
              </a:tr>
              <a:tr h="85429">
                <a:tc>
                  <a:txBody>
                    <a:bodyPr/>
                    <a:lstStyle/>
                    <a:p>
                      <a:pPr algn="ctr" fontAlgn="ctr"/>
                      <a:r>
                        <a:rPr lang="en-US" sz="500" b="0" i="0" u="none" strike="noStrike">
                          <a:effectLst/>
                          <a:latin typeface="Arial" panose="020B060402020202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2.852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7.582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620050"/>
                  </a:ext>
                </a:extLst>
              </a:tr>
              <a:tr h="85429">
                <a:tc>
                  <a:txBody>
                    <a:bodyPr/>
                    <a:lstStyle/>
                    <a:p>
                      <a:pPr algn="ctr" fontAlgn="ctr"/>
                      <a:r>
                        <a:rPr lang="en-US" sz="500" b="0" i="0" u="none" strike="noStrike">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4.968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7.469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9.627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238835"/>
                  </a:ext>
                </a:extLst>
              </a:tr>
              <a:tr h="85429">
                <a:tc>
                  <a:txBody>
                    <a:bodyPr/>
                    <a:lstStyle/>
                    <a:p>
                      <a:pPr algn="ctr" fontAlgn="ctr"/>
                      <a:r>
                        <a:rPr lang="en-US" sz="500" b="0" i="0" u="none" strike="noStrike">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1.784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2.826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3.870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4.917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5.967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6.669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7.371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panose="020B0604020202020204" pitchFamily="34" charset="0"/>
                        </a:rPr>
                        <a:t>8.075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9.487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890837"/>
                  </a:ext>
                </a:extLst>
              </a:tr>
            </a:tbl>
          </a:graphicData>
        </a:graphic>
      </p:graphicFrame>
    </p:spTree>
    <p:extLst>
      <p:ext uri="{BB962C8B-B14F-4D97-AF65-F5344CB8AC3E}">
        <p14:creationId xmlns:p14="http://schemas.microsoft.com/office/powerpoint/2010/main" val="4090676538"/>
      </p:ext>
    </p:extLst>
  </p:cSld>
  <p:clrMapOvr>
    <a:masterClrMapping/>
  </p:clrMapOvr>
  <mc:AlternateContent xmlns:mc="http://schemas.openxmlformats.org/markup-compatibility/2006" xmlns:p14="http://schemas.microsoft.com/office/powerpoint/2010/main">
    <mc:Choice Requires="p14">
      <p:transition spd="slow" p14:dur="2000" advTm="80412"/>
    </mc:Choice>
    <mc:Fallback xmlns="">
      <p:transition spd="slow" advTm="8041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6C9D-DD65-4B79-A01A-810B6C14115F}"/>
              </a:ext>
            </a:extLst>
          </p:cNvPr>
          <p:cNvSpPr>
            <a:spLocks noGrp="1"/>
          </p:cNvSpPr>
          <p:nvPr>
            <p:ph type="title"/>
          </p:nvPr>
        </p:nvSpPr>
        <p:spPr>
          <a:xfrm>
            <a:off x="231774" y="107163"/>
            <a:ext cx="8912225" cy="610791"/>
          </a:xfrm>
        </p:spPr>
        <p:txBody>
          <a:bodyPr/>
          <a:lstStyle/>
          <a:p>
            <a:r>
              <a:rPr lang="en-US" dirty="0">
                <a:solidFill>
                  <a:srgbClr val="C00000"/>
                </a:solidFill>
              </a:rPr>
              <a:t>Design considerations: adjusting VOUT “on the fly”</a:t>
            </a:r>
            <a:endParaRPr lang="en-US" dirty="0"/>
          </a:p>
        </p:txBody>
      </p:sp>
      <p:sp>
        <p:nvSpPr>
          <p:cNvPr id="3" name="Slide Number Placeholder 2">
            <a:extLst>
              <a:ext uri="{FF2B5EF4-FFF2-40B4-BE49-F238E27FC236}">
                <a16:creationId xmlns:a16="http://schemas.microsoft.com/office/drawing/2014/main" id="{3CC70FBC-6438-443D-9231-65734F815D6D}"/>
              </a:ext>
            </a:extLst>
          </p:cNvPr>
          <p:cNvSpPr>
            <a:spLocks noGrp="1"/>
          </p:cNvSpPr>
          <p:nvPr>
            <p:ph type="sldNum" sz="quarter" idx="10"/>
          </p:nvPr>
        </p:nvSpPr>
        <p:spPr/>
        <p:txBody>
          <a:bodyPr/>
          <a:lstStyle/>
          <a:p>
            <a:pPr>
              <a:defRPr/>
            </a:pPr>
            <a:fld id="{D4C52F08-588C-488E-A5AB-DF69250DE862}" type="slidenum">
              <a:rPr lang="en-US" smtClean="0"/>
              <a:pPr>
                <a:defRPr/>
              </a:pPr>
              <a:t>19</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570CC05-65AD-4F35-A97D-CA007ABC885B}"/>
                  </a:ext>
                </a:extLst>
              </p:cNvPr>
              <p:cNvSpPr/>
              <p:nvPr/>
            </p:nvSpPr>
            <p:spPr>
              <a:xfrm>
                <a:off x="197705" y="717954"/>
                <a:ext cx="1791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𝑉𝑐𝑜𝑛</m:t>
                      </m:r>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𝑡𝑜</m:t>
                      </m:r>
                      <m:r>
                        <a:rPr lang="en-US" b="0" i="1" smtClean="0">
                          <a:latin typeface="Cambria Math" panose="02040503050406030204" pitchFamily="18" charset="0"/>
                          <a:ea typeface="Cambria Math" panose="02040503050406030204" pitchFamily="18" charset="0"/>
                        </a:rPr>
                        <m:t> 3</m:t>
                      </m:r>
                      <m:r>
                        <a:rPr lang="en-US" b="0" i="1" smtClean="0">
                          <a:latin typeface="Cambria Math" panose="02040503050406030204" pitchFamily="18" charset="0"/>
                          <a:ea typeface="Cambria Math" panose="02040503050406030204" pitchFamily="18" charset="0"/>
                        </a:rPr>
                        <m:t>𝑉</m:t>
                      </m:r>
                    </m:oMath>
                  </m:oMathPara>
                </a14:m>
                <a:endParaRPr lang="en-US" dirty="0"/>
              </a:p>
            </p:txBody>
          </p:sp>
        </mc:Choice>
        <mc:Fallback xmlns="">
          <p:sp>
            <p:nvSpPr>
              <p:cNvPr id="6" name="Rectangle 5">
                <a:extLst>
                  <a:ext uri="{FF2B5EF4-FFF2-40B4-BE49-F238E27FC236}">
                    <a16:creationId xmlns:a16="http://schemas.microsoft.com/office/drawing/2014/main" id="{2570CC05-65AD-4F35-A97D-CA007ABC885B}"/>
                  </a:ext>
                </a:extLst>
              </p:cNvPr>
              <p:cNvSpPr>
                <a:spLocks noRot="1" noChangeAspect="1" noMove="1" noResize="1" noEditPoints="1" noAdjustHandles="1" noChangeArrowheads="1" noChangeShapeType="1" noTextEdit="1"/>
              </p:cNvSpPr>
              <p:nvPr/>
            </p:nvSpPr>
            <p:spPr>
              <a:xfrm>
                <a:off x="197705" y="717954"/>
                <a:ext cx="179119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B24FB93-629C-4124-B82F-F6DAB95A2AD2}"/>
                  </a:ext>
                </a:extLst>
              </p:cNvPr>
              <p:cNvSpPr/>
              <p:nvPr/>
            </p:nvSpPr>
            <p:spPr>
              <a:xfrm>
                <a:off x="197705" y="1057445"/>
                <a:ext cx="34998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𝑉𝑐𝑜𝑛</m:t>
                      </m:r>
                      <m:r>
                        <a:rPr lang="en-US" b="0" i="1" baseline="-25000" smtClean="0">
                          <a:latin typeface="Cambria Math" panose="02040503050406030204" pitchFamily="18" charset="0"/>
                        </a:rPr>
                        <m:t>𝑚𝑖𝑛</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𝑉𝑜𝑢𝑡</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𝑉</m:t>
                      </m:r>
                    </m:oMath>
                  </m:oMathPara>
                </a14:m>
                <a:endParaRPr lang="en-US" dirty="0"/>
              </a:p>
            </p:txBody>
          </p:sp>
        </mc:Choice>
        <mc:Fallback xmlns="">
          <p:sp>
            <p:nvSpPr>
              <p:cNvPr id="7" name="Rectangle 6">
                <a:extLst>
                  <a:ext uri="{FF2B5EF4-FFF2-40B4-BE49-F238E27FC236}">
                    <a16:creationId xmlns:a16="http://schemas.microsoft.com/office/drawing/2014/main" id="{EB24FB93-629C-4124-B82F-F6DAB95A2AD2}"/>
                  </a:ext>
                </a:extLst>
              </p:cNvPr>
              <p:cNvSpPr>
                <a:spLocks noRot="1" noChangeAspect="1" noMove="1" noResize="1" noEditPoints="1" noAdjustHandles="1" noChangeArrowheads="1" noChangeShapeType="1" noTextEdit="1"/>
              </p:cNvSpPr>
              <p:nvPr/>
            </p:nvSpPr>
            <p:spPr>
              <a:xfrm>
                <a:off x="197705" y="1057445"/>
                <a:ext cx="3499869"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CA33554-0D2A-488E-B6EA-B16D7000DADA}"/>
                  </a:ext>
                </a:extLst>
              </p:cNvPr>
              <p:cNvSpPr/>
              <p:nvPr/>
            </p:nvSpPr>
            <p:spPr>
              <a:xfrm>
                <a:off x="197705" y="1404733"/>
                <a:ext cx="34050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𝑉𝑐𝑜𝑛</m:t>
                      </m:r>
                      <m:r>
                        <a:rPr lang="en-US" b="0" i="1" baseline="-25000" smtClean="0">
                          <a:latin typeface="Cambria Math" panose="02040503050406030204" pitchFamily="18" charset="0"/>
                        </a:rPr>
                        <m:t>𝑚𝑎𝑥</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𝑉𝑜𝑢𝑡</m:t>
                      </m:r>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𝑉</m:t>
                      </m:r>
                    </m:oMath>
                  </m:oMathPara>
                </a14:m>
                <a:endParaRPr lang="en-US" dirty="0"/>
              </a:p>
            </p:txBody>
          </p:sp>
        </mc:Choice>
        <mc:Fallback xmlns="">
          <p:sp>
            <p:nvSpPr>
              <p:cNvPr id="8" name="Rectangle 7">
                <a:extLst>
                  <a:ext uri="{FF2B5EF4-FFF2-40B4-BE49-F238E27FC236}">
                    <a16:creationId xmlns:a16="http://schemas.microsoft.com/office/drawing/2014/main" id="{FCA33554-0D2A-488E-B6EA-B16D7000DADA}"/>
                  </a:ext>
                </a:extLst>
              </p:cNvPr>
              <p:cNvSpPr>
                <a:spLocks noRot="1" noChangeAspect="1" noMove="1" noResize="1" noEditPoints="1" noAdjustHandles="1" noChangeArrowheads="1" noChangeShapeType="1" noTextEdit="1"/>
              </p:cNvSpPr>
              <p:nvPr/>
            </p:nvSpPr>
            <p:spPr>
              <a:xfrm>
                <a:off x="197705" y="1404733"/>
                <a:ext cx="3405099"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40F14DA-E85A-42E1-A901-1FEF46360076}"/>
                  </a:ext>
                </a:extLst>
              </p:cNvPr>
              <p:cNvSpPr/>
              <p:nvPr/>
            </p:nvSpPr>
            <p:spPr>
              <a:xfrm>
                <a:off x="197705" y="1716586"/>
                <a:ext cx="1506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𝑉𝑟𝑒𝑓</m:t>
                      </m:r>
                      <m:r>
                        <a:rPr lang="en-US" b="0" i="1" smtClean="0">
                          <a:latin typeface="Cambria Math" panose="02040503050406030204" pitchFamily="18" charset="0"/>
                          <a:ea typeface="Cambria Math" panose="02040503050406030204" pitchFamily="18" charset="0"/>
                        </a:rPr>
                        <m:t>=0.8</m:t>
                      </m:r>
                      <m:r>
                        <a:rPr lang="en-US" b="0" i="1" smtClean="0">
                          <a:latin typeface="Cambria Math" panose="02040503050406030204" pitchFamily="18" charset="0"/>
                          <a:ea typeface="Cambria Math" panose="02040503050406030204" pitchFamily="18" charset="0"/>
                        </a:rPr>
                        <m:t>𝑉</m:t>
                      </m:r>
                    </m:oMath>
                  </m:oMathPara>
                </a14:m>
                <a:endParaRPr lang="en-US" b="0" dirty="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040F14DA-E85A-42E1-A901-1FEF46360076}"/>
                  </a:ext>
                </a:extLst>
              </p:cNvPr>
              <p:cNvSpPr>
                <a:spLocks noRot="1" noChangeAspect="1" noMove="1" noResize="1" noEditPoints="1" noAdjustHandles="1" noChangeArrowheads="1" noChangeShapeType="1" noTextEdit="1"/>
              </p:cNvSpPr>
              <p:nvPr/>
            </p:nvSpPr>
            <p:spPr>
              <a:xfrm>
                <a:off x="197705" y="1716586"/>
                <a:ext cx="1506758" cy="369332"/>
              </a:xfrm>
              <a:prstGeom prst="rect">
                <a:avLst/>
              </a:prstGeom>
              <a:blipFill>
                <a:blip r:embed="rId8"/>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5DC5689-810D-4ACC-832E-D055005EE25C}"/>
                  </a:ext>
                </a:extLst>
              </p:cNvPr>
              <p:cNvSpPr/>
              <p:nvPr/>
            </p:nvSpPr>
            <p:spPr>
              <a:xfrm>
                <a:off x="197705" y="2047593"/>
                <a:ext cx="17959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𝑅𝑓𝑏𝑏</m:t>
                      </m:r>
                      <m:r>
                        <a:rPr lang="en-US" b="0" i="1" smtClean="0">
                          <a:latin typeface="Cambria Math" panose="02040503050406030204" pitchFamily="18" charset="0"/>
                          <a:ea typeface="Cambria Math" panose="02040503050406030204" pitchFamily="18" charset="0"/>
                        </a:rPr>
                        <m:t>=7.15</m:t>
                      </m:r>
                      <m:r>
                        <a:rPr lang="en-US" b="0" i="1" smtClean="0">
                          <a:latin typeface="Cambria Math" panose="02040503050406030204" pitchFamily="18" charset="0"/>
                          <a:ea typeface="Cambria Math" panose="02040503050406030204" pitchFamily="18" charset="0"/>
                        </a:rPr>
                        <m:t>𝑘</m:t>
                      </m:r>
                      <m:r>
                        <a:rPr lang="el-GR" b="0" i="1" smtClean="0">
                          <a:latin typeface="Cambria Math" panose="02040503050406030204" pitchFamily="18" charset="0"/>
                          <a:ea typeface="Cambria Math" panose="02040503050406030204" pitchFamily="18" charset="0"/>
                        </a:rPr>
                        <m:t>Ω</m:t>
                      </m:r>
                    </m:oMath>
                  </m:oMathPara>
                </a14:m>
                <a:endParaRPr lang="en-US" b="0" dirty="0">
                  <a:ea typeface="Cambria Math" panose="02040503050406030204" pitchFamily="18" charset="0"/>
                </a:endParaRPr>
              </a:p>
            </p:txBody>
          </p:sp>
        </mc:Choice>
        <mc:Fallback xmlns="">
          <p:sp>
            <p:nvSpPr>
              <p:cNvPr id="11" name="Rectangle 10">
                <a:extLst>
                  <a:ext uri="{FF2B5EF4-FFF2-40B4-BE49-F238E27FC236}">
                    <a16:creationId xmlns:a16="http://schemas.microsoft.com/office/drawing/2014/main" id="{45DC5689-810D-4ACC-832E-D055005EE25C}"/>
                  </a:ext>
                </a:extLst>
              </p:cNvPr>
              <p:cNvSpPr>
                <a:spLocks noRot="1" noChangeAspect="1" noMove="1" noResize="1" noEditPoints="1" noAdjustHandles="1" noChangeArrowheads="1" noChangeShapeType="1" noTextEdit="1"/>
              </p:cNvSpPr>
              <p:nvPr/>
            </p:nvSpPr>
            <p:spPr>
              <a:xfrm>
                <a:off x="197705" y="2047593"/>
                <a:ext cx="1795941" cy="369332"/>
              </a:xfrm>
              <a:prstGeom prst="rect">
                <a:avLst/>
              </a:prstGeom>
              <a:blipFill>
                <a:blip r:embed="rId9"/>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C65E2C4-9B2C-4571-BBCC-257F828FCCE0}"/>
                  </a:ext>
                </a:extLst>
              </p:cNvPr>
              <p:cNvSpPr/>
              <p:nvPr/>
            </p:nvSpPr>
            <p:spPr>
              <a:xfrm>
                <a:off x="197705" y="2378601"/>
                <a:ext cx="301063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𝑅𝑓𝑏𝑡</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𝑉𝑜𝑢𝑡</m:t>
                              </m:r>
                            </m:num>
                            <m:den>
                              <m:r>
                                <a:rPr lang="en-US" i="1">
                                  <a:latin typeface="Cambria Math" panose="02040503050406030204" pitchFamily="18" charset="0"/>
                                  <a:ea typeface="Cambria Math" panose="02040503050406030204" pitchFamily="18" charset="0"/>
                                </a:rPr>
                                <m:t>𝑉𝑟𝑒𝑓</m:t>
                              </m:r>
                            </m:den>
                          </m:f>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𝑅𝑓𝑏</m:t>
                      </m:r>
                      <m:r>
                        <m:rPr>
                          <m:nor/>
                        </m:rPr>
                        <a:rPr lang="en-US" dirty="0">
                          <a:ea typeface="Cambria Math" panose="02040503050406030204" pitchFamily="18" charset="0"/>
                        </a:rPr>
                        <m:t>b</m:t>
                      </m:r>
                    </m:oMath>
                  </m:oMathPara>
                </a14:m>
                <a:endParaRPr lang="en-US" dirty="0">
                  <a:ea typeface="Cambria Math" panose="02040503050406030204" pitchFamily="18" charset="0"/>
                </a:endParaRPr>
              </a:p>
            </p:txBody>
          </p:sp>
        </mc:Choice>
        <mc:Fallback xmlns="">
          <p:sp>
            <p:nvSpPr>
              <p:cNvPr id="12" name="Rectangle 11">
                <a:extLst>
                  <a:ext uri="{FF2B5EF4-FFF2-40B4-BE49-F238E27FC236}">
                    <a16:creationId xmlns:a16="http://schemas.microsoft.com/office/drawing/2014/main" id="{6C65E2C4-9B2C-4571-BBCC-257F828FCCE0}"/>
                  </a:ext>
                </a:extLst>
              </p:cNvPr>
              <p:cNvSpPr>
                <a:spLocks noRot="1" noChangeAspect="1" noMove="1" noResize="1" noEditPoints="1" noAdjustHandles="1" noChangeArrowheads="1" noChangeShapeType="1" noTextEdit="1"/>
              </p:cNvSpPr>
              <p:nvPr/>
            </p:nvSpPr>
            <p:spPr>
              <a:xfrm>
                <a:off x="197705" y="2378601"/>
                <a:ext cx="3010632"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8AD420C-54C4-4E12-BFA1-71C195FD8026}"/>
                  </a:ext>
                </a:extLst>
              </p:cNvPr>
              <p:cNvSpPr/>
              <p:nvPr/>
            </p:nvSpPr>
            <p:spPr>
              <a:xfrm>
                <a:off x="197705" y="2999417"/>
                <a:ext cx="17214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𝑅𝑓𝑏𝑡</m:t>
                      </m:r>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𝑘</m:t>
                      </m:r>
                      <m:r>
                        <a:rPr lang="el-GR" i="1">
                          <a:latin typeface="Cambria Math" panose="02040503050406030204" pitchFamily="18" charset="0"/>
                          <a:ea typeface="Cambria Math" panose="02040503050406030204" pitchFamily="18" charset="0"/>
                        </a:rPr>
                        <m:t>Ω</m:t>
                      </m:r>
                    </m:oMath>
                  </m:oMathPara>
                </a14:m>
                <a:endParaRPr lang="en-US" b="0" dirty="0">
                  <a:ea typeface="Cambria Math" panose="02040503050406030204" pitchFamily="18" charset="0"/>
                </a:endParaRPr>
              </a:p>
            </p:txBody>
          </p:sp>
        </mc:Choice>
        <mc:Fallback xmlns="">
          <p:sp>
            <p:nvSpPr>
              <p:cNvPr id="13" name="Rectangle 12">
                <a:extLst>
                  <a:ext uri="{FF2B5EF4-FFF2-40B4-BE49-F238E27FC236}">
                    <a16:creationId xmlns:a16="http://schemas.microsoft.com/office/drawing/2014/main" id="{E8AD420C-54C4-4E12-BFA1-71C195FD8026}"/>
                  </a:ext>
                </a:extLst>
              </p:cNvPr>
              <p:cNvSpPr>
                <a:spLocks noRot="1" noChangeAspect="1" noMove="1" noResize="1" noEditPoints="1" noAdjustHandles="1" noChangeArrowheads="1" noChangeShapeType="1" noTextEdit="1"/>
              </p:cNvSpPr>
              <p:nvPr/>
            </p:nvSpPr>
            <p:spPr>
              <a:xfrm>
                <a:off x="197705" y="2999417"/>
                <a:ext cx="1721497" cy="369332"/>
              </a:xfrm>
              <a:prstGeom prst="rect">
                <a:avLst/>
              </a:prstGeom>
              <a:blipFill>
                <a:blip r:embed="rId11"/>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4A236C5-ACEC-44CF-8590-464A2D16E445}"/>
                  </a:ext>
                </a:extLst>
              </p:cNvPr>
              <p:cNvSpPr/>
              <p:nvPr/>
            </p:nvSpPr>
            <p:spPr>
              <a:xfrm>
                <a:off x="197705" y="3388628"/>
                <a:ext cx="4528804" cy="666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𝐼𝑖𝑛𝑗</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𝑉𝑜𝑢𝑡</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𝑉𝑜𝑢𝑡𝑎𝑑𝑗</m:t>
                          </m:r>
                        </m:num>
                        <m:den>
                          <m:r>
                            <a:rPr lang="en-US" b="0" i="1" smtClean="0">
                              <a:latin typeface="Cambria Math" panose="02040503050406030204" pitchFamily="18" charset="0"/>
                              <a:ea typeface="Cambria Math" panose="02040503050406030204" pitchFamily="18" charset="0"/>
                            </a:rPr>
                            <m:t>𝑅𝑓𝑏𝑡</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12</m:t>
                          </m:r>
                          <m:r>
                            <a:rPr lang="en-US" i="1" dirty="0">
                              <a:latin typeface="Cambria Math" panose="02040503050406030204" pitchFamily="18" charset="0"/>
                              <a:ea typeface="Cambria Math" panose="02040503050406030204" pitchFamily="18" charset="0"/>
                            </a:rPr>
                            <m:t>𝑉</m:t>
                          </m:r>
                          <m:r>
                            <a:rPr lang="en-US" i="1" dirty="0">
                              <a:latin typeface="Cambria Math" panose="02040503050406030204" pitchFamily="18" charset="0"/>
                              <a:ea typeface="Cambria Math" panose="02040503050406030204" pitchFamily="18" charset="0"/>
                            </a:rPr>
                            <m:t>−5</m:t>
                          </m:r>
                          <m:r>
                            <a:rPr lang="en-US" i="1" dirty="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𝑘</m:t>
                          </m:r>
                          <m:r>
                            <a:rPr lang="el-GR" i="1">
                              <a:latin typeface="Cambria Math" panose="02040503050406030204" pitchFamily="18" charset="0"/>
                              <a:ea typeface="Cambria Math" panose="02040503050406030204" pitchFamily="18" charset="0"/>
                            </a:rPr>
                            <m:t>Ω</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70µ</m:t>
                      </m:r>
                      <m:r>
                        <a:rPr lang="en-US" b="0" i="1" smtClean="0">
                          <a:latin typeface="Cambria Math" panose="02040503050406030204" pitchFamily="18" charset="0"/>
                          <a:ea typeface="Cambria Math" panose="02040503050406030204" pitchFamily="18" charset="0"/>
                        </a:rPr>
                        <m:t>𝐴</m:t>
                      </m:r>
                    </m:oMath>
                  </m:oMathPara>
                </a14:m>
                <a:endParaRPr lang="en-US" b="0" dirty="0">
                  <a:ea typeface="Cambria Math" panose="02040503050406030204" pitchFamily="18" charset="0"/>
                </a:endParaRPr>
              </a:p>
            </p:txBody>
          </p:sp>
        </mc:Choice>
        <mc:Fallback xmlns="">
          <p:sp>
            <p:nvSpPr>
              <p:cNvPr id="14" name="Rectangle 13">
                <a:extLst>
                  <a:ext uri="{FF2B5EF4-FFF2-40B4-BE49-F238E27FC236}">
                    <a16:creationId xmlns:a16="http://schemas.microsoft.com/office/drawing/2014/main" id="{44A236C5-ACEC-44CF-8590-464A2D16E445}"/>
                  </a:ext>
                </a:extLst>
              </p:cNvPr>
              <p:cNvSpPr>
                <a:spLocks noRot="1" noChangeAspect="1" noMove="1" noResize="1" noEditPoints="1" noAdjustHandles="1" noChangeArrowheads="1" noChangeShapeType="1" noTextEdit="1"/>
              </p:cNvSpPr>
              <p:nvPr/>
            </p:nvSpPr>
            <p:spPr>
              <a:xfrm>
                <a:off x="197705" y="3388628"/>
                <a:ext cx="4528804" cy="66691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7B9A86E-E02A-48C9-A6A9-BD04AA1F29C0}"/>
                  </a:ext>
                </a:extLst>
              </p:cNvPr>
              <p:cNvSpPr/>
              <p:nvPr/>
            </p:nvSpPr>
            <p:spPr>
              <a:xfrm>
                <a:off x="197705" y="3876876"/>
                <a:ext cx="3694025"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𝑅𝑖𝑛</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𝑉𝑐𝑜𝑛</m:t>
                          </m:r>
                          <m:r>
                            <a:rPr lang="en-US" b="0" i="1" baseline="-25000" smtClean="0">
                              <a:latin typeface="Cambria Math" panose="02040503050406030204" pitchFamily="18" charset="0"/>
                              <a:ea typeface="Cambria Math" panose="02040503050406030204" pitchFamily="18" charset="0"/>
                            </a:rPr>
                            <m:t>𝑚𝑎𝑥</m:t>
                          </m:r>
                        </m:num>
                        <m:den>
                          <m:r>
                            <a:rPr lang="en-US" b="0" i="1" smtClean="0">
                              <a:latin typeface="Cambria Math" panose="02040503050406030204" pitchFamily="18" charset="0"/>
                              <a:ea typeface="Cambria Math" panose="02040503050406030204" pitchFamily="18" charset="0"/>
                            </a:rPr>
                            <m:t>𝐼𝑖𝑛𝑗</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𝑉</m:t>
                          </m:r>
                        </m:num>
                        <m:den>
                          <m:r>
                            <a:rPr lang="en-US" i="1">
                              <a:latin typeface="Cambria Math" panose="02040503050406030204" pitchFamily="18" charset="0"/>
                              <a:ea typeface="Cambria Math" panose="02040503050406030204" pitchFamily="18" charset="0"/>
                            </a:rPr>
                            <m:t>70µ</m:t>
                          </m:r>
                          <m:r>
                            <a:rPr lang="en-US" i="1">
                              <a:latin typeface="Cambria Math" panose="02040503050406030204" pitchFamily="18" charset="0"/>
                              <a:ea typeface="Cambria Math" panose="02040503050406030204" pitchFamily="18" charset="0"/>
                            </a:rPr>
                            <m:t>𝐴</m:t>
                          </m:r>
                        </m:den>
                      </m:f>
                      <m:r>
                        <a:rPr lang="en-US" b="0" i="1" smtClean="0">
                          <a:latin typeface="Cambria Math" panose="02040503050406030204" pitchFamily="18" charset="0"/>
                          <a:ea typeface="Cambria Math" panose="02040503050406030204" pitchFamily="18" charset="0"/>
                        </a:rPr>
                        <m:t>=42.82</m:t>
                      </m:r>
                      <m:r>
                        <a:rPr lang="en-US" b="0" i="1" smtClean="0">
                          <a:latin typeface="Cambria Math" panose="02040503050406030204" pitchFamily="18" charset="0"/>
                          <a:ea typeface="Cambria Math" panose="02040503050406030204" pitchFamily="18" charset="0"/>
                        </a:rPr>
                        <m:t>𝑘</m:t>
                      </m:r>
                      <m:r>
                        <a:rPr lang="el-GR" i="1">
                          <a:latin typeface="Cambria Math" panose="02040503050406030204" pitchFamily="18" charset="0"/>
                          <a:ea typeface="Cambria Math" panose="02040503050406030204" pitchFamily="18" charset="0"/>
                        </a:rPr>
                        <m:t>Ω</m:t>
                      </m:r>
                    </m:oMath>
                  </m:oMathPara>
                </a14:m>
                <a:endParaRPr lang="en-US" b="0" dirty="0">
                  <a:ea typeface="Cambria Math" panose="02040503050406030204" pitchFamily="18" charset="0"/>
                </a:endParaRPr>
              </a:p>
            </p:txBody>
          </p:sp>
        </mc:Choice>
        <mc:Fallback xmlns="">
          <p:sp>
            <p:nvSpPr>
              <p:cNvPr id="15" name="Rectangle 14">
                <a:extLst>
                  <a:ext uri="{FF2B5EF4-FFF2-40B4-BE49-F238E27FC236}">
                    <a16:creationId xmlns:a16="http://schemas.microsoft.com/office/drawing/2014/main" id="{47B9A86E-E02A-48C9-A6A9-BD04AA1F29C0}"/>
                  </a:ext>
                </a:extLst>
              </p:cNvPr>
              <p:cNvSpPr>
                <a:spLocks noRot="1" noChangeAspect="1" noMove="1" noResize="1" noEditPoints="1" noAdjustHandles="1" noChangeArrowheads="1" noChangeShapeType="1" noTextEdit="1"/>
              </p:cNvSpPr>
              <p:nvPr/>
            </p:nvSpPr>
            <p:spPr>
              <a:xfrm>
                <a:off x="197705" y="3876876"/>
                <a:ext cx="3694025" cy="66127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F67347D-D789-42DE-8D39-AA1FE6732566}"/>
                  </a:ext>
                </a:extLst>
              </p:cNvPr>
              <p:cNvSpPr/>
              <p:nvPr/>
            </p:nvSpPr>
            <p:spPr>
              <a:xfrm>
                <a:off x="4799558" y="3353158"/>
                <a:ext cx="400154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𝑉𝑜𝑢𝑡𝑎𝑑𝑗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𝑉𝑜𝑢𝑡</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𝑉𝑐𝑜𝑛</m:t>
                              </m:r>
                              <m:r>
                                <a:rPr lang="en-US" i="1" baseline="-25000">
                                  <a:latin typeface="Cambria Math" panose="02040503050406030204" pitchFamily="18" charset="0"/>
                                </a:rPr>
                                <m:t>𝑚𝑎𝑥</m:t>
                              </m:r>
                            </m:num>
                            <m:den>
                              <m:r>
                                <a:rPr lang="en-US" i="1">
                                  <a:latin typeface="Cambria Math" panose="02040503050406030204" pitchFamily="18" charset="0"/>
                                  <a:ea typeface="Cambria Math" panose="02040503050406030204" pitchFamily="18" charset="0"/>
                                </a:rPr>
                                <m:t>𝑅𝑖𝑛</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𝑅𝑓𝑏𝑡</m:t>
                          </m:r>
                        </m:e>
                      </m:d>
                    </m:oMath>
                  </m:oMathPara>
                </a14:m>
                <a:endParaRPr lang="en-US" b="0" dirty="0">
                  <a:ea typeface="Cambria Math" panose="02040503050406030204" pitchFamily="18" charset="0"/>
                </a:endParaRPr>
              </a:p>
            </p:txBody>
          </p:sp>
        </mc:Choice>
        <mc:Fallback xmlns="">
          <p:sp>
            <p:nvSpPr>
              <p:cNvPr id="16" name="Rectangle 15">
                <a:extLst>
                  <a:ext uri="{FF2B5EF4-FFF2-40B4-BE49-F238E27FC236}">
                    <a16:creationId xmlns:a16="http://schemas.microsoft.com/office/drawing/2014/main" id="{0F67347D-D789-42DE-8D39-AA1FE6732566}"/>
                  </a:ext>
                </a:extLst>
              </p:cNvPr>
              <p:cNvSpPr>
                <a:spLocks noRot="1" noChangeAspect="1" noMove="1" noResize="1" noEditPoints="1" noAdjustHandles="1" noChangeArrowheads="1" noChangeShapeType="1" noTextEdit="1"/>
              </p:cNvSpPr>
              <p:nvPr/>
            </p:nvSpPr>
            <p:spPr>
              <a:xfrm>
                <a:off x="4799558" y="3353158"/>
                <a:ext cx="4001545" cy="71468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3E43C45-74C5-47A2-AF11-EF9BC6B7F86F}"/>
                  </a:ext>
                </a:extLst>
              </p:cNvPr>
              <p:cNvSpPr/>
              <p:nvPr/>
            </p:nvSpPr>
            <p:spPr>
              <a:xfrm>
                <a:off x="4799557" y="3939503"/>
                <a:ext cx="355950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42.82</m:t>
                              </m:r>
                              <m:r>
                                <a:rPr lang="en-US" b="0" i="1" smtClean="0">
                                  <a:latin typeface="Cambria Math" panose="02040503050406030204" pitchFamily="18" charset="0"/>
                                  <a:ea typeface="Cambria Math" panose="02040503050406030204" pitchFamily="18" charset="0"/>
                                </a:rPr>
                                <m:t>𝑘</m:t>
                              </m:r>
                              <m:r>
                                <a:rPr lang="el-GR" i="1">
                                  <a:latin typeface="Cambria Math" panose="02040503050406030204" pitchFamily="18" charset="0"/>
                                  <a:ea typeface="Cambria Math" panose="02040503050406030204" pitchFamily="18" charset="0"/>
                                </a:rPr>
                                <m:t>Ω</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r>
                            <a:rPr lang="en-US" i="1">
                              <a:latin typeface="Cambria Math" panose="02040503050406030204" pitchFamily="18" charset="0"/>
                              <a:ea typeface="Cambria Math" panose="02040503050406030204" pitchFamily="18" charset="0"/>
                            </a:rPr>
                            <m:t>𝑘</m:t>
                          </m:r>
                          <m:r>
                            <a:rPr lang="el-GR" i="1">
                              <a:latin typeface="Cambria Math" panose="02040503050406030204" pitchFamily="18" charset="0"/>
                              <a:ea typeface="Cambria Math" panose="02040503050406030204" pitchFamily="18" charset="0"/>
                            </a:rPr>
                            <m:t>Ω</m:t>
                          </m:r>
                        </m:e>
                      </m:d>
                    </m:oMath>
                  </m:oMathPara>
                </a14:m>
                <a:endParaRPr lang="en-US" b="0" dirty="0">
                  <a:ea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53E43C45-74C5-47A2-AF11-EF9BC6B7F86F}"/>
                  </a:ext>
                </a:extLst>
              </p:cNvPr>
              <p:cNvSpPr>
                <a:spLocks noRot="1" noChangeAspect="1" noMove="1" noResize="1" noEditPoints="1" noAdjustHandles="1" noChangeArrowheads="1" noChangeShapeType="1" noTextEdit="1"/>
              </p:cNvSpPr>
              <p:nvPr/>
            </p:nvSpPr>
            <p:spPr>
              <a:xfrm>
                <a:off x="4799557" y="3939503"/>
                <a:ext cx="3559501" cy="714683"/>
              </a:xfrm>
              <a:prstGeom prst="rect">
                <a:avLst/>
              </a:prstGeom>
              <a:blipFill>
                <a:blip r:embed="rId15"/>
                <a:stretch>
                  <a:fillRect/>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D9885540-AFA8-40D0-B935-5D7A3F968D3D}"/>
              </a:ext>
            </a:extLst>
          </p:cNvPr>
          <p:cNvPicPr>
            <a:picLocks noChangeAspect="1"/>
          </p:cNvPicPr>
          <p:nvPr/>
        </p:nvPicPr>
        <p:blipFill>
          <a:blip r:embed="rId16"/>
          <a:stretch>
            <a:fillRect/>
          </a:stretch>
        </p:blipFill>
        <p:spPr>
          <a:xfrm>
            <a:off x="4176832" y="642074"/>
            <a:ext cx="4878344" cy="2767237"/>
          </a:xfrm>
          <a:prstGeom prst="rect">
            <a:avLst/>
          </a:prstGeom>
        </p:spPr>
      </p:pic>
    </p:spTree>
    <p:extLst>
      <p:ext uri="{BB962C8B-B14F-4D97-AF65-F5344CB8AC3E}">
        <p14:creationId xmlns:p14="http://schemas.microsoft.com/office/powerpoint/2010/main" val="1674283880"/>
      </p:ext>
    </p:extLst>
  </p:cSld>
  <p:clrMapOvr>
    <a:masterClrMapping/>
  </p:clrMapOvr>
  <mc:AlternateContent xmlns:mc="http://schemas.openxmlformats.org/markup-compatibility/2006" xmlns:p14="http://schemas.microsoft.com/office/powerpoint/2010/main">
    <mc:Choice Requires="p14">
      <p:transition spd="slow" p14:dur="2000" advTm="152753"/>
    </mc:Choice>
    <mc:Fallback xmlns="">
      <p:transition spd="slow" advTm="1527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129741"/>
            <a:ext cx="8458200" cy="610791"/>
          </a:xfrm>
        </p:spPr>
        <p:txBody>
          <a:bodyPr/>
          <a:lstStyle/>
          <a:p>
            <a:r>
              <a:rPr lang="en-US" sz="2800" dirty="0">
                <a:solidFill>
                  <a:schemeClr val="accent1"/>
                </a:solidFill>
              </a:rPr>
              <a:t>Agenda</a:t>
            </a:r>
          </a:p>
        </p:txBody>
      </p:sp>
      <p:sp>
        <p:nvSpPr>
          <p:cNvPr id="3" name="Content Placeholder 2"/>
          <p:cNvSpPr>
            <a:spLocks noGrp="1"/>
          </p:cNvSpPr>
          <p:nvPr>
            <p:ph idx="1"/>
          </p:nvPr>
        </p:nvSpPr>
        <p:spPr>
          <a:xfrm>
            <a:off x="304800" y="815879"/>
            <a:ext cx="8467725" cy="3709449"/>
          </a:xfrm>
        </p:spPr>
        <p:txBody>
          <a:bodyPr/>
          <a:lstStyle/>
          <a:p>
            <a:r>
              <a:rPr lang="en-US" dirty="0"/>
              <a:t>Where do we need negative output rails?</a:t>
            </a:r>
          </a:p>
          <a:p>
            <a:r>
              <a:rPr lang="en-US" dirty="0"/>
              <a:t>Inverting buck-boost basics</a:t>
            </a:r>
          </a:p>
          <a:p>
            <a:r>
              <a:rPr lang="en-US" dirty="0"/>
              <a:t>Design considerations</a:t>
            </a:r>
          </a:p>
          <a:p>
            <a:r>
              <a:rPr lang="en-US" dirty="0"/>
              <a:t>Design examples</a:t>
            </a:r>
          </a:p>
          <a:p>
            <a:r>
              <a:rPr lang="en-US" dirty="0"/>
              <a:t>AC analysis</a:t>
            </a:r>
          </a:p>
          <a:p>
            <a:r>
              <a:rPr lang="en-US" dirty="0"/>
              <a:t>BSR-WV “IBB” devices coming soon</a:t>
            </a:r>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2308148785"/>
      </p:ext>
    </p:extLst>
  </p:cSld>
  <p:clrMapOvr>
    <a:masterClrMapping/>
  </p:clrMapOvr>
  <mc:AlternateContent xmlns:mc="http://schemas.openxmlformats.org/markup-compatibility/2006" xmlns:p14="http://schemas.microsoft.com/office/powerpoint/2010/main">
    <mc:Choice Requires="p14">
      <p:transition spd="slow" p14:dur="2000" advTm="67300"/>
    </mc:Choice>
    <mc:Fallback xmlns="">
      <p:transition spd="slow" advTm="673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IBB AC Analysis</a:t>
            </a:r>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20</a:t>
            </a:fld>
            <a:endParaRPr lang="en-US"/>
          </a:p>
        </p:txBody>
      </p:sp>
      <p:sp>
        <p:nvSpPr>
          <p:cNvPr id="6" name="Subtitle 5">
            <a:extLst>
              <a:ext uri="{FF2B5EF4-FFF2-40B4-BE49-F238E27FC236}">
                <a16:creationId xmlns:a16="http://schemas.microsoft.com/office/drawing/2014/main" id="{0FDE6208-7C36-467E-B5AF-E443B9FCBDA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31243188"/>
      </p:ext>
    </p:extLst>
  </p:cSld>
  <p:clrMapOvr>
    <a:masterClrMapping/>
  </p:clrMapOvr>
  <mc:AlternateContent xmlns:mc="http://schemas.openxmlformats.org/markup-compatibility/2006" xmlns:p14="http://schemas.microsoft.com/office/powerpoint/2010/main">
    <mc:Choice Requires="p14">
      <p:transition spd="slow" p14:dur="2000" advTm="18799"/>
    </mc:Choice>
    <mc:Fallback xmlns="">
      <p:transition spd="slow" advTm="1879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83003-B7B8-44E5-B556-0802ACFA1AF0}"/>
              </a:ext>
            </a:extLst>
          </p:cNvPr>
          <p:cNvSpPr>
            <a:spLocks noGrp="1"/>
          </p:cNvSpPr>
          <p:nvPr>
            <p:ph type="title"/>
          </p:nvPr>
        </p:nvSpPr>
        <p:spPr>
          <a:xfrm>
            <a:off x="381794" y="-3725"/>
            <a:ext cx="8458200" cy="610791"/>
          </a:xfrm>
        </p:spPr>
        <p:txBody>
          <a:bodyPr/>
          <a:lstStyle/>
          <a:p>
            <a:r>
              <a:rPr lang="en-US" dirty="0"/>
              <a:t>Current Mode Control Modulator and Power Stage</a:t>
            </a:r>
          </a:p>
        </p:txBody>
      </p:sp>
      <p:grpSp>
        <p:nvGrpSpPr>
          <p:cNvPr id="7" name="Group 23">
            <a:extLst>
              <a:ext uri="{FF2B5EF4-FFF2-40B4-BE49-F238E27FC236}">
                <a16:creationId xmlns:a16="http://schemas.microsoft.com/office/drawing/2014/main" id="{C7D9476C-7CB7-414F-A83A-33B4C0715560}"/>
              </a:ext>
            </a:extLst>
          </p:cNvPr>
          <p:cNvGrpSpPr>
            <a:grpSpLocks/>
          </p:cNvGrpSpPr>
          <p:nvPr/>
        </p:nvGrpSpPr>
        <p:grpSpPr bwMode="auto">
          <a:xfrm>
            <a:off x="550069" y="530219"/>
            <a:ext cx="7092158" cy="4083062"/>
            <a:chOff x="146" y="738"/>
            <a:chExt cx="5470" cy="3109"/>
          </a:xfrm>
        </p:grpSpPr>
        <p:sp>
          <p:nvSpPr>
            <p:cNvPr id="8" name="Rectangle 7">
              <a:extLst>
                <a:ext uri="{FF2B5EF4-FFF2-40B4-BE49-F238E27FC236}">
                  <a16:creationId xmlns:a16="http://schemas.microsoft.com/office/drawing/2014/main" id="{FC5EBE3F-9D00-495A-86F2-3389F6A67002}"/>
                </a:ext>
              </a:extLst>
            </p:cNvPr>
            <p:cNvSpPr>
              <a:spLocks noChangeArrowheads="1"/>
            </p:cNvSpPr>
            <p:nvPr/>
          </p:nvSpPr>
          <p:spPr bwMode="auto">
            <a:xfrm>
              <a:off x="146" y="738"/>
              <a:ext cx="5470" cy="3109"/>
            </a:xfrm>
            <a:prstGeom prst="rect">
              <a:avLst/>
            </a:prstGeom>
            <a:solidFill>
              <a:srgbClr val="CBC9BD"/>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ct val="0"/>
                </a:spcAft>
                <a:buClrTx/>
                <a:buSzTx/>
              </a:pPr>
              <a:endParaRPr lang="en-US" altLang="en-US" b="0">
                <a:solidFill>
                  <a:schemeClr val="tx1"/>
                </a:solidFill>
              </a:endParaRPr>
            </a:p>
          </p:txBody>
        </p:sp>
        <p:sp>
          <p:nvSpPr>
            <p:cNvPr id="9" name="Rectangle 20">
              <a:extLst>
                <a:ext uri="{FF2B5EF4-FFF2-40B4-BE49-F238E27FC236}">
                  <a16:creationId xmlns:a16="http://schemas.microsoft.com/office/drawing/2014/main" id="{C24FD996-1E1F-4F3F-B4AF-031A8DB6600B}"/>
                </a:ext>
              </a:extLst>
            </p:cNvPr>
            <p:cNvSpPr>
              <a:spLocks noChangeArrowheads="1"/>
            </p:cNvSpPr>
            <p:nvPr/>
          </p:nvSpPr>
          <p:spPr bwMode="auto">
            <a:xfrm>
              <a:off x="2909" y="3041"/>
              <a:ext cx="2649" cy="749"/>
            </a:xfrm>
            <a:prstGeom prst="rect">
              <a:avLst/>
            </a:prstGeom>
            <a:solidFill>
              <a:schemeClr val="bg1"/>
            </a:solidFill>
            <a:ln w="9525">
              <a:solidFill>
                <a:schemeClr val="folHlink"/>
              </a:solidFill>
              <a:miter lim="800000"/>
              <a:headEnd/>
              <a:tailEnd/>
            </a:ln>
          </p:spPr>
          <p:txBody>
            <a:bodyPr wrap="none" lIns="182880" rIns="18288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Rectangle 17">
              <a:extLst>
                <a:ext uri="{FF2B5EF4-FFF2-40B4-BE49-F238E27FC236}">
                  <a16:creationId xmlns:a16="http://schemas.microsoft.com/office/drawing/2014/main" id="{35147018-327F-4FB6-8F3E-A40C0EC04803}"/>
                </a:ext>
              </a:extLst>
            </p:cNvPr>
            <p:cNvSpPr>
              <a:spLocks noChangeArrowheads="1"/>
            </p:cNvSpPr>
            <p:nvPr/>
          </p:nvSpPr>
          <p:spPr bwMode="auto">
            <a:xfrm>
              <a:off x="202" y="796"/>
              <a:ext cx="2649" cy="1497"/>
            </a:xfrm>
            <a:prstGeom prst="rect">
              <a:avLst/>
            </a:prstGeom>
            <a:solidFill>
              <a:schemeClr val="bg1"/>
            </a:solidFill>
            <a:ln w="9525">
              <a:solidFill>
                <a:schemeClr val="folHlink"/>
              </a:solidFill>
              <a:miter lim="800000"/>
              <a:headEnd/>
              <a:tailEnd/>
            </a:ln>
          </p:spPr>
          <p:txBody>
            <a:bodyPr wrap="none" lIns="182880" rIns="18288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18">
              <a:extLst>
                <a:ext uri="{FF2B5EF4-FFF2-40B4-BE49-F238E27FC236}">
                  <a16:creationId xmlns:a16="http://schemas.microsoft.com/office/drawing/2014/main" id="{745EA3BC-E531-482B-872D-969290073074}"/>
                </a:ext>
              </a:extLst>
            </p:cNvPr>
            <p:cNvSpPr>
              <a:spLocks noChangeArrowheads="1"/>
            </p:cNvSpPr>
            <p:nvPr/>
          </p:nvSpPr>
          <p:spPr bwMode="auto">
            <a:xfrm>
              <a:off x="203" y="2350"/>
              <a:ext cx="2649" cy="1440"/>
            </a:xfrm>
            <a:prstGeom prst="rect">
              <a:avLst/>
            </a:prstGeom>
            <a:solidFill>
              <a:schemeClr val="bg1"/>
            </a:solidFill>
            <a:ln w="9525">
              <a:solidFill>
                <a:schemeClr val="folHlink"/>
              </a:solidFill>
              <a:miter lim="800000"/>
              <a:headEnd/>
              <a:tailEnd/>
            </a:ln>
          </p:spPr>
          <p:txBody>
            <a:bodyPr wrap="none" lIns="182880" rIns="18288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12" name="Object 15">
              <a:extLst>
                <a:ext uri="{FF2B5EF4-FFF2-40B4-BE49-F238E27FC236}">
                  <a16:creationId xmlns:a16="http://schemas.microsoft.com/office/drawing/2014/main" id="{BBB3FEB2-3195-4AC2-8969-DD2C536EE10B}"/>
                </a:ext>
              </a:extLst>
            </p:cNvPr>
            <p:cNvGraphicFramePr>
              <a:graphicFrameLocks noChangeAspect="1"/>
            </p:cNvGraphicFramePr>
            <p:nvPr/>
          </p:nvGraphicFramePr>
          <p:xfrm>
            <a:off x="2909" y="795"/>
            <a:ext cx="2649" cy="2186"/>
          </p:xfrm>
          <a:graphic>
            <a:graphicData uri="http://schemas.openxmlformats.org/presentationml/2006/ole">
              <mc:AlternateContent xmlns:mc="http://schemas.openxmlformats.org/markup-compatibility/2006">
                <mc:Choice xmlns:v="urn:schemas-microsoft-com:vml" Requires="v">
                  <p:oleObj spid="_x0000_s5612" name="Chart" r:id="rId4" imgW="7600701" imgH="6272008" progId="MSGraph.Chart.8">
                    <p:embed followColorScheme="full"/>
                  </p:oleObj>
                </mc:Choice>
                <mc:Fallback>
                  <p:oleObj name="Chart" r:id="rId4" imgW="7600701" imgH="6272008" progId="MSGraph.Chart.8">
                    <p:embed followColorScheme="full"/>
                    <p:pic>
                      <p:nvPicPr>
                        <p:cNvPr id="12" name="Object 15">
                          <a:extLst>
                            <a:ext uri="{FF2B5EF4-FFF2-40B4-BE49-F238E27FC236}">
                              <a16:creationId xmlns:a16="http://schemas.microsoft.com/office/drawing/2014/main" id="{BBB3FEB2-3195-4AC2-8969-DD2C536EE10B}"/>
                            </a:ext>
                          </a:extLst>
                        </p:cNvPr>
                        <p:cNvPicPr>
                          <a:picLocks noChangeAspect="1" noChangeArrowheads="1"/>
                        </p:cNvPicPr>
                        <p:nvPr/>
                      </p:nvPicPr>
                      <p:blipFill>
                        <a:blip r:embed="rId5"/>
                        <a:srcRect/>
                        <a:stretch>
                          <a:fillRect/>
                        </a:stretch>
                      </p:blipFill>
                      <p:spPr bwMode="auto">
                        <a:xfrm>
                          <a:off x="2909" y="795"/>
                          <a:ext cx="2649" cy="2186"/>
                        </a:xfrm>
                        <a:prstGeom prst="rect">
                          <a:avLst/>
                        </a:prstGeom>
                        <a:solidFill>
                          <a:schemeClr val="bg1"/>
                        </a:solidFill>
                        <a:ln w="9525">
                          <a:solidFill>
                            <a:schemeClr val="folHlink"/>
                          </a:solidFill>
                          <a:miter lim="800000"/>
                          <a:headEnd/>
                          <a:tailEnd/>
                        </a:ln>
                      </p:spPr>
                    </p:pic>
                  </p:oleObj>
                </mc:Fallback>
              </mc:AlternateContent>
            </a:graphicData>
          </a:graphic>
        </p:graphicFrame>
      </p:grpSp>
      <p:graphicFrame>
        <p:nvGraphicFramePr>
          <p:cNvPr id="13" name="Object 2">
            <a:extLst>
              <a:ext uri="{FF2B5EF4-FFF2-40B4-BE49-F238E27FC236}">
                <a16:creationId xmlns:a16="http://schemas.microsoft.com/office/drawing/2014/main" id="{8F8E0985-8E5C-457E-9A63-DA63E234E7C6}"/>
              </a:ext>
            </a:extLst>
          </p:cNvPr>
          <p:cNvGraphicFramePr>
            <a:graphicFrameLocks noChangeAspect="1"/>
          </p:cNvGraphicFramePr>
          <p:nvPr>
            <p:extLst/>
          </p:nvPr>
        </p:nvGraphicFramePr>
        <p:xfrm>
          <a:off x="975156" y="3949303"/>
          <a:ext cx="1118644" cy="390678"/>
        </p:xfrm>
        <a:graphic>
          <a:graphicData uri="http://schemas.openxmlformats.org/presentationml/2006/ole">
            <mc:AlternateContent xmlns:mc="http://schemas.openxmlformats.org/markup-compatibility/2006">
              <mc:Choice xmlns:v="urn:schemas-microsoft-com:vml" Requires="v">
                <p:oleObj spid="_x0000_s5613" name="Equation" r:id="rId6" imgW="1091880" imgH="380880" progId="Equation.3">
                  <p:embed/>
                </p:oleObj>
              </mc:Choice>
              <mc:Fallback>
                <p:oleObj name="Equation" r:id="rId6" imgW="1091880" imgH="380880" progId="Equation.3">
                  <p:embed/>
                  <p:pic>
                    <p:nvPicPr>
                      <p:cNvPr id="13" name="Object 2">
                        <a:extLst>
                          <a:ext uri="{FF2B5EF4-FFF2-40B4-BE49-F238E27FC236}">
                            <a16:creationId xmlns:a16="http://schemas.microsoft.com/office/drawing/2014/main" id="{8F8E0985-8E5C-457E-9A63-DA63E234E7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156" y="3949303"/>
                        <a:ext cx="1118644" cy="390678"/>
                      </a:xfrm>
                      <a:prstGeom prst="rect">
                        <a:avLst/>
                      </a:prstGeom>
                      <a:noFill/>
                    </p:spPr>
                  </p:pic>
                </p:oleObj>
              </mc:Fallback>
            </mc:AlternateContent>
          </a:graphicData>
        </a:graphic>
      </p:graphicFrame>
      <p:graphicFrame>
        <p:nvGraphicFramePr>
          <p:cNvPr id="14" name="Object 3">
            <a:extLst>
              <a:ext uri="{FF2B5EF4-FFF2-40B4-BE49-F238E27FC236}">
                <a16:creationId xmlns:a16="http://schemas.microsoft.com/office/drawing/2014/main" id="{395EDE44-4249-45E6-A6B4-6B60F4C6124F}"/>
              </a:ext>
            </a:extLst>
          </p:cNvPr>
          <p:cNvGraphicFramePr>
            <a:graphicFrameLocks noChangeAspect="1"/>
          </p:cNvGraphicFramePr>
          <p:nvPr>
            <p:extLst/>
          </p:nvPr>
        </p:nvGraphicFramePr>
        <p:xfrm>
          <a:off x="969567" y="3439251"/>
          <a:ext cx="1006121" cy="346937"/>
        </p:xfrm>
        <a:graphic>
          <a:graphicData uri="http://schemas.openxmlformats.org/presentationml/2006/ole">
            <mc:AlternateContent xmlns:mc="http://schemas.openxmlformats.org/markup-compatibility/2006">
              <mc:Choice xmlns:v="urn:schemas-microsoft-com:vml" Requires="v">
                <p:oleObj spid="_x0000_s5614" name="Equation" r:id="rId8" imgW="1104840" imgH="380880" progId="Equation.3">
                  <p:embed/>
                </p:oleObj>
              </mc:Choice>
              <mc:Fallback>
                <p:oleObj name="Equation" r:id="rId8" imgW="1104840" imgH="380880" progId="Equation.3">
                  <p:embed/>
                  <p:pic>
                    <p:nvPicPr>
                      <p:cNvPr id="14" name="Object 3">
                        <a:extLst>
                          <a:ext uri="{FF2B5EF4-FFF2-40B4-BE49-F238E27FC236}">
                            <a16:creationId xmlns:a16="http://schemas.microsoft.com/office/drawing/2014/main" id="{395EDE44-4249-45E6-A6B4-6B60F4C612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567" y="3439251"/>
                        <a:ext cx="1006121" cy="346937"/>
                      </a:xfrm>
                      <a:prstGeom prst="rect">
                        <a:avLst/>
                      </a:prstGeom>
                      <a:noFill/>
                    </p:spPr>
                  </p:pic>
                </p:oleObj>
              </mc:Fallback>
            </mc:AlternateContent>
          </a:graphicData>
        </a:graphic>
      </p:graphicFrame>
      <p:graphicFrame>
        <p:nvGraphicFramePr>
          <p:cNvPr id="15" name="Object 4">
            <a:extLst>
              <a:ext uri="{FF2B5EF4-FFF2-40B4-BE49-F238E27FC236}">
                <a16:creationId xmlns:a16="http://schemas.microsoft.com/office/drawing/2014/main" id="{CDAC0140-AD1C-455F-82A6-F3A04514C7DA}"/>
              </a:ext>
            </a:extLst>
          </p:cNvPr>
          <p:cNvGraphicFramePr>
            <a:graphicFrameLocks noChangeAspect="1"/>
          </p:cNvGraphicFramePr>
          <p:nvPr>
            <p:extLst/>
          </p:nvPr>
        </p:nvGraphicFramePr>
        <p:xfrm>
          <a:off x="2616889" y="3953887"/>
          <a:ext cx="882638" cy="390678"/>
        </p:xfrm>
        <a:graphic>
          <a:graphicData uri="http://schemas.openxmlformats.org/presentationml/2006/ole">
            <mc:AlternateContent xmlns:mc="http://schemas.openxmlformats.org/markup-compatibility/2006">
              <mc:Choice xmlns:v="urn:schemas-microsoft-com:vml" Requires="v">
                <p:oleObj spid="_x0000_s5615" name="Equation" r:id="rId10" imgW="774360" imgH="342720" progId="Equation.3">
                  <p:embed/>
                </p:oleObj>
              </mc:Choice>
              <mc:Fallback>
                <p:oleObj name="Equation" r:id="rId10" imgW="774360" imgH="342720" progId="Equation.3">
                  <p:embed/>
                  <p:pic>
                    <p:nvPicPr>
                      <p:cNvPr id="15" name="Object 4">
                        <a:extLst>
                          <a:ext uri="{FF2B5EF4-FFF2-40B4-BE49-F238E27FC236}">
                            <a16:creationId xmlns:a16="http://schemas.microsoft.com/office/drawing/2014/main" id="{CDAC0140-AD1C-455F-82A6-F3A04514C7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6889" y="3953887"/>
                        <a:ext cx="882638" cy="390678"/>
                      </a:xfrm>
                      <a:prstGeom prst="rect">
                        <a:avLst/>
                      </a:prstGeom>
                      <a:noFill/>
                    </p:spPr>
                  </p:pic>
                </p:oleObj>
              </mc:Fallback>
            </mc:AlternateContent>
          </a:graphicData>
        </a:graphic>
      </p:graphicFrame>
      <p:graphicFrame>
        <p:nvGraphicFramePr>
          <p:cNvPr id="16" name="Object 5">
            <a:extLst>
              <a:ext uri="{FF2B5EF4-FFF2-40B4-BE49-F238E27FC236}">
                <a16:creationId xmlns:a16="http://schemas.microsoft.com/office/drawing/2014/main" id="{A6448187-F37E-4CED-8C81-01135DACD5DA}"/>
              </a:ext>
            </a:extLst>
          </p:cNvPr>
          <p:cNvGraphicFramePr>
            <a:graphicFrameLocks noChangeAspect="1"/>
          </p:cNvGraphicFramePr>
          <p:nvPr>
            <p:extLst/>
          </p:nvPr>
        </p:nvGraphicFramePr>
        <p:xfrm>
          <a:off x="2623316" y="3419381"/>
          <a:ext cx="990382" cy="366807"/>
        </p:xfrm>
        <a:graphic>
          <a:graphicData uri="http://schemas.openxmlformats.org/presentationml/2006/ole">
            <mc:AlternateContent xmlns:mc="http://schemas.openxmlformats.org/markup-compatibility/2006">
              <mc:Choice xmlns:v="urn:schemas-microsoft-com:vml" Requires="v">
                <p:oleObj spid="_x0000_s5616" name="Equation" r:id="rId12" imgW="1028520" imgH="380880" progId="Equation.3">
                  <p:embed/>
                </p:oleObj>
              </mc:Choice>
              <mc:Fallback>
                <p:oleObj name="Equation" r:id="rId12" imgW="1028520" imgH="380880" progId="Equation.3">
                  <p:embed/>
                  <p:pic>
                    <p:nvPicPr>
                      <p:cNvPr id="16" name="Object 5">
                        <a:extLst>
                          <a:ext uri="{FF2B5EF4-FFF2-40B4-BE49-F238E27FC236}">
                            <a16:creationId xmlns:a16="http://schemas.microsoft.com/office/drawing/2014/main" id="{A6448187-F37E-4CED-8C81-01135DACD5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3316" y="3419381"/>
                        <a:ext cx="990382" cy="366807"/>
                      </a:xfrm>
                      <a:prstGeom prst="rect">
                        <a:avLst/>
                      </a:prstGeom>
                      <a:noFill/>
                    </p:spPr>
                  </p:pic>
                </p:oleObj>
              </mc:Fallback>
            </mc:AlternateContent>
          </a:graphicData>
        </a:graphic>
      </p:graphicFrame>
      <p:graphicFrame>
        <p:nvGraphicFramePr>
          <p:cNvPr id="17" name="Object 6">
            <a:extLst>
              <a:ext uri="{FF2B5EF4-FFF2-40B4-BE49-F238E27FC236}">
                <a16:creationId xmlns:a16="http://schemas.microsoft.com/office/drawing/2014/main" id="{DCF78BC1-8296-4399-8C4B-5EFBE635C047}"/>
              </a:ext>
            </a:extLst>
          </p:cNvPr>
          <p:cNvGraphicFramePr>
            <a:graphicFrameLocks noChangeAspect="1"/>
          </p:cNvGraphicFramePr>
          <p:nvPr>
            <p:extLst/>
          </p:nvPr>
        </p:nvGraphicFramePr>
        <p:xfrm>
          <a:off x="969568" y="2843320"/>
          <a:ext cx="1041813" cy="390678"/>
        </p:xfrm>
        <a:graphic>
          <a:graphicData uri="http://schemas.openxmlformats.org/presentationml/2006/ole">
            <mc:AlternateContent xmlns:mc="http://schemas.openxmlformats.org/markup-compatibility/2006">
              <mc:Choice xmlns:v="urn:schemas-microsoft-com:vml" Requires="v">
                <p:oleObj spid="_x0000_s5617" name="Equation" r:id="rId14" imgW="1015920" imgH="380880" progId="Equation.3">
                  <p:embed/>
                </p:oleObj>
              </mc:Choice>
              <mc:Fallback>
                <p:oleObj name="Equation" r:id="rId14" imgW="1015920" imgH="380880" progId="Equation.3">
                  <p:embed/>
                  <p:pic>
                    <p:nvPicPr>
                      <p:cNvPr id="17" name="Object 6">
                        <a:extLst>
                          <a:ext uri="{FF2B5EF4-FFF2-40B4-BE49-F238E27FC236}">
                            <a16:creationId xmlns:a16="http://schemas.microsoft.com/office/drawing/2014/main" id="{DCF78BC1-8296-4399-8C4B-5EFBE635C0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568" y="2843320"/>
                        <a:ext cx="1041813" cy="390678"/>
                      </a:xfrm>
                      <a:prstGeom prst="rect">
                        <a:avLst/>
                      </a:prstGeom>
                      <a:noFill/>
                      <a:ln>
                        <a:noFill/>
                      </a:ln>
                    </p:spPr>
                  </p:pic>
                </p:oleObj>
              </mc:Fallback>
            </mc:AlternateContent>
          </a:graphicData>
        </a:graphic>
      </p:graphicFrame>
      <p:graphicFrame>
        <p:nvGraphicFramePr>
          <p:cNvPr id="18" name="Object 7">
            <a:extLst>
              <a:ext uri="{FF2B5EF4-FFF2-40B4-BE49-F238E27FC236}">
                <a16:creationId xmlns:a16="http://schemas.microsoft.com/office/drawing/2014/main" id="{A3E4F9A5-FB47-461E-B3DC-1B81A229A380}"/>
              </a:ext>
            </a:extLst>
          </p:cNvPr>
          <p:cNvGraphicFramePr>
            <a:graphicFrameLocks noChangeAspect="1"/>
          </p:cNvGraphicFramePr>
          <p:nvPr>
            <p:extLst/>
          </p:nvPr>
        </p:nvGraphicFramePr>
        <p:xfrm>
          <a:off x="4943475" y="3665538"/>
          <a:ext cx="1836738" cy="765175"/>
        </p:xfrm>
        <a:graphic>
          <a:graphicData uri="http://schemas.openxmlformats.org/presentationml/2006/ole">
            <mc:AlternateContent xmlns:mc="http://schemas.openxmlformats.org/markup-compatibility/2006">
              <mc:Choice xmlns:v="urn:schemas-microsoft-com:vml" Requires="v">
                <p:oleObj spid="_x0000_s5618" name="Equation" r:id="rId16" imgW="1968480" imgH="825480" progId="Equation.3">
                  <p:embed/>
                </p:oleObj>
              </mc:Choice>
              <mc:Fallback>
                <p:oleObj name="Equation" r:id="rId16" imgW="1968480" imgH="825480" progId="Equation.3">
                  <p:embed/>
                  <p:pic>
                    <p:nvPicPr>
                      <p:cNvPr id="18" name="Object 7">
                        <a:extLst>
                          <a:ext uri="{FF2B5EF4-FFF2-40B4-BE49-F238E27FC236}">
                            <a16:creationId xmlns:a16="http://schemas.microsoft.com/office/drawing/2014/main" id="{A3E4F9A5-FB47-461E-B3DC-1B81A229A38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43475" y="3665538"/>
                        <a:ext cx="1836738" cy="765175"/>
                      </a:xfrm>
                      <a:prstGeom prst="rect">
                        <a:avLst/>
                      </a:prstGeom>
                      <a:solidFill>
                        <a:schemeClr val="bg1"/>
                      </a:solidFill>
                      <a:ln w="9525">
                        <a:solidFill>
                          <a:schemeClr val="bg1"/>
                        </a:solidFill>
                        <a:miter lim="800000"/>
                        <a:headEnd/>
                        <a:tailEnd/>
                      </a:ln>
                    </p:spPr>
                  </p:pic>
                </p:oleObj>
              </mc:Fallback>
            </mc:AlternateContent>
          </a:graphicData>
        </a:graphic>
      </p:graphicFrame>
      <p:graphicFrame>
        <p:nvGraphicFramePr>
          <p:cNvPr id="19" name="Object 8">
            <a:extLst>
              <a:ext uri="{FF2B5EF4-FFF2-40B4-BE49-F238E27FC236}">
                <a16:creationId xmlns:a16="http://schemas.microsoft.com/office/drawing/2014/main" id="{BDDF1621-023A-4F5D-8952-42E86AD2E705}"/>
              </a:ext>
            </a:extLst>
          </p:cNvPr>
          <p:cNvGraphicFramePr>
            <a:graphicFrameLocks noChangeAspect="1"/>
          </p:cNvGraphicFramePr>
          <p:nvPr>
            <p:extLst/>
          </p:nvPr>
        </p:nvGraphicFramePr>
        <p:xfrm>
          <a:off x="2644775" y="2825750"/>
          <a:ext cx="1062038" cy="390525"/>
        </p:xfrm>
        <a:graphic>
          <a:graphicData uri="http://schemas.openxmlformats.org/presentationml/2006/ole">
            <mc:AlternateContent xmlns:mc="http://schemas.openxmlformats.org/markup-compatibility/2006">
              <mc:Choice xmlns:v="urn:schemas-microsoft-com:vml" Requires="v">
                <p:oleObj spid="_x0000_s5619" name="Equation" r:id="rId18" imgW="1002960" imgH="368280" progId="Equation.3">
                  <p:embed/>
                </p:oleObj>
              </mc:Choice>
              <mc:Fallback>
                <p:oleObj name="Equation" r:id="rId18" imgW="1002960" imgH="368280" progId="Equation.3">
                  <p:embed/>
                  <p:pic>
                    <p:nvPicPr>
                      <p:cNvPr id="19" name="Object 8">
                        <a:extLst>
                          <a:ext uri="{FF2B5EF4-FFF2-40B4-BE49-F238E27FC236}">
                            <a16:creationId xmlns:a16="http://schemas.microsoft.com/office/drawing/2014/main" id="{BDDF1621-023A-4F5D-8952-42E86AD2E7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44775" y="2825750"/>
                        <a:ext cx="1062038" cy="390525"/>
                      </a:xfrm>
                      <a:prstGeom prst="rect">
                        <a:avLst/>
                      </a:prstGeom>
                      <a:noFill/>
                    </p:spPr>
                  </p:pic>
                </p:oleObj>
              </mc:Fallback>
            </mc:AlternateContent>
          </a:graphicData>
        </a:graphic>
      </p:graphicFrame>
      <p:graphicFrame>
        <p:nvGraphicFramePr>
          <p:cNvPr id="20" name="Object 9">
            <a:extLst>
              <a:ext uri="{FF2B5EF4-FFF2-40B4-BE49-F238E27FC236}">
                <a16:creationId xmlns:a16="http://schemas.microsoft.com/office/drawing/2014/main" id="{0D795B30-D310-41EE-99DB-342617438787}"/>
              </a:ext>
            </a:extLst>
          </p:cNvPr>
          <p:cNvGraphicFramePr>
            <a:graphicFrameLocks noChangeAspect="1"/>
          </p:cNvGraphicFramePr>
          <p:nvPr>
            <p:extLst/>
          </p:nvPr>
        </p:nvGraphicFramePr>
        <p:xfrm>
          <a:off x="1150940" y="698195"/>
          <a:ext cx="2562860" cy="1965942"/>
        </p:xfrm>
        <a:graphic>
          <a:graphicData uri="http://schemas.openxmlformats.org/presentationml/2006/ole">
            <mc:AlternateContent xmlns:mc="http://schemas.openxmlformats.org/markup-compatibility/2006">
              <mc:Choice xmlns:v="urn:schemas-microsoft-com:vml" Requires="v">
                <p:oleObj spid="_x0000_s5620" name="Visio" r:id="rId20" imgW="3137611" imgH="2406091" progId="Visio.Drawing.11">
                  <p:embed/>
                </p:oleObj>
              </mc:Choice>
              <mc:Fallback>
                <p:oleObj name="Visio" r:id="rId20" imgW="3137611" imgH="2406091" progId="Visio.Drawing.11">
                  <p:embed/>
                  <p:pic>
                    <p:nvPicPr>
                      <p:cNvPr id="20" name="Object 9">
                        <a:extLst>
                          <a:ext uri="{FF2B5EF4-FFF2-40B4-BE49-F238E27FC236}">
                            <a16:creationId xmlns:a16="http://schemas.microsoft.com/office/drawing/2014/main" id="{0D795B30-D310-41EE-99DB-34261743878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50940" y="698195"/>
                        <a:ext cx="2562860" cy="1965942"/>
                      </a:xfrm>
                      <a:prstGeom prst="rect">
                        <a:avLst/>
                      </a:prstGeom>
                      <a:noFill/>
                      <a:ln>
                        <a:noFill/>
                      </a:ln>
                      <a:effectLst/>
                    </p:spPr>
                  </p:pic>
                </p:oleObj>
              </mc:Fallback>
            </mc:AlternateContent>
          </a:graphicData>
        </a:graphic>
      </p:graphicFrame>
      <p:graphicFrame>
        <p:nvGraphicFramePr>
          <p:cNvPr id="21" name="Object 10">
            <a:extLst>
              <a:ext uri="{FF2B5EF4-FFF2-40B4-BE49-F238E27FC236}">
                <a16:creationId xmlns:a16="http://schemas.microsoft.com/office/drawing/2014/main" id="{75E2BFBB-9A79-4BBD-8ACC-0EE9CA272277}"/>
              </a:ext>
            </a:extLst>
          </p:cNvPr>
          <p:cNvGraphicFramePr>
            <a:graphicFrameLocks noChangeAspect="1"/>
          </p:cNvGraphicFramePr>
          <p:nvPr>
            <p:extLst/>
          </p:nvPr>
        </p:nvGraphicFramePr>
        <p:xfrm>
          <a:off x="5168444" y="872802"/>
          <a:ext cx="253999" cy="274321"/>
        </p:xfrm>
        <a:graphic>
          <a:graphicData uri="http://schemas.openxmlformats.org/presentationml/2006/ole">
            <mc:AlternateContent xmlns:mc="http://schemas.openxmlformats.org/markup-compatibility/2006">
              <mc:Choice xmlns:v="urn:schemas-microsoft-com:vml" Requires="v">
                <p:oleObj spid="_x0000_s5621" name="Equation" r:id="rId22" imgW="317160" imgH="342720" progId="Equation.3">
                  <p:embed/>
                </p:oleObj>
              </mc:Choice>
              <mc:Fallback>
                <p:oleObj name="Equation" r:id="rId22" imgW="317160" imgH="342720" progId="Equation.3">
                  <p:embed/>
                  <p:pic>
                    <p:nvPicPr>
                      <p:cNvPr id="21" name="Object 10">
                        <a:extLst>
                          <a:ext uri="{FF2B5EF4-FFF2-40B4-BE49-F238E27FC236}">
                            <a16:creationId xmlns:a16="http://schemas.microsoft.com/office/drawing/2014/main" id="{75E2BFBB-9A79-4BBD-8ACC-0EE9CA27227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68444" y="872802"/>
                        <a:ext cx="253999" cy="274321"/>
                      </a:xfrm>
                      <a:prstGeom prst="rect">
                        <a:avLst/>
                      </a:prstGeom>
                      <a:solidFill>
                        <a:schemeClr val="bg1"/>
                      </a:solidFill>
                    </p:spPr>
                  </p:pic>
                </p:oleObj>
              </mc:Fallback>
            </mc:AlternateContent>
          </a:graphicData>
        </a:graphic>
      </p:graphicFrame>
      <p:graphicFrame>
        <p:nvGraphicFramePr>
          <p:cNvPr id="22" name="Object 11">
            <a:extLst>
              <a:ext uri="{FF2B5EF4-FFF2-40B4-BE49-F238E27FC236}">
                <a16:creationId xmlns:a16="http://schemas.microsoft.com/office/drawing/2014/main" id="{51DD4701-8AE3-4F00-B8EF-0ECEC06D4B5D}"/>
              </a:ext>
            </a:extLst>
          </p:cNvPr>
          <p:cNvGraphicFramePr>
            <a:graphicFrameLocks noChangeAspect="1"/>
          </p:cNvGraphicFramePr>
          <p:nvPr>
            <p:extLst/>
          </p:nvPr>
        </p:nvGraphicFramePr>
        <p:xfrm>
          <a:off x="4708926" y="987309"/>
          <a:ext cx="268224" cy="182881"/>
        </p:xfrm>
        <a:graphic>
          <a:graphicData uri="http://schemas.openxmlformats.org/presentationml/2006/ole">
            <mc:AlternateContent xmlns:mc="http://schemas.openxmlformats.org/markup-compatibility/2006">
              <mc:Choice xmlns:v="urn:schemas-microsoft-com:vml" Requires="v">
                <p:oleObj spid="_x0000_s5622" name="Equation" r:id="rId24" imgW="279360" imgH="190440" progId="Equation.3">
                  <p:embed/>
                </p:oleObj>
              </mc:Choice>
              <mc:Fallback>
                <p:oleObj name="Equation" r:id="rId24" imgW="279360" imgH="190440" progId="Equation.3">
                  <p:embed/>
                  <p:pic>
                    <p:nvPicPr>
                      <p:cNvPr id="22" name="Object 11">
                        <a:extLst>
                          <a:ext uri="{FF2B5EF4-FFF2-40B4-BE49-F238E27FC236}">
                            <a16:creationId xmlns:a16="http://schemas.microsoft.com/office/drawing/2014/main" id="{51DD4701-8AE3-4F00-B8EF-0ECEC06D4B5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08926" y="987309"/>
                        <a:ext cx="268224" cy="182881"/>
                      </a:xfrm>
                      <a:prstGeom prst="rect">
                        <a:avLst/>
                      </a:prstGeom>
                      <a:solidFill>
                        <a:schemeClr val="bg1"/>
                      </a:solidFill>
                    </p:spPr>
                  </p:pic>
                </p:oleObj>
              </mc:Fallback>
            </mc:AlternateContent>
          </a:graphicData>
        </a:graphic>
      </p:graphicFrame>
      <p:graphicFrame>
        <p:nvGraphicFramePr>
          <p:cNvPr id="23" name="Object 12">
            <a:extLst>
              <a:ext uri="{FF2B5EF4-FFF2-40B4-BE49-F238E27FC236}">
                <a16:creationId xmlns:a16="http://schemas.microsoft.com/office/drawing/2014/main" id="{34CF4C4A-B6EC-4819-8C50-D9B9CE63C21A}"/>
              </a:ext>
            </a:extLst>
          </p:cNvPr>
          <p:cNvGraphicFramePr>
            <a:graphicFrameLocks noChangeAspect="1"/>
          </p:cNvGraphicFramePr>
          <p:nvPr>
            <p:extLst/>
          </p:nvPr>
        </p:nvGraphicFramePr>
        <p:xfrm>
          <a:off x="6346444" y="1923557"/>
          <a:ext cx="253999" cy="274321"/>
        </p:xfrm>
        <a:graphic>
          <a:graphicData uri="http://schemas.openxmlformats.org/presentationml/2006/ole">
            <mc:AlternateContent xmlns:mc="http://schemas.openxmlformats.org/markup-compatibility/2006">
              <mc:Choice xmlns:v="urn:schemas-microsoft-com:vml" Requires="v">
                <p:oleObj spid="_x0000_s5623" name="Equation" r:id="rId26" imgW="317160" imgH="342720" progId="Equation.3">
                  <p:embed/>
                </p:oleObj>
              </mc:Choice>
              <mc:Fallback>
                <p:oleObj name="Equation" r:id="rId26" imgW="317160" imgH="342720" progId="Equation.3">
                  <p:embed/>
                  <p:pic>
                    <p:nvPicPr>
                      <p:cNvPr id="23" name="Object 12">
                        <a:extLst>
                          <a:ext uri="{FF2B5EF4-FFF2-40B4-BE49-F238E27FC236}">
                            <a16:creationId xmlns:a16="http://schemas.microsoft.com/office/drawing/2014/main" id="{34CF4C4A-B6EC-4819-8C50-D9B9CE63C21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46444" y="1923557"/>
                        <a:ext cx="253999" cy="274321"/>
                      </a:xfrm>
                      <a:prstGeom prst="rect">
                        <a:avLst/>
                      </a:prstGeom>
                      <a:solidFill>
                        <a:schemeClr val="bg1"/>
                      </a:solidFill>
                    </p:spPr>
                  </p:pic>
                </p:oleObj>
              </mc:Fallback>
            </mc:AlternateContent>
          </a:graphicData>
        </a:graphic>
      </p:graphicFrame>
      <p:graphicFrame>
        <p:nvGraphicFramePr>
          <p:cNvPr id="24" name="Object 13">
            <a:extLst>
              <a:ext uri="{FF2B5EF4-FFF2-40B4-BE49-F238E27FC236}">
                <a16:creationId xmlns:a16="http://schemas.microsoft.com/office/drawing/2014/main" id="{18530017-ED7A-4220-AD43-2A2C271AE0E0}"/>
              </a:ext>
            </a:extLst>
          </p:cNvPr>
          <p:cNvGraphicFramePr>
            <a:graphicFrameLocks noChangeAspect="1"/>
          </p:cNvGraphicFramePr>
          <p:nvPr>
            <p:extLst/>
          </p:nvPr>
        </p:nvGraphicFramePr>
        <p:xfrm>
          <a:off x="6526226" y="1272123"/>
          <a:ext cx="253999" cy="274321"/>
        </p:xfrm>
        <a:graphic>
          <a:graphicData uri="http://schemas.openxmlformats.org/presentationml/2006/ole">
            <mc:AlternateContent xmlns:mc="http://schemas.openxmlformats.org/markup-compatibility/2006">
              <mc:Choice xmlns:v="urn:schemas-microsoft-com:vml" Requires="v">
                <p:oleObj spid="_x0000_s5624" name="Equation" r:id="rId28" imgW="317160" imgH="342720" progId="Equation.3">
                  <p:embed/>
                </p:oleObj>
              </mc:Choice>
              <mc:Fallback>
                <p:oleObj name="Equation" r:id="rId28" imgW="317160" imgH="342720" progId="Equation.3">
                  <p:embed/>
                  <p:pic>
                    <p:nvPicPr>
                      <p:cNvPr id="24" name="Object 13">
                        <a:extLst>
                          <a:ext uri="{FF2B5EF4-FFF2-40B4-BE49-F238E27FC236}">
                            <a16:creationId xmlns:a16="http://schemas.microsoft.com/office/drawing/2014/main" id="{18530017-ED7A-4220-AD43-2A2C271AE0E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26226" y="1272123"/>
                        <a:ext cx="253999" cy="274321"/>
                      </a:xfrm>
                      <a:prstGeom prst="rect">
                        <a:avLst/>
                      </a:prstGeom>
                      <a:solidFill>
                        <a:schemeClr val="bg1"/>
                      </a:solidFill>
                    </p:spPr>
                  </p:pic>
                </p:oleObj>
              </mc:Fallback>
            </mc:AlternateContent>
          </a:graphicData>
        </a:graphic>
      </p:graphicFrame>
      <p:graphicFrame>
        <p:nvGraphicFramePr>
          <p:cNvPr id="25" name="Object 14">
            <a:extLst>
              <a:ext uri="{FF2B5EF4-FFF2-40B4-BE49-F238E27FC236}">
                <a16:creationId xmlns:a16="http://schemas.microsoft.com/office/drawing/2014/main" id="{7EAD4616-165E-48AE-9B88-16413301E91B}"/>
              </a:ext>
            </a:extLst>
          </p:cNvPr>
          <p:cNvGraphicFramePr>
            <a:graphicFrameLocks noChangeAspect="1"/>
          </p:cNvGraphicFramePr>
          <p:nvPr>
            <p:extLst/>
          </p:nvPr>
        </p:nvGraphicFramePr>
        <p:xfrm>
          <a:off x="5788028" y="1905347"/>
          <a:ext cx="253999" cy="274321"/>
        </p:xfrm>
        <a:graphic>
          <a:graphicData uri="http://schemas.openxmlformats.org/presentationml/2006/ole">
            <mc:AlternateContent xmlns:mc="http://schemas.openxmlformats.org/markup-compatibility/2006">
              <mc:Choice xmlns:v="urn:schemas-microsoft-com:vml" Requires="v">
                <p:oleObj spid="_x0000_s5625" name="Equation" r:id="rId30" imgW="317160" imgH="342720" progId="Equation.3">
                  <p:embed/>
                </p:oleObj>
              </mc:Choice>
              <mc:Fallback>
                <p:oleObj name="Equation" r:id="rId30" imgW="317160" imgH="342720" progId="Equation.3">
                  <p:embed/>
                  <p:pic>
                    <p:nvPicPr>
                      <p:cNvPr id="25" name="Object 14">
                        <a:extLst>
                          <a:ext uri="{FF2B5EF4-FFF2-40B4-BE49-F238E27FC236}">
                            <a16:creationId xmlns:a16="http://schemas.microsoft.com/office/drawing/2014/main" id="{7EAD4616-165E-48AE-9B88-16413301E91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88028" y="1905347"/>
                        <a:ext cx="253999" cy="274321"/>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457959837"/>
      </p:ext>
    </p:extLst>
  </p:cSld>
  <p:clrMapOvr>
    <a:masterClrMapping/>
  </p:clrMapOvr>
  <mc:AlternateContent xmlns:mc="http://schemas.openxmlformats.org/markup-compatibility/2006" xmlns:p14="http://schemas.microsoft.com/office/powerpoint/2010/main">
    <mc:Choice Requires="p14">
      <p:transition spd="slow" p14:dur="2000" advTm="214180"/>
    </mc:Choice>
    <mc:Fallback xmlns="">
      <p:transition spd="slow" advTm="21418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1">
            <a:extLst>
              <a:ext uri="{FF2B5EF4-FFF2-40B4-BE49-F238E27FC236}">
                <a16:creationId xmlns:a16="http://schemas.microsoft.com/office/drawing/2014/main" id="{6945A247-55A6-456E-9E65-103CEF0F65B4}"/>
              </a:ext>
            </a:extLst>
          </p:cNvPr>
          <p:cNvSpPr>
            <a:spLocks noGrp="1" noChangeArrowheads="1"/>
          </p:cNvSpPr>
          <p:nvPr>
            <p:ph type="sldNum" sz="quarter" idx="10"/>
          </p:nvPr>
        </p:nvSpPr>
        <p:spPr>
          <a:ln/>
        </p:spPr>
        <p:txBody>
          <a:bodyPr/>
          <a:lstStyle/>
          <a:p>
            <a:fld id="{0369F5C0-C483-49DA-A898-CFCDE7A9BDB5}" type="slidenum">
              <a:rPr lang="en-US" altLang="en-US"/>
              <a:pPr/>
              <a:t>22</a:t>
            </a:fld>
            <a:endParaRPr lang="en-US" altLang="en-US"/>
          </a:p>
        </p:txBody>
      </p:sp>
      <p:sp>
        <p:nvSpPr>
          <p:cNvPr id="53260" name="Slide Number Placeholder 4">
            <a:extLst>
              <a:ext uri="{FF2B5EF4-FFF2-40B4-BE49-F238E27FC236}">
                <a16:creationId xmlns:a16="http://schemas.microsoft.com/office/drawing/2014/main" id="{32BA6EFE-EEAA-4F3E-9004-48032BD6A586}"/>
              </a:ext>
            </a:extLst>
          </p:cNvPr>
          <p:cNvSpPr txBox="1">
            <a:spLocks noGrp="1"/>
          </p:cNvSpPr>
          <p:nvPr/>
        </p:nvSpPr>
        <p:spPr bwMode="auto">
          <a:xfrm>
            <a:off x="4413647" y="4950619"/>
            <a:ext cx="303609" cy="1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0" rIns="68572" bIns="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ctr">
              <a:lnSpc>
                <a:spcPct val="100000"/>
              </a:lnSpc>
              <a:spcBef>
                <a:spcPct val="0"/>
              </a:spcBef>
              <a:spcAft>
                <a:spcPct val="0"/>
              </a:spcAft>
              <a:buClrTx/>
              <a:buSzTx/>
            </a:pPr>
            <a:fld id="{5BF32132-A223-42B8-9E25-840BA3164915}" type="slidenum">
              <a:rPr lang="en-US" altLang="en-US" sz="600" b="0">
                <a:solidFill>
                  <a:schemeClr val="tx1"/>
                </a:solidFill>
              </a:rPr>
              <a:pPr algn="ctr">
                <a:lnSpc>
                  <a:spcPct val="100000"/>
                </a:lnSpc>
                <a:spcBef>
                  <a:spcPct val="0"/>
                </a:spcBef>
                <a:spcAft>
                  <a:spcPct val="0"/>
                </a:spcAft>
                <a:buClrTx/>
                <a:buSzTx/>
              </a:pPr>
              <a:t>22</a:t>
            </a:fld>
            <a:endParaRPr lang="en-US" altLang="en-US" sz="600" b="0">
              <a:solidFill>
                <a:schemeClr val="tx1"/>
              </a:solidFill>
            </a:endParaRPr>
          </a:p>
        </p:txBody>
      </p:sp>
      <p:sp>
        <p:nvSpPr>
          <p:cNvPr id="53261" name="Footer Placeholder 5">
            <a:extLst>
              <a:ext uri="{FF2B5EF4-FFF2-40B4-BE49-F238E27FC236}">
                <a16:creationId xmlns:a16="http://schemas.microsoft.com/office/drawing/2014/main" id="{A0940553-012D-48B2-B6EB-3039D4F97C7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b="1">
                <a:solidFill>
                  <a:srgbClr val="FFFFFF"/>
                </a:solidFill>
                <a:latin typeface="Arial" panose="020B0604020202020204" pitchFamily="34" charset="0"/>
                <a:cs typeface="Arial" panose="020B0604020202020204" pitchFamily="34" charset="0"/>
              </a:defRPr>
            </a:lvl1pPr>
            <a:lvl2pPr marL="28448794" indent="-28105894" eaLnBrk="0" hangingPunct="0">
              <a:defRPr sz="1800" b="1">
                <a:solidFill>
                  <a:srgbClr val="FFFFFF"/>
                </a:solidFill>
                <a:latin typeface="Arial" panose="020B0604020202020204" pitchFamily="34" charset="0"/>
                <a:cs typeface="Arial" panose="020B0604020202020204" pitchFamily="34" charset="0"/>
              </a:defRPr>
            </a:lvl2pPr>
            <a:lvl3pPr eaLnBrk="0" hangingPunct="0">
              <a:defRPr sz="1800" b="1">
                <a:solidFill>
                  <a:srgbClr val="FFFFFF"/>
                </a:solidFill>
                <a:latin typeface="Arial" panose="020B0604020202020204" pitchFamily="34" charset="0"/>
                <a:cs typeface="Arial" panose="020B0604020202020204" pitchFamily="34" charset="0"/>
              </a:defRPr>
            </a:lvl3pPr>
            <a:lvl4pPr eaLnBrk="0" hangingPunct="0">
              <a:defRPr sz="1800" b="1">
                <a:solidFill>
                  <a:srgbClr val="FFFFFF"/>
                </a:solidFill>
                <a:latin typeface="Arial" panose="020B0604020202020204" pitchFamily="34" charset="0"/>
                <a:cs typeface="Arial" panose="020B0604020202020204" pitchFamily="34" charset="0"/>
              </a:defRPr>
            </a:lvl4pPr>
            <a:lvl5pPr eaLnBrk="0" hangingPunct="0">
              <a:defRPr sz="1800" b="1">
                <a:solidFill>
                  <a:srgbClr val="FFFFFF"/>
                </a:solidFill>
                <a:latin typeface="Arial" panose="020B0604020202020204" pitchFamily="34" charset="0"/>
                <a:cs typeface="Arial" panose="020B0604020202020204" pitchFamily="34" charset="0"/>
              </a:defRPr>
            </a:lvl5pPr>
            <a:lvl6pPr marL="3429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6pPr>
            <a:lvl7pPr marL="6858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7pPr>
            <a:lvl8pPr marL="10287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8pPr>
            <a:lvl9pPr marL="13716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9pPr>
          </a:lstStyle>
          <a:p>
            <a:pPr eaLnBrk="1" hangingPunct="1"/>
            <a:endParaRPr lang="en-US" altLang="en-US" sz="600" b="0" dirty="0">
              <a:solidFill>
                <a:schemeClr val="tx1"/>
              </a:solidFill>
            </a:endParaRPr>
          </a:p>
        </p:txBody>
      </p:sp>
      <p:grpSp>
        <p:nvGrpSpPr>
          <p:cNvPr id="53264" name="Group 3">
            <a:extLst>
              <a:ext uri="{FF2B5EF4-FFF2-40B4-BE49-F238E27FC236}">
                <a16:creationId xmlns:a16="http://schemas.microsoft.com/office/drawing/2014/main" id="{A9229ACF-B894-4A15-9810-90689094320C}"/>
              </a:ext>
            </a:extLst>
          </p:cNvPr>
          <p:cNvGrpSpPr>
            <a:grpSpLocks/>
          </p:cNvGrpSpPr>
          <p:nvPr/>
        </p:nvGrpSpPr>
        <p:grpSpPr bwMode="auto">
          <a:xfrm>
            <a:off x="763568" y="745389"/>
            <a:ext cx="6970735" cy="3807332"/>
            <a:chOff x="146" y="748"/>
            <a:chExt cx="5470" cy="3109"/>
          </a:xfrm>
        </p:grpSpPr>
        <p:sp>
          <p:nvSpPr>
            <p:cNvPr id="53265" name="Rectangle 7">
              <a:extLst>
                <a:ext uri="{FF2B5EF4-FFF2-40B4-BE49-F238E27FC236}">
                  <a16:creationId xmlns:a16="http://schemas.microsoft.com/office/drawing/2014/main" id="{9E4EAB7D-EBA4-45AB-9234-DD14CF7BA53F}"/>
                </a:ext>
              </a:extLst>
            </p:cNvPr>
            <p:cNvSpPr>
              <a:spLocks noChangeArrowheads="1"/>
            </p:cNvSpPr>
            <p:nvPr/>
          </p:nvSpPr>
          <p:spPr bwMode="auto">
            <a:xfrm>
              <a:off x="146" y="748"/>
              <a:ext cx="5470" cy="3109"/>
            </a:xfrm>
            <a:prstGeom prst="rect">
              <a:avLst/>
            </a:prstGeom>
            <a:solidFill>
              <a:srgbClr val="CBC9BD"/>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ct val="0"/>
                </a:spcAft>
                <a:buClrTx/>
                <a:buSzTx/>
              </a:pPr>
              <a:endParaRPr lang="en-US" altLang="en-US" sz="1800" b="0">
                <a:solidFill>
                  <a:schemeClr val="tx1"/>
                </a:solidFill>
              </a:endParaRPr>
            </a:p>
          </p:txBody>
        </p:sp>
        <p:sp>
          <p:nvSpPr>
            <p:cNvPr id="53266" name="Rectangle 5">
              <a:extLst>
                <a:ext uri="{FF2B5EF4-FFF2-40B4-BE49-F238E27FC236}">
                  <a16:creationId xmlns:a16="http://schemas.microsoft.com/office/drawing/2014/main" id="{108C2BB7-F4BB-446E-A3DB-AF81B0577737}"/>
                </a:ext>
              </a:extLst>
            </p:cNvPr>
            <p:cNvSpPr>
              <a:spLocks noChangeArrowheads="1"/>
            </p:cNvSpPr>
            <p:nvPr/>
          </p:nvSpPr>
          <p:spPr bwMode="auto">
            <a:xfrm>
              <a:off x="2909" y="3009"/>
              <a:ext cx="2649" cy="791"/>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53267" name="Rectangle 6">
              <a:extLst>
                <a:ext uri="{FF2B5EF4-FFF2-40B4-BE49-F238E27FC236}">
                  <a16:creationId xmlns:a16="http://schemas.microsoft.com/office/drawing/2014/main" id="{7F1A7189-CBFE-4D1B-B1F5-8E4158C52DFE}"/>
                </a:ext>
              </a:extLst>
            </p:cNvPr>
            <p:cNvSpPr>
              <a:spLocks noChangeArrowheads="1"/>
            </p:cNvSpPr>
            <p:nvPr/>
          </p:nvSpPr>
          <p:spPr bwMode="auto">
            <a:xfrm>
              <a:off x="202" y="806"/>
              <a:ext cx="2649" cy="1497"/>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53268" name="Rectangle 7">
              <a:extLst>
                <a:ext uri="{FF2B5EF4-FFF2-40B4-BE49-F238E27FC236}">
                  <a16:creationId xmlns:a16="http://schemas.microsoft.com/office/drawing/2014/main" id="{474B3B5E-3CBF-41A1-8ED6-D659C7746DCC}"/>
                </a:ext>
              </a:extLst>
            </p:cNvPr>
            <p:cNvSpPr>
              <a:spLocks noChangeArrowheads="1"/>
            </p:cNvSpPr>
            <p:nvPr/>
          </p:nvSpPr>
          <p:spPr bwMode="auto">
            <a:xfrm>
              <a:off x="203" y="2360"/>
              <a:ext cx="2649" cy="1440"/>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53263" name="Rectangle 9">
            <a:extLst>
              <a:ext uri="{FF2B5EF4-FFF2-40B4-BE49-F238E27FC236}">
                <a16:creationId xmlns:a16="http://schemas.microsoft.com/office/drawing/2014/main" id="{706DCA9D-362D-4F41-A413-8E48892FCEC7}"/>
              </a:ext>
            </a:extLst>
          </p:cNvPr>
          <p:cNvSpPr>
            <a:spLocks noGrp="1" noChangeArrowheads="1"/>
          </p:cNvSpPr>
          <p:nvPr>
            <p:ph type="title"/>
          </p:nvPr>
        </p:nvSpPr>
        <p:spPr/>
        <p:txBody>
          <a:bodyPr/>
          <a:lstStyle/>
          <a:p>
            <a:pPr defTabSz="609600"/>
            <a:r>
              <a:rPr lang="en-US" altLang="en-US" dirty="0"/>
              <a:t>Type II Transconductance Amplifier</a:t>
            </a:r>
          </a:p>
        </p:txBody>
      </p:sp>
      <p:pic>
        <p:nvPicPr>
          <p:cNvPr id="70" name="Picture 69">
            <a:extLst>
              <a:ext uri="{FF2B5EF4-FFF2-40B4-BE49-F238E27FC236}">
                <a16:creationId xmlns:a16="http://schemas.microsoft.com/office/drawing/2014/main" id="{E5B85A2D-F0C6-41AF-9504-9CD86493CAA4}"/>
              </a:ext>
            </a:extLst>
          </p:cNvPr>
          <p:cNvPicPr>
            <a:picLocks noChangeAspect="1"/>
          </p:cNvPicPr>
          <p:nvPr/>
        </p:nvPicPr>
        <p:blipFill>
          <a:blip r:embed="rId4"/>
          <a:stretch>
            <a:fillRect/>
          </a:stretch>
        </p:blipFill>
        <p:spPr>
          <a:xfrm>
            <a:off x="1088315" y="868588"/>
            <a:ext cx="2556717" cy="1780467"/>
          </a:xfrm>
          <a:prstGeom prst="rect">
            <a:avLst/>
          </a:prstGeom>
        </p:spPr>
      </p:pic>
      <p:pic>
        <p:nvPicPr>
          <p:cNvPr id="136" name="Picture 135">
            <a:extLst>
              <a:ext uri="{FF2B5EF4-FFF2-40B4-BE49-F238E27FC236}">
                <a16:creationId xmlns:a16="http://schemas.microsoft.com/office/drawing/2014/main" id="{2631D2A7-CF90-429B-A7C0-261AD79BAA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861" y="3117188"/>
            <a:ext cx="1597702" cy="439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 name="Picture 136">
            <a:extLst>
              <a:ext uri="{FF2B5EF4-FFF2-40B4-BE49-F238E27FC236}">
                <a16:creationId xmlns:a16="http://schemas.microsoft.com/office/drawing/2014/main" id="{FC2EB7E3-A7CA-4603-A6E7-62387741AC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860" y="4243669"/>
            <a:ext cx="3242594" cy="22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3A8906C4-5C38-41B0-A2FD-0ED9C4DD99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620" y="2824469"/>
            <a:ext cx="1525942" cy="21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8">
            <a:extLst>
              <a:ext uri="{FF2B5EF4-FFF2-40B4-BE49-F238E27FC236}">
                <a16:creationId xmlns:a16="http://schemas.microsoft.com/office/drawing/2014/main" id="{B23B5FD5-51DF-49ED-BCAA-65C36994FB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7743" y="3842109"/>
            <a:ext cx="1143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39">
            <a:extLst>
              <a:ext uri="{FF2B5EF4-FFF2-40B4-BE49-F238E27FC236}">
                <a16:creationId xmlns:a16="http://schemas.microsoft.com/office/drawing/2014/main" id="{FE5D0098-19F1-4624-B066-BB7F55C164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5624" y="2953057"/>
            <a:ext cx="1285119" cy="42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0">
            <a:extLst>
              <a:ext uri="{FF2B5EF4-FFF2-40B4-BE49-F238E27FC236}">
                <a16:creationId xmlns:a16="http://schemas.microsoft.com/office/drawing/2014/main" id="{F3105169-D381-48F7-8D17-F043991292F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860" y="3716907"/>
            <a:ext cx="1388253" cy="453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 name="Picture 70">
            <a:extLst>
              <a:ext uri="{FF2B5EF4-FFF2-40B4-BE49-F238E27FC236}">
                <a16:creationId xmlns:a16="http://schemas.microsoft.com/office/drawing/2014/main" id="{70C26C70-1FBC-48E9-B7D9-D40E5F56E7D2}"/>
              </a:ext>
            </a:extLst>
          </p:cNvPr>
          <p:cNvPicPr>
            <a:picLocks noChangeAspect="1"/>
          </p:cNvPicPr>
          <p:nvPr/>
        </p:nvPicPr>
        <p:blipFill>
          <a:blip r:embed="rId11"/>
          <a:stretch>
            <a:fillRect/>
          </a:stretch>
        </p:blipFill>
        <p:spPr>
          <a:xfrm>
            <a:off x="4935431" y="3526533"/>
            <a:ext cx="1878330" cy="891540"/>
          </a:xfrm>
          <a:prstGeom prst="rect">
            <a:avLst/>
          </a:prstGeom>
        </p:spPr>
      </p:pic>
      <p:graphicFrame>
        <p:nvGraphicFramePr>
          <p:cNvPr id="144" name="Object 13">
            <a:extLst>
              <a:ext uri="{FF2B5EF4-FFF2-40B4-BE49-F238E27FC236}">
                <a16:creationId xmlns:a16="http://schemas.microsoft.com/office/drawing/2014/main" id="{1955EBA0-DAE6-4286-AF64-EF5618AD72B1}"/>
              </a:ext>
            </a:extLst>
          </p:cNvPr>
          <p:cNvGraphicFramePr>
            <a:graphicFrameLocks noChangeAspect="1"/>
          </p:cNvGraphicFramePr>
          <p:nvPr>
            <p:extLst/>
          </p:nvPr>
        </p:nvGraphicFramePr>
        <p:xfrm>
          <a:off x="4282069" y="843991"/>
          <a:ext cx="3308357" cy="2600451"/>
        </p:xfrm>
        <a:graphic>
          <a:graphicData uri="http://schemas.openxmlformats.org/presentationml/2006/ole">
            <mc:AlternateContent xmlns:mc="http://schemas.openxmlformats.org/markup-compatibility/2006">
              <mc:Choice xmlns:v="urn:schemas-microsoft-com:vml" Requires="v">
                <p:oleObj spid="_x0000_s6282" name="Chart" r:id="rId12" imgW="7600701" imgH="6272008" progId="MSGraph.Chart.8">
                  <p:embed followColorScheme="full"/>
                </p:oleObj>
              </mc:Choice>
              <mc:Fallback>
                <p:oleObj name="Chart" r:id="rId12" imgW="7600701" imgH="6272008" progId="MSGraph.Chart.8">
                  <p:embed followColorScheme="full"/>
                  <p:pic>
                    <p:nvPicPr>
                      <p:cNvPr id="144" name="Object 13">
                        <a:extLst>
                          <a:ext uri="{FF2B5EF4-FFF2-40B4-BE49-F238E27FC236}">
                            <a16:creationId xmlns:a16="http://schemas.microsoft.com/office/drawing/2014/main" id="{1955EBA0-DAE6-4286-AF64-EF5618AD72B1}"/>
                          </a:ext>
                        </a:extLst>
                      </p:cNvPr>
                      <p:cNvPicPr>
                        <a:picLocks noChangeAspect="1" noChangeArrowheads="1"/>
                      </p:cNvPicPr>
                      <p:nvPr/>
                    </p:nvPicPr>
                    <p:blipFill>
                      <a:blip r:embed="rId13"/>
                      <a:srcRect/>
                      <a:stretch>
                        <a:fillRect/>
                      </a:stretch>
                    </p:blipFill>
                    <p:spPr bwMode="auto">
                      <a:xfrm>
                        <a:off x="4282069" y="843991"/>
                        <a:ext cx="3308357" cy="2600451"/>
                      </a:xfrm>
                      <a:prstGeom prst="rect">
                        <a:avLst/>
                      </a:prstGeom>
                      <a:solidFill>
                        <a:schemeClr val="bg1"/>
                      </a:solidFill>
                      <a:ln w="9525">
                        <a:solidFill>
                          <a:schemeClr val="folHlink"/>
                        </a:solidFill>
                        <a:miter lim="800000"/>
                        <a:headEnd/>
                        <a:tailEnd/>
                      </a:ln>
                    </p:spPr>
                  </p:pic>
                </p:oleObj>
              </mc:Fallback>
            </mc:AlternateContent>
          </a:graphicData>
        </a:graphic>
      </p:graphicFrame>
      <p:sp>
        <p:nvSpPr>
          <p:cNvPr id="145" name="Line 17">
            <a:extLst>
              <a:ext uri="{FF2B5EF4-FFF2-40B4-BE49-F238E27FC236}">
                <a16:creationId xmlns:a16="http://schemas.microsoft.com/office/drawing/2014/main" id="{7B19CEE2-0508-419B-8F10-1CAE49F9D40B}"/>
              </a:ext>
            </a:extLst>
          </p:cNvPr>
          <p:cNvSpPr>
            <a:spLocks noChangeShapeType="1"/>
          </p:cNvSpPr>
          <p:nvPr/>
        </p:nvSpPr>
        <p:spPr bwMode="auto">
          <a:xfrm flipV="1">
            <a:off x="5236092" y="1993792"/>
            <a:ext cx="378789"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aphicFrame>
        <p:nvGraphicFramePr>
          <p:cNvPr id="146" name="Object 5">
            <a:extLst>
              <a:ext uri="{FF2B5EF4-FFF2-40B4-BE49-F238E27FC236}">
                <a16:creationId xmlns:a16="http://schemas.microsoft.com/office/drawing/2014/main" id="{40F0C588-2549-4442-AAB2-C6E3D0B4583A}"/>
              </a:ext>
            </a:extLst>
          </p:cNvPr>
          <p:cNvGraphicFramePr>
            <a:graphicFrameLocks noChangeAspect="1"/>
          </p:cNvGraphicFramePr>
          <p:nvPr>
            <p:extLst/>
          </p:nvPr>
        </p:nvGraphicFramePr>
        <p:xfrm>
          <a:off x="4822666" y="1887429"/>
          <a:ext cx="295327" cy="192605"/>
        </p:xfrm>
        <a:graphic>
          <a:graphicData uri="http://schemas.openxmlformats.org/presentationml/2006/ole">
            <mc:AlternateContent xmlns:mc="http://schemas.openxmlformats.org/markup-compatibility/2006">
              <mc:Choice xmlns:v="urn:schemas-microsoft-com:vml" Requires="v">
                <p:oleObj spid="_x0000_s6283" name="Equation" r:id="rId14" imgW="291960" imgH="190440" progId="Equation.3">
                  <p:embed/>
                </p:oleObj>
              </mc:Choice>
              <mc:Fallback>
                <p:oleObj name="Equation" r:id="rId14" imgW="291960" imgH="190440" progId="Equation.3">
                  <p:embed/>
                  <p:pic>
                    <p:nvPicPr>
                      <p:cNvPr id="146" name="Object 5">
                        <a:extLst>
                          <a:ext uri="{FF2B5EF4-FFF2-40B4-BE49-F238E27FC236}">
                            <a16:creationId xmlns:a16="http://schemas.microsoft.com/office/drawing/2014/main" id="{40F0C588-2549-4442-AAB2-C6E3D0B458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22666" y="1887429"/>
                        <a:ext cx="295327" cy="192605"/>
                      </a:xfrm>
                      <a:prstGeom prst="rect">
                        <a:avLst/>
                      </a:prstGeom>
                      <a:solidFill>
                        <a:schemeClr val="bg1"/>
                      </a:solidFill>
                    </p:spPr>
                  </p:pic>
                </p:oleObj>
              </mc:Fallback>
            </mc:AlternateContent>
          </a:graphicData>
        </a:graphic>
      </p:graphicFrame>
      <p:graphicFrame>
        <p:nvGraphicFramePr>
          <p:cNvPr id="147" name="Object 4">
            <a:extLst>
              <a:ext uri="{FF2B5EF4-FFF2-40B4-BE49-F238E27FC236}">
                <a16:creationId xmlns:a16="http://schemas.microsoft.com/office/drawing/2014/main" id="{BA761187-70B6-434A-B843-8A723AFCEB05}"/>
              </a:ext>
            </a:extLst>
          </p:cNvPr>
          <p:cNvGraphicFramePr>
            <a:graphicFrameLocks noChangeAspect="1"/>
          </p:cNvGraphicFramePr>
          <p:nvPr>
            <p:extLst/>
          </p:nvPr>
        </p:nvGraphicFramePr>
        <p:xfrm>
          <a:off x="5591621" y="2077930"/>
          <a:ext cx="385209" cy="346688"/>
        </p:xfrm>
        <a:graphic>
          <a:graphicData uri="http://schemas.openxmlformats.org/presentationml/2006/ole">
            <mc:AlternateContent xmlns:mc="http://schemas.openxmlformats.org/markup-compatibility/2006">
              <mc:Choice xmlns:v="urn:schemas-microsoft-com:vml" Requires="v">
                <p:oleObj spid="_x0000_s6284" name="Equation" r:id="rId16" imgW="380880" imgH="342720" progId="Equation.3">
                  <p:embed/>
                </p:oleObj>
              </mc:Choice>
              <mc:Fallback>
                <p:oleObj name="Equation" r:id="rId16" imgW="380880" imgH="342720" progId="Equation.3">
                  <p:embed/>
                  <p:pic>
                    <p:nvPicPr>
                      <p:cNvPr id="147" name="Object 4">
                        <a:extLst>
                          <a:ext uri="{FF2B5EF4-FFF2-40B4-BE49-F238E27FC236}">
                            <a16:creationId xmlns:a16="http://schemas.microsoft.com/office/drawing/2014/main" id="{BA761187-70B6-434A-B843-8A723AFCEB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91621" y="2077930"/>
                        <a:ext cx="385209" cy="346688"/>
                      </a:xfrm>
                      <a:prstGeom prst="rect">
                        <a:avLst/>
                      </a:prstGeom>
                      <a:solidFill>
                        <a:schemeClr val="bg1"/>
                      </a:solidFill>
                    </p:spPr>
                  </p:pic>
                </p:oleObj>
              </mc:Fallback>
            </mc:AlternateContent>
          </a:graphicData>
        </a:graphic>
      </p:graphicFrame>
      <p:graphicFrame>
        <p:nvGraphicFramePr>
          <p:cNvPr id="148" name="Object 6">
            <a:extLst>
              <a:ext uri="{FF2B5EF4-FFF2-40B4-BE49-F238E27FC236}">
                <a16:creationId xmlns:a16="http://schemas.microsoft.com/office/drawing/2014/main" id="{EC45E5FC-9A45-48E6-9F73-778BD2C5C4AA}"/>
              </a:ext>
            </a:extLst>
          </p:cNvPr>
          <p:cNvGraphicFramePr>
            <a:graphicFrameLocks noChangeAspect="1"/>
          </p:cNvGraphicFramePr>
          <p:nvPr>
            <p:extLst/>
          </p:nvPr>
        </p:nvGraphicFramePr>
        <p:xfrm>
          <a:off x="6813761" y="1585476"/>
          <a:ext cx="321008" cy="346689"/>
        </p:xfrm>
        <a:graphic>
          <a:graphicData uri="http://schemas.openxmlformats.org/presentationml/2006/ole">
            <mc:AlternateContent xmlns:mc="http://schemas.openxmlformats.org/markup-compatibility/2006">
              <mc:Choice xmlns:v="urn:schemas-microsoft-com:vml" Requires="v">
                <p:oleObj spid="_x0000_s6285" name="Equation" r:id="rId18" imgW="317160" imgH="342720" progId="Equation.3">
                  <p:embed/>
                </p:oleObj>
              </mc:Choice>
              <mc:Fallback>
                <p:oleObj name="Equation" r:id="rId18" imgW="317160" imgH="342720" progId="Equation.3">
                  <p:embed/>
                  <p:pic>
                    <p:nvPicPr>
                      <p:cNvPr id="148" name="Object 6">
                        <a:extLst>
                          <a:ext uri="{FF2B5EF4-FFF2-40B4-BE49-F238E27FC236}">
                            <a16:creationId xmlns:a16="http://schemas.microsoft.com/office/drawing/2014/main" id="{EC45E5FC-9A45-48E6-9F73-778BD2C5C4A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13761" y="1585476"/>
                        <a:ext cx="321008" cy="346689"/>
                      </a:xfrm>
                      <a:prstGeom prst="rect">
                        <a:avLst/>
                      </a:prstGeom>
                      <a:solidFill>
                        <a:schemeClr val="bg1"/>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71223"/>
    </mc:Choice>
    <mc:Fallback xmlns="">
      <p:transition spd="slow" advTm="7122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1">
            <a:extLst>
              <a:ext uri="{FF2B5EF4-FFF2-40B4-BE49-F238E27FC236}">
                <a16:creationId xmlns:a16="http://schemas.microsoft.com/office/drawing/2014/main" id="{6945A247-55A6-456E-9E65-103CEF0F65B4}"/>
              </a:ext>
            </a:extLst>
          </p:cNvPr>
          <p:cNvSpPr>
            <a:spLocks noGrp="1" noChangeArrowheads="1"/>
          </p:cNvSpPr>
          <p:nvPr>
            <p:ph type="sldNum" sz="quarter" idx="10"/>
          </p:nvPr>
        </p:nvSpPr>
        <p:spPr>
          <a:ln/>
        </p:spPr>
        <p:txBody>
          <a:bodyPr/>
          <a:lstStyle/>
          <a:p>
            <a:fld id="{0369F5C0-C483-49DA-A898-CFCDE7A9BDB5}" type="slidenum">
              <a:rPr lang="en-US" altLang="en-US"/>
              <a:pPr/>
              <a:t>23</a:t>
            </a:fld>
            <a:endParaRPr lang="en-US" altLang="en-US"/>
          </a:p>
        </p:txBody>
      </p:sp>
      <p:sp>
        <p:nvSpPr>
          <p:cNvPr id="53260" name="Slide Number Placeholder 4">
            <a:extLst>
              <a:ext uri="{FF2B5EF4-FFF2-40B4-BE49-F238E27FC236}">
                <a16:creationId xmlns:a16="http://schemas.microsoft.com/office/drawing/2014/main" id="{32BA6EFE-EEAA-4F3E-9004-48032BD6A586}"/>
              </a:ext>
            </a:extLst>
          </p:cNvPr>
          <p:cNvSpPr txBox="1">
            <a:spLocks noGrp="1"/>
          </p:cNvSpPr>
          <p:nvPr/>
        </p:nvSpPr>
        <p:spPr bwMode="auto">
          <a:xfrm>
            <a:off x="4413647" y="4950619"/>
            <a:ext cx="303609" cy="1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0" rIns="68572" bIns="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ctr">
              <a:lnSpc>
                <a:spcPct val="100000"/>
              </a:lnSpc>
              <a:spcBef>
                <a:spcPct val="0"/>
              </a:spcBef>
              <a:spcAft>
                <a:spcPct val="0"/>
              </a:spcAft>
              <a:buClrTx/>
              <a:buSzTx/>
            </a:pPr>
            <a:fld id="{5BF32132-A223-42B8-9E25-840BA3164915}" type="slidenum">
              <a:rPr lang="en-US" altLang="en-US" sz="600" b="0">
                <a:solidFill>
                  <a:schemeClr val="tx1"/>
                </a:solidFill>
              </a:rPr>
              <a:pPr algn="ctr">
                <a:lnSpc>
                  <a:spcPct val="100000"/>
                </a:lnSpc>
                <a:spcBef>
                  <a:spcPct val="0"/>
                </a:spcBef>
                <a:spcAft>
                  <a:spcPct val="0"/>
                </a:spcAft>
                <a:buClrTx/>
                <a:buSzTx/>
              </a:pPr>
              <a:t>23</a:t>
            </a:fld>
            <a:endParaRPr lang="en-US" altLang="en-US" sz="600" b="0">
              <a:solidFill>
                <a:schemeClr val="tx1"/>
              </a:solidFill>
            </a:endParaRPr>
          </a:p>
        </p:txBody>
      </p:sp>
      <p:sp>
        <p:nvSpPr>
          <p:cNvPr id="53261" name="Footer Placeholder 5">
            <a:extLst>
              <a:ext uri="{FF2B5EF4-FFF2-40B4-BE49-F238E27FC236}">
                <a16:creationId xmlns:a16="http://schemas.microsoft.com/office/drawing/2014/main" id="{A0940553-012D-48B2-B6EB-3039D4F97C7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b="1">
                <a:solidFill>
                  <a:srgbClr val="FFFFFF"/>
                </a:solidFill>
                <a:latin typeface="Arial" panose="020B0604020202020204" pitchFamily="34" charset="0"/>
                <a:cs typeface="Arial" panose="020B0604020202020204" pitchFamily="34" charset="0"/>
              </a:defRPr>
            </a:lvl1pPr>
            <a:lvl2pPr marL="28448794" indent="-28105894" eaLnBrk="0" hangingPunct="0">
              <a:defRPr sz="1800" b="1">
                <a:solidFill>
                  <a:srgbClr val="FFFFFF"/>
                </a:solidFill>
                <a:latin typeface="Arial" panose="020B0604020202020204" pitchFamily="34" charset="0"/>
                <a:cs typeface="Arial" panose="020B0604020202020204" pitchFamily="34" charset="0"/>
              </a:defRPr>
            </a:lvl2pPr>
            <a:lvl3pPr eaLnBrk="0" hangingPunct="0">
              <a:defRPr sz="1800" b="1">
                <a:solidFill>
                  <a:srgbClr val="FFFFFF"/>
                </a:solidFill>
                <a:latin typeface="Arial" panose="020B0604020202020204" pitchFamily="34" charset="0"/>
                <a:cs typeface="Arial" panose="020B0604020202020204" pitchFamily="34" charset="0"/>
              </a:defRPr>
            </a:lvl3pPr>
            <a:lvl4pPr eaLnBrk="0" hangingPunct="0">
              <a:defRPr sz="1800" b="1">
                <a:solidFill>
                  <a:srgbClr val="FFFFFF"/>
                </a:solidFill>
                <a:latin typeface="Arial" panose="020B0604020202020204" pitchFamily="34" charset="0"/>
                <a:cs typeface="Arial" panose="020B0604020202020204" pitchFamily="34" charset="0"/>
              </a:defRPr>
            </a:lvl4pPr>
            <a:lvl5pPr eaLnBrk="0" hangingPunct="0">
              <a:defRPr sz="1800" b="1">
                <a:solidFill>
                  <a:srgbClr val="FFFFFF"/>
                </a:solidFill>
                <a:latin typeface="Arial" panose="020B0604020202020204" pitchFamily="34" charset="0"/>
                <a:cs typeface="Arial" panose="020B0604020202020204" pitchFamily="34" charset="0"/>
              </a:defRPr>
            </a:lvl5pPr>
            <a:lvl6pPr marL="3429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6pPr>
            <a:lvl7pPr marL="6858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7pPr>
            <a:lvl8pPr marL="10287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8pPr>
            <a:lvl9pPr marL="13716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9pPr>
          </a:lstStyle>
          <a:p>
            <a:pPr eaLnBrk="1" hangingPunct="1"/>
            <a:endParaRPr lang="en-US" altLang="en-US" sz="600" b="0" dirty="0">
              <a:solidFill>
                <a:schemeClr val="tx1"/>
              </a:solidFill>
            </a:endParaRPr>
          </a:p>
        </p:txBody>
      </p:sp>
      <p:grpSp>
        <p:nvGrpSpPr>
          <p:cNvPr id="53264" name="Group 3">
            <a:extLst>
              <a:ext uri="{FF2B5EF4-FFF2-40B4-BE49-F238E27FC236}">
                <a16:creationId xmlns:a16="http://schemas.microsoft.com/office/drawing/2014/main" id="{A9229ACF-B894-4A15-9810-90689094320C}"/>
              </a:ext>
            </a:extLst>
          </p:cNvPr>
          <p:cNvGrpSpPr>
            <a:grpSpLocks/>
          </p:cNvGrpSpPr>
          <p:nvPr/>
        </p:nvGrpSpPr>
        <p:grpSpPr bwMode="auto">
          <a:xfrm>
            <a:off x="763568" y="745389"/>
            <a:ext cx="6970735" cy="3807332"/>
            <a:chOff x="146" y="748"/>
            <a:chExt cx="5470" cy="3109"/>
          </a:xfrm>
        </p:grpSpPr>
        <p:sp>
          <p:nvSpPr>
            <p:cNvPr id="53265" name="Rectangle 7">
              <a:extLst>
                <a:ext uri="{FF2B5EF4-FFF2-40B4-BE49-F238E27FC236}">
                  <a16:creationId xmlns:a16="http://schemas.microsoft.com/office/drawing/2014/main" id="{9E4EAB7D-EBA4-45AB-9234-DD14CF7BA53F}"/>
                </a:ext>
              </a:extLst>
            </p:cNvPr>
            <p:cNvSpPr>
              <a:spLocks noChangeArrowheads="1"/>
            </p:cNvSpPr>
            <p:nvPr/>
          </p:nvSpPr>
          <p:spPr bwMode="auto">
            <a:xfrm>
              <a:off x="146" y="748"/>
              <a:ext cx="5470" cy="3109"/>
            </a:xfrm>
            <a:prstGeom prst="rect">
              <a:avLst/>
            </a:prstGeom>
            <a:solidFill>
              <a:srgbClr val="CBC9BD"/>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ct val="0"/>
                </a:spcAft>
                <a:buClrTx/>
                <a:buSzTx/>
              </a:pPr>
              <a:endParaRPr lang="en-US" altLang="en-US" sz="1800" b="0">
                <a:solidFill>
                  <a:schemeClr val="tx1"/>
                </a:solidFill>
              </a:endParaRPr>
            </a:p>
          </p:txBody>
        </p:sp>
        <p:sp>
          <p:nvSpPr>
            <p:cNvPr id="53266" name="Rectangle 5">
              <a:extLst>
                <a:ext uri="{FF2B5EF4-FFF2-40B4-BE49-F238E27FC236}">
                  <a16:creationId xmlns:a16="http://schemas.microsoft.com/office/drawing/2014/main" id="{108C2BB7-F4BB-446E-A3DB-AF81B0577737}"/>
                </a:ext>
              </a:extLst>
            </p:cNvPr>
            <p:cNvSpPr>
              <a:spLocks noChangeArrowheads="1"/>
            </p:cNvSpPr>
            <p:nvPr/>
          </p:nvSpPr>
          <p:spPr bwMode="auto">
            <a:xfrm>
              <a:off x="2909" y="3009"/>
              <a:ext cx="2649" cy="791"/>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53267" name="Rectangle 6">
              <a:extLst>
                <a:ext uri="{FF2B5EF4-FFF2-40B4-BE49-F238E27FC236}">
                  <a16:creationId xmlns:a16="http://schemas.microsoft.com/office/drawing/2014/main" id="{7F1A7189-CBFE-4D1B-B1F5-8E4158C52DFE}"/>
                </a:ext>
              </a:extLst>
            </p:cNvPr>
            <p:cNvSpPr>
              <a:spLocks noChangeArrowheads="1"/>
            </p:cNvSpPr>
            <p:nvPr/>
          </p:nvSpPr>
          <p:spPr bwMode="auto">
            <a:xfrm>
              <a:off x="202" y="806"/>
              <a:ext cx="2649" cy="1497"/>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53268" name="Rectangle 7">
              <a:extLst>
                <a:ext uri="{FF2B5EF4-FFF2-40B4-BE49-F238E27FC236}">
                  <a16:creationId xmlns:a16="http://schemas.microsoft.com/office/drawing/2014/main" id="{474B3B5E-3CBF-41A1-8ED6-D659C7746DCC}"/>
                </a:ext>
              </a:extLst>
            </p:cNvPr>
            <p:cNvSpPr>
              <a:spLocks noChangeArrowheads="1"/>
            </p:cNvSpPr>
            <p:nvPr/>
          </p:nvSpPr>
          <p:spPr bwMode="auto">
            <a:xfrm>
              <a:off x="203" y="2360"/>
              <a:ext cx="2649" cy="1440"/>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53263" name="Rectangle 9">
            <a:extLst>
              <a:ext uri="{FF2B5EF4-FFF2-40B4-BE49-F238E27FC236}">
                <a16:creationId xmlns:a16="http://schemas.microsoft.com/office/drawing/2014/main" id="{706DCA9D-362D-4F41-A413-8E48892FCEC7}"/>
              </a:ext>
            </a:extLst>
          </p:cNvPr>
          <p:cNvSpPr>
            <a:spLocks noGrp="1" noChangeArrowheads="1"/>
          </p:cNvSpPr>
          <p:nvPr>
            <p:ph type="title"/>
          </p:nvPr>
        </p:nvSpPr>
        <p:spPr/>
        <p:txBody>
          <a:bodyPr/>
          <a:lstStyle/>
          <a:p>
            <a:pPr defTabSz="609600"/>
            <a:r>
              <a:rPr lang="en-US" altLang="en-US" dirty="0"/>
              <a:t>Voltage-Mode IBB Modulator and Power Stage</a:t>
            </a:r>
          </a:p>
        </p:txBody>
      </p:sp>
      <p:graphicFrame>
        <p:nvGraphicFramePr>
          <p:cNvPr id="53251" name="Object 3">
            <a:extLst>
              <a:ext uri="{FF2B5EF4-FFF2-40B4-BE49-F238E27FC236}">
                <a16:creationId xmlns:a16="http://schemas.microsoft.com/office/drawing/2014/main" id="{A2ABFAAA-7D7F-4DD6-9A1C-412CE36B2895}"/>
              </a:ext>
            </a:extLst>
          </p:cNvPr>
          <p:cNvGraphicFramePr>
            <a:graphicFrameLocks noChangeAspect="1"/>
          </p:cNvGraphicFramePr>
          <p:nvPr/>
        </p:nvGraphicFramePr>
        <p:xfrm>
          <a:off x="4952091" y="1165536"/>
          <a:ext cx="314325" cy="214313"/>
        </p:xfrm>
        <a:graphic>
          <a:graphicData uri="http://schemas.openxmlformats.org/presentationml/2006/ole">
            <mc:AlternateContent xmlns:mc="http://schemas.openxmlformats.org/markup-compatibility/2006">
              <mc:Choice xmlns:v="urn:schemas-microsoft-com:vml" Requires="v">
                <p:oleObj spid="_x0000_s7302" name="Equation" r:id="rId4" imgW="279360" imgH="190440" progId="Equation.3">
                  <p:embed/>
                </p:oleObj>
              </mc:Choice>
              <mc:Fallback>
                <p:oleObj name="Equation" r:id="rId4" imgW="279360" imgH="190440" progId="Equation.3">
                  <p:embed/>
                  <p:pic>
                    <p:nvPicPr>
                      <p:cNvPr id="53251" name="Object 3">
                        <a:extLst>
                          <a:ext uri="{FF2B5EF4-FFF2-40B4-BE49-F238E27FC236}">
                            <a16:creationId xmlns:a16="http://schemas.microsoft.com/office/drawing/2014/main" id="{A2ABFAAA-7D7F-4DD6-9A1C-412CE36B2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091" y="1165536"/>
                        <a:ext cx="314325" cy="214313"/>
                      </a:xfrm>
                      <a:prstGeom prst="rect">
                        <a:avLst/>
                      </a:prstGeom>
                      <a:solidFill>
                        <a:schemeClr val="bg1"/>
                      </a:solidFill>
                    </p:spPr>
                  </p:pic>
                </p:oleObj>
              </mc:Fallback>
            </mc:AlternateContent>
          </a:graphicData>
        </a:graphic>
      </p:graphicFrame>
      <p:graphicFrame>
        <p:nvGraphicFramePr>
          <p:cNvPr id="53250" name="Object 2">
            <a:extLst>
              <a:ext uri="{FF2B5EF4-FFF2-40B4-BE49-F238E27FC236}">
                <a16:creationId xmlns:a16="http://schemas.microsoft.com/office/drawing/2014/main" id="{F8FD81BE-B593-4A5B-815B-42564318C970}"/>
              </a:ext>
            </a:extLst>
          </p:cNvPr>
          <p:cNvGraphicFramePr>
            <a:graphicFrameLocks noChangeAspect="1"/>
          </p:cNvGraphicFramePr>
          <p:nvPr/>
        </p:nvGraphicFramePr>
        <p:xfrm>
          <a:off x="6052446" y="1111957"/>
          <a:ext cx="297656" cy="321469"/>
        </p:xfrm>
        <a:graphic>
          <a:graphicData uri="http://schemas.openxmlformats.org/presentationml/2006/ole">
            <mc:AlternateContent xmlns:mc="http://schemas.openxmlformats.org/markup-compatibility/2006">
              <mc:Choice xmlns:v="urn:schemas-microsoft-com:vml" Requires="v">
                <p:oleObj spid="_x0000_s7303" name="Equation" r:id="rId6" imgW="317160" imgH="342720" progId="Equation.3">
                  <p:embed/>
                </p:oleObj>
              </mc:Choice>
              <mc:Fallback>
                <p:oleObj name="Equation" r:id="rId6" imgW="317160" imgH="342720" progId="Equation.3">
                  <p:embed/>
                  <p:pic>
                    <p:nvPicPr>
                      <p:cNvPr id="53250" name="Object 2">
                        <a:extLst>
                          <a:ext uri="{FF2B5EF4-FFF2-40B4-BE49-F238E27FC236}">
                            <a16:creationId xmlns:a16="http://schemas.microsoft.com/office/drawing/2014/main" id="{F8FD81BE-B593-4A5B-815B-42564318C9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2446" y="1111957"/>
                        <a:ext cx="297656" cy="321469"/>
                      </a:xfrm>
                      <a:prstGeom prst="rect">
                        <a:avLst/>
                      </a:prstGeom>
                      <a:solidFill>
                        <a:schemeClr val="bg1"/>
                      </a:solidFill>
                    </p:spPr>
                  </p:pic>
                </p:oleObj>
              </mc:Fallback>
            </mc:AlternateContent>
          </a:graphicData>
        </a:graphic>
      </p:graphicFrame>
      <p:graphicFrame>
        <p:nvGraphicFramePr>
          <p:cNvPr id="53252" name="Object 4">
            <a:extLst>
              <a:ext uri="{FF2B5EF4-FFF2-40B4-BE49-F238E27FC236}">
                <a16:creationId xmlns:a16="http://schemas.microsoft.com/office/drawing/2014/main" id="{034CAAEB-B5D4-441E-83F7-A13913D2D371}"/>
              </a:ext>
            </a:extLst>
          </p:cNvPr>
          <p:cNvGraphicFramePr>
            <a:graphicFrameLocks noChangeAspect="1"/>
          </p:cNvGraphicFramePr>
          <p:nvPr/>
        </p:nvGraphicFramePr>
        <p:xfrm>
          <a:off x="6467758" y="2488321"/>
          <a:ext cx="297656" cy="321469"/>
        </p:xfrm>
        <a:graphic>
          <a:graphicData uri="http://schemas.openxmlformats.org/presentationml/2006/ole">
            <mc:AlternateContent xmlns:mc="http://schemas.openxmlformats.org/markup-compatibility/2006">
              <mc:Choice xmlns:v="urn:schemas-microsoft-com:vml" Requires="v">
                <p:oleObj spid="_x0000_s7304" name="Equation" r:id="rId8" imgW="317160" imgH="342720" progId="Equation.3">
                  <p:embed/>
                </p:oleObj>
              </mc:Choice>
              <mc:Fallback>
                <p:oleObj name="Equation" r:id="rId8" imgW="317160" imgH="342720" progId="Equation.3">
                  <p:embed/>
                  <p:pic>
                    <p:nvPicPr>
                      <p:cNvPr id="53252" name="Object 4">
                        <a:extLst>
                          <a:ext uri="{FF2B5EF4-FFF2-40B4-BE49-F238E27FC236}">
                            <a16:creationId xmlns:a16="http://schemas.microsoft.com/office/drawing/2014/main" id="{034CAAEB-B5D4-441E-83F7-A13913D2D3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7758" y="2488321"/>
                        <a:ext cx="297656" cy="321469"/>
                      </a:xfrm>
                      <a:prstGeom prst="rect">
                        <a:avLst/>
                      </a:prstGeom>
                      <a:solidFill>
                        <a:schemeClr val="bg1"/>
                      </a:solidFill>
                    </p:spPr>
                  </p:pic>
                </p:oleObj>
              </mc:Fallback>
            </mc:AlternateContent>
          </a:graphicData>
        </a:graphic>
      </p:graphicFrame>
      <p:sp>
        <p:nvSpPr>
          <p:cNvPr id="5" name="AutoShape 12">
            <a:extLst>
              <a:ext uri="{FF2B5EF4-FFF2-40B4-BE49-F238E27FC236}">
                <a16:creationId xmlns:a16="http://schemas.microsoft.com/office/drawing/2014/main" id="{0962245E-8A1A-48EA-A84E-FD0403F93673}"/>
              </a:ext>
            </a:extLst>
          </p:cNvPr>
          <p:cNvSpPr>
            <a:spLocks noChangeAspect="1" noChangeArrowheads="1" noTextEdit="1"/>
          </p:cNvSpPr>
          <p:nvPr/>
        </p:nvSpPr>
        <p:spPr bwMode="auto">
          <a:xfrm>
            <a:off x="4381387" y="836526"/>
            <a:ext cx="3133726" cy="258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14">
            <a:extLst>
              <a:ext uri="{FF2B5EF4-FFF2-40B4-BE49-F238E27FC236}">
                <a16:creationId xmlns:a16="http://schemas.microsoft.com/office/drawing/2014/main" id="{8DB28451-E738-4778-B49E-ED40412A7C41}"/>
              </a:ext>
            </a:extLst>
          </p:cNvPr>
          <p:cNvSpPr>
            <a:spLocks noChangeArrowheads="1"/>
          </p:cNvSpPr>
          <p:nvPr/>
        </p:nvSpPr>
        <p:spPr bwMode="auto">
          <a:xfrm>
            <a:off x="4284620" y="788982"/>
            <a:ext cx="3375773" cy="2655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15">
            <a:extLst>
              <a:ext uri="{FF2B5EF4-FFF2-40B4-BE49-F238E27FC236}">
                <a16:creationId xmlns:a16="http://schemas.microsoft.com/office/drawing/2014/main" id="{B90B36BA-C649-4894-9438-C059E655E194}"/>
              </a:ext>
            </a:extLst>
          </p:cNvPr>
          <p:cNvSpPr>
            <a:spLocks noChangeArrowheads="1"/>
          </p:cNvSpPr>
          <p:nvPr/>
        </p:nvSpPr>
        <p:spPr bwMode="auto">
          <a:xfrm>
            <a:off x="4837000" y="1011151"/>
            <a:ext cx="2357438" cy="188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16">
            <a:extLst>
              <a:ext uri="{FF2B5EF4-FFF2-40B4-BE49-F238E27FC236}">
                <a16:creationId xmlns:a16="http://schemas.microsoft.com/office/drawing/2014/main" id="{A4ED7E82-53E1-467E-A360-B21ADFB2B1F3}"/>
              </a:ext>
            </a:extLst>
          </p:cNvPr>
          <p:cNvSpPr>
            <a:spLocks noChangeShapeType="1"/>
          </p:cNvSpPr>
          <p:nvPr/>
        </p:nvSpPr>
        <p:spPr bwMode="auto">
          <a:xfrm>
            <a:off x="4837000" y="2520863"/>
            <a:ext cx="2357438" cy="0"/>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7">
            <a:extLst>
              <a:ext uri="{FF2B5EF4-FFF2-40B4-BE49-F238E27FC236}">
                <a16:creationId xmlns:a16="http://schemas.microsoft.com/office/drawing/2014/main" id="{266C9AA6-EEB6-4031-B1E6-DB6E4103C0F6}"/>
              </a:ext>
            </a:extLst>
          </p:cNvPr>
          <p:cNvSpPr>
            <a:spLocks noChangeShapeType="1"/>
          </p:cNvSpPr>
          <p:nvPr/>
        </p:nvSpPr>
        <p:spPr bwMode="auto">
          <a:xfrm>
            <a:off x="4837000" y="2146213"/>
            <a:ext cx="2357438" cy="0"/>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8">
            <a:extLst>
              <a:ext uri="{FF2B5EF4-FFF2-40B4-BE49-F238E27FC236}">
                <a16:creationId xmlns:a16="http://schemas.microsoft.com/office/drawing/2014/main" id="{C64A175C-2FAF-4194-BD1B-924D7732346C}"/>
              </a:ext>
            </a:extLst>
          </p:cNvPr>
          <p:cNvSpPr>
            <a:spLocks noChangeShapeType="1"/>
          </p:cNvSpPr>
          <p:nvPr/>
        </p:nvSpPr>
        <p:spPr bwMode="auto">
          <a:xfrm>
            <a:off x="4837000" y="1765213"/>
            <a:ext cx="2357438" cy="0"/>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9">
            <a:extLst>
              <a:ext uri="{FF2B5EF4-FFF2-40B4-BE49-F238E27FC236}">
                <a16:creationId xmlns:a16="http://schemas.microsoft.com/office/drawing/2014/main" id="{DC5B2FE2-E348-42CA-9149-C094DB8ADB2B}"/>
              </a:ext>
            </a:extLst>
          </p:cNvPr>
          <p:cNvSpPr>
            <a:spLocks noChangeShapeType="1"/>
          </p:cNvSpPr>
          <p:nvPr/>
        </p:nvSpPr>
        <p:spPr bwMode="auto">
          <a:xfrm>
            <a:off x="4837000" y="1390563"/>
            <a:ext cx="2357438" cy="0"/>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0">
            <a:extLst>
              <a:ext uri="{FF2B5EF4-FFF2-40B4-BE49-F238E27FC236}">
                <a16:creationId xmlns:a16="http://schemas.microsoft.com/office/drawing/2014/main" id="{80FD8CB8-4C41-4DE6-963F-B5EC0B179BEF}"/>
              </a:ext>
            </a:extLst>
          </p:cNvPr>
          <p:cNvSpPr>
            <a:spLocks noChangeShapeType="1"/>
          </p:cNvSpPr>
          <p:nvPr/>
        </p:nvSpPr>
        <p:spPr bwMode="auto">
          <a:xfrm>
            <a:off x="4837000" y="1011151"/>
            <a:ext cx="2357438" cy="0"/>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1">
            <a:extLst>
              <a:ext uri="{FF2B5EF4-FFF2-40B4-BE49-F238E27FC236}">
                <a16:creationId xmlns:a16="http://schemas.microsoft.com/office/drawing/2014/main" id="{5C3BC849-6369-4282-B19D-FB1BB97B8F61}"/>
              </a:ext>
            </a:extLst>
          </p:cNvPr>
          <p:cNvSpPr>
            <a:spLocks noChangeShapeType="1"/>
          </p:cNvSpPr>
          <p:nvPr/>
        </p:nvSpPr>
        <p:spPr bwMode="auto">
          <a:xfrm>
            <a:off x="497670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2">
            <a:extLst>
              <a:ext uri="{FF2B5EF4-FFF2-40B4-BE49-F238E27FC236}">
                <a16:creationId xmlns:a16="http://schemas.microsoft.com/office/drawing/2014/main" id="{D0875787-71F8-43A5-B208-39E97B83E6B7}"/>
              </a:ext>
            </a:extLst>
          </p:cNvPr>
          <p:cNvSpPr>
            <a:spLocks noChangeShapeType="1"/>
          </p:cNvSpPr>
          <p:nvPr/>
        </p:nvSpPr>
        <p:spPr bwMode="auto">
          <a:xfrm>
            <a:off x="505925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3">
            <a:extLst>
              <a:ext uri="{FF2B5EF4-FFF2-40B4-BE49-F238E27FC236}">
                <a16:creationId xmlns:a16="http://schemas.microsoft.com/office/drawing/2014/main" id="{C47DDEF0-BC51-4817-A858-50CCD73779D3}"/>
              </a:ext>
            </a:extLst>
          </p:cNvPr>
          <p:cNvSpPr>
            <a:spLocks noChangeShapeType="1"/>
          </p:cNvSpPr>
          <p:nvPr/>
        </p:nvSpPr>
        <p:spPr bwMode="auto">
          <a:xfrm>
            <a:off x="512275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4">
            <a:extLst>
              <a:ext uri="{FF2B5EF4-FFF2-40B4-BE49-F238E27FC236}">
                <a16:creationId xmlns:a16="http://schemas.microsoft.com/office/drawing/2014/main" id="{4943A327-BF22-4DE5-9482-B0F4096418A0}"/>
              </a:ext>
            </a:extLst>
          </p:cNvPr>
          <p:cNvSpPr>
            <a:spLocks noChangeShapeType="1"/>
          </p:cNvSpPr>
          <p:nvPr/>
        </p:nvSpPr>
        <p:spPr bwMode="auto">
          <a:xfrm>
            <a:off x="516402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5">
            <a:extLst>
              <a:ext uri="{FF2B5EF4-FFF2-40B4-BE49-F238E27FC236}">
                <a16:creationId xmlns:a16="http://schemas.microsoft.com/office/drawing/2014/main" id="{8E66BC31-5659-4348-9CB7-CF281F600ADE}"/>
              </a:ext>
            </a:extLst>
          </p:cNvPr>
          <p:cNvSpPr>
            <a:spLocks noChangeShapeType="1"/>
          </p:cNvSpPr>
          <p:nvPr/>
        </p:nvSpPr>
        <p:spPr bwMode="auto">
          <a:xfrm>
            <a:off x="520530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6">
            <a:extLst>
              <a:ext uri="{FF2B5EF4-FFF2-40B4-BE49-F238E27FC236}">
                <a16:creationId xmlns:a16="http://schemas.microsoft.com/office/drawing/2014/main" id="{3B989888-A785-44BB-8F6D-F4120BC1F82E}"/>
              </a:ext>
            </a:extLst>
          </p:cNvPr>
          <p:cNvSpPr>
            <a:spLocks noChangeShapeType="1"/>
          </p:cNvSpPr>
          <p:nvPr/>
        </p:nvSpPr>
        <p:spPr bwMode="auto">
          <a:xfrm>
            <a:off x="523387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7">
            <a:extLst>
              <a:ext uri="{FF2B5EF4-FFF2-40B4-BE49-F238E27FC236}">
                <a16:creationId xmlns:a16="http://schemas.microsoft.com/office/drawing/2014/main" id="{71FBEE7E-EBF6-450E-AF57-47D6C2D9513E}"/>
              </a:ext>
            </a:extLst>
          </p:cNvPr>
          <p:cNvSpPr>
            <a:spLocks noChangeShapeType="1"/>
          </p:cNvSpPr>
          <p:nvPr/>
        </p:nvSpPr>
        <p:spPr bwMode="auto">
          <a:xfrm>
            <a:off x="526403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8">
            <a:extLst>
              <a:ext uri="{FF2B5EF4-FFF2-40B4-BE49-F238E27FC236}">
                <a16:creationId xmlns:a16="http://schemas.microsoft.com/office/drawing/2014/main" id="{1A9BF1F3-9A05-4BBB-863E-11197B51A28C}"/>
              </a:ext>
            </a:extLst>
          </p:cNvPr>
          <p:cNvSpPr>
            <a:spLocks noChangeShapeType="1"/>
          </p:cNvSpPr>
          <p:nvPr/>
        </p:nvSpPr>
        <p:spPr bwMode="auto">
          <a:xfrm>
            <a:off x="528626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9">
            <a:extLst>
              <a:ext uri="{FF2B5EF4-FFF2-40B4-BE49-F238E27FC236}">
                <a16:creationId xmlns:a16="http://schemas.microsoft.com/office/drawing/2014/main" id="{254A3605-8ED2-4F53-84B4-F0A0C2329220}"/>
              </a:ext>
            </a:extLst>
          </p:cNvPr>
          <p:cNvSpPr>
            <a:spLocks noChangeShapeType="1"/>
          </p:cNvSpPr>
          <p:nvPr/>
        </p:nvSpPr>
        <p:spPr bwMode="auto">
          <a:xfrm>
            <a:off x="545136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0">
            <a:extLst>
              <a:ext uri="{FF2B5EF4-FFF2-40B4-BE49-F238E27FC236}">
                <a16:creationId xmlns:a16="http://schemas.microsoft.com/office/drawing/2014/main" id="{C876D7FC-0746-4B18-9CBD-2C6DABC538E3}"/>
              </a:ext>
            </a:extLst>
          </p:cNvPr>
          <p:cNvSpPr>
            <a:spLocks noChangeShapeType="1"/>
          </p:cNvSpPr>
          <p:nvPr/>
        </p:nvSpPr>
        <p:spPr bwMode="auto">
          <a:xfrm>
            <a:off x="553232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31">
            <a:extLst>
              <a:ext uri="{FF2B5EF4-FFF2-40B4-BE49-F238E27FC236}">
                <a16:creationId xmlns:a16="http://schemas.microsoft.com/office/drawing/2014/main" id="{3BA63C14-E429-450B-A8FA-374B5FB9B1E2}"/>
              </a:ext>
            </a:extLst>
          </p:cNvPr>
          <p:cNvSpPr>
            <a:spLocks noChangeShapeType="1"/>
          </p:cNvSpPr>
          <p:nvPr/>
        </p:nvSpPr>
        <p:spPr bwMode="auto">
          <a:xfrm>
            <a:off x="559106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2">
            <a:extLst>
              <a:ext uri="{FF2B5EF4-FFF2-40B4-BE49-F238E27FC236}">
                <a16:creationId xmlns:a16="http://schemas.microsoft.com/office/drawing/2014/main" id="{0C6F3976-287B-4C04-BF20-490B66CDA208}"/>
              </a:ext>
            </a:extLst>
          </p:cNvPr>
          <p:cNvSpPr>
            <a:spLocks noChangeShapeType="1"/>
          </p:cNvSpPr>
          <p:nvPr/>
        </p:nvSpPr>
        <p:spPr bwMode="auto">
          <a:xfrm>
            <a:off x="563868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3">
            <a:extLst>
              <a:ext uri="{FF2B5EF4-FFF2-40B4-BE49-F238E27FC236}">
                <a16:creationId xmlns:a16="http://schemas.microsoft.com/office/drawing/2014/main" id="{237A2B82-21E7-487F-B1DC-D16D9A5F9F32}"/>
              </a:ext>
            </a:extLst>
          </p:cNvPr>
          <p:cNvSpPr>
            <a:spLocks noChangeShapeType="1"/>
          </p:cNvSpPr>
          <p:nvPr/>
        </p:nvSpPr>
        <p:spPr bwMode="auto">
          <a:xfrm>
            <a:off x="567361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4">
            <a:extLst>
              <a:ext uri="{FF2B5EF4-FFF2-40B4-BE49-F238E27FC236}">
                <a16:creationId xmlns:a16="http://schemas.microsoft.com/office/drawing/2014/main" id="{6F59EF45-9F0C-4314-8F01-677CDC17C793}"/>
              </a:ext>
            </a:extLst>
          </p:cNvPr>
          <p:cNvSpPr>
            <a:spLocks noChangeShapeType="1"/>
          </p:cNvSpPr>
          <p:nvPr/>
        </p:nvSpPr>
        <p:spPr bwMode="auto">
          <a:xfrm>
            <a:off x="570853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5">
            <a:extLst>
              <a:ext uri="{FF2B5EF4-FFF2-40B4-BE49-F238E27FC236}">
                <a16:creationId xmlns:a16="http://schemas.microsoft.com/office/drawing/2014/main" id="{51C80C9D-B545-4811-B990-3372AEF2732B}"/>
              </a:ext>
            </a:extLst>
          </p:cNvPr>
          <p:cNvSpPr>
            <a:spLocks noChangeShapeType="1"/>
          </p:cNvSpPr>
          <p:nvPr/>
        </p:nvSpPr>
        <p:spPr bwMode="auto">
          <a:xfrm>
            <a:off x="573235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6">
            <a:extLst>
              <a:ext uri="{FF2B5EF4-FFF2-40B4-BE49-F238E27FC236}">
                <a16:creationId xmlns:a16="http://schemas.microsoft.com/office/drawing/2014/main" id="{F104DA91-2E55-44BC-8A98-D474E9EBEE1E}"/>
              </a:ext>
            </a:extLst>
          </p:cNvPr>
          <p:cNvSpPr>
            <a:spLocks noChangeShapeType="1"/>
          </p:cNvSpPr>
          <p:nvPr/>
        </p:nvSpPr>
        <p:spPr bwMode="auto">
          <a:xfrm>
            <a:off x="576092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7">
            <a:extLst>
              <a:ext uri="{FF2B5EF4-FFF2-40B4-BE49-F238E27FC236}">
                <a16:creationId xmlns:a16="http://schemas.microsoft.com/office/drawing/2014/main" id="{12304604-8399-4314-A58A-BE4D3F2EF2E8}"/>
              </a:ext>
            </a:extLst>
          </p:cNvPr>
          <p:cNvSpPr>
            <a:spLocks noChangeShapeType="1"/>
          </p:cNvSpPr>
          <p:nvPr/>
        </p:nvSpPr>
        <p:spPr bwMode="auto">
          <a:xfrm>
            <a:off x="591967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8">
            <a:extLst>
              <a:ext uri="{FF2B5EF4-FFF2-40B4-BE49-F238E27FC236}">
                <a16:creationId xmlns:a16="http://schemas.microsoft.com/office/drawing/2014/main" id="{ECC83561-AC98-4F11-B5D3-F348AC149E89}"/>
              </a:ext>
            </a:extLst>
          </p:cNvPr>
          <p:cNvSpPr>
            <a:spLocks noChangeShapeType="1"/>
          </p:cNvSpPr>
          <p:nvPr/>
        </p:nvSpPr>
        <p:spPr bwMode="auto">
          <a:xfrm>
            <a:off x="600698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9">
            <a:extLst>
              <a:ext uri="{FF2B5EF4-FFF2-40B4-BE49-F238E27FC236}">
                <a16:creationId xmlns:a16="http://schemas.microsoft.com/office/drawing/2014/main" id="{51F3D803-9364-4E13-B770-D57E822CFD6B}"/>
              </a:ext>
            </a:extLst>
          </p:cNvPr>
          <p:cNvSpPr>
            <a:spLocks noChangeShapeType="1"/>
          </p:cNvSpPr>
          <p:nvPr/>
        </p:nvSpPr>
        <p:spPr bwMode="auto">
          <a:xfrm>
            <a:off x="606572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0">
            <a:extLst>
              <a:ext uri="{FF2B5EF4-FFF2-40B4-BE49-F238E27FC236}">
                <a16:creationId xmlns:a16="http://schemas.microsoft.com/office/drawing/2014/main" id="{F9DCCC51-B487-43A0-9DA1-7A445CB4FADD}"/>
              </a:ext>
            </a:extLst>
          </p:cNvPr>
          <p:cNvSpPr>
            <a:spLocks noChangeShapeType="1"/>
          </p:cNvSpPr>
          <p:nvPr/>
        </p:nvSpPr>
        <p:spPr bwMode="auto">
          <a:xfrm>
            <a:off x="611176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1">
            <a:extLst>
              <a:ext uri="{FF2B5EF4-FFF2-40B4-BE49-F238E27FC236}">
                <a16:creationId xmlns:a16="http://schemas.microsoft.com/office/drawing/2014/main" id="{223667A7-BCEB-49D5-8856-8E0B5A05A3AA}"/>
              </a:ext>
            </a:extLst>
          </p:cNvPr>
          <p:cNvSpPr>
            <a:spLocks noChangeShapeType="1"/>
          </p:cNvSpPr>
          <p:nvPr/>
        </p:nvSpPr>
        <p:spPr bwMode="auto">
          <a:xfrm>
            <a:off x="614668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42">
            <a:extLst>
              <a:ext uri="{FF2B5EF4-FFF2-40B4-BE49-F238E27FC236}">
                <a16:creationId xmlns:a16="http://schemas.microsoft.com/office/drawing/2014/main" id="{8E3ABA0F-27A3-4470-B350-5BE29E9C8483}"/>
              </a:ext>
            </a:extLst>
          </p:cNvPr>
          <p:cNvSpPr>
            <a:spLocks noChangeShapeType="1"/>
          </p:cNvSpPr>
          <p:nvPr/>
        </p:nvSpPr>
        <p:spPr bwMode="auto">
          <a:xfrm>
            <a:off x="617685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43">
            <a:extLst>
              <a:ext uri="{FF2B5EF4-FFF2-40B4-BE49-F238E27FC236}">
                <a16:creationId xmlns:a16="http://schemas.microsoft.com/office/drawing/2014/main" id="{C3B923D6-0243-48D1-874F-0388D12210EE}"/>
              </a:ext>
            </a:extLst>
          </p:cNvPr>
          <p:cNvSpPr>
            <a:spLocks noChangeShapeType="1"/>
          </p:cNvSpPr>
          <p:nvPr/>
        </p:nvSpPr>
        <p:spPr bwMode="auto">
          <a:xfrm>
            <a:off x="620542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44">
            <a:extLst>
              <a:ext uri="{FF2B5EF4-FFF2-40B4-BE49-F238E27FC236}">
                <a16:creationId xmlns:a16="http://schemas.microsoft.com/office/drawing/2014/main" id="{A8A29BF0-7B51-42E6-96F2-ABC8BC919D3C}"/>
              </a:ext>
            </a:extLst>
          </p:cNvPr>
          <p:cNvSpPr>
            <a:spLocks noChangeShapeType="1"/>
          </p:cNvSpPr>
          <p:nvPr/>
        </p:nvSpPr>
        <p:spPr bwMode="auto">
          <a:xfrm>
            <a:off x="622923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5">
            <a:extLst>
              <a:ext uri="{FF2B5EF4-FFF2-40B4-BE49-F238E27FC236}">
                <a16:creationId xmlns:a16="http://schemas.microsoft.com/office/drawing/2014/main" id="{84259C12-1979-4642-B8EC-E089F0488ED5}"/>
              </a:ext>
            </a:extLst>
          </p:cNvPr>
          <p:cNvSpPr>
            <a:spLocks noChangeShapeType="1"/>
          </p:cNvSpPr>
          <p:nvPr/>
        </p:nvSpPr>
        <p:spPr bwMode="auto">
          <a:xfrm>
            <a:off x="639275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6">
            <a:extLst>
              <a:ext uri="{FF2B5EF4-FFF2-40B4-BE49-F238E27FC236}">
                <a16:creationId xmlns:a16="http://schemas.microsoft.com/office/drawing/2014/main" id="{910A7E7F-1AEC-4A2B-8B6C-6C2777E14B3E}"/>
              </a:ext>
            </a:extLst>
          </p:cNvPr>
          <p:cNvSpPr>
            <a:spLocks noChangeShapeType="1"/>
          </p:cNvSpPr>
          <p:nvPr/>
        </p:nvSpPr>
        <p:spPr bwMode="auto">
          <a:xfrm>
            <a:off x="647530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7">
            <a:extLst>
              <a:ext uri="{FF2B5EF4-FFF2-40B4-BE49-F238E27FC236}">
                <a16:creationId xmlns:a16="http://schemas.microsoft.com/office/drawing/2014/main" id="{4C396E53-2E9A-495D-A5DE-28BD3D7672C4}"/>
              </a:ext>
            </a:extLst>
          </p:cNvPr>
          <p:cNvSpPr>
            <a:spLocks noChangeShapeType="1"/>
          </p:cNvSpPr>
          <p:nvPr/>
        </p:nvSpPr>
        <p:spPr bwMode="auto">
          <a:xfrm>
            <a:off x="653403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8">
            <a:extLst>
              <a:ext uri="{FF2B5EF4-FFF2-40B4-BE49-F238E27FC236}">
                <a16:creationId xmlns:a16="http://schemas.microsoft.com/office/drawing/2014/main" id="{A6459585-6C80-4C78-AE8F-13D2649270BB}"/>
              </a:ext>
            </a:extLst>
          </p:cNvPr>
          <p:cNvSpPr>
            <a:spLocks noChangeShapeType="1"/>
          </p:cNvSpPr>
          <p:nvPr/>
        </p:nvSpPr>
        <p:spPr bwMode="auto">
          <a:xfrm>
            <a:off x="6580075"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9">
            <a:extLst>
              <a:ext uri="{FF2B5EF4-FFF2-40B4-BE49-F238E27FC236}">
                <a16:creationId xmlns:a16="http://schemas.microsoft.com/office/drawing/2014/main" id="{646930A5-7734-47C9-8F1F-12213B2EA3D4}"/>
              </a:ext>
            </a:extLst>
          </p:cNvPr>
          <p:cNvSpPr>
            <a:spLocks noChangeShapeType="1"/>
          </p:cNvSpPr>
          <p:nvPr/>
        </p:nvSpPr>
        <p:spPr bwMode="auto">
          <a:xfrm>
            <a:off x="662135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50">
            <a:extLst>
              <a:ext uri="{FF2B5EF4-FFF2-40B4-BE49-F238E27FC236}">
                <a16:creationId xmlns:a16="http://schemas.microsoft.com/office/drawing/2014/main" id="{46FF1300-C847-4B80-92AD-8B87F1EC5E53}"/>
              </a:ext>
            </a:extLst>
          </p:cNvPr>
          <p:cNvSpPr>
            <a:spLocks noChangeShapeType="1"/>
          </p:cNvSpPr>
          <p:nvPr/>
        </p:nvSpPr>
        <p:spPr bwMode="auto">
          <a:xfrm>
            <a:off x="665151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51">
            <a:extLst>
              <a:ext uri="{FF2B5EF4-FFF2-40B4-BE49-F238E27FC236}">
                <a16:creationId xmlns:a16="http://schemas.microsoft.com/office/drawing/2014/main" id="{D41D048C-50A9-484B-94B3-A53E1C9E77BC}"/>
              </a:ext>
            </a:extLst>
          </p:cNvPr>
          <p:cNvSpPr>
            <a:spLocks noChangeShapeType="1"/>
          </p:cNvSpPr>
          <p:nvPr/>
        </p:nvSpPr>
        <p:spPr bwMode="auto">
          <a:xfrm>
            <a:off x="668008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52">
            <a:extLst>
              <a:ext uri="{FF2B5EF4-FFF2-40B4-BE49-F238E27FC236}">
                <a16:creationId xmlns:a16="http://schemas.microsoft.com/office/drawing/2014/main" id="{DCBC8CB2-DEBF-4E4C-A48E-7818C5F3703B}"/>
              </a:ext>
            </a:extLst>
          </p:cNvPr>
          <p:cNvSpPr>
            <a:spLocks noChangeShapeType="1"/>
          </p:cNvSpPr>
          <p:nvPr/>
        </p:nvSpPr>
        <p:spPr bwMode="auto">
          <a:xfrm>
            <a:off x="670390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53">
            <a:extLst>
              <a:ext uri="{FF2B5EF4-FFF2-40B4-BE49-F238E27FC236}">
                <a16:creationId xmlns:a16="http://schemas.microsoft.com/office/drawing/2014/main" id="{F7D8EADA-B3CE-4A79-A5E7-262EE717EC06}"/>
              </a:ext>
            </a:extLst>
          </p:cNvPr>
          <p:cNvSpPr>
            <a:spLocks noChangeShapeType="1"/>
          </p:cNvSpPr>
          <p:nvPr/>
        </p:nvSpPr>
        <p:spPr bwMode="auto">
          <a:xfrm>
            <a:off x="686741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4">
            <a:extLst>
              <a:ext uri="{FF2B5EF4-FFF2-40B4-BE49-F238E27FC236}">
                <a16:creationId xmlns:a16="http://schemas.microsoft.com/office/drawing/2014/main" id="{EE9755DB-ECB9-48E8-B1E6-5A2A655F4335}"/>
              </a:ext>
            </a:extLst>
          </p:cNvPr>
          <p:cNvSpPr>
            <a:spLocks noChangeShapeType="1"/>
          </p:cNvSpPr>
          <p:nvPr/>
        </p:nvSpPr>
        <p:spPr bwMode="auto">
          <a:xfrm>
            <a:off x="694996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5">
            <a:extLst>
              <a:ext uri="{FF2B5EF4-FFF2-40B4-BE49-F238E27FC236}">
                <a16:creationId xmlns:a16="http://schemas.microsoft.com/office/drawing/2014/main" id="{3DF645DB-7608-4007-BF8D-44BAE94B7CF8}"/>
              </a:ext>
            </a:extLst>
          </p:cNvPr>
          <p:cNvSpPr>
            <a:spLocks noChangeShapeType="1"/>
          </p:cNvSpPr>
          <p:nvPr/>
        </p:nvSpPr>
        <p:spPr bwMode="auto">
          <a:xfrm>
            <a:off x="700711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6">
            <a:extLst>
              <a:ext uri="{FF2B5EF4-FFF2-40B4-BE49-F238E27FC236}">
                <a16:creationId xmlns:a16="http://schemas.microsoft.com/office/drawing/2014/main" id="{736AFB11-BBE4-4FB6-9FD0-3B9C07A7EBFC}"/>
              </a:ext>
            </a:extLst>
          </p:cNvPr>
          <p:cNvSpPr>
            <a:spLocks noChangeShapeType="1"/>
          </p:cNvSpPr>
          <p:nvPr/>
        </p:nvSpPr>
        <p:spPr bwMode="auto">
          <a:xfrm>
            <a:off x="705473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7">
            <a:extLst>
              <a:ext uri="{FF2B5EF4-FFF2-40B4-BE49-F238E27FC236}">
                <a16:creationId xmlns:a16="http://schemas.microsoft.com/office/drawing/2014/main" id="{62B2D67D-1E7C-45A1-99F1-63D4B46618B0}"/>
              </a:ext>
            </a:extLst>
          </p:cNvPr>
          <p:cNvSpPr>
            <a:spLocks noChangeShapeType="1"/>
          </p:cNvSpPr>
          <p:nvPr/>
        </p:nvSpPr>
        <p:spPr bwMode="auto">
          <a:xfrm>
            <a:off x="708966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8">
            <a:extLst>
              <a:ext uri="{FF2B5EF4-FFF2-40B4-BE49-F238E27FC236}">
                <a16:creationId xmlns:a16="http://schemas.microsoft.com/office/drawing/2014/main" id="{2365B24B-626A-4B9D-B5E1-8C861BC8CFF8}"/>
              </a:ext>
            </a:extLst>
          </p:cNvPr>
          <p:cNvSpPr>
            <a:spLocks noChangeShapeType="1"/>
          </p:cNvSpPr>
          <p:nvPr/>
        </p:nvSpPr>
        <p:spPr bwMode="auto">
          <a:xfrm>
            <a:off x="7124587"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9">
            <a:extLst>
              <a:ext uri="{FF2B5EF4-FFF2-40B4-BE49-F238E27FC236}">
                <a16:creationId xmlns:a16="http://schemas.microsoft.com/office/drawing/2014/main" id="{A1522DEE-80F5-453C-95B6-DC1FE8DB8BF3}"/>
              </a:ext>
            </a:extLst>
          </p:cNvPr>
          <p:cNvSpPr>
            <a:spLocks noChangeShapeType="1"/>
          </p:cNvSpPr>
          <p:nvPr/>
        </p:nvSpPr>
        <p:spPr bwMode="auto">
          <a:xfrm>
            <a:off x="7148400"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60">
            <a:extLst>
              <a:ext uri="{FF2B5EF4-FFF2-40B4-BE49-F238E27FC236}">
                <a16:creationId xmlns:a16="http://schemas.microsoft.com/office/drawing/2014/main" id="{1144C49F-4EEB-46DE-A023-9AD5D8B37B00}"/>
              </a:ext>
            </a:extLst>
          </p:cNvPr>
          <p:cNvSpPr>
            <a:spLocks noChangeShapeType="1"/>
          </p:cNvSpPr>
          <p:nvPr/>
        </p:nvSpPr>
        <p:spPr bwMode="auto">
          <a:xfrm>
            <a:off x="7172212" y="1011151"/>
            <a:ext cx="0" cy="1889124"/>
          </a:xfrm>
          <a:prstGeom prst="line">
            <a:avLst/>
          </a:prstGeom>
          <a:noFill/>
          <a:ln w="0">
            <a:solidFill>
              <a:srgbClr val="C0C0C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61">
            <a:extLst>
              <a:ext uri="{FF2B5EF4-FFF2-40B4-BE49-F238E27FC236}">
                <a16:creationId xmlns:a16="http://schemas.microsoft.com/office/drawing/2014/main" id="{5A14309D-427C-4667-B2B1-9972CE2F6C06}"/>
              </a:ext>
            </a:extLst>
          </p:cNvPr>
          <p:cNvSpPr>
            <a:spLocks noChangeShapeType="1"/>
          </p:cNvSpPr>
          <p:nvPr/>
        </p:nvSpPr>
        <p:spPr bwMode="auto">
          <a:xfrm>
            <a:off x="5310075" y="1011151"/>
            <a:ext cx="0" cy="1889124"/>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2">
            <a:extLst>
              <a:ext uri="{FF2B5EF4-FFF2-40B4-BE49-F238E27FC236}">
                <a16:creationId xmlns:a16="http://schemas.microsoft.com/office/drawing/2014/main" id="{B6DAB5E1-F65B-4E17-9940-DF2595639844}"/>
              </a:ext>
            </a:extLst>
          </p:cNvPr>
          <p:cNvSpPr>
            <a:spLocks noChangeShapeType="1"/>
          </p:cNvSpPr>
          <p:nvPr/>
        </p:nvSpPr>
        <p:spPr bwMode="auto">
          <a:xfrm>
            <a:off x="5778387" y="1011151"/>
            <a:ext cx="0" cy="1889124"/>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63">
            <a:extLst>
              <a:ext uri="{FF2B5EF4-FFF2-40B4-BE49-F238E27FC236}">
                <a16:creationId xmlns:a16="http://schemas.microsoft.com/office/drawing/2014/main" id="{A6889947-149A-4D57-B7C4-CE177C9B3FF6}"/>
              </a:ext>
            </a:extLst>
          </p:cNvPr>
          <p:cNvSpPr>
            <a:spLocks noChangeShapeType="1"/>
          </p:cNvSpPr>
          <p:nvPr/>
        </p:nvSpPr>
        <p:spPr bwMode="auto">
          <a:xfrm>
            <a:off x="6253050" y="1011151"/>
            <a:ext cx="0" cy="1889124"/>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64">
            <a:extLst>
              <a:ext uri="{FF2B5EF4-FFF2-40B4-BE49-F238E27FC236}">
                <a16:creationId xmlns:a16="http://schemas.microsoft.com/office/drawing/2014/main" id="{2886650B-5867-4190-B233-9CD697CDA5D9}"/>
              </a:ext>
            </a:extLst>
          </p:cNvPr>
          <p:cNvSpPr>
            <a:spLocks noChangeShapeType="1"/>
          </p:cNvSpPr>
          <p:nvPr/>
        </p:nvSpPr>
        <p:spPr bwMode="auto">
          <a:xfrm>
            <a:off x="6721362" y="1011151"/>
            <a:ext cx="0" cy="1889124"/>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5">
            <a:extLst>
              <a:ext uri="{FF2B5EF4-FFF2-40B4-BE49-F238E27FC236}">
                <a16:creationId xmlns:a16="http://schemas.microsoft.com/office/drawing/2014/main" id="{550D8859-FBA6-433D-9FDA-C3561D65225F}"/>
              </a:ext>
            </a:extLst>
          </p:cNvPr>
          <p:cNvSpPr>
            <a:spLocks noChangeShapeType="1"/>
          </p:cNvSpPr>
          <p:nvPr/>
        </p:nvSpPr>
        <p:spPr bwMode="auto">
          <a:xfrm>
            <a:off x="7194437" y="1011151"/>
            <a:ext cx="0" cy="1889124"/>
          </a:xfrm>
          <a:prstGeom prst="line">
            <a:avLst/>
          </a:prstGeom>
          <a:noFill/>
          <a:ln w="635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6">
            <a:extLst>
              <a:ext uri="{FF2B5EF4-FFF2-40B4-BE49-F238E27FC236}">
                <a16:creationId xmlns:a16="http://schemas.microsoft.com/office/drawing/2014/main" id="{3F92BDAC-C91A-45C7-988E-394335D22956}"/>
              </a:ext>
            </a:extLst>
          </p:cNvPr>
          <p:cNvSpPr>
            <a:spLocks noChangeArrowheads="1"/>
          </p:cNvSpPr>
          <p:nvPr/>
        </p:nvSpPr>
        <p:spPr bwMode="auto">
          <a:xfrm>
            <a:off x="4837000" y="1011151"/>
            <a:ext cx="2357438" cy="188912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7">
            <a:extLst>
              <a:ext uri="{FF2B5EF4-FFF2-40B4-BE49-F238E27FC236}">
                <a16:creationId xmlns:a16="http://schemas.microsoft.com/office/drawing/2014/main" id="{17E4CDE2-8883-4A33-B224-08D7AB2F2682}"/>
              </a:ext>
            </a:extLst>
          </p:cNvPr>
          <p:cNvSpPr>
            <a:spLocks noChangeShapeType="1"/>
          </p:cNvSpPr>
          <p:nvPr/>
        </p:nvSpPr>
        <p:spPr bwMode="auto">
          <a:xfrm>
            <a:off x="4837000" y="1011151"/>
            <a:ext cx="0" cy="1889124"/>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48" name="Line 68">
            <a:extLst>
              <a:ext uri="{FF2B5EF4-FFF2-40B4-BE49-F238E27FC236}">
                <a16:creationId xmlns:a16="http://schemas.microsoft.com/office/drawing/2014/main" id="{BC213308-676B-440F-885F-3373A9033421}"/>
              </a:ext>
            </a:extLst>
          </p:cNvPr>
          <p:cNvSpPr>
            <a:spLocks noChangeShapeType="1"/>
          </p:cNvSpPr>
          <p:nvPr/>
        </p:nvSpPr>
        <p:spPr bwMode="auto">
          <a:xfrm>
            <a:off x="4806837" y="2900275"/>
            <a:ext cx="301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49" name="Line 69">
            <a:extLst>
              <a:ext uri="{FF2B5EF4-FFF2-40B4-BE49-F238E27FC236}">
                <a16:creationId xmlns:a16="http://schemas.microsoft.com/office/drawing/2014/main" id="{34909850-7E9C-4952-B78F-9989AEA397C7}"/>
              </a:ext>
            </a:extLst>
          </p:cNvPr>
          <p:cNvSpPr>
            <a:spLocks noChangeShapeType="1"/>
          </p:cNvSpPr>
          <p:nvPr/>
        </p:nvSpPr>
        <p:spPr bwMode="auto">
          <a:xfrm>
            <a:off x="4806837" y="2520863"/>
            <a:ext cx="301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69" name="Line 70">
            <a:extLst>
              <a:ext uri="{FF2B5EF4-FFF2-40B4-BE49-F238E27FC236}">
                <a16:creationId xmlns:a16="http://schemas.microsoft.com/office/drawing/2014/main" id="{2446E3CA-9F7B-4661-8B8B-16A1633D1113}"/>
              </a:ext>
            </a:extLst>
          </p:cNvPr>
          <p:cNvSpPr>
            <a:spLocks noChangeShapeType="1"/>
          </p:cNvSpPr>
          <p:nvPr/>
        </p:nvSpPr>
        <p:spPr bwMode="auto">
          <a:xfrm>
            <a:off x="4806837" y="2146213"/>
            <a:ext cx="301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0" name="Line 71">
            <a:extLst>
              <a:ext uri="{FF2B5EF4-FFF2-40B4-BE49-F238E27FC236}">
                <a16:creationId xmlns:a16="http://schemas.microsoft.com/office/drawing/2014/main" id="{5AAAC91C-0ED7-4F8C-AB12-4537522B7F3B}"/>
              </a:ext>
            </a:extLst>
          </p:cNvPr>
          <p:cNvSpPr>
            <a:spLocks noChangeShapeType="1"/>
          </p:cNvSpPr>
          <p:nvPr/>
        </p:nvSpPr>
        <p:spPr bwMode="auto">
          <a:xfrm>
            <a:off x="4806837" y="1765213"/>
            <a:ext cx="301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1" name="Line 72">
            <a:extLst>
              <a:ext uri="{FF2B5EF4-FFF2-40B4-BE49-F238E27FC236}">
                <a16:creationId xmlns:a16="http://schemas.microsoft.com/office/drawing/2014/main" id="{4D7F478F-71AD-40CE-A39D-692B77A6E20C}"/>
              </a:ext>
            </a:extLst>
          </p:cNvPr>
          <p:cNvSpPr>
            <a:spLocks noChangeShapeType="1"/>
          </p:cNvSpPr>
          <p:nvPr/>
        </p:nvSpPr>
        <p:spPr bwMode="auto">
          <a:xfrm>
            <a:off x="4806837" y="1390563"/>
            <a:ext cx="301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2" name="Line 73">
            <a:extLst>
              <a:ext uri="{FF2B5EF4-FFF2-40B4-BE49-F238E27FC236}">
                <a16:creationId xmlns:a16="http://schemas.microsoft.com/office/drawing/2014/main" id="{82C55505-C2CF-469A-96E1-1F0FB858844C}"/>
              </a:ext>
            </a:extLst>
          </p:cNvPr>
          <p:cNvSpPr>
            <a:spLocks noChangeShapeType="1"/>
          </p:cNvSpPr>
          <p:nvPr/>
        </p:nvSpPr>
        <p:spPr bwMode="auto">
          <a:xfrm>
            <a:off x="4806837" y="1011151"/>
            <a:ext cx="301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3" name="Line 74">
            <a:extLst>
              <a:ext uri="{FF2B5EF4-FFF2-40B4-BE49-F238E27FC236}">
                <a16:creationId xmlns:a16="http://schemas.microsoft.com/office/drawing/2014/main" id="{7890330F-505A-4D99-9B01-2FC5317A1559}"/>
              </a:ext>
            </a:extLst>
          </p:cNvPr>
          <p:cNvSpPr>
            <a:spLocks noChangeShapeType="1"/>
          </p:cNvSpPr>
          <p:nvPr/>
        </p:nvSpPr>
        <p:spPr bwMode="auto">
          <a:xfrm>
            <a:off x="4837000" y="2900275"/>
            <a:ext cx="235743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4" name="Line 75">
            <a:extLst>
              <a:ext uri="{FF2B5EF4-FFF2-40B4-BE49-F238E27FC236}">
                <a16:creationId xmlns:a16="http://schemas.microsoft.com/office/drawing/2014/main" id="{129E1D05-FE9A-4B8A-9253-F4F1B0B27BE7}"/>
              </a:ext>
            </a:extLst>
          </p:cNvPr>
          <p:cNvSpPr>
            <a:spLocks noChangeShapeType="1"/>
          </p:cNvSpPr>
          <p:nvPr/>
        </p:nvSpPr>
        <p:spPr bwMode="auto">
          <a:xfrm flipV="1">
            <a:off x="4837000" y="2900275"/>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5" name="Line 76">
            <a:extLst>
              <a:ext uri="{FF2B5EF4-FFF2-40B4-BE49-F238E27FC236}">
                <a16:creationId xmlns:a16="http://schemas.microsoft.com/office/drawing/2014/main" id="{056BB53B-F089-48B9-84CB-17ECCA11B606}"/>
              </a:ext>
            </a:extLst>
          </p:cNvPr>
          <p:cNvSpPr>
            <a:spLocks noChangeShapeType="1"/>
          </p:cNvSpPr>
          <p:nvPr/>
        </p:nvSpPr>
        <p:spPr bwMode="auto">
          <a:xfrm flipV="1">
            <a:off x="5310075" y="2900275"/>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6" name="Line 77">
            <a:extLst>
              <a:ext uri="{FF2B5EF4-FFF2-40B4-BE49-F238E27FC236}">
                <a16:creationId xmlns:a16="http://schemas.microsoft.com/office/drawing/2014/main" id="{1B892FA2-F968-4686-81A5-C7592D6F83BC}"/>
              </a:ext>
            </a:extLst>
          </p:cNvPr>
          <p:cNvSpPr>
            <a:spLocks noChangeShapeType="1"/>
          </p:cNvSpPr>
          <p:nvPr/>
        </p:nvSpPr>
        <p:spPr bwMode="auto">
          <a:xfrm flipV="1">
            <a:off x="5778387" y="2900275"/>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7" name="Line 78">
            <a:extLst>
              <a:ext uri="{FF2B5EF4-FFF2-40B4-BE49-F238E27FC236}">
                <a16:creationId xmlns:a16="http://schemas.microsoft.com/office/drawing/2014/main" id="{4DABF0EB-3018-4DA4-926E-792E75507547}"/>
              </a:ext>
            </a:extLst>
          </p:cNvPr>
          <p:cNvSpPr>
            <a:spLocks noChangeShapeType="1"/>
          </p:cNvSpPr>
          <p:nvPr/>
        </p:nvSpPr>
        <p:spPr bwMode="auto">
          <a:xfrm flipV="1">
            <a:off x="6253050" y="2900275"/>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8" name="Line 79">
            <a:extLst>
              <a:ext uri="{FF2B5EF4-FFF2-40B4-BE49-F238E27FC236}">
                <a16:creationId xmlns:a16="http://schemas.microsoft.com/office/drawing/2014/main" id="{F93049FA-B272-485F-B80B-2377B6C18780}"/>
              </a:ext>
            </a:extLst>
          </p:cNvPr>
          <p:cNvSpPr>
            <a:spLocks noChangeShapeType="1"/>
          </p:cNvSpPr>
          <p:nvPr/>
        </p:nvSpPr>
        <p:spPr bwMode="auto">
          <a:xfrm flipV="1">
            <a:off x="6721362" y="2900275"/>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9" name="Line 80">
            <a:extLst>
              <a:ext uri="{FF2B5EF4-FFF2-40B4-BE49-F238E27FC236}">
                <a16:creationId xmlns:a16="http://schemas.microsoft.com/office/drawing/2014/main" id="{4B15F2ED-5C3D-4543-933C-355056E74B41}"/>
              </a:ext>
            </a:extLst>
          </p:cNvPr>
          <p:cNvSpPr>
            <a:spLocks noChangeShapeType="1"/>
          </p:cNvSpPr>
          <p:nvPr/>
        </p:nvSpPr>
        <p:spPr bwMode="auto">
          <a:xfrm flipV="1">
            <a:off x="7194437" y="2900275"/>
            <a:ext cx="0" cy="30162"/>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81" name="Rectangle 82">
            <a:extLst>
              <a:ext uri="{FF2B5EF4-FFF2-40B4-BE49-F238E27FC236}">
                <a16:creationId xmlns:a16="http://schemas.microsoft.com/office/drawing/2014/main" id="{F9A3A80E-1315-412E-8ABE-AEE7B8DAA081}"/>
              </a:ext>
            </a:extLst>
          </p:cNvPr>
          <p:cNvSpPr>
            <a:spLocks noChangeArrowheads="1"/>
          </p:cNvSpPr>
          <p:nvPr/>
        </p:nvSpPr>
        <p:spPr bwMode="auto">
          <a:xfrm>
            <a:off x="4625862" y="2847888"/>
            <a:ext cx="1936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2" name="Rectangle 83">
            <a:extLst>
              <a:ext uri="{FF2B5EF4-FFF2-40B4-BE49-F238E27FC236}">
                <a16:creationId xmlns:a16="http://schemas.microsoft.com/office/drawing/2014/main" id="{7BB1A3BE-0BAB-491D-8ED7-FDE42E437861}"/>
              </a:ext>
            </a:extLst>
          </p:cNvPr>
          <p:cNvSpPr>
            <a:spLocks noChangeArrowheads="1"/>
          </p:cNvSpPr>
          <p:nvPr/>
        </p:nvSpPr>
        <p:spPr bwMode="auto">
          <a:xfrm>
            <a:off x="4625862" y="2468475"/>
            <a:ext cx="1936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3" name="Rectangle 84">
            <a:extLst>
              <a:ext uri="{FF2B5EF4-FFF2-40B4-BE49-F238E27FC236}">
                <a16:creationId xmlns:a16="http://schemas.microsoft.com/office/drawing/2014/main" id="{12644CFF-9AFF-40B5-BB92-8F3F1034A040}"/>
              </a:ext>
            </a:extLst>
          </p:cNvPr>
          <p:cNvSpPr>
            <a:spLocks noChangeArrowheads="1"/>
          </p:cNvSpPr>
          <p:nvPr/>
        </p:nvSpPr>
        <p:spPr bwMode="auto">
          <a:xfrm>
            <a:off x="4625862" y="2093826"/>
            <a:ext cx="1936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4" name="Rectangle 85">
            <a:extLst>
              <a:ext uri="{FF2B5EF4-FFF2-40B4-BE49-F238E27FC236}">
                <a16:creationId xmlns:a16="http://schemas.microsoft.com/office/drawing/2014/main" id="{7D8370D7-5FF5-4E7E-8488-926C2433F92D}"/>
              </a:ext>
            </a:extLst>
          </p:cNvPr>
          <p:cNvSpPr>
            <a:spLocks noChangeArrowheads="1"/>
          </p:cNvSpPr>
          <p:nvPr/>
        </p:nvSpPr>
        <p:spPr bwMode="auto">
          <a:xfrm>
            <a:off x="4706825" y="1712826"/>
            <a:ext cx="100013"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5" name="Rectangle 86">
            <a:extLst>
              <a:ext uri="{FF2B5EF4-FFF2-40B4-BE49-F238E27FC236}">
                <a16:creationId xmlns:a16="http://schemas.microsoft.com/office/drawing/2014/main" id="{6E50F8B6-FF85-4CA2-8E47-03FEDB30C2C2}"/>
              </a:ext>
            </a:extLst>
          </p:cNvPr>
          <p:cNvSpPr>
            <a:spLocks noChangeArrowheads="1"/>
          </p:cNvSpPr>
          <p:nvPr/>
        </p:nvSpPr>
        <p:spPr bwMode="auto">
          <a:xfrm>
            <a:off x="4654437" y="1338176"/>
            <a:ext cx="158750"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6" name="Rectangle 87">
            <a:extLst>
              <a:ext uri="{FF2B5EF4-FFF2-40B4-BE49-F238E27FC236}">
                <a16:creationId xmlns:a16="http://schemas.microsoft.com/office/drawing/2014/main" id="{EF80F32D-7709-41AA-9F0B-7442700452B8}"/>
              </a:ext>
            </a:extLst>
          </p:cNvPr>
          <p:cNvSpPr>
            <a:spLocks noChangeArrowheads="1"/>
          </p:cNvSpPr>
          <p:nvPr/>
        </p:nvSpPr>
        <p:spPr bwMode="auto">
          <a:xfrm>
            <a:off x="4654437" y="957176"/>
            <a:ext cx="158750"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7" name="Rectangle 88">
            <a:extLst>
              <a:ext uri="{FF2B5EF4-FFF2-40B4-BE49-F238E27FC236}">
                <a16:creationId xmlns:a16="http://schemas.microsoft.com/office/drawing/2014/main" id="{B3C9A031-06F7-4FE2-94E7-5FD878C25152}"/>
              </a:ext>
            </a:extLst>
          </p:cNvPr>
          <p:cNvSpPr>
            <a:spLocks noChangeArrowheads="1"/>
          </p:cNvSpPr>
          <p:nvPr/>
        </p:nvSpPr>
        <p:spPr bwMode="auto">
          <a:xfrm>
            <a:off x="4783025" y="2989175"/>
            <a:ext cx="158750"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8" name="Rectangle 89">
            <a:extLst>
              <a:ext uri="{FF2B5EF4-FFF2-40B4-BE49-F238E27FC236}">
                <a16:creationId xmlns:a16="http://schemas.microsoft.com/office/drawing/2014/main" id="{7F22AC7E-3736-4225-B95F-9BD333E793FC}"/>
              </a:ext>
            </a:extLst>
          </p:cNvPr>
          <p:cNvSpPr>
            <a:spLocks noChangeArrowheads="1"/>
          </p:cNvSpPr>
          <p:nvPr/>
        </p:nvSpPr>
        <p:spPr bwMode="auto">
          <a:xfrm>
            <a:off x="5233875" y="2989175"/>
            <a:ext cx="21113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89" name="Rectangle 90">
            <a:extLst>
              <a:ext uri="{FF2B5EF4-FFF2-40B4-BE49-F238E27FC236}">
                <a16:creationId xmlns:a16="http://schemas.microsoft.com/office/drawing/2014/main" id="{7EFABDEA-C922-4B12-A8B7-9DF6B27ED5BD}"/>
              </a:ext>
            </a:extLst>
          </p:cNvPr>
          <p:cNvSpPr>
            <a:spLocks noChangeArrowheads="1"/>
          </p:cNvSpPr>
          <p:nvPr/>
        </p:nvSpPr>
        <p:spPr bwMode="auto">
          <a:xfrm>
            <a:off x="5660912" y="2989175"/>
            <a:ext cx="298450"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000000"/>
                </a:solidFill>
                <a:effectLst/>
                <a:latin typeface="Arial" panose="020B060402020202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290" name="Rectangle 91">
            <a:extLst>
              <a:ext uri="{FF2B5EF4-FFF2-40B4-BE49-F238E27FC236}">
                <a16:creationId xmlns:a16="http://schemas.microsoft.com/office/drawing/2014/main" id="{9CEB6653-DD04-4C42-84BD-AB582DEE22A2}"/>
              </a:ext>
            </a:extLst>
          </p:cNvPr>
          <p:cNvSpPr>
            <a:spLocks noChangeArrowheads="1"/>
          </p:cNvSpPr>
          <p:nvPr/>
        </p:nvSpPr>
        <p:spPr bwMode="auto">
          <a:xfrm>
            <a:off x="6111762" y="2989175"/>
            <a:ext cx="35242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10,000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91" name="Rectangle 92">
            <a:extLst>
              <a:ext uri="{FF2B5EF4-FFF2-40B4-BE49-F238E27FC236}">
                <a16:creationId xmlns:a16="http://schemas.microsoft.com/office/drawing/2014/main" id="{BF569476-B08D-45A8-931F-5DCC5F230D6C}"/>
              </a:ext>
            </a:extLst>
          </p:cNvPr>
          <p:cNvSpPr>
            <a:spLocks noChangeArrowheads="1"/>
          </p:cNvSpPr>
          <p:nvPr/>
        </p:nvSpPr>
        <p:spPr bwMode="auto">
          <a:xfrm>
            <a:off x="6551500" y="2989175"/>
            <a:ext cx="40957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100,000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92" name="Rectangle 93">
            <a:extLst>
              <a:ext uri="{FF2B5EF4-FFF2-40B4-BE49-F238E27FC236}">
                <a16:creationId xmlns:a16="http://schemas.microsoft.com/office/drawing/2014/main" id="{51A44505-E4A6-4C53-8DD5-23023BFAED1A}"/>
              </a:ext>
            </a:extLst>
          </p:cNvPr>
          <p:cNvSpPr>
            <a:spLocks noChangeArrowheads="1"/>
          </p:cNvSpPr>
          <p:nvPr/>
        </p:nvSpPr>
        <p:spPr bwMode="auto">
          <a:xfrm>
            <a:off x="6989650" y="2989175"/>
            <a:ext cx="49212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93" name="Rectangle 94">
            <a:extLst>
              <a:ext uri="{FF2B5EF4-FFF2-40B4-BE49-F238E27FC236}">
                <a16:creationId xmlns:a16="http://schemas.microsoft.com/office/drawing/2014/main" id="{6EB8568D-E614-48AA-97CE-9F821D6174EA}"/>
              </a:ext>
            </a:extLst>
          </p:cNvPr>
          <p:cNvSpPr>
            <a:spLocks noChangeArrowheads="1"/>
          </p:cNvSpPr>
          <p:nvPr/>
        </p:nvSpPr>
        <p:spPr bwMode="auto">
          <a:xfrm>
            <a:off x="5614875" y="3159038"/>
            <a:ext cx="8905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00"/>
                </a:solidFill>
                <a:effectLst/>
                <a:latin typeface="Arial" panose="020B0604020202020204" pitchFamily="34" charset="0"/>
              </a:rPr>
              <a:t>FREQUENCY (Hz)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294" name="Rectangle 95">
            <a:extLst>
              <a:ext uri="{FF2B5EF4-FFF2-40B4-BE49-F238E27FC236}">
                <a16:creationId xmlns:a16="http://schemas.microsoft.com/office/drawing/2014/main" id="{93A0ED6F-E893-49F4-A3F7-BEFC44512A18}"/>
              </a:ext>
            </a:extLst>
          </p:cNvPr>
          <p:cNvSpPr>
            <a:spLocks noChangeArrowheads="1"/>
          </p:cNvSpPr>
          <p:nvPr/>
        </p:nvSpPr>
        <p:spPr bwMode="auto">
          <a:xfrm rot="16200000">
            <a:off x="4278200" y="1917613"/>
            <a:ext cx="5207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000099"/>
                </a:solidFill>
                <a:effectLst/>
                <a:latin typeface="Arial" panose="020B0604020202020204" pitchFamily="34" charset="0"/>
              </a:rPr>
              <a:t>GAIN (dB)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97">
            <a:extLst>
              <a:ext uri="{FF2B5EF4-FFF2-40B4-BE49-F238E27FC236}">
                <a16:creationId xmlns:a16="http://schemas.microsoft.com/office/drawing/2014/main" id="{55FC654D-48B5-4231-B01B-3CC832112DB9}"/>
              </a:ext>
            </a:extLst>
          </p:cNvPr>
          <p:cNvSpPr>
            <a:spLocks noChangeArrowheads="1"/>
          </p:cNvSpPr>
          <p:nvPr/>
        </p:nvSpPr>
        <p:spPr bwMode="auto">
          <a:xfrm>
            <a:off x="4386150" y="841288"/>
            <a:ext cx="3124201" cy="2579686"/>
          </a:xfrm>
          <a:prstGeom prst="rect">
            <a:avLst/>
          </a:prstGeom>
          <a:noFill/>
          <a:ln w="7938" cap="flat">
            <a:solidFill>
              <a:srgbClr val="C38C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3296" name="Straight Connector 53295">
            <a:extLst>
              <a:ext uri="{FF2B5EF4-FFF2-40B4-BE49-F238E27FC236}">
                <a16:creationId xmlns:a16="http://schemas.microsoft.com/office/drawing/2014/main" id="{A71D6A3E-831F-410E-B4DD-723835709897}"/>
              </a:ext>
            </a:extLst>
          </p:cNvPr>
          <p:cNvCxnSpPr/>
          <p:nvPr/>
        </p:nvCxnSpPr>
        <p:spPr>
          <a:xfrm flipV="1">
            <a:off x="4830650" y="1393739"/>
            <a:ext cx="1185069" cy="7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298" name="Straight Connector 53297">
            <a:extLst>
              <a:ext uri="{FF2B5EF4-FFF2-40B4-BE49-F238E27FC236}">
                <a16:creationId xmlns:a16="http://schemas.microsoft.com/office/drawing/2014/main" id="{27153181-3C0E-4817-9F29-DE5DC22EE5EF}"/>
              </a:ext>
            </a:extLst>
          </p:cNvPr>
          <p:cNvCxnSpPr>
            <a:cxnSpLocks/>
          </p:cNvCxnSpPr>
          <p:nvPr/>
        </p:nvCxnSpPr>
        <p:spPr>
          <a:xfrm>
            <a:off x="6020732" y="1393739"/>
            <a:ext cx="404765" cy="622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300" name="Straight Connector 53299">
            <a:extLst>
              <a:ext uri="{FF2B5EF4-FFF2-40B4-BE49-F238E27FC236}">
                <a16:creationId xmlns:a16="http://schemas.microsoft.com/office/drawing/2014/main" id="{D420E186-9ECE-4515-8C65-5F246FA4B6CF}"/>
              </a:ext>
            </a:extLst>
          </p:cNvPr>
          <p:cNvCxnSpPr>
            <a:cxnSpLocks/>
          </p:cNvCxnSpPr>
          <p:nvPr/>
        </p:nvCxnSpPr>
        <p:spPr>
          <a:xfrm>
            <a:off x="6417898" y="2006515"/>
            <a:ext cx="473827" cy="380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302" name="Straight Connector 53301">
            <a:extLst>
              <a:ext uri="{FF2B5EF4-FFF2-40B4-BE49-F238E27FC236}">
                <a16:creationId xmlns:a16="http://schemas.microsoft.com/office/drawing/2014/main" id="{68E35029-ACC2-4663-A3E9-E2891097B850}"/>
              </a:ext>
            </a:extLst>
          </p:cNvPr>
          <p:cNvCxnSpPr/>
          <p:nvPr/>
        </p:nvCxnSpPr>
        <p:spPr>
          <a:xfrm>
            <a:off x="6896925" y="2389744"/>
            <a:ext cx="314704" cy="0"/>
          </a:xfrm>
          <a:prstGeom prst="line">
            <a:avLst/>
          </a:prstGeom>
        </p:spPr>
        <p:style>
          <a:lnRef idx="1">
            <a:schemeClr val="accent1"/>
          </a:lnRef>
          <a:fillRef idx="0">
            <a:schemeClr val="accent1"/>
          </a:fillRef>
          <a:effectRef idx="0">
            <a:schemeClr val="accent1"/>
          </a:effectRef>
          <a:fontRef idx="minor">
            <a:schemeClr val="tx1"/>
          </a:fontRef>
        </p:style>
      </p:cxnSp>
      <p:pic>
        <p:nvPicPr>
          <p:cNvPr id="53303" name="Picture 53302">
            <a:extLst>
              <a:ext uri="{FF2B5EF4-FFF2-40B4-BE49-F238E27FC236}">
                <a16:creationId xmlns:a16="http://schemas.microsoft.com/office/drawing/2014/main" id="{DE03F820-D1F3-4208-B0E7-2CB63D38DC4C}"/>
              </a:ext>
            </a:extLst>
          </p:cNvPr>
          <p:cNvPicPr>
            <a:picLocks noChangeAspect="1"/>
          </p:cNvPicPr>
          <p:nvPr/>
        </p:nvPicPr>
        <p:blipFill>
          <a:blip r:embed="rId10"/>
          <a:stretch>
            <a:fillRect/>
          </a:stretch>
        </p:blipFill>
        <p:spPr>
          <a:xfrm>
            <a:off x="5996200" y="1055457"/>
            <a:ext cx="284829" cy="306530"/>
          </a:xfrm>
          <a:prstGeom prst="rect">
            <a:avLst/>
          </a:prstGeom>
        </p:spPr>
      </p:pic>
      <p:pic>
        <p:nvPicPr>
          <p:cNvPr id="53304" name="Picture 53303">
            <a:extLst>
              <a:ext uri="{FF2B5EF4-FFF2-40B4-BE49-F238E27FC236}">
                <a16:creationId xmlns:a16="http://schemas.microsoft.com/office/drawing/2014/main" id="{975E34AD-DCDE-4FD8-AEB4-25FDABC9EC44}"/>
              </a:ext>
            </a:extLst>
          </p:cNvPr>
          <p:cNvPicPr>
            <a:picLocks noChangeAspect="1"/>
          </p:cNvPicPr>
          <p:nvPr/>
        </p:nvPicPr>
        <p:blipFill>
          <a:blip r:embed="rId11"/>
          <a:stretch>
            <a:fillRect/>
          </a:stretch>
        </p:blipFill>
        <p:spPr>
          <a:xfrm>
            <a:off x="6439891" y="1645343"/>
            <a:ext cx="288927" cy="313692"/>
          </a:xfrm>
          <a:prstGeom prst="rect">
            <a:avLst/>
          </a:prstGeom>
        </p:spPr>
      </p:pic>
      <p:pic>
        <p:nvPicPr>
          <p:cNvPr id="53305" name="Picture 53304">
            <a:extLst>
              <a:ext uri="{FF2B5EF4-FFF2-40B4-BE49-F238E27FC236}">
                <a16:creationId xmlns:a16="http://schemas.microsoft.com/office/drawing/2014/main" id="{4BD2D7D9-B847-423F-91C0-1299EBABBDDA}"/>
              </a:ext>
            </a:extLst>
          </p:cNvPr>
          <p:cNvPicPr>
            <a:picLocks noChangeAspect="1"/>
          </p:cNvPicPr>
          <p:nvPr/>
        </p:nvPicPr>
        <p:blipFill>
          <a:blip r:embed="rId12"/>
          <a:stretch>
            <a:fillRect/>
          </a:stretch>
        </p:blipFill>
        <p:spPr>
          <a:xfrm>
            <a:off x="6859474" y="1999193"/>
            <a:ext cx="296593" cy="322015"/>
          </a:xfrm>
          <a:prstGeom prst="rect">
            <a:avLst/>
          </a:prstGeom>
        </p:spPr>
      </p:pic>
      <p:graphicFrame>
        <p:nvGraphicFramePr>
          <p:cNvPr id="122" name="Object 11">
            <a:extLst>
              <a:ext uri="{FF2B5EF4-FFF2-40B4-BE49-F238E27FC236}">
                <a16:creationId xmlns:a16="http://schemas.microsoft.com/office/drawing/2014/main" id="{84547A99-A07F-46A3-9270-52065B304C6F}"/>
              </a:ext>
            </a:extLst>
          </p:cNvPr>
          <p:cNvGraphicFramePr>
            <a:graphicFrameLocks noChangeAspect="1"/>
          </p:cNvGraphicFramePr>
          <p:nvPr>
            <p:extLst/>
          </p:nvPr>
        </p:nvGraphicFramePr>
        <p:xfrm>
          <a:off x="4938347" y="1125261"/>
          <a:ext cx="268224" cy="182881"/>
        </p:xfrm>
        <a:graphic>
          <a:graphicData uri="http://schemas.openxmlformats.org/presentationml/2006/ole">
            <mc:AlternateContent xmlns:mc="http://schemas.openxmlformats.org/markup-compatibility/2006">
              <mc:Choice xmlns:v="urn:schemas-microsoft-com:vml" Requires="v">
                <p:oleObj spid="_x0000_s7305" name="Equation" r:id="rId13" imgW="279360" imgH="190440" progId="Equation.3">
                  <p:embed/>
                </p:oleObj>
              </mc:Choice>
              <mc:Fallback>
                <p:oleObj name="Equation" r:id="rId13" imgW="279360" imgH="190440" progId="Equation.3">
                  <p:embed/>
                  <p:pic>
                    <p:nvPicPr>
                      <p:cNvPr id="122" name="Object 11">
                        <a:extLst>
                          <a:ext uri="{FF2B5EF4-FFF2-40B4-BE49-F238E27FC236}">
                            <a16:creationId xmlns:a16="http://schemas.microsoft.com/office/drawing/2014/main" id="{84547A99-A07F-46A3-9270-52065B304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8347" y="1125261"/>
                        <a:ext cx="268224" cy="182881"/>
                      </a:xfrm>
                      <a:prstGeom prst="rect">
                        <a:avLst/>
                      </a:prstGeom>
                      <a:solidFill>
                        <a:schemeClr val="bg1"/>
                      </a:solidFill>
                    </p:spPr>
                  </p:pic>
                </p:oleObj>
              </mc:Fallback>
            </mc:AlternateContent>
          </a:graphicData>
        </a:graphic>
      </p:graphicFrame>
      <p:pic>
        <p:nvPicPr>
          <p:cNvPr id="53306" name="Picture 53305">
            <a:extLst>
              <a:ext uri="{FF2B5EF4-FFF2-40B4-BE49-F238E27FC236}">
                <a16:creationId xmlns:a16="http://schemas.microsoft.com/office/drawing/2014/main" id="{D4DBB4E5-BC54-446B-87C3-9A18F2673060}"/>
              </a:ext>
            </a:extLst>
          </p:cNvPr>
          <p:cNvPicPr>
            <a:picLocks noChangeAspect="1"/>
          </p:cNvPicPr>
          <p:nvPr/>
        </p:nvPicPr>
        <p:blipFill>
          <a:blip r:embed="rId14"/>
          <a:stretch>
            <a:fillRect/>
          </a:stretch>
        </p:blipFill>
        <p:spPr>
          <a:xfrm>
            <a:off x="5191254" y="3557078"/>
            <a:ext cx="1933333" cy="885714"/>
          </a:xfrm>
          <a:prstGeom prst="rect">
            <a:avLst/>
          </a:prstGeom>
        </p:spPr>
      </p:pic>
      <p:pic>
        <p:nvPicPr>
          <p:cNvPr id="53307" name="Picture 53306">
            <a:extLst>
              <a:ext uri="{FF2B5EF4-FFF2-40B4-BE49-F238E27FC236}">
                <a16:creationId xmlns:a16="http://schemas.microsoft.com/office/drawing/2014/main" id="{9B6A3520-729B-48E2-8821-DB34715BE9DA}"/>
              </a:ext>
            </a:extLst>
          </p:cNvPr>
          <p:cNvPicPr>
            <a:picLocks noChangeAspect="1"/>
          </p:cNvPicPr>
          <p:nvPr/>
        </p:nvPicPr>
        <p:blipFill>
          <a:blip r:embed="rId15"/>
          <a:stretch>
            <a:fillRect/>
          </a:stretch>
        </p:blipFill>
        <p:spPr>
          <a:xfrm>
            <a:off x="964664" y="2755114"/>
            <a:ext cx="1318790" cy="375348"/>
          </a:xfrm>
          <a:prstGeom prst="rect">
            <a:avLst/>
          </a:prstGeom>
        </p:spPr>
      </p:pic>
      <p:pic>
        <p:nvPicPr>
          <p:cNvPr id="53309" name="Picture 53308">
            <a:extLst>
              <a:ext uri="{FF2B5EF4-FFF2-40B4-BE49-F238E27FC236}">
                <a16:creationId xmlns:a16="http://schemas.microsoft.com/office/drawing/2014/main" id="{08BFADEE-0047-4369-B360-B9A7265A3935}"/>
              </a:ext>
            </a:extLst>
          </p:cNvPr>
          <p:cNvPicPr>
            <a:picLocks noChangeAspect="1"/>
          </p:cNvPicPr>
          <p:nvPr/>
        </p:nvPicPr>
        <p:blipFill>
          <a:blip r:embed="rId16"/>
          <a:stretch>
            <a:fillRect/>
          </a:stretch>
        </p:blipFill>
        <p:spPr>
          <a:xfrm>
            <a:off x="2715674" y="2755114"/>
            <a:ext cx="1405434" cy="545211"/>
          </a:xfrm>
          <a:prstGeom prst="rect">
            <a:avLst/>
          </a:prstGeom>
        </p:spPr>
      </p:pic>
      <p:pic>
        <p:nvPicPr>
          <p:cNvPr id="65" name="Picture 64">
            <a:extLst>
              <a:ext uri="{FF2B5EF4-FFF2-40B4-BE49-F238E27FC236}">
                <a16:creationId xmlns:a16="http://schemas.microsoft.com/office/drawing/2014/main" id="{52C57D33-50F8-4A89-88CD-B0D1E102F83D}"/>
              </a:ext>
            </a:extLst>
          </p:cNvPr>
          <p:cNvPicPr>
            <a:picLocks noChangeAspect="1"/>
          </p:cNvPicPr>
          <p:nvPr/>
        </p:nvPicPr>
        <p:blipFill>
          <a:blip r:embed="rId17"/>
          <a:stretch>
            <a:fillRect/>
          </a:stretch>
        </p:blipFill>
        <p:spPr>
          <a:xfrm>
            <a:off x="2867283" y="3249546"/>
            <a:ext cx="1120492" cy="471116"/>
          </a:xfrm>
          <a:prstGeom prst="rect">
            <a:avLst/>
          </a:prstGeom>
        </p:spPr>
      </p:pic>
      <p:pic>
        <p:nvPicPr>
          <p:cNvPr id="66" name="Picture 65">
            <a:extLst>
              <a:ext uri="{FF2B5EF4-FFF2-40B4-BE49-F238E27FC236}">
                <a16:creationId xmlns:a16="http://schemas.microsoft.com/office/drawing/2014/main" id="{FF721907-83BC-4B1B-A88D-3C183280616E}"/>
              </a:ext>
            </a:extLst>
          </p:cNvPr>
          <p:cNvPicPr>
            <a:picLocks noChangeAspect="1"/>
          </p:cNvPicPr>
          <p:nvPr/>
        </p:nvPicPr>
        <p:blipFill>
          <a:blip r:embed="rId18"/>
          <a:stretch>
            <a:fillRect/>
          </a:stretch>
        </p:blipFill>
        <p:spPr>
          <a:xfrm>
            <a:off x="1066663" y="3225748"/>
            <a:ext cx="795732" cy="617739"/>
          </a:xfrm>
          <a:prstGeom prst="rect">
            <a:avLst/>
          </a:prstGeom>
        </p:spPr>
      </p:pic>
      <p:pic>
        <p:nvPicPr>
          <p:cNvPr id="67" name="Picture 66">
            <a:extLst>
              <a:ext uri="{FF2B5EF4-FFF2-40B4-BE49-F238E27FC236}">
                <a16:creationId xmlns:a16="http://schemas.microsoft.com/office/drawing/2014/main" id="{F96998F9-F13B-4D8F-A0F1-73BDDB6D7A37}"/>
              </a:ext>
            </a:extLst>
          </p:cNvPr>
          <p:cNvPicPr>
            <a:picLocks noChangeAspect="1"/>
          </p:cNvPicPr>
          <p:nvPr/>
        </p:nvPicPr>
        <p:blipFill>
          <a:blip r:embed="rId19"/>
          <a:stretch>
            <a:fillRect/>
          </a:stretch>
        </p:blipFill>
        <p:spPr>
          <a:xfrm>
            <a:off x="1011709" y="3906889"/>
            <a:ext cx="1102051" cy="462151"/>
          </a:xfrm>
          <a:prstGeom prst="rect">
            <a:avLst/>
          </a:prstGeom>
        </p:spPr>
      </p:pic>
      <p:pic>
        <p:nvPicPr>
          <p:cNvPr id="68" name="Picture 67">
            <a:extLst>
              <a:ext uri="{FF2B5EF4-FFF2-40B4-BE49-F238E27FC236}">
                <a16:creationId xmlns:a16="http://schemas.microsoft.com/office/drawing/2014/main" id="{FE03EB15-2BA0-4959-9519-7CD6C2CE30BE}"/>
              </a:ext>
            </a:extLst>
          </p:cNvPr>
          <p:cNvPicPr>
            <a:picLocks noChangeAspect="1"/>
          </p:cNvPicPr>
          <p:nvPr/>
        </p:nvPicPr>
        <p:blipFill>
          <a:blip r:embed="rId20"/>
          <a:stretch>
            <a:fillRect/>
          </a:stretch>
        </p:blipFill>
        <p:spPr>
          <a:xfrm>
            <a:off x="2947357" y="3828068"/>
            <a:ext cx="973751" cy="540972"/>
          </a:xfrm>
          <a:prstGeom prst="rect">
            <a:avLst/>
          </a:prstGeom>
        </p:spPr>
      </p:pic>
      <p:pic>
        <p:nvPicPr>
          <p:cNvPr id="69" name="Picture 68">
            <a:extLst>
              <a:ext uri="{FF2B5EF4-FFF2-40B4-BE49-F238E27FC236}">
                <a16:creationId xmlns:a16="http://schemas.microsoft.com/office/drawing/2014/main" id="{3663C07A-EC2A-446E-8EEF-144492DA463C}"/>
              </a:ext>
            </a:extLst>
          </p:cNvPr>
          <p:cNvPicPr>
            <a:picLocks noChangeAspect="1"/>
          </p:cNvPicPr>
          <p:nvPr/>
        </p:nvPicPr>
        <p:blipFill>
          <a:blip r:embed="rId21"/>
          <a:stretch>
            <a:fillRect/>
          </a:stretch>
        </p:blipFill>
        <p:spPr>
          <a:xfrm>
            <a:off x="1264807" y="774460"/>
            <a:ext cx="2499360" cy="1878330"/>
          </a:xfrm>
          <a:prstGeom prst="rect">
            <a:avLst/>
          </a:prstGeom>
        </p:spPr>
      </p:pic>
    </p:spTree>
    <p:extLst>
      <p:ext uri="{BB962C8B-B14F-4D97-AF65-F5344CB8AC3E}">
        <p14:creationId xmlns:p14="http://schemas.microsoft.com/office/powerpoint/2010/main" val="3924338444"/>
      </p:ext>
    </p:extLst>
  </p:cSld>
  <p:clrMapOvr>
    <a:masterClrMapping/>
  </p:clrMapOvr>
  <mc:AlternateContent xmlns:mc="http://schemas.openxmlformats.org/markup-compatibility/2006" xmlns:p14="http://schemas.microsoft.com/office/powerpoint/2010/main">
    <mc:Choice Requires="p14">
      <p:transition spd="slow" p14:dur="2000" advTm="122760"/>
    </mc:Choice>
    <mc:Fallback xmlns="">
      <p:transition spd="slow" advTm="1227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1">
            <a:extLst>
              <a:ext uri="{FF2B5EF4-FFF2-40B4-BE49-F238E27FC236}">
                <a16:creationId xmlns:a16="http://schemas.microsoft.com/office/drawing/2014/main" id="{06863E92-E183-4547-AF88-6511FC0FC01B}"/>
              </a:ext>
            </a:extLst>
          </p:cNvPr>
          <p:cNvSpPr>
            <a:spLocks noGrp="1" noChangeArrowheads="1"/>
          </p:cNvSpPr>
          <p:nvPr>
            <p:ph type="sldNum" sz="quarter" idx="10"/>
          </p:nvPr>
        </p:nvSpPr>
        <p:spPr>
          <a:ln/>
        </p:spPr>
        <p:txBody>
          <a:bodyPr/>
          <a:lstStyle/>
          <a:p>
            <a:fld id="{49C4680A-8A15-484C-9FBC-5EB2FAEF4EEF}" type="slidenum">
              <a:rPr lang="en-US" altLang="en-US"/>
              <a:pPr/>
              <a:t>24</a:t>
            </a:fld>
            <a:endParaRPr lang="en-US" altLang="en-US"/>
          </a:p>
        </p:txBody>
      </p:sp>
      <p:sp>
        <p:nvSpPr>
          <p:cNvPr id="69648" name="Slide Number Placeholder 4">
            <a:extLst>
              <a:ext uri="{FF2B5EF4-FFF2-40B4-BE49-F238E27FC236}">
                <a16:creationId xmlns:a16="http://schemas.microsoft.com/office/drawing/2014/main" id="{F36CA313-85D4-42D4-95BA-8F5E71452416}"/>
              </a:ext>
            </a:extLst>
          </p:cNvPr>
          <p:cNvSpPr txBox="1">
            <a:spLocks noGrp="1"/>
          </p:cNvSpPr>
          <p:nvPr/>
        </p:nvSpPr>
        <p:spPr bwMode="auto">
          <a:xfrm>
            <a:off x="4413647" y="4950619"/>
            <a:ext cx="303609" cy="1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0" rIns="68572" bIns="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ctr">
              <a:lnSpc>
                <a:spcPct val="100000"/>
              </a:lnSpc>
              <a:spcBef>
                <a:spcPct val="0"/>
              </a:spcBef>
              <a:spcAft>
                <a:spcPct val="0"/>
              </a:spcAft>
              <a:buClrTx/>
              <a:buSzTx/>
            </a:pPr>
            <a:fld id="{EA038A8E-6D42-4428-8CEF-4C6212441510}" type="slidenum">
              <a:rPr lang="en-US" altLang="en-US" sz="600" b="0">
                <a:solidFill>
                  <a:schemeClr val="tx1"/>
                </a:solidFill>
              </a:rPr>
              <a:pPr algn="ctr">
                <a:lnSpc>
                  <a:spcPct val="100000"/>
                </a:lnSpc>
                <a:spcBef>
                  <a:spcPct val="0"/>
                </a:spcBef>
                <a:spcAft>
                  <a:spcPct val="0"/>
                </a:spcAft>
                <a:buClrTx/>
                <a:buSzTx/>
              </a:pPr>
              <a:t>24</a:t>
            </a:fld>
            <a:endParaRPr lang="en-US" altLang="en-US" sz="600" b="0">
              <a:solidFill>
                <a:schemeClr val="tx1"/>
              </a:solidFill>
            </a:endParaRPr>
          </a:p>
        </p:txBody>
      </p:sp>
      <p:sp>
        <p:nvSpPr>
          <p:cNvPr id="69649" name="Footer Placeholder 5">
            <a:extLst>
              <a:ext uri="{FF2B5EF4-FFF2-40B4-BE49-F238E27FC236}">
                <a16:creationId xmlns:a16="http://schemas.microsoft.com/office/drawing/2014/main" id="{1AC6C058-CA9A-448A-9BFD-6D3E4C51A8F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b="1">
                <a:solidFill>
                  <a:srgbClr val="FFFFFF"/>
                </a:solidFill>
                <a:latin typeface="Arial" panose="020B0604020202020204" pitchFamily="34" charset="0"/>
                <a:cs typeface="Arial" panose="020B0604020202020204" pitchFamily="34" charset="0"/>
              </a:defRPr>
            </a:lvl1pPr>
            <a:lvl2pPr marL="28448794" indent="-28105894" eaLnBrk="0" hangingPunct="0">
              <a:defRPr sz="1800" b="1">
                <a:solidFill>
                  <a:srgbClr val="FFFFFF"/>
                </a:solidFill>
                <a:latin typeface="Arial" panose="020B0604020202020204" pitchFamily="34" charset="0"/>
                <a:cs typeface="Arial" panose="020B0604020202020204" pitchFamily="34" charset="0"/>
              </a:defRPr>
            </a:lvl2pPr>
            <a:lvl3pPr eaLnBrk="0" hangingPunct="0">
              <a:defRPr sz="1800" b="1">
                <a:solidFill>
                  <a:srgbClr val="FFFFFF"/>
                </a:solidFill>
                <a:latin typeface="Arial" panose="020B0604020202020204" pitchFamily="34" charset="0"/>
                <a:cs typeface="Arial" panose="020B0604020202020204" pitchFamily="34" charset="0"/>
              </a:defRPr>
            </a:lvl3pPr>
            <a:lvl4pPr eaLnBrk="0" hangingPunct="0">
              <a:defRPr sz="1800" b="1">
                <a:solidFill>
                  <a:srgbClr val="FFFFFF"/>
                </a:solidFill>
                <a:latin typeface="Arial" panose="020B0604020202020204" pitchFamily="34" charset="0"/>
                <a:cs typeface="Arial" panose="020B0604020202020204" pitchFamily="34" charset="0"/>
              </a:defRPr>
            </a:lvl4pPr>
            <a:lvl5pPr eaLnBrk="0" hangingPunct="0">
              <a:defRPr sz="1800" b="1">
                <a:solidFill>
                  <a:srgbClr val="FFFFFF"/>
                </a:solidFill>
                <a:latin typeface="Arial" panose="020B0604020202020204" pitchFamily="34" charset="0"/>
                <a:cs typeface="Arial" panose="020B0604020202020204" pitchFamily="34" charset="0"/>
              </a:defRPr>
            </a:lvl5pPr>
            <a:lvl6pPr marL="3429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6pPr>
            <a:lvl7pPr marL="6858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7pPr>
            <a:lvl8pPr marL="10287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8pPr>
            <a:lvl9pPr marL="1371600" eaLnBrk="0" fontAlgn="base" hangingPunct="0">
              <a:lnSpc>
                <a:spcPct val="90000"/>
              </a:lnSpc>
              <a:spcBef>
                <a:spcPct val="25000"/>
              </a:spcBef>
              <a:spcAft>
                <a:spcPct val="10000"/>
              </a:spcAft>
              <a:defRPr sz="1800" b="1">
                <a:solidFill>
                  <a:srgbClr val="FFFFFF"/>
                </a:solidFill>
                <a:latin typeface="Arial" panose="020B0604020202020204" pitchFamily="34" charset="0"/>
                <a:cs typeface="Arial" panose="020B0604020202020204" pitchFamily="34" charset="0"/>
              </a:defRPr>
            </a:lvl9pPr>
          </a:lstStyle>
          <a:p>
            <a:pPr eaLnBrk="1" hangingPunct="1"/>
            <a:r>
              <a:rPr lang="en-US" altLang="en-US" sz="600" b="0" dirty="0">
                <a:solidFill>
                  <a:schemeClr val="tx1"/>
                </a:solidFill>
              </a:rPr>
              <a:t>.</a:t>
            </a:r>
          </a:p>
        </p:txBody>
      </p:sp>
      <p:sp>
        <p:nvSpPr>
          <p:cNvPr id="69653" name="Rectangle 7">
            <a:extLst>
              <a:ext uri="{FF2B5EF4-FFF2-40B4-BE49-F238E27FC236}">
                <a16:creationId xmlns:a16="http://schemas.microsoft.com/office/drawing/2014/main" id="{3E820206-357F-4644-8E24-AA2B71C57313}"/>
              </a:ext>
            </a:extLst>
          </p:cNvPr>
          <p:cNvSpPr>
            <a:spLocks noChangeArrowheads="1"/>
          </p:cNvSpPr>
          <p:nvPr/>
        </p:nvSpPr>
        <p:spPr bwMode="auto">
          <a:xfrm>
            <a:off x="1316832" y="878681"/>
            <a:ext cx="6512719" cy="3701654"/>
          </a:xfrm>
          <a:prstGeom prst="rect">
            <a:avLst/>
          </a:prstGeom>
          <a:solidFill>
            <a:srgbClr val="CBC9BD"/>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ct val="0"/>
              </a:spcAft>
              <a:buClrTx/>
              <a:buSzTx/>
            </a:pPr>
            <a:endParaRPr lang="en-US" altLang="en-US" sz="1800" b="0">
              <a:solidFill>
                <a:schemeClr val="tx1"/>
              </a:solidFill>
            </a:endParaRPr>
          </a:p>
        </p:txBody>
      </p:sp>
      <p:sp>
        <p:nvSpPr>
          <p:cNvPr id="69654" name="Rectangle 4">
            <a:extLst>
              <a:ext uri="{FF2B5EF4-FFF2-40B4-BE49-F238E27FC236}">
                <a16:creationId xmlns:a16="http://schemas.microsoft.com/office/drawing/2014/main" id="{D0AB0A41-A964-4135-8E8F-9DB365599A7F}"/>
              </a:ext>
            </a:extLst>
          </p:cNvPr>
          <p:cNvSpPr>
            <a:spLocks noChangeArrowheads="1"/>
          </p:cNvSpPr>
          <p:nvPr/>
        </p:nvSpPr>
        <p:spPr bwMode="auto">
          <a:xfrm>
            <a:off x="4606529" y="3620691"/>
            <a:ext cx="3153966" cy="891778"/>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69655" name="Rectangle 5">
            <a:extLst>
              <a:ext uri="{FF2B5EF4-FFF2-40B4-BE49-F238E27FC236}">
                <a16:creationId xmlns:a16="http://schemas.microsoft.com/office/drawing/2014/main" id="{1D5EBFB0-E8AE-4A5A-8576-B74D53B874C0}"/>
              </a:ext>
            </a:extLst>
          </p:cNvPr>
          <p:cNvSpPr>
            <a:spLocks noChangeArrowheads="1"/>
          </p:cNvSpPr>
          <p:nvPr/>
        </p:nvSpPr>
        <p:spPr bwMode="auto">
          <a:xfrm>
            <a:off x="1383507" y="947737"/>
            <a:ext cx="3153966" cy="1782366"/>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69656" name="Rectangle 6">
            <a:extLst>
              <a:ext uri="{FF2B5EF4-FFF2-40B4-BE49-F238E27FC236}">
                <a16:creationId xmlns:a16="http://schemas.microsoft.com/office/drawing/2014/main" id="{09C06094-DF75-451C-9322-7BCF1AFF0960}"/>
              </a:ext>
            </a:extLst>
          </p:cNvPr>
          <p:cNvSpPr>
            <a:spLocks noChangeArrowheads="1"/>
          </p:cNvSpPr>
          <p:nvPr/>
        </p:nvSpPr>
        <p:spPr bwMode="auto">
          <a:xfrm>
            <a:off x="1384698" y="2797969"/>
            <a:ext cx="3153966" cy="1714500"/>
          </a:xfrm>
          <a:prstGeom prst="rect">
            <a:avLst/>
          </a:prstGeom>
          <a:solidFill>
            <a:schemeClr val="bg1"/>
          </a:solidFill>
          <a:ln w="9525">
            <a:solidFill>
              <a:schemeClr val="folHlink"/>
            </a:solidFill>
            <a:miter lim="800000"/>
            <a:headEnd/>
            <a:tailEnd/>
          </a:ln>
        </p:spPr>
        <p:txBody>
          <a:bodyPr wrap="none" lIns="137160" rIns="137160" anchor="ctr"/>
          <a:lstStyle>
            <a:lvl1pPr eaLnBrk="0" hangingPunct="0">
              <a:defRPr sz="2400" b="1">
                <a:solidFill>
                  <a:srgbClr val="FFFFFF"/>
                </a:solidFill>
                <a:latin typeface="Arial" panose="020B0604020202020204" pitchFamily="34" charset="0"/>
                <a:cs typeface="Arial" panose="020B0604020202020204" pitchFamily="34" charset="0"/>
              </a:defRPr>
            </a:lvl1pPr>
            <a:lvl2pPr marL="37931725" indent="-37474525" eaLnBrk="0" hangingPunct="0">
              <a:defRPr sz="2400" b="1">
                <a:solidFill>
                  <a:srgbClr val="FFFFFF"/>
                </a:solidFill>
                <a:latin typeface="Arial" panose="020B0604020202020204" pitchFamily="34" charset="0"/>
                <a:cs typeface="Arial" panose="020B0604020202020204" pitchFamily="34" charset="0"/>
              </a:defRPr>
            </a:lvl2pPr>
            <a:lvl3pPr eaLnBrk="0" hangingPunct="0">
              <a:defRPr sz="2400" b="1">
                <a:solidFill>
                  <a:srgbClr val="FFFFFF"/>
                </a:solidFill>
                <a:latin typeface="Arial" panose="020B0604020202020204" pitchFamily="34" charset="0"/>
                <a:cs typeface="Arial" panose="020B0604020202020204" pitchFamily="34" charset="0"/>
              </a:defRPr>
            </a:lvl3pPr>
            <a:lvl4pPr eaLnBrk="0" hangingPunct="0">
              <a:defRPr sz="2400" b="1">
                <a:solidFill>
                  <a:srgbClr val="FFFFFF"/>
                </a:solidFill>
                <a:latin typeface="Arial" panose="020B0604020202020204" pitchFamily="34" charset="0"/>
                <a:cs typeface="Arial" panose="020B0604020202020204" pitchFamily="34" charset="0"/>
              </a:defRPr>
            </a:lvl4pPr>
            <a:lvl5pPr eaLnBrk="0" hangingPunct="0">
              <a:defRPr sz="2400" b="1">
                <a:solidFill>
                  <a:srgbClr val="FFFFFF"/>
                </a:solidFill>
                <a:latin typeface="Arial" panose="020B0604020202020204" pitchFamily="34" charset="0"/>
                <a:cs typeface="Arial" panose="020B0604020202020204" pitchFamily="34" charset="0"/>
              </a:defRPr>
            </a:lvl5pPr>
            <a:lvl6pPr marL="4572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6pPr>
            <a:lvl7pPr marL="9144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7pPr>
            <a:lvl8pPr marL="13716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8pPr>
            <a:lvl9pPr marL="1828800" eaLnBrk="0" fontAlgn="base" hangingPunct="0">
              <a:lnSpc>
                <a:spcPct val="90000"/>
              </a:lnSpc>
              <a:spcBef>
                <a:spcPct val="25000"/>
              </a:spcBef>
              <a:spcAft>
                <a:spcPct val="10000"/>
              </a:spcAft>
              <a:defRPr sz="2400" b="1">
                <a:solidFill>
                  <a:srgbClr val="FFFFFF"/>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69651" name="Rectangle 8">
            <a:extLst>
              <a:ext uri="{FF2B5EF4-FFF2-40B4-BE49-F238E27FC236}">
                <a16:creationId xmlns:a16="http://schemas.microsoft.com/office/drawing/2014/main" id="{E2714F3B-D2A4-4370-87A6-95ED4DE56C4B}"/>
              </a:ext>
            </a:extLst>
          </p:cNvPr>
          <p:cNvSpPr>
            <a:spLocks noGrp="1" noChangeArrowheads="1"/>
          </p:cNvSpPr>
          <p:nvPr>
            <p:ph type="title"/>
          </p:nvPr>
        </p:nvSpPr>
        <p:spPr/>
        <p:txBody>
          <a:bodyPr/>
          <a:lstStyle/>
          <a:p>
            <a:pPr defTabSz="609600"/>
            <a:r>
              <a:rPr lang="en-US" altLang="en-US"/>
              <a:t>Type III Error Amplifier</a:t>
            </a:r>
          </a:p>
        </p:txBody>
      </p:sp>
      <p:graphicFrame>
        <p:nvGraphicFramePr>
          <p:cNvPr id="69634" name="Object 2">
            <a:extLst>
              <a:ext uri="{FF2B5EF4-FFF2-40B4-BE49-F238E27FC236}">
                <a16:creationId xmlns:a16="http://schemas.microsoft.com/office/drawing/2014/main" id="{F4186291-7056-4A89-8ADA-B0352DFF48B7}"/>
              </a:ext>
            </a:extLst>
          </p:cNvPr>
          <p:cNvGraphicFramePr>
            <a:graphicFrameLocks noGrp="1" noChangeAspect="1"/>
          </p:cNvGraphicFramePr>
          <p:nvPr>
            <p:ph sz="half" idx="1"/>
          </p:nvPr>
        </p:nvGraphicFramePr>
        <p:xfrm>
          <a:off x="1728788" y="947737"/>
          <a:ext cx="2326481" cy="1795463"/>
        </p:xfrm>
        <a:graphic>
          <a:graphicData uri="http://schemas.openxmlformats.org/presentationml/2006/ole">
            <mc:AlternateContent xmlns:mc="http://schemas.openxmlformats.org/markup-compatibility/2006">
              <mc:Choice xmlns:v="urn:schemas-microsoft-com:vml" Requires="v">
                <p:oleObj spid="_x0000_s8656" name="Visio" r:id="rId4" imgW="2406091" imgH="1857451" progId="Visio.Drawing.11">
                  <p:embed/>
                </p:oleObj>
              </mc:Choice>
              <mc:Fallback>
                <p:oleObj name="Visio" r:id="rId4" imgW="2406091" imgH="1857451" progId="Visio.Drawing.11">
                  <p:embed/>
                  <p:pic>
                    <p:nvPicPr>
                      <p:cNvPr id="69634" name="Object 2">
                        <a:extLst>
                          <a:ext uri="{FF2B5EF4-FFF2-40B4-BE49-F238E27FC236}">
                            <a16:creationId xmlns:a16="http://schemas.microsoft.com/office/drawing/2014/main" id="{F4186291-7056-4A89-8ADA-B0352DFF4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788" y="947737"/>
                        <a:ext cx="2326481"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a:extLst>
              <a:ext uri="{FF2B5EF4-FFF2-40B4-BE49-F238E27FC236}">
                <a16:creationId xmlns:a16="http://schemas.microsoft.com/office/drawing/2014/main" id="{81D345B4-C1CF-47DE-8349-C01B655C30CF}"/>
              </a:ext>
            </a:extLst>
          </p:cNvPr>
          <p:cNvGraphicFramePr>
            <a:graphicFrameLocks noChangeAspect="1"/>
          </p:cNvGraphicFramePr>
          <p:nvPr/>
        </p:nvGraphicFramePr>
        <p:xfrm>
          <a:off x="1633538" y="3315891"/>
          <a:ext cx="1297781" cy="357188"/>
        </p:xfrm>
        <a:graphic>
          <a:graphicData uri="http://schemas.openxmlformats.org/presentationml/2006/ole">
            <mc:AlternateContent xmlns:mc="http://schemas.openxmlformats.org/markup-compatibility/2006">
              <mc:Choice xmlns:v="urn:schemas-microsoft-com:vml" Requires="v">
                <p:oleObj spid="_x0000_s8657" name="Equation" r:id="rId6" imgW="1384200" imgH="380880" progId="Equation.3">
                  <p:embed/>
                </p:oleObj>
              </mc:Choice>
              <mc:Fallback>
                <p:oleObj name="Equation" r:id="rId6" imgW="1384200" imgH="380880" progId="Equation.3">
                  <p:embed/>
                  <p:pic>
                    <p:nvPicPr>
                      <p:cNvPr id="69635" name="Object 3">
                        <a:extLst>
                          <a:ext uri="{FF2B5EF4-FFF2-40B4-BE49-F238E27FC236}">
                            <a16:creationId xmlns:a16="http://schemas.microsoft.com/office/drawing/2014/main" id="{81D345B4-C1CF-47DE-8349-C01B655C30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3538" y="3315891"/>
                        <a:ext cx="1297781"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6" name="Object 4">
            <a:extLst>
              <a:ext uri="{FF2B5EF4-FFF2-40B4-BE49-F238E27FC236}">
                <a16:creationId xmlns:a16="http://schemas.microsoft.com/office/drawing/2014/main" id="{FE21E723-21B8-4B18-9290-03DA13773466}"/>
              </a:ext>
            </a:extLst>
          </p:cNvPr>
          <p:cNvGraphicFramePr>
            <a:graphicFrameLocks noChangeAspect="1"/>
          </p:cNvGraphicFramePr>
          <p:nvPr/>
        </p:nvGraphicFramePr>
        <p:xfrm>
          <a:off x="3249216" y="3325416"/>
          <a:ext cx="976313" cy="357188"/>
        </p:xfrm>
        <a:graphic>
          <a:graphicData uri="http://schemas.openxmlformats.org/presentationml/2006/ole">
            <mc:AlternateContent xmlns:mc="http://schemas.openxmlformats.org/markup-compatibility/2006">
              <mc:Choice xmlns:v="urn:schemas-microsoft-com:vml" Requires="v">
                <p:oleObj spid="_x0000_s8658" name="Equation" r:id="rId8" imgW="1041120" imgH="380880" progId="Equation.3">
                  <p:embed/>
                </p:oleObj>
              </mc:Choice>
              <mc:Fallback>
                <p:oleObj name="Equation" r:id="rId8" imgW="1041120" imgH="380880" progId="Equation.3">
                  <p:embed/>
                  <p:pic>
                    <p:nvPicPr>
                      <p:cNvPr id="69636" name="Object 4">
                        <a:extLst>
                          <a:ext uri="{FF2B5EF4-FFF2-40B4-BE49-F238E27FC236}">
                            <a16:creationId xmlns:a16="http://schemas.microsoft.com/office/drawing/2014/main" id="{FE21E723-21B8-4B18-9290-03DA137734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9216" y="3325416"/>
                        <a:ext cx="97631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7" name="Object 5">
            <a:extLst>
              <a:ext uri="{FF2B5EF4-FFF2-40B4-BE49-F238E27FC236}">
                <a16:creationId xmlns:a16="http://schemas.microsoft.com/office/drawing/2014/main" id="{FBA36DA1-8745-4A3B-8931-2544EE75216E}"/>
              </a:ext>
            </a:extLst>
          </p:cNvPr>
          <p:cNvGraphicFramePr>
            <a:graphicFrameLocks noChangeAspect="1"/>
          </p:cNvGraphicFramePr>
          <p:nvPr/>
        </p:nvGraphicFramePr>
        <p:xfrm>
          <a:off x="1633537" y="3775472"/>
          <a:ext cx="928688" cy="357188"/>
        </p:xfrm>
        <a:graphic>
          <a:graphicData uri="http://schemas.openxmlformats.org/presentationml/2006/ole">
            <mc:AlternateContent xmlns:mc="http://schemas.openxmlformats.org/markup-compatibility/2006">
              <mc:Choice xmlns:v="urn:schemas-microsoft-com:vml" Requires="v">
                <p:oleObj spid="_x0000_s8659" name="Equation" r:id="rId10" imgW="990360" imgH="380880" progId="Equation.3">
                  <p:embed/>
                </p:oleObj>
              </mc:Choice>
              <mc:Fallback>
                <p:oleObj name="Equation" r:id="rId10" imgW="990360" imgH="380880" progId="Equation.3">
                  <p:embed/>
                  <p:pic>
                    <p:nvPicPr>
                      <p:cNvPr id="69637" name="Object 5">
                        <a:extLst>
                          <a:ext uri="{FF2B5EF4-FFF2-40B4-BE49-F238E27FC236}">
                            <a16:creationId xmlns:a16="http://schemas.microsoft.com/office/drawing/2014/main" id="{FBA36DA1-8745-4A3B-8931-2544EE7521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3537" y="3775472"/>
                        <a:ext cx="9286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638" name="Object 6">
            <a:extLst>
              <a:ext uri="{FF2B5EF4-FFF2-40B4-BE49-F238E27FC236}">
                <a16:creationId xmlns:a16="http://schemas.microsoft.com/office/drawing/2014/main" id="{FE5DCEFC-C18E-4C99-82AC-FEC2F03BE773}"/>
              </a:ext>
            </a:extLst>
          </p:cNvPr>
          <p:cNvGraphicFramePr>
            <a:graphicFrameLocks noChangeAspect="1"/>
          </p:cNvGraphicFramePr>
          <p:nvPr/>
        </p:nvGraphicFramePr>
        <p:xfrm>
          <a:off x="3130154" y="3773091"/>
          <a:ext cx="1095375" cy="357188"/>
        </p:xfrm>
        <a:graphic>
          <a:graphicData uri="http://schemas.openxmlformats.org/presentationml/2006/ole">
            <mc:AlternateContent xmlns:mc="http://schemas.openxmlformats.org/markup-compatibility/2006">
              <mc:Choice xmlns:v="urn:schemas-microsoft-com:vml" Requires="v">
                <p:oleObj spid="_x0000_s8660" name="Equation" r:id="rId12" imgW="1168200" imgH="380880" progId="Equation.3">
                  <p:embed/>
                </p:oleObj>
              </mc:Choice>
              <mc:Fallback>
                <p:oleObj name="Equation" r:id="rId12" imgW="1168200" imgH="380880" progId="Equation.3">
                  <p:embed/>
                  <p:pic>
                    <p:nvPicPr>
                      <p:cNvPr id="69638" name="Object 6">
                        <a:extLst>
                          <a:ext uri="{FF2B5EF4-FFF2-40B4-BE49-F238E27FC236}">
                            <a16:creationId xmlns:a16="http://schemas.microsoft.com/office/drawing/2014/main" id="{FE5DCEFC-C18E-4C99-82AC-FEC2F03BE7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0154" y="3773091"/>
                        <a:ext cx="109537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9" name="Object 7">
            <a:extLst>
              <a:ext uri="{FF2B5EF4-FFF2-40B4-BE49-F238E27FC236}">
                <a16:creationId xmlns:a16="http://schemas.microsoft.com/office/drawing/2014/main" id="{3B76D617-B003-4388-A270-40671989741B}"/>
              </a:ext>
            </a:extLst>
          </p:cNvPr>
          <p:cNvGraphicFramePr>
            <a:graphicFrameLocks noChangeAspect="1"/>
          </p:cNvGraphicFramePr>
          <p:nvPr/>
        </p:nvGraphicFramePr>
        <p:xfrm>
          <a:off x="1633538" y="2856310"/>
          <a:ext cx="809625" cy="357188"/>
        </p:xfrm>
        <a:graphic>
          <a:graphicData uri="http://schemas.openxmlformats.org/presentationml/2006/ole">
            <mc:AlternateContent xmlns:mc="http://schemas.openxmlformats.org/markup-compatibility/2006">
              <mc:Choice xmlns:v="urn:schemas-microsoft-com:vml" Requires="v">
                <p:oleObj spid="_x0000_s8661" name="Equation" r:id="rId14" imgW="863280" imgH="380880" progId="Equation.3">
                  <p:embed/>
                </p:oleObj>
              </mc:Choice>
              <mc:Fallback>
                <p:oleObj name="Equation" r:id="rId14" imgW="863280" imgH="380880" progId="Equation.3">
                  <p:embed/>
                  <p:pic>
                    <p:nvPicPr>
                      <p:cNvPr id="69639" name="Object 7">
                        <a:extLst>
                          <a:ext uri="{FF2B5EF4-FFF2-40B4-BE49-F238E27FC236}">
                            <a16:creationId xmlns:a16="http://schemas.microsoft.com/office/drawing/2014/main" id="{3B76D617-B003-4388-A270-4067198974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3538" y="2856310"/>
                        <a:ext cx="80962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40" name="Object 8">
            <a:extLst>
              <a:ext uri="{FF2B5EF4-FFF2-40B4-BE49-F238E27FC236}">
                <a16:creationId xmlns:a16="http://schemas.microsoft.com/office/drawing/2014/main" id="{47095A97-C53A-432D-A61A-974E8F694E4D}"/>
              </a:ext>
            </a:extLst>
          </p:cNvPr>
          <p:cNvGraphicFramePr>
            <a:graphicFrameLocks noChangeAspect="1"/>
          </p:cNvGraphicFramePr>
          <p:nvPr/>
        </p:nvGraphicFramePr>
        <p:xfrm>
          <a:off x="5158979" y="3683794"/>
          <a:ext cx="2106215" cy="773906"/>
        </p:xfrm>
        <a:graphic>
          <a:graphicData uri="http://schemas.openxmlformats.org/presentationml/2006/ole">
            <mc:AlternateContent xmlns:mc="http://schemas.openxmlformats.org/markup-compatibility/2006">
              <mc:Choice xmlns:v="urn:schemas-microsoft-com:vml" Requires="v">
                <p:oleObj spid="_x0000_s8662" name="Equation" r:id="rId16" imgW="2247840" imgH="825480" progId="Equation.3">
                  <p:embed/>
                </p:oleObj>
              </mc:Choice>
              <mc:Fallback>
                <p:oleObj name="Equation" r:id="rId16" imgW="2247840" imgH="825480" progId="Equation.3">
                  <p:embed/>
                  <p:pic>
                    <p:nvPicPr>
                      <p:cNvPr id="69640" name="Object 8">
                        <a:extLst>
                          <a:ext uri="{FF2B5EF4-FFF2-40B4-BE49-F238E27FC236}">
                            <a16:creationId xmlns:a16="http://schemas.microsoft.com/office/drawing/2014/main" id="{47095A97-C53A-432D-A61A-974E8F694E4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8979" y="3683794"/>
                        <a:ext cx="2106215" cy="77390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641" name="Object 9">
            <a:extLst>
              <a:ext uri="{FF2B5EF4-FFF2-40B4-BE49-F238E27FC236}">
                <a16:creationId xmlns:a16="http://schemas.microsoft.com/office/drawing/2014/main" id="{28E057DF-A5E4-4963-9ECF-7F7DF19D07A7}"/>
              </a:ext>
            </a:extLst>
          </p:cNvPr>
          <p:cNvGraphicFramePr>
            <a:graphicFrameLocks noChangeAspect="1"/>
          </p:cNvGraphicFramePr>
          <p:nvPr/>
        </p:nvGraphicFramePr>
        <p:xfrm>
          <a:off x="1633537" y="4236244"/>
          <a:ext cx="2500313" cy="178594"/>
        </p:xfrm>
        <a:graphic>
          <a:graphicData uri="http://schemas.openxmlformats.org/presentationml/2006/ole">
            <mc:AlternateContent xmlns:mc="http://schemas.openxmlformats.org/markup-compatibility/2006">
              <mc:Choice xmlns:v="urn:schemas-microsoft-com:vml" Requires="v">
                <p:oleObj spid="_x0000_s8663" name="Equation" r:id="rId18" imgW="2666880" imgH="190440" progId="Equation.3">
                  <p:embed/>
                </p:oleObj>
              </mc:Choice>
              <mc:Fallback>
                <p:oleObj name="Equation" r:id="rId18" imgW="2666880" imgH="190440" progId="Equation.3">
                  <p:embed/>
                  <p:pic>
                    <p:nvPicPr>
                      <p:cNvPr id="69641" name="Object 9">
                        <a:extLst>
                          <a:ext uri="{FF2B5EF4-FFF2-40B4-BE49-F238E27FC236}">
                            <a16:creationId xmlns:a16="http://schemas.microsoft.com/office/drawing/2014/main" id="{28E057DF-A5E4-4963-9ECF-7F7DF19D07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33537" y="4236244"/>
                        <a:ext cx="2500313"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15">
            <a:extLst>
              <a:ext uri="{FF2B5EF4-FFF2-40B4-BE49-F238E27FC236}">
                <a16:creationId xmlns:a16="http://schemas.microsoft.com/office/drawing/2014/main" id="{F4C09450-113C-4F1C-80D0-66529B32E2E8}"/>
              </a:ext>
            </a:extLst>
          </p:cNvPr>
          <p:cNvGraphicFramePr>
            <a:graphicFrameLocks noChangeAspect="1"/>
          </p:cNvGraphicFramePr>
          <p:nvPr>
            <p:extLst/>
          </p:nvPr>
        </p:nvGraphicFramePr>
        <p:xfrm>
          <a:off x="4611121" y="947737"/>
          <a:ext cx="3156852" cy="2605088"/>
        </p:xfrm>
        <a:graphic>
          <a:graphicData uri="http://schemas.openxmlformats.org/presentationml/2006/ole">
            <mc:AlternateContent xmlns:mc="http://schemas.openxmlformats.org/markup-compatibility/2006">
              <mc:Choice xmlns:v="urn:schemas-microsoft-com:vml" Requires="v">
                <p:oleObj spid="_x0000_s8664" name="Chart" r:id="rId20" imgW="7600701" imgH="6272008" progId="MSGraph.Chart.8">
                  <p:embed followColorScheme="full"/>
                </p:oleObj>
              </mc:Choice>
              <mc:Fallback>
                <p:oleObj name="Chart" r:id="rId20" imgW="7600701" imgH="6272008" progId="MSGraph.Chart.8">
                  <p:embed followColorScheme="full"/>
                  <p:pic>
                    <p:nvPicPr>
                      <p:cNvPr id="26" name="Object 15">
                        <a:extLst>
                          <a:ext uri="{FF2B5EF4-FFF2-40B4-BE49-F238E27FC236}">
                            <a16:creationId xmlns:a16="http://schemas.microsoft.com/office/drawing/2014/main" id="{F4C09450-113C-4F1C-80D0-66529B32E2E8}"/>
                          </a:ext>
                        </a:extLst>
                      </p:cNvPr>
                      <p:cNvPicPr>
                        <a:picLocks noChangeAspect="1" noChangeArrowheads="1"/>
                      </p:cNvPicPr>
                      <p:nvPr/>
                    </p:nvPicPr>
                    <p:blipFill>
                      <a:blip r:embed="rId21"/>
                      <a:srcRect/>
                      <a:stretch>
                        <a:fillRect/>
                      </a:stretch>
                    </p:blipFill>
                    <p:spPr bwMode="auto">
                      <a:xfrm>
                        <a:off x="4611121" y="947737"/>
                        <a:ext cx="3156852" cy="2605088"/>
                      </a:xfrm>
                      <a:prstGeom prst="rect">
                        <a:avLst/>
                      </a:prstGeom>
                      <a:solidFill>
                        <a:schemeClr val="bg1"/>
                      </a:solidFill>
                      <a:ln w="9525">
                        <a:solidFill>
                          <a:schemeClr val="folHlink"/>
                        </a:solidFill>
                        <a:miter lim="800000"/>
                        <a:headEnd/>
                        <a:tailEnd/>
                      </a:ln>
                    </p:spPr>
                  </p:pic>
                </p:oleObj>
              </mc:Fallback>
            </mc:AlternateContent>
          </a:graphicData>
        </a:graphic>
      </p:graphicFrame>
      <p:sp>
        <p:nvSpPr>
          <p:cNvPr id="69652" name="Line 32">
            <a:extLst>
              <a:ext uri="{FF2B5EF4-FFF2-40B4-BE49-F238E27FC236}">
                <a16:creationId xmlns:a16="http://schemas.microsoft.com/office/drawing/2014/main" id="{1740C08E-ECDF-4C2E-BA3D-E5411F7E0E66}"/>
              </a:ext>
            </a:extLst>
          </p:cNvPr>
          <p:cNvSpPr>
            <a:spLocks noChangeShapeType="1"/>
          </p:cNvSpPr>
          <p:nvPr/>
        </p:nvSpPr>
        <p:spPr bwMode="auto">
          <a:xfrm flipV="1">
            <a:off x="5593557" y="2543175"/>
            <a:ext cx="351235"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aphicFrame>
        <p:nvGraphicFramePr>
          <p:cNvPr id="69642" name="Object 10">
            <a:extLst>
              <a:ext uri="{FF2B5EF4-FFF2-40B4-BE49-F238E27FC236}">
                <a16:creationId xmlns:a16="http://schemas.microsoft.com/office/drawing/2014/main" id="{DAFB199D-6CE9-454C-8E7F-D4374EC35E5F}"/>
              </a:ext>
            </a:extLst>
          </p:cNvPr>
          <p:cNvGraphicFramePr>
            <a:graphicFrameLocks noChangeAspect="1"/>
          </p:cNvGraphicFramePr>
          <p:nvPr/>
        </p:nvGraphicFramePr>
        <p:xfrm>
          <a:off x="5744766" y="2577704"/>
          <a:ext cx="357188" cy="321469"/>
        </p:xfrm>
        <a:graphic>
          <a:graphicData uri="http://schemas.openxmlformats.org/presentationml/2006/ole">
            <mc:AlternateContent xmlns:mc="http://schemas.openxmlformats.org/markup-compatibility/2006">
              <mc:Choice xmlns:v="urn:schemas-microsoft-com:vml" Requires="v">
                <p:oleObj spid="_x0000_s8665" name="Equation" r:id="rId22" imgW="380880" imgH="342720" progId="Equation.3">
                  <p:embed/>
                </p:oleObj>
              </mc:Choice>
              <mc:Fallback>
                <p:oleObj name="Equation" r:id="rId22" imgW="380880" imgH="342720" progId="Equation.3">
                  <p:embed/>
                  <p:pic>
                    <p:nvPicPr>
                      <p:cNvPr id="69642" name="Object 10">
                        <a:extLst>
                          <a:ext uri="{FF2B5EF4-FFF2-40B4-BE49-F238E27FC236}">
                            <a16:creationId xmlns:a16="http://schemas.microsoft.com/office/drawing/2014/main" id="{DAFB199D-6CE9-454C-8E7F-D4374EC35E5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44766" y="2577704"/>
                        <a:ext cx="357188" cy="321469"/>
                      </a:xfrm>
                      <a:prstGeom prst="rect">
                        <a:avLst/>
                      </a:prstGeom>
                      <a:solidFill>
                        <a:schemeClr val="bg1"/>
                      </a:solidFill>
                    </p:spPr>
                  </p:pic>
                </p:oleObj>
              </mc:Fallback>
            </mc:AlternateContent>
          </a:graphicData>
        </a:graphic>
      </p:graphicFrame>
      <p:graphicFrame>
        <p:nvGraphicFramePr>
          <p:cNvPr id="69643" name="Object 11">
            <a:extLst>
              <a:ext uri="{FF2B5EF4-FFF2-40B4-BE49-F238E27FC236}">
                <a16:creationId xmlns:a16="http://schemas.microsoft.com/office/drawing/2014/main" id="{7B6C157E-2B4D-4334-9591-B9C4D066EAFC}"/>
              </a:ext>
            </a:extLst>
          </p:cNvPr>
          <p:cNvGraphicFramePr>
            <a:graphicFrameLocks noChangeAspect="1"/>
          </p:cNvGraphicFramePr>
          <p:nvPr>
            <p:extLst/>
          </p:nvPr>
        </p:nvGraphicFramePr>
        <p:xfrm>
          <a:off x="5269707" y="2449116"/>
          <a:ext cx="273844" cy="178594"/>
        </p:xfrm>
        <a:graphic>
          <a:graphicData uri="http://schemas.openxmlformats.org/presentationml/2006/ole">
            <mc:AlternateContent xmlns:mc="http://schemas.openxmlformats.org/markup-compatibility/2006">
              <mc:Choice xmlns:v="urn:schemas-microsoft-com:vml" Requires="v">
                <p:oleObj spid="_x0000_s8666" name="Equation" r:id="rId24" imgW="291960" imgH="190440" progId="Equation.3">
                  <p:embed/>
                </p:oleObj>
              </mc:Choice>
              <mc:Fallback>
                <p:oleObj name="Equation" r:id="rId24" imgW="291960" imgH="190440" progId="Equation.3">
                  <p:embed/>
                  <p:pic>
                    <p:nvPicPr>
                      <p:cNvPr id="69643" name="Object 11">
                        <a:extLst>
                          <a:ext uri="{FF2B5EF4-FFF2-40B4-BE49-F238E27FC236}">
                            <a16:creationId xmlns:a16="http://schemas.microsoft.com/office/drawing/2014/main" id="{7B6C157E-2B4D-4334-9591-B9C4D066EAF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69707" y="2449116"/>
                        <a:ext cx="273844" cy="178594"/>
                      </a:xfrm>
                      <a:prstGeom prst="rect">
                        <a:avLst/>
                      </a:prstGeom>
                      <a:solidFill>
                        <a:schemeClr val="bg1"/>
                      </a:solidFill>
                    </p:spPr>
                  </p:pic>
                </p:oleObj>
              </mc:Fallback>
            </mc:AlternateContent>
          </a:graphicData>
        </a:graphic>
      </p:graphicFrame>
      <p:graphicFrame>
        <p:nvGraphicFramePr>
          <p:cNvPr id="69644" name="Object 12">
            <a:extLst>
              <a:ext uri="{FF2B5EF4-FFF2-40B4-BE49-F238E27FC236}">
                <a16:creationId xmlns:a16="http://schemas.microsoft.com/office/drawing/2014/main" id="{344C7C2C-1525-41D9-8F28-93BB6F293DCC}"/>
              </a:ext>
            </a:extLst>
          </p:cNvPr>
          <p:cNvGraphicFramePr>
            <a:graphicFrameLocks noChangeAspect="1"/>
          </p:cNvGraphicFramePr>
          <p:nvPr/>
        </p:nvGraphicFramePr>
        <p:xfrm>
          <a:off x="7027069" y="1716882"/>
          <a:ext cx="297656" cy="321469"/>
        </p:xfrm>
        <a:graphic>
          <a:graphicData uri="http://schemas.openxmlformats.org/presentationml/2006/ole">
            <mc:AlternateContent xmlns:mc="http://schemas.openxmlformats.org/markup-compatibility/2006">
              <mc:Choice xmlns:v="urn:schemas-microsoft-com:vml" Requires="v">
                <p:oleObj spid="_x0000_s8667" name="Equation" r:id="rId26" imgW="317160" imgH="342720" progId="Equation.3">
                  <p:embed/>
                </p:oleObj>
              </mc:Choice>
              <mc:Fallback>
                <p:oleObj name="Equation" r:id="rId26" imgW="317160" imgH="342720" progId="Equation.3">
                  <p:embed/>
                  <p:pic>
                    <p:nvPicPr>
                      <p:cNvPr id="69644" name="Object 12">
                        <a:extLst>
                          <a:ext uri="{FF2B5EF4-FFF2-40B4-BE49-F238E27FC236}">
                            <a16:creationId xmlns:a16="http://schemas.microsoft.com/office/drawing/2014/main" id="{344C7C2C-1525-41D9-8F28-93BB6F293DC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27069" y="1716882"/>
                        <a:ext cx="297656" cy="321469"/>
                      </a:xfrm>
                      <a:prstGeom prst="rect">
                        <a:avLst/>
                      </a:prstGeom>
                      <a:solidFill>
                        <a:schemeClr val="bg1"/>
                      </a:solidFill>
                    </p:spPr>
                  </p:pic>
                </p:oleObj>
              </mc:Fallback>
            </mc:AlternateContent>
          </a:graphicData>
        </a:graphic>
      </p:graphicFrame>
      <p:graphicFrame>
        <p:nvGraphicFramePr>
          <p:cNvPr id="69645" name="Object 13">
            <a:extLst>
              <a:ext uri="{FF2B5EF4-FFF2-40B4-BE49-F238E27FC236}">
                <a16:creationId xmlns:a16="http://schemas.microsoft.com/office/drawing/2014/main" id="{F5DC1F19-91C6-4863-BB47-B35595FAB5AE}"/>
              </a:ext>
            </a:extLst>
          </p:cNvPr>
          <p:cNvGraphicFramePr>
            <a:graphicFrameLocks noChangeAspect="1"/>
          </p:cNvGraphicFramePr>
          <p:nvPr/>
        </p:nvGraphicFramePr>
        <p:xfrm>
          <a:off x="6176963" y="2577704"/>
          <a:ext cx="297656" cy="321469"/>
        </p:xfrm>
        <a:graphic>
          <a:graphicData uri="http://schemas.openxmlformats.org/presentationml/2006/ole">
            <mc:AlternateContent xmlns:mc="http://schemas.openxmlformats.org/markup-compatibility/2006">
              <mc:Choice xmlns:v="urn:schemas-microsoft-com:vml" Requires="v">
                <p:oleObj spid="_x0000_s8668" name="Equation" r:id="rId28" imgW="317160" imgH="342720" progId="Equation.3">
                  <p:embed/>
                </p:oleObj>
              </mc:Choice>
              <mc:Fallback>
                <p:oleObj name="Equation" r:id="rId28" imgW="317160" imgH="342720" progId="Equation.3">
                  <p:embed/>
                  <p:pic>
                    <p:nvPicPr>
                      <p:cNvPr id="69645" name="Object 13">
                        <a:extLst>
                          <a:ext uri="{FF2B5EF4-FFF2-40B4-BE49-F238E27FC236}">
                            <a16:creationId xmlns:a16="http://schemas.microsoft.com/office/drawing/2014/main" id="{F5DC1F19-91C6-4863-BB47-B35595FAB5A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76963" y="2577704"/>
                        <a:ext cx="297656" cy="321469"/>
                      </a:xfrm>
                      <a:prstGeom prst="rect">
                        <a:avLst/>
                      </a:prstGeom>
                      <a:solidFill>
                        <a:schemeClr val="bg1"/>
                      </a:solidFill>
                    </p:spPr>
                  </p:pic>
                </p:oleObj>
              </mc:Fallback>
            </mc:AlternateContent>
          </a:graphicData>
        </a:graphic>
      </p:graphicFrame>
      <p:graphicFrame>
        <p:nvGraphicFramePr>
          <p:cNvPr id="69646" name="Object 14">
            <a:extLst>
              <a:ext uri="{FF2B5EF4-FFF2-40B4-BE49-F238E27FC236}">
                <a16:creationId xmlns:a16="http://schemas.microsoft.com/office/drawing/2014/main" id="{F317B995-FE5B-4BE5-AC18-185EE356B44A}"/>
              </a:ext>
            </a:extLst>
          </p:cNvPr>
          <p:cNvGraphicFramePr>
            <a:graphicFrameLocks noChangeAspect="1"/>
          </p:cNvGraphicFramePr>
          <p:nvPr/>
        </p:nvGraphicFramePr>
        <p:xfrm>
          <a:off x="6562726" y="1716882"/>
          <a:ext cx="297656" cy="321469"/>
        </p:xfrm>
        <a:graphic>
          <a:graphicData uri="http://schemas.openxmlformats.org/presentationml/2006/ole">
            <mc:AlternateContent xmlns:mc="http://schemas.openxmlformats.org/markup-compatibility/2006">
              <mc:Choice xmlns:v="urn:schemas-microsoft-com:vml" Requires="v">
                <p:oleObj spid="_x0000_s8669" name="Equation" r:id="rId30" imgW="317160" imgH="342720" progId="Equation.3">
                  <p:embed/>
                </p:oleObj>
              </mc:Choice>
              <mc:Fallback>
                <p:oleObj name="Equation" r:id="rId30" imgW="317160" imgH="342720" progId="Equation.3">
                  <p:embed/>
                  <p:pic>
                    <p:nvPicPr>
                      <p:cNvPr id="69646" name="Object 14">
                        <a:extLst>
                          <a:ext uri="{FF2B5EF4-FFF2-40B4-BE49-F238E27FC236}">
                            <a16:creationId xmlns:a16="http://schemas.microsoft.com/office/drawing/2014/main" id="{F317B995-FE5B-4BE5-AC18-185EE356B44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62726" y="1716882"/>
                        <a:ext cx="297656" cy="321469"/>
                      </a:xfrm>
                      <a:prstGeom prst="rect">
                        <a:avLst/>
                      </a:prstGeom>
                      <a:solidFill>
                        <a:schemeClr val="bg1"/>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8191"/>
    </mc:Choice>
    <mc:Fallback xmlns="">
      <p:transition spd="slow" advTm="3819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A0C2-1D63-46B3-9154-A4EEC5271B0D}"/>
              </a:ext>
            </a:extLst>
          </p:cNvPr>
          <p:cNvSpPr>
            <a:spLocks noGrp="1"/>
          </p:cNvSpPr>
          <p:nvPr>
            <p:ph type="ctrTitle"/>
          </p:nvPr>
        </p:nvSpPr>
        <p:spPr/>
        <p:txBody>
          <a:bodyPr/>
          <a:lstStyle/>
          <a:p>
            <a:r>
              <a:rPr lang="en-US" dirty="0"/>
              <a:t>Model Verifications</a:t>
            </a:r>
          </a:p>
        </p:txBody>
      </p:sp>
      <p:sp>
        <p:nvSpPr>
          <p:cNvPr id="3" name="Subtitle 2">
            <a:extLst>
              <a:ext uri="{FF2B5EF4-FFF2-40B4-BE49-F238E27FC236}">
                <a16:creationId xmlns:a16="http://schemas.microsoft.com/office/drawing/2014/main" id="{F203E7EE-A352-4EAB-90DA-C14C935BE73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E5E37C4-3C56-4176-831C-1BEF8973DB95}"/>
              </a:ext>
            </a:extLst>
          </p:cNvPr>
          <p:cNvSpPr>
            <a:spLocks noGrp="1"/>
          </p:cNvSpPr>
          <p:nvPr>
            <p:ph type="sldNum" sz="quarter" idx="10"/>
          </p:nvPr>
        </p:nvSpPr>
        <p:spPr/>
        <p:txBody>
          <a:bodyPr/>
          <a:lstStyle/>
          <a:p>
            <a:pPr>
              <a:defRPr/>
            </a:pPr>
            <a:fld id="{03BA23CF-AA30-4A18-B744-605C3E9DBF07}" type="slidenum">
              <a:rPr lang="en-US" smtClean="0"/>
              <a:pPr>
                <a:defRPr/>
              </a:pPr>
              <a:t>25</a:t>
            </a:fld>
            <a:endParaRPr lang="en-US"/>
          </a:p>
        </p:txBody>
      </p:sp>
    </p:spTree>
    <p:extLst>
      <p:ext uri="{BB962C8B-B14F-4D97-AF65-F5344CB8AC3E}">
        <p14:creationId xmlns:p14="http://schemas.microsoft.com/office/powerpoint/2010/main" val="1999082396"/>
      </p:ext>
    </p:extLst>
  </p:cSld>
  <p:clrMapOvr>
    <a:masterClrMapping/>
  </p:clrMapOvr>
  <mc:AlternateContent xmlns:mc="http://schemas.openxmlformats.org/markup-compatibility/2006" xmlns:p14="http://schemas.microsoft.com/office/powerpoint/2010/main">
    <mc:Choice Requires="p14">
      <p:transition spd="slow" p14:dur="2000" advTm="8867"/>
    </mc:Choice>
    <mc:Fallback xmlns="">
      <p:transition spd="slow" advTm="886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DE63-6063-45A2-B464-17599149603F}"/>
              </a:ext>
            </a:extLst>
          </p:cNvPr>
          <p:cNvSpPr>
            <a:spLocks noGrp="1"/>
          </p:cNvSpPr>
          <p:nvPr>
            <p:ph type="title"/>
          </p:nvPr>
        </p:nvSpPr>
        <p:spPr>
          <a:xfrm>
            <a:off x="217653" y="40677"/>
            <a:ext cx="8458200" cy="610791"/>
          </a:xfrm>
        </p:spPr>
        <p:txBody>
          <a:bodyPr/>
          <a:lstStyle/>
          <a:p>
            <a:r>
              <a:rPr lang="en-US" dirty="0"/>
              <a:t>Current Mode with Type II GM EA example</a:t>
            </a:r>
          </a:p>
        </p:txBody>
      </p:sp>
      <p:sp>
        <p:nvSpPr>
          <p:cNvPr id="5" name="Slide Number Placeholder 4">
            <a:extLst>
              <a:ext uri="{FF2B5EF4-FFF2-40B4-BE49-F238E27FC236}">
                <a16:creationId xmlns:a16="http://schemas.microsoft.com/office/drawing/2014/main" id="{32BDD9FC-C9D6-46E4-B1C1-85B529318E8C}"/>
              </a:ext>
            </a:extLst>
          </p:cNvPr>
          <p:cNvSpPr>
            <a:spLocks noGrp="1"/>
          </p:cNvSpPr>
          <p:nvPr>
            <p:ph type="sldNum" sz="quarter" idx="10"/>
          </p:nvPr>
        </p:nvSpPr>
        <p:spPr/>
        <p:txBody>
          <a:bodyPr/>
          <a:lstStyle/>
          <a:p>
            <a:pPr>
              <a:defRPr/>
            </a:pPr>
            <a:fld id="{B53548F6-AAA9-4A8D-A869-511B3DFE3256}" type="slidenum">
              <a:rPr lang="en-US" smtClean="0"/>
              <a:pPr>
                <a:defRPr/>
              </a:pPr>
              <a:t>26</a:t>
            </a:fld>
            <a:endParaRPr lang="en-US"/>
          </a:p>
        </p:txBody>
      </p:sp>
      <p:pic>
        <p:nvPicPr>
          <p:cNvPr id="7" name="Picture 6">
            <a:extLst>
              <a:ext uri="{FF2B5EF4-FFF2-40B4-BE49-F238E27FC236}">
                <a16:creationId xmlns:a16="http://schemas.microsoft.com/office/drawing/2014/main" id="{F0444B54-022D-4B6F-B8AF-CE20B4D7B4A0}"/>
              </a:ext>
            </a:extLst>
          </p:cNvPr>
          <p:cNvPicPr>
            <a:picLocks noChangeAspect="1"/>
          </p:cNvPicPr>
          <p:nvPr/>
        </p:nvPicPr>
        <p:blipFill>
          <a:blip r:embed="rId3"/>
          <a:stretch>
            <a:fillRect/>
          </a:stretch>
        </p:blipFill>
        <p:spPr>
          <a:xfrm>
            <a:off x="3188237" y="512521"/>
            <a:ext cx="4462359" cy="2275848"/>
          </a:xfrm>
          <a:prstGeom prst="rect">
            <a:avLst/>
          </a:prstGeom>
        </p:spPr>
      </p:pic>
      <p:graphicFrame>
        <p:nvGraphicFramePr>
          <p:cNvPr id="8" name="Table 7">
            <a:extLst>
              <a:ext uri="{FF2B5EF4-FFF2-40B4-BE49-F238E27FC236}">
                <a16:creationId xmlns:a16="http://schemas.microsoft.com/office/drawing/2014/main" id="{9AA59C01-DC93-49CA-9DB8-32D37A4B2695}"/>
              </a:ext>
            </a:extLst>
          </p:cNvPr>
          <p:cNvGraphicFramePr>
            <a:graphicFrameLocks noGrp="1"/>
          </p:cNvGraphicFramePr>
          <p:nvPr>
            <p:extLst/>
          </p:nvPr>
        </p:nvGraphicFramePr>
        <p:xfrm>
          <a:off x="281388" y="512521"/>
          <a:ext cx="2148523" cy="4023360"/>
        </p:xfrm>
        <a:graphic>
          <a:graphicData uri="http://schemas.openxmlformats.org/drawingml/2006/table">
            <a:tbl>
              <a:tblPr firstRow="1" bandRow="1">
                <a:tableStyleId>{5C22544A-7EE6-4342-B048-85BDC9FD1C3A}</a:tableStyleId>
              </a:tblPr>
              <a:tblGrid>
                <a:gridCol w="1170305">
                  <a:extLst>
                    <a:ext uri="{9D8B030D-6E8A-4147-A177-3AD203B41FA5}">
                      <a16:colId xmlns:a16="http://schemas.microsoft.com/office/drawing/2014/main" val="1376343264"/>
                    </a:ext>
                  </a:extLst>
                </a:gridCol>
                <a:gridCol w="978218">
                  <a:extLst>
                    <a:ext uri="{9D8B030D-6E8A-4147-A177-3AD203B41FA5}">
                      <a16:colId xmlns:a16="http://schemas.microsoft.com/office/drawing/2014/main" val="3179605585"/>
                    </a:ext>
                  </a:extLst>
                </a:gridCol>
              </a:tblGrid>
              <a:tr h="207038">
                <a:tc>
                  <a:txBody>
                    <a:bodyPr/>
                    <a:lstStyle/>
                    <a:p>
                      <a:r>
                        <a:rPr lang="en-US" sz="1050" dirty="0"/>
                        <a:t>Parameter</a:t>
                      </a:r>
                    </a:p>
                  </a:txBody>
                  <a:tcPr/>
                </a:tc>
                <a:tc>
                  <a:txBody>
                    <a:bodyPr/>
                    <a:lstStyle/>
                    <a:p>
                      <a:r>
                        <a:rPr lang="en-US" sz="1050" dirty="0"/>
                        <a:t>Value</a:t>
                      </a:r>
                    </a:p>
                  </a:txBody>
                  <a:tcPr/>
                </a:tc>
                <a:extLst>
                  <a:ext uri="{0D108BD9-81ED-4DB2-BD59-A6C34878D82A}">
                    <a16:rowId xmlns:a16="http://schemas.microsoft.com/office/drawing/2014/main" val="932358361"/>
                  </a:ext>
                </a:extLst>
              </a:tr>
              <a:tr h="145666">
                <a:tc>
                  <a:txBody>
                    <a:bodyPr/>
                    <a:lstStyle/>
                    <a:p>
                      <a:r>
                        <a:rPr lang="en-US" sz="1050" dirty="0"/>
                        <a:t>Vin</a:t>
                      </a:r>
                    </a:p>
                  </a:txBody>
                  <a:tcPr/>
                </a:tc>
                <a:tc>
                  <a:txBody>
                    <a:bodyPr/>
                    <a:lstStyle/>
                    <a:p>
                      <a:r>
                        <a:rPr lang="en-US" sz="1050" dirty="0"/>
                        <a:t>12 V</a:t>
                      </a:r>
                    </a:p>
                  </a:txBody>
                  <a:tcPr/>
                </a:tc>
                <a:extLst>
                  <a:ext uri="{0D108BD9-81ED-4DB2-BD59-A6C34878D82A}">
                    <a16:rowId xmlns:a16="http://schemas.microsoft.com/office/drawing/2014/main" val="3674235831"/>
                  </a:ext>
                </a:extLst>
              </a:tr>
              <a:tr h="0">
                <a:tc>
                  <a:txBody>
                    <a:bodyPr/>
                    <a:lstStyle/>
                    <a:p>
                      <a:r>
                        <a:rPr lang="en-US" sz="1050" dirty="0" err="1"/>
                        <a:t>Vout</a:t>
                      </a:r>
                      <a:endParaRPr lang="en-US" sz="1050" dirty="0"/>
                    </a:p>
                  </a:txBody>
                  <a:tcPr/>
                </a:tc>
                <a:tc>
                  <a:txBody>
                    <a:bodyPr/>
                    <a:lstStyle/>
                    <a:p>
                      <a:r>
                        <a:rPr lang="en-US" sz="1050" dirty="0"/>
                        <a:t>12 V</a:t>
                      </a:r>
                    </a:p>
                  </a:txBody>
                  <a:tcPr/>
                </a:tc>
                <a:extLst>
                  <a:ext uri="{0D108BD9-81ED-4DB2-BD59-A6C34878D82A}">
                    <a16:rowId xmlns:a16="http://schemas.microsoft.com/office/drawing/2014/main" val="2242819753"/>
                  </a:ext>
                </a:extLst>
              </a:tr>
              <a:tr h="0">
                <a:tc>
                  <a:txBody>
                    <a:bodyPr/>
                    <a:lstStyle/>
                    <a:p>
                      <a:r>
                        <a:rPr lang="en-US" sz="1050" dirty="0" err="1"/>
                        <a:t>Iout</a:t>
                      </a:r>
                      <a:endParaRPr lang="en-US" sz="1050" dirty="0"/>
                    </a:p>
                  </a:txBody>
                  <a:tcPr/>
                </a:tc>
                <a:tc>
                  <a:txBody>
                    <a:bodyPr/>
                    <a:lstStyle/>
                    <a:p>
                      <a:r>
                        <a:rPr lang="en-US" sz="1050" dirty="0"/>
                        <a:t>4 A</a:t>
                      </a:r>
                    </a:p>
                  </a:txBody>
                  <a:tcPr/>
                </a:tc>
                <a:extLst>
                  <a:ext uri="{0D108BD9-81ED-4DB2-BD59-A6C34878D82A}">
                    <a16:rowId xmlns:a16="http://schemas.microsoft.com/office/drawing/2014/main" val="1805549822"/>
                  </a:ext>
                </a:extLst>
              </a:tr>
              <a:tr h="0">
                <a:tc>
                  <a:txBody>
                    <a:bodyPr/>
                    <a:lstStyle/>
                    <a:p>
                      <a:r>
                        <a:rPr lang="en-US" sz="1050" dirty="0" err="1"/>
                        <a:t>Lbb</a:t>
                      </a:r>
                      <a:endParaRPr lang="en-US" sz="1050" dirty="0"/>
                    </a:p>
                  </a:txBody>
                  <a:tcPr/>
                </a:tc>
                <a:tc>
                  <a:txBody>
                    <a:bodyPr/>
                    <a:lstStyle/>
                    <a:p>
                      <a:r>
                        <a:rPr lang="en-US" sz="1050" dirty="0"/>
                        <a:t>10 </a:t>
                      </a:r>
                      <a:r>
                        <a:rPr lang="en-US" sz="1050" dirty="0">
                          <a:latin typeface="Symbol" panose="05050102010706020507" pitchFamily="18" charset="2"/>
                        </a:rPr>
                        <a:t>m</a:t>
                      </a:r>
                      <a:r>
                        <a:rPr lang="en-US" sz="1050" dirty="0"/>
                        <a:t>H</a:t>
                      </a:r>
                    </a:p>
                  </a:txBody>
                  <a:tcPr/>
                </a:tc>
                <a:extLst>
                  <a:ext uri="{0D108BD9-81ED-4DB2-BD59-A6C34878D82A}">
                    <a16:rowId xmlns:a16="http://schemas.microsoft.com/office/drawing/2014/main" val="2802414997"/>
                  </a:ext>
                </a:extLst>
              </a:tr>
              <a:tr h="0">
                <a:tc>
                  <a:txBody>
                    <a:bodyPr/>
                    <a:lstStyle/>
                    <a:p>
                      <a:r>
                        <a:rPr lang="en-US" sz="1050" dirty="0" err="1"/>
                        <a:t>Cout</a:t>
                      </a:r>
                      <a:endParaRPr lang="en-US" sz="1050" dirty="0"/>
                    </a:p>
                  </a:txBody>
                  <a:tcPr/>
                </a:tc>
                <a:tc>
                  <a:txBody>
                    <a:bodyPr/>
                    <a:lstStyle/>
                    <a:p>
                      <a:r>
                        <a:rPr lang="en-US" sz="1050" dirty="0"/>
                        <a:t>470 </a:t>
                      </a:r>
                      <a:r>
                        <a:rPr lang="en-US" sz="1050" dirty="0">
                          <a:latin typeface="Symbol" panose="05050102010706020507" pitchFamily="18" charset="2"/>
                        </a:rPr>
                        <a:t>m</a:t>
                      </a:r>
                      <a:r>
                        <a:rPr lang="en-US" sz="1050" dirty="0"/>
                        <a:t>F</a:t>
                      </a:r>
                    </a:p>
                  </a:txBody>
                  <a:tcPr/>
                </a:tc>
                <a:extLst>
                  <a:ext uri="{0D108BD9-81ED-4DB2-BD59-A6C34878D82A}">
                    <a16:rowId xmlns:a16="http://schemas.microsoft.com/office/drawing/2014/main" val="665955397"/>
                  </a:ext>
                </a:extLst>
              </a:tr>
              <a:tr h="0">
                <a:tc>
                  <a:txBody>
                    <a:bodyPr/>
                    <a:lstStyle/>
                    <a:p>
                      <a:r>
                        <a:rPr lang="en-US" sz="1050" dirty="0" err="1"/>
                        <a:t>CoutESR</a:t>
                      </a:r>
                      <a:endParaRPr lang="en-US" sz="1050" dirty="0"/>
                    </a:p>
                  </a:txBody>
                  <a:tcPr/>
                </a:tc>
                <a:tc>
                  <a:txBody>
                    <a:bodyPr/>
                    <a:lstStyle/>
                    <a:p>
                      <a:r>
                        <a:rPr lang="en-US" sz="1050" dirty="0"/>
                        <a:t>0.05 </a:t>
                      </a:r>
                      <a:r>
                        <a:rPr lang="en-US" sz="1050" dirty="0">
                          <a:latin typeface="Symbol" panose="05050102010706020507" pitchFamily="18" charset="2"/>
                        </a:rPr>
                        <a:t>W</a:t>
                      </a:r>
                    </a:p>
                  </a:txBody>
                  <a:tcPr/>
                </a:tc>
                <a:extLst>
                  <a:ext uri="{0D108BD9-81ED-4DB2-BD59-A6C34878D82A}">
                    <a16:rowId xmlns:a16="http://schemas.microsoft.com/office/drawing/2014/main" val="3027554454"/>
                  </a:ext>
                </a:extLst>
              </a:tr>
              <a:tr h="0">
                <a:tc>
                  <a:txBody>
                    <a:bodyPr/>
                    <a:lstStyle/>
                    <a:p>
                      <a:r>
                        <a:rPr lang="en-US" sz="1050" dirty="0"/>
                        <a:t>RFBT</a:t>
                      </a:r>
                    </a:p>
                  </a:txBody>
                  <a:tcPr/>
                </a:tc>
                <a:tc>
                  <a:txBody>
                    <a:bodyPr/>
                    <a:lstStyle/>
                    <a:p>
                      <a:r>
                        <a:rPr lang="en-US" sz="1050" dirty="0"/>
                        <a:t>10 k</a:t>
                      </a:r>
                      <a:r>
                        <a:rPr lang="en-US" sz="1050" dirty="0">
                          <a:latin typeface="Symbol" panose="05050102010706020507" pitchFamily="18" charset="2"/>
                        </a:rPr>
                        <a:t>W</a:t>
                      </a:r>
                      <a:endParaRPr lang="en-US" sz="1050" dirty="0"/>
                    </a:p>
                  </a:txBody>
                  <a:tcPr/>
                </a:tc>
                <a:extLst>
                  <a:ext uri="{0D108BD9-81ED-4DB2-BD59-A6C34878D82A}">
                    <a16:rowId xmlns:a16="http://schemas.microsoft.com/office/drawing/2014/main" val="2629156487"/>
                  </a:ext>
                </a:extLst>
              </a:tr>
              <a:tr h="0">
                <a:tc>
                  <a:txBody>
                    <a:bodyPr/>
                    <a:lstStyle/>
                    <a:p>
                      <a:r>
                        <a:rPr lang="en-US" sz="1050" dirty="0"/>
                        <a:t>RFBB</a:t>
                      </a:r>
                    </a:p>
                  </a:txBody>
                  <a:tcPr/>
                </a:tc>
                <a:tc>
                  <a:txBody>
                    <a:bodyPr/>
                    <a:lstStyle/>
                    <a:p>
                      <a:r>
                        <a:rPr lang="en-US" sz="1050" dirty="0"/>
                        <a:t>1.148 k</a:t>
                      </a:r>
                      <a:r>
                        <a:rPr lang="en-US" sz="1050" dirty="0">
                          <a:latin typeface="Symbol" panose="05050102010706020507" pitchFamily="18" charset="2"/>
                        </a:rPr>
                        <a:t>W</a:t>
                      </a:r>
                      <a:endParaRPr lang="en-US" sz="1050" dirty="0"/>
                    </a:p>
                  </a:txBody>
                  <a:tcPr/>
                </a:tc>
                <a:extLst>
                  <a:ext uri="{0D108BD9-81ED-4DB2-BD59-A6C34878D82A}">
                    <a16:rowId xmlns:a16="http://schemas.microsoft.com/office/drawing/2014/main" val="2115678178"/>
                  </a:ext>
                </a:extLst>
              </a:tr>
              <a:tr h="0">
                <a:tc>
                  <a:txBody>
                    <a:bodyPr/>
                    <a:lstStyle/>
                    <a:p>
                      <a:r>
                        <a:rPr lang="en-US" sz="1050" dirty="0" err="1"/>
                        <a:t>Rcomp</a:t>
                      </a:r>
                      <a:endParaRPr lang="en-US" sz="1050" dirty="0"/>
                    </a:p>
                  </a:txBody>
                  <a:tcPr/>
                </a:tc>
                <a:tc>
                  <a:txBody>
                    <a:bodyPr/>
                    <a:lstStyle/>
                    <a:p>
                      <a:r>
                        <a:rPr lang="en-US" sz="1050" dirty="0"/>
                        <a:t>20 k</a:t>
                      </a:r>
                      <a:r>
                        <a:rPr lang="en-US" sz="1050" dirty="0">
                          <a:latin typeface="Symbol" panose="05050102010706020507" pitchFamily="18" charset="2"/>
                        </a:rPr>
                        <a:t>W</a:t>
                      </a:r>
                      <a:endParaRPr lang="en-US" sz="1050" dirty="0"/>
                    </a:p>
                  </a:txBody>
                  <a:tcPr/>
                </a:tc>
                <a:extLst>
                  <a:ext uri="{0D108BD9-81ED-4DB2-BD59-A6C34878D82A}">
                    <a16:rowId xmlns:a16="http://schemas.microsoft.com/office/drawing/2014/main" val="3668113455"/>
                  </a:ext>
                </a:extLst>
              </a:tr>
              <a:tr h="126725">
                <a:tc>
                  <a:txBody>
                    <a:bodyPr/>
                    <a:lstStyle/>
                    <a:p>
                      <a:r>
                        <a:rPr lang="en-US" sz="1050" dirty="0" err="1"/>
                        <a:t>Ccomp</a:t>
                      </a:r>
                      <a:endParaRPr lang="en-US" sz="1050" dirty="0"/>
                    </a:p>
                  </a:txBody>
                  <a:tcPr/>
                </a:tc>
                <a:tc>
                  <a:txBody>
                    <a:bodyPr/>
                    <a:lstStyle/>
                    <a:p>
                      <a:r>
                        <a:rPr lang="en-US" sz="1050" dirty="0"/>
                        <a:t>33 </a:t>
                      </a:r>
                      <a:r>
                        <a:rPr lang="en-US" sz="1050" dirty="0" err="1"/>
                        <a:t>nF</a:t>
                      </a:r>
                      <a:endParaRPr lang="en-US" sz="1050" dirty="0"/>
                    </a:p>
                  </a:txBody>
                  <a:tcPr/>
                </a:tc>
                <a:extLst>
                  <a:ext uri="{0D108BD9-81ED-4DB2-BD59-A6C34878D82A}">
                    <a16:rowId xmlns:a16="http://schemas.microsoft.com/office/drawing/2014/main" val="1700183918"/>
                  </a:ext>
                </a:extLst>
              </a:tr>
              <a:tr h="0">
                <a:tc>
                  <a:txBody>
                    <a:bodyPr/>
                    <a:lstStyle/>
                    <a:p>
                      <a:r>
                        <a:rPr lang="en-US" sz="1050" dirty="0"/>
                        <a:t>CHF</a:t>
                      </a:r>
                    </a:p>
                  </a:txBody>
                  <a:tcPr/>
                </a:tc>
                <a:tc>
                  <a:txBody>
                    <a:bodyPr/>
                    <a:lstStyle/>
                    <a:p>
                      <a:r>
                        <a:rPr lang="en-US" sz="1050" dirty="0"/>
                        <a:t>1.5 </a:t>
                      </a:r>
                      <a:r>
                        <a:rPr lang="en-US" sz="1050" dirty="0" err="1"/>
                        <a:t>nF</a:t>
                      </a:r>
                      <a:endParaRPr lang="en-US" sz="1050" dirty="0"/>
                    </a:p>
                  </a:txBody>
                  <a:tcPr/>
                </a:tc>
                <a:extLst>
                  <a:ext uri="{0D108BD9-81ED-4DB2-BD59-A6C34878D82A}">
                    <a16:rowId xmlns:a16="http://schemas.microsoft.com/office/drawing/2014/main" val="1516642729"/>
                  </a:ext>
                </a:extLst>
              </a:tr>
              <a:tr h="179245">
                <a:tc>
                  <a:txBody>
                    <a:bodyPr/>
                    <a:lstStyle/>
                    <a:p>
                      <a:r>
                        <a:rPr lang="en-US" sz="1050" dirty="0"/>
                        <a:t>ROUT</a:t>
                      </a:r>
                    </a:p>
                  </a:txBody>
                  <a:tcPr/>
                </a:tc>
                <a:tc>
                  <a:txBody>
                    <a:bodyPr/>
                    <a:lstStyle/>
                    <a:p>
                      <a:r>
                        <a:rPr lang="en-US" sz="1050" dirty="0"/>
                        <a:t>100 M</a:t>
                      </a:r>
                      <a:r>
                        <a:rPr lang="en-US" sz="1050" dirty="0">
                          <a:latin typeface="Symbol" panose="05050102010706020507" pitchFamily="18" charset="2"/>
                        </a:rPr>
                        <a:t>W</a:t>
                      </a:r>
                      <a:endParaRPr lang="en-US" sz="1050" dirty="0"/>
                    </a:p>
                  </a:txBody>
                  <a:tcPr/>
                </a:tc>
                <a:extLst>
                  <a:ext uri="{0D108BD9-81ED-4DB2-BD59-A6C34878D82A}">
                    <a16:rowId xmlns:a16="http://schemas.microsoft.com/office/drawing/2014/main" val="706139302"/>
                  </a:ext>
                </a:extLst>
              </a:tr>
              <a:tr h="0">
                <a:tc>
                  <a:txBody>
                    <a:bodyPr/>
                    <a:lstStyle/>
                    <a:p>
                      <a:r>
                        <a:rPr lang="en-US" sz="1050" dirty="0"/>
                        <a:t>Gm</a:t>
                      </a:r>
                    </a:p>
                  </a:txBody>
                  <a:tcPr/>
                </a:tc>
                <a:tc>
                  <a:txBody>
                    <a:bodyPr/>
                    <a:lstStyle/>
                    <a:p>
                      <a:r>
                        <a:rPr lang="en-US" sz="1050" dirty="0"/>
                        <a:t>720 </a:t>
                      </a:r>
                      <a:r>
                        <a:rPr lang="en-US" sz="1050" dirty="0">
                          <a:latin typeface="Symbol" panose="05050102010706020507" pitchFamily="18" charset="2"/>
                        </a:rPr>
                        <a:t>m</a:t>
                      </a:r>
                      <a:r>
                        <a:rPr lang="en-US" sz="1050" dirty="0">
                          <a:latin typeface="+mj-lt"/>
                        </a:rPr>
                        <a:t>S</a:t>
                      </a:r>
                    </a:p>
                  </a:txBody>
                  <a:tcPr/>
                </a:tc>
                <a:extLst>
                  <a:ext uri="{0D108BD9-81ED-4DB2-BD59-A6C34878D82A}">
                    <a16:rowId xmlns:a16="http://schemas.microsoft.com/office/drawing/2014/main" val="2273835193"/>
                  </a:ext>
                </a:extLst>
              </a:tr>
              <a:tr h="0">
                <a:tc>
                  <a:txBody>
                    <a:bodyPr/>
                    <a:lstStyle/>
                    <a:p>
                      <a:r>
                        <a:rPr lang="en-US" sz="1050" dirty="0" err="1"/>
                        <a:t>Rsense</a:t>
                      </a:r>
                      <a:endParaRPr lang="en-US" sz="1050" dirty="0"/>
                    </a:p>
                  </a:txBody>
                  <a:tcPr/>
                </a:tc>
                <a:tc>
                  <a:txBody>
                    <a:bodyPr/>
                    <a:lstStyle/>
                    <a:p>
                      <a:r>
                        <a:rPr lang="en-US" sz="1050" dirty="0"/>
                        <a:t>20 m</a:t>
                      </a:r>
                      <a:r>
                        <a:rPr lang="en-US" sz="1050" dirty="0">
                          <a:latin typeface="Symbol" panose="05050102010706020507" pitchFamily="18" charset="2"/>
                        </a:rPr>
                        <a:t>W</a:t>
                      </a:r>
                      <a:endParaRPr lang="en-US" sz="1050" dirty="0"/>
                    </a:p>
                  </a:txBody>
                  <a:tcPr/>
                </a:tc>
                <a:extLst>
                  <a:ext uri="{0D108BD9-81ED-4DB2-BD59-A6C34878D82A}">
                    <a16:rowId xmlns:a16="http://schemas.microsoft.com/office/drawing/2014/main" val="1502273024"/>
                  </a:ext>
                </a:extLst>
              </a:tr>
              <a:tr h="0">
                <a:tc>
                  <a:txBody>
                    <a:bodyPr/>
                    <a:lstStyle/>
                    <a:p>
                      <a:r>
                        <a:rPr lang="en-US" sz="1050" dirty="0" err="1"/>
                        <a:t>Acs</a:t>
                      </a:r>
                      <a:endParaRPr lang="en-US" sz="1050" dirty="0"/>
                    </a:p>
                  </a:txBody>
                  <a:tcPr/>
                </a:tc>
                <a:tc>
                  <a:txBody>
                    <a:bodyPr/>
                    <a:lstStyle/>
                    <a:p>
                      <a:r>
                        <a:rPr lang="en-US" sz="1050" dirty="0"/>
                        <a:t>5.2</a:t>
                      </a:r>
                    </a:p>
                  </a:txBody>
                  <a:tcPr/>
                </a:tc>
                <a:extLst>
                  <a:ext uri="{0D108BD9-81ED-4DB2-BD59-A6C34878D82A}">
                    <a16:rowId xmlns:a16="http://schemas.microsoft.com/office/drawing/2014/main" val="1753618368"/>
                  </a:ext>
                </a:extLst>
              </a:tr>
            </a:tbl>
          </a:graphicData>
        </a:graphic>
      </p:graphicFrame>
      <p:pic>
        <p:nvPicPr>
          <p:cNvPr id="11" name="Picture 10">
            <a:extLst>
              <a:ext uri="{FF2B5EF4-FFF2-40B4-BE49-F238E27FC236}">
                <a16:creationId xmlns:a16="http://schemas.microsoft.com/office/drawing/2014/main" id="{A90E7822-5485-4C8C-8516-AE92461EF240}"/>
              </a:ext>
            </a:extLst>
          </p:cNvPr>
          <p:cNvPicPr>
            <a:picLocks noChangeAspect="1"/>
          </p:cNvPicPr>
          <p:nvPr/>
        </p:nvPicPr>
        <p:blipFill>
          <a:blip r:embed="rId4"/>
          <a:stretch>
            <a:fillRect/>
          </a:stretch>
        </p:blipFill>
        <p:spPr>
          <a:xfrm>
            <a:off x="3099451" y="2541987"/>
            <a:ext cx="4288275" cy="2055587"/>
          </a:xfrm>
          <a:prstGeom prst="rect">
            <a:avLst/>
          </a:prstGeom>
        </p:spPr>
      </p:pic>
      <p:sp>
        <p:nvSpPr>
          <p:cNvPr id="12" name="TextBox 11">
            <a:extLst>
              <a:ext uri="{FF2B5EF4-FFF2-40B4-BE49-F238E27FC236}">
                <a16:creationId xmlns:a16="http://schemas.microsoft.com/office/drawing/2014/main" id="{CA1BD1FF-265A-40C5-92DB-36E8612C1BC7}"/>
              </a:ext>
            </a:extLst>
          </p:cNvPr>
          <p:cNvSpPr txBox="1"/>
          <p:nvPr/>
        </p:nvSpPr>
        <p:spPr>
          <a:xfrm>
            <a:off x="7502317" y="1057611"/>
            <a:ext cx="1184940" cy="369332"/>
          </a:xfrm>
          <a:prstGeom prst="rect">
            <a:avLst/>
          </a:prstGeom>
          <a:noFill/>
        </p:spPr>
        <p:txBody>
          <a:bodyPr wrap="none" rtlCol="0">
            <a:spAutoFit/>
          </a:bodyPr>
          <a:lstStyle/>
          <a:p>
            <a:r>
              <a:rPr lang="en-US" dirty="0" err="1"/>
              <a:t>MathCAD</a:t>
            </a:r>
            <a:endParaRPr lang="en-US" dirty="0"/>
          </a:p>
        </p:txBody>
      </p:sp>
      <p:sp>
        <p:nvSpPr>
          <p:cNvPr id="13" name="TextBox 12">
            <a:extLst>
              <a:ext uri="{FF2B5EF4-FFF2-40B4-BE49-F238E27FC236}">
                <a16:creationId xmlns:a16="http://schemas.microsoft.com/office/drawing/2014/main" id="{BC21E310-235E-4BD2-95BE-74B223532E1F}"/>
              </a:ext>
            </a:extLst>
          </p:cNvPr>
          <p:cNvSpPr txBox="1"/>
          <p:nvPr/>
        </p:nvSpPr>
        <p:spPr>
          <a:xfrm>
            <a:off x="7555033" y="3009846"/>
            <a:ext cx="1095172" cy="369332"/>
          </a:xfrm>
          <a:prstGeom prst="rect">
            <a:avLst/>
          </a:prstGeom>
          <a:noFill/>
        </p:spPr>
        <p:txBody>
          <a:bodyPr wrap="none" rtlCol="0">
            <a:spAutoFit/>
          </a:bodyPr>
          <a:lstStyle/>
          <a:p>
            <a:r>
              <a:rPr lang="en-US" dirty="0"/>
              <a:t>SIMPLIS</a:t>
            </a:r>
          </a:p>
        </p:txBody>
      </p:sp>
    </p:spTree>
    <p:extLst>
      <p:ext uri="{BB962C8B-B14F-4D97-AF65-F5344CB8AC3E}">
        <p14:creationId xmlns:p14="http://schemas.microsoft.com/office/powerpoint/2010/main" val="2421881085"/>
      </p:ext>
    </p:extLst>
  </p:cSld>
  <p:clrMapOvr>
    <a:masterClrMapping/>
  </p:clrMapOvr>
  <mc:AlternateContent xmlns:mc="http://schemas.openxmlformats.org/markup-compatibility/2006" xmlns:p14="http://schemas.microsoft.com/office/powerpoint/2010/main">
    <mc:Choice Requires="p14">
      <p:transition spd="slow" p14:dur="2000" advTm="14698"/>
    </mc:Choice>
    <mc:Fallback xmlns="">
      <p:transition spd="slow" advTm="1469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DE63-6063-45A2-B464-17599149603F}"/>
              </a:ext>
            </a:extLst>
          </p:cNvPr>
          <p:cNvSpPr>
            <a:spLocks noGrp="1"/>
          </p:cNvSpPr>
          <p:nvPr>
            <p:ph type="title"/>
          </p:nvPr>
        </p:nvSpPr>
        <p:spPr>
          <a:xfrm>
            <a:off x="217653" y="40677"/>
            <a:ext cx="8458200" cy="610791"/>
          </a:xfrm>
        </p:spPr>
        <p:txBody>
          <a:bodyPr/>
          <a:lstStyle/>
          <a:p>
            <a:r>
              <a:rPr lang="en-US" dirty="0"/>
              <a:t>Voltage Mode with Type III Voltage EA example</a:t>
            </a:r>
          </a:p>
        </p:txBody>
      </p:sp>
      <p:sp>
        <p:nvSpPr>
          <p:cNvPr id="5" name="Slide Number Placeholder 4">
            <a:extLst>
              <a:ext uri="{FF2B5EF4-FFF2-40B4-BE49-F238E27FC236}">
                <a16:creationId xmlns:a16="http://schemas.microsoft.com/office/drawing/2014/main" id="{32BDD9FC-C9D6-46E4-B1C1-85B529318E8C}"/>
              </a:ext>
            </a:extLst>
          </p:cNvPr>
          <p:cNvSpPr>
            <a:spLocks noGrp="1"/>
          </p:cNvSpPr>
          <p:nvPr>
            <p:ph type="sldNum" sz="quarter" idx="10"/>
          </p:nvPr>
        </p:nvSpPr>
        <p:spPr/>
        <p:txBody>
          <a:bodyPr/>
          <a:lstStyle/>
          <a:p>
            <a:pPr>
              <a:defRPr/>
            </a:pPr>
            <a:fld id="{B53548F6-AAA9-4A8D-A869-511B3DFE3256}" type="slidenum">
              <a:rPr lang="en-US" smtClean="0"/>
              <a:pPr>
                <a:defRPr/>
              </a:pPr>
              <a:t>27</a:t>
            </a:fld>
            <a:endParaRPr lang="en-US"/>
          </a:p>
        </p:txBody>
      </p:sp>
      <p:graphicFrame>
        <p:nvGraphicFramePr>
          <p:cNvPr id="8" name="Table 7">
            <a:extLst>
              <a:ext uri="{FF2B5EF4-FFF2-40B4-BE49-F238E27FC236}">
                <a16:creationId xmlns:a16="http://schemas.microsoft.com/office/drawing/2014/main" id="{9AA59C01-DC93-49CA-9DB8-32D37A4B2695}"/>
              </a:ext>
            </a:extLst>
          </p:cNvPr>
          <p:cNvGraphicFramePr>
            <a:graphicFrameLocks noGrp="1"/>
          </p:cNvGraphicFramePr>
          <p:nvPr>
            <p:extLst/>
          </p:nvPr>
        </p:nvGraphicFramePr>
        <p:xfrm>
          <a:off x="406400" y="802685"/>
          <a:ext cx="1881823" cy="3627120"/>
        </p:xfrm>
        <a:graphic>
          <a:graphicData uri="http://schemas.openxmlformats.org/drawingml/2006/table">
            <a:tbl>
              <a:tblPr firstRow="1" bandRow="1">
                <a:tableStyleId>{5C22544A-7EE6-4342-B048-85BDC9FD1C3A}</a:tableStyleId>
              </a:tblPr>
              <a:tblGrid>
                <a:gridCol w="903605">
                  <a:extLst>
                    <a:ext uri="{9D8B030D-6E8A-4147-A177-3AD203B41FA5}">
                      <a16:colId xmlns:a16="http://schemas.microsoft.com/office/drawing/2014/main" val="1376343264"/>
                    </a:ext>
                  </a:extLst>
                </a:gridCol>
                <a:gridCol w="978218">
                  <a:extLst>
                    <a:ext uri="{9D8B030D-6E8A-4147-A177-3AD203B41FA5}">
                      <a16:colId xmlns:a16="http://schemas.microsoft.com/office/drawing/2014/main" val="3179605585"/>
                    </a:ext>
                  </a:extLst>
                </a:gridCol>
              </a:tblGrid>
              <a:tr h="207038">
                <a:tc>
                  <a:txBody>
                    <a:bodyPr/>
                    <a:lstStyle/>
                    <a:p>
                      <a:r>
                        <a:rPr lang="en-US" sz="1100" dirty="0"/>
                        <a:t>Parameter</a:t>
                      </a:r>
                    </a:p>
                  </a:txBody>
                  <a:tcPr/>
                </a:tc>
                <a:tc>
                  <a:txBody>
                    <a:bodyPr/>
                    <a:lstStyle/>
                    <a:p>
                      <a:r>
                        <a:rPr lang="en-US" sz="1100" dirty="0"/>
                        <a:t>Value</a:t>
                      </a:r>
                    </a:p>
                  </a:txBody>
                  <a:tcPr/>
                </a:tc>
                <a:extLst>
                  <a:ext uri="{0D108BD9-81ED-4DB2-BD59-A6C34878D82A}">
                    <a16:rowId xmlns:a16="http://schemas.microsoft.com/office/drawing/2014/main" val="932358361"/>
                  </a:ext>
                </a:extLst>
              </a:tr>
              <a:tr h="145666">
                <a:tc>
                  <a:txBody>
                    <a:bodyPr/>
                    <a:lstStyle/>
                    <a:p>
                      <a:r>
                        <a:rPr lang="en-US" sz="1100" dirty="0"/>
                        <a:t>Vin</a:t>
                      </a:r>
                    </a:p>
                  </a:txBody>
                  <a:tcPr/>
                </a:tc>
                <a:tc>
                  <a:txBody>
                    <a:bodyPr/>
                    <a:lstStyle/>
                    <a:p>
                      <a:r>
                        <a:rPr lang="en-US" sz="1100" dirty="0"/>
                        <a:t>12 V</a:t>
                      </a:r>
                    </a:p>
                  </a:txBody>
                  <a:tcPr/>
                </a:tc>
                <a:extLst>
                  <a:ext uri="{0D108BD9-81ED-4DB2-BD59-A6C34878D82A}">
                    <a16:rowId xmlns:a16="http://schemas.microsoft.com/office/drawing/2014/main" val="3674235831"/>
                  </a:ext>
                </a:extLst>
              </a:tr>
              <a:tr h="0">
                <a:tc>
                  <a:txBody>
                    <a:bodyPr/>
                    <a:lstStyle/>
                    <a:p>
                      <a:r>
                        <a:rPr lang="en-US" sz="1100" dirty="0" err="1"/>
                        <a:t>Vout</a:t>
                      </a:r>
                      <a:endParaRPr lang="en-US" sz="1100" dirty="0"/>
                    </a:p>
                  </a:txBody>
                  <a:tcPr/>
                </a:tc>
                <a:tc>
                  <a:txBody>
                    <a:bodyPr/>
                    <a:lstStyle/>
                    <a:p>
                      <a:r>
                        <a:rPr lang="en-US" sz="1100" dirty="0"/>
                        <a:t>12 V</a:t>
                      </a:r>
                    </a:p>
                  </a:txBody>
                  <a:tcPr/>
                </a:tc>
                <a:extLst>
                  <a:ext uri="{0D108BD9-81ED-4DB2-BD59-A6C34878D82A}">
                    <a16:rowId xmlns:a16="http://schemas.microsoft.com/office/drawing/2014/main" val="2242819753"/>
                  </a:ext>
                </a:extLst>
              </a:tr>
              <a:tr h="0">
                <a:tc>
                  <a:txBody>
                    <a:bodyPr/>
                    <a:lstStyle/>
                    <a:p>
                      <a:r>
                        <a:rPr lang="en-US" sz="1100" dirty="0" err="1"/>
                        <a:t>Iout</a:t>
                      </a:r>
                      <a:endParaRPr lang="en-US" sz="1100" dirty="0"/>
                    </a:p>
                  </a:txBody>
                  <a:tcPr/>
                </a:tc>
                <a:tc>
                  <a:txBody>
                    <a:bodyPr/>
                    <a:lstStyle/>
                    <a:p>
                      <a:r>
                        <a:rPr lang="en-US" sz="1100" dirty="0"/>
                        <a:t>4 A</a:t>
                      </a:r>
                    </a:p>
                  </a:txBody>
                  <a:tcPr/>
                </a:tc>
                <a:extLst>
                  <a:ext uri="{0D108BD9-81ED-4DB2-BD59-A6C34878D82A}">
                    <a16:rowId xmlns:a16="http://schemas.microsoft.com/office/drawing/2014/main" val="1805549822"/>
                  </a:ext>
                </a:extLst>
              </a:tr>
              <a:tr h="0">
                <a:tc>
                  <a:txBody>
                    <a:bodyPr/>
                    <a:lstStyle/>
                    <a:p>
                      <a:r>
                        <a:rPr lang="en-US" sz="1100" dirty="0" err="1"/>
                        <a:t>Lbb</a:t>
                      </a:r>
                      <a:endParaRPr lang="en-US" sz="1100" dirty="0"/>
                    </a:p>
                  </a:txBody>
                  <a:tcPr/>
                </a:tc>
                <a:tc>
                  <a:txBody>
                    <a:bodyPr/>
                    <a:lstStyle/>
                    <a:p>
                      <a:r>
                        <a:rPr lang="en-US" sz="1100" dirty="0"/>
                        <a:t>10 </a:t>
                      </a:r>
                      <a:r>
                        <a:rPr lang="en-US" sz="1100" dirty="0">
                          <a:latin typeface="Symbol" panose="05050102010706020507" pitchFamily="18" charset="2"/>
                        </a:rPr>
                        <a:t>m</a:t>
                      </a:r>
                      <a:r>
                        <a:rPr lang="en-US" sz="1100" dirty="0"/>
                        <a:t>H</a:t>
                      </a:r>
                    </a:p>
                  </a:txBody>
                  <a:tcPr/>
                </a:tc>
                <a:extLst>
                  <a:ext uri="{0D108BD9-81ED-4DB2-BD59-A6C34878D82A}">
                    <a16:rowId xmlns:a16="http://schemas.microsoft.com/office/drawing/2014/main" val="2802414997"/>
                  </a:ext>
                </a:extLst>
              </a:tr>
              <a:tr h="0">
                <a:tc>
                  <a:txBody>
                    <a:bodyPr/>
                    <a:lstStyle/>
                    <a:p>
                      <a:r>
                        <a:rPr lang="en-US" sz="1100" dirty="0" err="1"/>
                        <a:t>Cout</a:t>
                      </a:r>
                      <a:endParaRPr lang="en-US" sz="1100" dirty="0"/>
                    </a:p>
                  </a:txBody>
                  <a:tcPr/>
                </a:tc>
                <a:tc>
                  <a:txBody>
                    <a:bodyPr/>
                    <a:lstStyle/>
                    <a:p>
                      <a:r>
                        <a:rPr lang="en-US" sz="1100" dirty="0"/>
                        <a:t>680 </a:t>
                      </a:r>
                      <a:r>
                        <a:rPr lang="en-US" sz="1100" dirty="0">
                          <a:latin typeface="Symbol" panose="05050102010706020507" pitchFamily="18" charset="2"/>
                        </a:rPr>
                        <a:t>m</a:t>
                      </a:r>
                      <a:r>
                        <a:rPr lang="en-US" sz="1100" dirty="0"/>
                        <a:t>F</a:t>
                      </a:r>
                    </a:p>
                  </a:txBody>
                  <a:tcPr/>
                </a:tc>
                <a:extLst>
                  <a:ext uri="{0D108BD9-81ED-4DB2-BD59-A6C34878D82A}">
                    <a16:rowId xmlns:a16="http://schemas.microsoft.com/office/drawing/2014/main" val="289357209"/>
                  </a:ext>
                </a:extLst>
              </a:tr>
              <a:tr h="0">
                <a:tc>
                  <a:txBody>
                    <a:bodyPr/>
                    <a:lstStyle/>
                    <a:p>
                      <a:r>
                        <a:rPr lang="en-US" sz="1100" dirty="0" err="1"/>
                        <a:t>CoutESR</a:t>
                      </a:r>
                      <a:endParaRPr lang="en-US" sz="1100" dirty="0"/>
                    </a:p>
                  </a:txBody>
                  <a:tcPr/>
                </a:tc>
                <a:tc>
                  <a:txBody>
                    <a:bodyPr/>
                    <a:lstStyle/>
                    <a:p>
                      <a:r>
                        <a:rPr lang="en-US" sz="1100" dirty="0"/>
                        <a:t>0.05 </a:t>
                      </a:r>
                      <a:r>
                        <a:rPr lang="en-US" sz="1100" dirty="0">
                          <a:latin typeface="Symbol" panose="05050102010706020507" pitchFamily="18" charset="2"/>
                        </a:rPr>
                        <a:t>W</a:t>
                      </a:r>
                      <a:endParaRPr lang="en-US" sz="1100" dirty="0"/>
                    </a:p>
                  </a:txBody>
                  <a:tcPr/>
                </a:tc>
                <a:extLst>
                  <a:ext uri="{0D108BD9-81ED-4DB2-BD59-A6C34878D82A}">
                    <a16:rowId xmlns:a16="http://schemas.microsoft.com/office/drawing/2014/main" val="3027554454"/>
                  </a:ext>
                </a:extLst>
              </a:tr>
              <a:tr h="0">
                <a:tc>
                  <a:txBody>
                    <a:bodyPr/>
                    <a:lstStyle/>
                    <a:p>
                      <a:r>
                        <a:rPr lang="en-US" sz="1100" dirty="0"/>
                        <a:t>RFBT</a:t>
                      </a:r>
                    </a:p>
                  </a:txBody>
                  <a:tcPr/>
                </a:tc>
                <a:tc>
                  <a:txBody>
                    <a:bodyPr/>
                    <a:lstStyle/>
                    <a:p>
                      <a:r>
                        <a:rPr lang="en-US" sz="1100" dirty="0"/>
                        <a:t>20 k</a:t>
                      </a:r>
                      <a:r>
                        <a:rPr lang="en-US" sz="1100" dirty="0">
                          <a:latin typeface="Symbol" panose="05050102010706020507" pitchFamily="18" charset="2"/>
                        </a:rPr>
                        <a:t>W</a:t>
                      </a:r>
                      <a:endParaRPr lang="en-US" sz="1100" dirty="0"/>
                    </a:p>
                  </a:txBody>
                  <a:tcPr/>
                </a:tc>
                <a:extLst>
                  <a:ext uri="{0D108BD9-81ED-4DB2-BD59-A6C34878D82A}">
                    <a16:rowId xmlns:a16="http://schemas.microsoft.com/office/drawing/2014/main" val="2629156487"/>
                  </a:ext>
                </a:extLst>
              </a:tr>
              <a:tr h="0">
                <a:tc>
                  <a:txBody>
                    <a:bodyPr/>
                    <a:lstStyle/>
                    <a:p>
                      <a:r>
                        <a:rPr lang="en-US" sz="1100" dirty="0" err="1"/>
                        <a:t>Rcomp</a:t>
                      </a:r>
                      <a:endParaRPr lang="en-US" sz="1100" dirty="0"/>
                    </a:p>
                  </a:txBody>
                  <a:tcPr/>
                </a:tc>
                <a:tc>
                  <a:txBody>
                    <a:bodyPr/>
                    <a:lstStyle/>
                    <a:p>
                      <a:r>
                        <a:rPr lang="en-US" sz="1100" dirty="0"/>
                        <a:t>8.45 k</a:t>
                      </a:r>
                      <a:r>
                        <a:rPr lang="en-US" sz="1100" dirty="0">
                          <a:latin typeface="Symbol" panose="05050102010706020507" pitchFamily="18" charset="2"/>
                        </a:rPr>
                        <a:t>W</a:t>
                      </a:r>
                      <a:endParaRPr lang="en-US" sz="1100" dirty="0"/>
                    </a:p>
                  </a:txBody>
                  <a:tcPr/>
                </a:tc>
                <a:extLst>
                  <a:ext uri="{0D108BD9-81ED-4DB2-BD59-A6C34878D82A}">
                    <a16:rowId xmlns:a16="http://schemas.microsoft.com/office/drawing/2014/main" val="3668113455"/>
                  </a:ext>
                </a:extLst>
              </a:tr>
              <a:tr h="126725">
                <a:tc>
                  <a:txBody>
                    <a:bodyPr/>
                    <a:lstStyle/>
                    <a:p>
                      <a:r>
                        <a:rPr lang="en-US" sz="1100" dirty="0" err="1"/>
                        <a:t>Ccomp</a:t>
                      </a:r>
                      <a:endParaRPr lang="en-US" sz="1100" dirty="0"/>
                    </a:p>
                  </a:txBody>
                  <a:tcPr/>
                </a:tc>
                <a:tc>
                  <a:txBody>
                    <a:bodyPr/>
                    <a:lstStyle/>
                    <a:p>
                      <a:r>
                        <a:rPr lang="en-US" sz="1100" dirty="0"/>
                        <a:t>18 </a:t>
                      </a:r>
                      <a:r>
                        <a:rPr lang="en-US" sz="1100" dirty="0" err="1"/>
                        <a:t>nF</a:t>
                      </a:r>
                      <a:endParaRPr lang="en-US" sz="1100" dirty="0"/>
                    </a:p>
                  </a:txBody>
                  <a:tcPr/>
                </a:tc>
                <a:extLst>
                  <a:ext uri="{0D108BD9-81ED-4DB2-BD59-A6C34878D82A}">
                    <a16:rowId xmlns:a16="http://schemas.microsoft.com/office/drawing/2014/main" val="1700183918"/>
                  </a:ext>
                </a:extLst>
              </a:tr>
              <a:tr h="0">
                <a:tc>
                  <a:txBody>
                    <a:bodyPr/>
                    <a:lstStyle/>
                    <a:p>
                      <a:r>
                        <a:rPr lang="en-US" sz="1100" dirty="0"/>
                        <a:t>CHF</a:t>
                      </a:r>
                    </a:p>
                  </a:txBody>
                  <a:tcPr/>
                </a:tc>
                <a:tc>
                  <a:txBody>
                    <a:bodyPr/>
                    <a:lstStyle/>
                    <a:p>
                      <a:r>
                        <a:rPr lang="en-US" sz="1100" dirty="0"/>
                        <a:t>120 pF</a:t>
                      </a:r>
                    </a:p>
                  </a:txBody>
                  <a:tcPr/>
                </a:tc>
                <a:extLst>
                  <a:ext uri="{0D108BD9-81ED-4DB2-BD59-A6C34878D82A}">
                    <a16:rowId xmlns:a16="http://schemas.microsoft.com/office/drawing/2014/main" val="1516642729"/>
                  </a:ext>
                </a:extLst>
              </a:tr>
              <a:tr h="0">
                <a:tc>
                  <a:txBody>
                    <a:bodyPr/>
                    <a:lstStyle/>
                    <a:p>
                      <a:r>
                        <a:rPr lang="en-US" sz="1100" dirty="0" err="1"/>
                        <a:t>Rff</a:t>
                      </a:r>
                      <a:endParaRPr lang="en-US" sz="1100" dirty="0"/>
                    </a:p>
                  </a:txBody>
                  <a:tcPr/>
                </a:tc>
                <a:tc>
                  <a:txBody>
                    <a:bodyPr/>
                    <a:lstStyle/>
                    <a:p>
                      <a:r>
                        <a:rPr lang="en-US" sz="1100" dirty="0"/>
                        <a:t>2.7 k</a:t>
                      </a:r>
                      <a:r>
                        <a:rPr lang="en-US" sz="1100" dirty="0">
                          <a:latin typeface="Symbol" panose="05050102010706020507" pitchFamily="18" charset="2"/>
                        </a:rPr>
                        <a:t>W</a:t>
                      </a:r>
                      <a:endParaRPr lang="en-US" sz="1100" dirty="0"/>
                    </a:p>
                  </a:txBody>
                  <a:tcPr/>
                </a:tc>
                <a:extLst>
                  <a:ext uri="{0D108BD9-81ED-4DB2-BD59-A6C34878D82A}">
                    <a16:rowId xmlns:a16="http://schemas.microsoft.com/office/drawing/2014/main" val="449129390"/>
                  </a:ext>
                </a:extLst>
              </a:tr>
              <a:tr h="0">
                <a:tc>
                  <a:txBody>
                    <a:bodyPr/>
                    <a:lstStyle/>
                    <a:p>
                      <a:r>
                        <a:rPr lang="en-US" sz="1100" dirty="0" err="1"/>
                        <a:t>Cff</a:t>
                      </a:r>
                      <a:endParaRPr lang="en-US" sz="1100" dirty="0"/>
                    </a:p>
                  </a:txBody>
                  <a:tcPr/>
                </a:tc>
                <a:tc>
                  <a:txBody>
                    <a:bodyPr/>
                    <a:lstStyle/>
                    <a:p>
                      <a:r>
                        <a:rPr lang="en-US" sz="1100" dirty="0"/>
                        <a:t>4.7 </a:t>
                      </a:r>
                      <a:r>
                        <a:rPr lang="en-US" sz="1100" dirty="0" err="1"/>
                        <a:t>nF</a:t>
                      </a:r>
                      <a:endParaRPr lang="en-US" sz="1100" dirty="0"/>
                    </a:p>
                  </a:txBody>
                  <a:tcPr/>
                </a:tc>
                <a:extLst>
                  <a:ext uri="{0D108BD9-81ED-4DB2-BD59-A6C34878D82A}">
                    <a16:rowId xmlns:a16="http://schemas.microsoft.com/office/drawing/2014/main" val="2807683926"/>
                  </a:ext>
                </a:extLst>
              </a:tr>
              <a:tr h="179245">
                <a:tc>
                  <a:txBody>
                    <a:bodyPr/>
                    <a:lstStyle/>
                    <a:p>
                      <a:r>
                        <a:rPr lang="en-US" sz="1100" dirty="0" err="1"/>
                        <a:t>Kff</a:t>
                      </a:r>
                      <a:endParaRPr lang="en-US" sz="1100" dirty="0"/>
                    </a:p>
                  </a:txBody>
                  <a:tcPr/>
                </a:tc>
                <a:tc>
                  <a:txBody>
                    <a:bodyPr/>
                    <a:lstStyle/>
                    <a:p>
                      <a:r>
                        <a:rPr lang="en-US" sz="1100" dirty="0"/>
                        <a:t>15</a:t>
                      </a:r>
                    </a:p>
                  </a:txBody>
                  <a:tcPr/>
                </a:tc>
                <a:extLst>
                  <a:ext uri="{0D108BD9-81ED-4DB2-BD59-A6C34878D82A}">
                    <a16:rowId xmlns:a16="http://schemas.microsoft.com/office/drawing/2014/main" val="706139302"/>
                  </a:ext>
                </a:extLst>
              </a:tr>
            </a:tbl>
          </a:graphicData>
        </a:graphic>
      </p:graphicFrame>
      <p:sp>
        <p:nvSpPr>
          <p:cNvPr id="12" name="TextBox 11">
            <a:extLst>
              <a:ext uri="{FF2B5EF4-FFF2-40B4-BE49-F238E27FC236}">
                <a16:creationId xmlns:a16="http://schemas.microsoft.com/office/drawing/2014/main" id="{CA1BD1FF-265A-40C5-92DB-36E8612C1BC7}"/>
              </a:ext>
            </a:extLst>
          </p:cNvPr>
          <p:cNvSpPr txBox="1"/>
          <p:nvPr/>
        </p:nvSpPr>
        <p:spPr>
          <a:xfrm>
            <a:off x="7502317" y="1057611"/>
            <a:ext cx="1184940" cy="369332"/>
          </a:xfrm>
          <a:prstGeom prst="rect">
            <a:avLst/>
          </a:prstGeom>
          <a:noFill/>
        </p:spPr>
        <p:txBody>
          <a:bodyPr wrap="none" rtlCol="0">
            <a:spAutoFit/>
          </a:bodyPr>
          <a:lstStyle/>
          <a:p>
            <a:r>
              <a:rPr lang="en-US" dirty="0" err="1"/>
              <a:t>MathCAD</a:t>
            </a:r>
            <a:endParaRPr lang="en-US" dirty="0"/>
          </a:p>
        </p:txBody>
      </p:sp>
      <p:sp>
        <p:nvSpPr>
          <p:cNvPr id="13" name="TextBox 12">
            <a:extLst>
              <a:ext uri="{FF2B5EF4-FFF2-40B4-BE49-F238E27FC236}">
                <a16:creationId xmlns:a16="http://schemas.microsoft.com/office/drawing/2014/main" id="{BC21E310-235E-4BD2-95BE-74B223532E1F}"/>
              </a:ext>
            </a:extLst>
          </p:cNvPr>
          <p:cNvSpPr txBox="1"/>
          <p:nvPr/>
        </p:nvSpPr>
        <p:spPr>
          <a:xfrm>
            <a:off x="7555033" y="3009846"/>
            <a:ext cx="1095172" cy="369332"/>
          </a:xfrm>
          <a:prstGeom prst="rect">
            <a:avLst/>
          </a:prstGeom>
          <a:noFill/>
        </p:spPr>
        <p:txBody>
          <a:bodyPr wrap="none" rtlCol="0">
            <a:spAutoFit/>
          </a:bodyPr>
          <a:lstStyle/>
          <a:p>
            <a:r>
              <a:rPr lang="en-US" dirty="0"/>
              <a:t>SIMPLIS</a:t>
            </a:r>
          </a:p>
        </p:txBody>
      </p:sp>
      <p:pic>
        <p:nvPicPr>
          <p:cNvPr id="15" name="Picture 14">
            <a:extLst>
              <a:ext uri="{FF2B5EF4-FFF2-40B4-BE49-F238E27FC236}">
                <a16:creationId xmlns:a16="http://schemas.microsoft.com/office/drawing/2014/main" id="{4D2820A6-7744-4925-9AE1-A31FC2457470}"/>
              </a:ext>
            </a:extLst>
          </p:cNvPr>
          <p:cNvPicPr>
            <a:picLocks noChangeAspect="1"/>
          </p:cNvPicPr>
          <p:nvPr/>
        </p:nvPicPr>
        <p:blipFill>
          <a:blip r:embed="rId3"/>
          <a:stretch>
            <a:fillRect/>
          </a:stretch>
        </p:blipFill>
        <p:spPr>
          <a:xfrm>
            <a:off x="2672414" y="641740"/>
            <a:ext cx="3799172" cy="2055716"/>
          </a:xfrm>
          <a:prstGeom prst="rect">
            <a:avLst/>
          </a:prstGeom>
        </p:spPr>
      </p:pic>
      <p:pic>
        <p:nvPicPr>
          <p:cNvPr id="16" name="Picture 15">
            <a:extLst>
              <a:ext uri="{FF2B5EF4-FFF2-40B4-BE49-F238E27FC236}">
                <a16:creationId xmlns:a16="http://schemas.microsoft.com/office/drawing/2014/main" id="{96CFA23D-AFC5-40AF-BC14-73938842C67A}"/>
              </a:ext>
            </a:extLst>
          </p:cNvPr>
          <p:cNvPicPr>
            <a:picLocks noChangeAspect="1"/>
          </p:cNvPicPr>
          <p:nvPr/>
        </p:nvPicPr>
        <p:blipFill>
          <a:blip r:embed="rId4"/>
          <a:stretch>
            <a:fillRect/>
          </a:stretch>
        </p:blipFill>
        <p:spPr>
          <a:xfrm>
            <a:off x="2630404" y="2650093"/>
            <a:ext cx="4401016" cy="1851667"/>
          </a:xfrm>
          <a:prstGeom prst="rect">
            <a:avLst/>
          </a:prstGeom>
        </p:spPr>
      </p:pic>
    </p:spTree>
    <p:extLst>
      <p:ext uri="{BB962C8B-B14F-4D97-AF65-F5344CB8AC3E}">
        <p14:creationId xmlns:p14="http://schemas.microsoft.com/office/powerpoint/2010/main" val="1186185844"/>
      </p:ext>
    </p:extLst>
  </p:cSld>
  <p:clrMapOvr>
    <a:masterClrMapping/>
  </p:clrMapOvr>
  <mc:AlternateContent xmlns:mc="http://schemas.openxmlformats.org/markup-compatibility/2006" xmlns:p14="http://schemas.microsoft.com/office/powerpoint/2010/main">
    <mc:Choice Requires="p14">
      <p:transition spd="slow" p14:dur="2000" advTm="18014"/>
    </mc:Choice>
    <mc:Fallback xmlns="">
      <p:transition spd="slow" advTm="1801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07BA-9604-4138-B6DF-8479FF4BDE5D}"/>
              </a:ext>
            </a:extLst>
          </p:cNvPr>
          <p:cNvSpPr>
            <a:spLocks noGrp="1"/>
          </p:cNvSpPr>
          <p:nvPr>
            <p:ph type="title"/>
          </p:nvPr>
        </p:nvSpPr>
        <p:spPr/>
        <p:txBody>
          <a:bodyPr/>
          <a:lstStyle/>
          <a:p>
            <a:r>
              <a:rPr lang="en-US" dirty="0"/>
              <a:t>IBB Calculator for LM5145/6</a:t>
            </a:r>
          </a:p>
        </p:txBody>
      </p:sp>
      <p:sp>
        <p:nvSpPr>
          <p:cNvPr id="5" name="Slide Number Placeholder 4">
            <a:extLst>
              <a:ext uri="{FF2B5EF4-FFF2-40B4-BE49-F238E27FC236}">
                <a16:creationId xmlns:a16="http://schemas.microsoft.com/office/drawing/2014/main" id="{E9E327E7-81E3-4D24-81E1-F49BE3F0DA6C}"/>
              </a:ext>
            </a:extLst>
          </p:cNvPr>
          <p:cNvSpPr>
            <a:spLocks noGrp="1"/>
          </p:cNvSpPr>
          <p:nvPr>
            <p:ph type="sldNum" sz="quarter" idx="10"/>
          </p:nvPr>
        </p:nvSpPr>
        <p:spPr/>
        <p:txBody>
          <a:bodyPr/>
          <a:lstStyle/>
          <a:p>
            <a:pPr>
              <a:defRPr/>
            </a:pPr>
            <a:fld id="{B53548F6-AAA9-4A8D-A869-511B3DFE3256}" type="slidenum">
              <a:rPr lang="en-US" smtClean="0"/>
              <a:pPr>
                <a:defRPr/>
              </a:pPr>
              <a:t>28</a:t>
            </a:fld>
            <a:endParaRPr lang="en-US"/>
          </a:p>
        </p:txBody>
      </p:sp>
      <p:pic>
        <p:nvPicPr>
          <p:cNvPr id="6" name="Picture 5">
            <a:extLst>
              <a:ext uri="{FF2B5EF4-FFF2-40B4-BE49-F238E27FC236}">
                <a16:creationId xmlns:a16="http://schemas.microsoft.com/office/drawing/2014/main" id="{8997C9F3-373E-44AB-A472-454517CF5980}"/>
              </a:ext>
            </a:extLst>
          </p:cNvPr>
          <p:cNvPicPr>
            <a:picLocks noChangeAspect="1"/>
          </p:cNvPicPr>
          <p:nvPr/>
        </p:nvPicPr>
        <p:blipFill>
          <a:blip r:embed="rId3"/>
          <a:stretch>
            <a:fillRect/>
          </a:stretch>
        </p:blipFill>
        <p:spPr>
          <a:xfrm>
            <a:off x="317010" y="797893"/>
            <a:ext cx="4443618" cy="2524309"/>
          </a:xfrm>
          <a:prstGeom prst="rect">
            <a:avLst/>
          </a:prstGeom>
        </p:spPr>
      </p:pic>
      <p:pic>
        <p:nvPicPr>
          <p:cNvPr id="7" name="Picture 6">
            <a:extLst>
              <a:ext uri="{FF2B5EF4-FFF2-40B4-BE49-F238E27FC236}">
                <a16:creationId xmlns:a16="http://schemas.microsoft.com/office/drawing/2014/main" id="{CB05F20C-208D-453C-95E3-D2D1450EFF07}"/>
              </a:ext>
            </a:extLst>
          </p:cNvPr>
          <p:cNvPicPr>
            <a:picLocks noChangeAspect="1"/>
          </p:cNvPicPr>
          <p:nvPr/>
        </p:nvPicPr>
        <p:blipFill>
          <a:blip r:embed="rId4"/>
          <a:stretch>
            <a:fillRect/>
          </a:stretch>
        </p:blipFill>
        <p:spPr>
          <a:xfrm>
            <a:off x="4670853" y="2190863"/>
            <a:ext cx="4324865" cy="2262678"/>
          </a:xfrm>
          <a:prstGeom prst="rect">
            <a:avLst/>
          </a:prstGeom>
        </p:spPr>
      </p:pic>
    </p:spTree>
    <p:extLst>
      <p:ext uri="{BB962C8B-B14F-4D97-AF65-F5344CB8AC3E}">
        <p14:creationId xmlns:p14="http://schemas.microsoft.com/office/powerpoint/2010/main" val="1458000706"/>
      </p:ext>
    </p:extLst>
  </p:cSld>
  <p:clrMapOvr>
    <a:masterClrMapping/>
  </p:clrMapOvr>
  <mc:AlternateContent xmlns:mc="http://schemas.openxmlformats.org/markup-compatibility/2006" xmlns:p14="http://schemas.microsoft.com/office/powerpoint/2010/main">
    <mc:Choice Requires="p14">
      <p:transition spd="slow" p14:dur="2000" advTm="21659"/>
    </mc:Choice>
    <mc:Fallback xmlns="">
      <p:transition spd="slow" advTm="2165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A0C2-1D63-46B3-9154-A4EEC5271B0D}"/>
              </a:ext>
            </a:extLst>
          </p:cNvPr>
          <p:cNvSpPr>
            <a:spLocks noGrp="1"/>
          </p:cNvSpPr>
          <p:nvPr>
            <p:ph type="ctrTitle"/>
          </p:nvPr>
        </p:nvSpPr>
        <p:spPr>
          <a:xfrm>
            <a:off x="342899" y="1457331"/>
            <a:ext cx="8694863" cy="1102519"/>
          </a:xfrm>
        </p:spPr>
        <p:txBody>
          <a:bodyPr/>
          <a:lstStyle/>
          <a:p>
            <a:r>
              <a:rPr lang="en-US" dirty="0"/>
              <a:t>BSR-WV “IBB” Devices in Definition / Development </a:t>
            </a:r>
          </a:p>
        </p:txBody>
      </p:sp>
      <p:sp>
        <p:nvSpPr>
          <p:cNvPr id="4" name="Slide Number Placeholder 3">
            <a:extLst>
              <a:ext uri="{FF2B5EF4-FFF2-40B4-BE49-F238E27FC236}">
                <a16:creationId xmlns:a16="http://schemas.microsoft.com/office/drawing/2014/main" id="{7E5E37C4-3C56-4176-831C-1BEF8973DB95}"/>
              </a:ext>
            </a:extLst>
          </p:cNvPr>
          <p:cNvSpPr>
            <a:spLocks noGrp="1"/>
          </p:cNvSpPr>
          <p:nvPr>
            <p:ph type="sldNum" sz="quarter" idx="10"/>
          </p:nvPr>
        </p:nvSpPr>
        <p:spPr/>
        <p:txBody>
          <a:bodyPr/>
          <a:lstStyle/>
          <a:p>
            <a:pPr>
              <a:defRPr/>
            </a:pPr>
            <a:fld id="{03BA23CF-AA30-4A18-B744-605C3E9DBF07}" type="slidenum">
              <a:rPr lang="en-US" smtClean="0"/>
              <a:pPr>
                <a:defRPr/>
              </a:pPr>
              <a:t>29</a:t>
            </a:fld>
            <a:endParaRPr lang="en-US"/>
          </a:p>
        </p:txBody>
      </p:sp>
    </p:spTree>
    <p:extLst>
      <p:ext uri="{BB962C8B-B14F-4D97-AF65-F5344CB8AC3E}">
        <p14:creationId xmlns:p14="http://schemas.microsoft.com/office/powerpoint/2010/main" val="294256178"/>
      </p:ext>
    </p:extLst>
  </p:cSld>
  <p:clrMapOvr>
    <a:masterClrMapping/>
  </p:clrMapOvr>
  <mc:AlternateContent xmlns:mc="http://schemas.openxmlformats.org/markup-compatibility/2006" xmlns:p14="http://schemas.microsoft.com/office/powerpoint/2010/main">
    <mc:Choice Requires="p14">
      <p:transition spd="slow" p14:dur="2000" advTm="30851"/>
    </mc:Choice>
    <mc:Fallback xmlns="">
      <p:transition spd="slow" advTm="308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129741"/>
            <a:ext cx="8458200" cy="610791"/>
          </a:xfrm>
        </p:spPr>
        <p:txBody>
          <a:bodyPr/>
          <a:lstStyle/>
          <a:p>
            <a:r>
              <a:rPr lang="en-US" sz="2800" dirty="0">
                <a:solidFill>
                  <a:schemeClr val="accent1"/>
                </a:solidFill>
              </a:rPr>
              <a:t>Where do we need negative output rails?</a:t>
            </a:r>
          </a:p>
        </p:txBody>
      </p:sp>
      <p:sp>
        <p:nvSpPr>
          <p:cNvPr id="3" name="Content Placeholder 2"/>
          <p:cNvSpPr>
            <a:spLocks noGrp="1"/>
          </p:cNvSpPr>
          <p:nvPr>
            <p:ph idx="1"/>
          </p:nvPr>
        </p:nvSpPr>
        <p:spPr>
          <a:xfrm>
            <a:off x="304800" y="815879"/>
            <a:ext cx="8467725" cy="3709449"/>
          </a:xfrm>
        </p:spPr>
        <p:txBody>
          <a:bodyPr/>
          <a:lstStyle/>
          <a:p>
            <a:r>
              <a:rPr lang="en-US" dirty="0"/>
              <a:t>Medical imaging</a:t>
            </a:r>
          </a:p>
          <a:p>
            <a:pPr lvl="1"/>
            <a:r>
              <a:rPr lang="en-US" dirty="0"/>
              <a:t>Ultrasound, MRI, X-Ray machines</a:t>
            </a:r>
          </a:p>
          <a:p>
            <a:pPr lvl="1"/>
            <a:endParaRPr lang="en-US" dirty="0"/>
          </a:p>
          <a:p>
            <a:r>
              <a:rPr lang="en-US" dirty="0"/>
              <a:t>Test &amp; measurement</a:t>
            </a:r>
          </a:p>
          <a:p>
            <a:pPr lvl="1"/>
            <a:r>
              <a:rPr lang="en-US" dirty="0"/>
              <a:t>Oscilloscopes, probes, power analyzers</a:t>
            </a:r>
          </a:p>
          <a:p>
            <a:pPr lvl="1"/>
            <a:endParaRPr lang="en-US" dirty="0"/>
          </a:p>
          <a:p>
            <a:r>
              <a:rPr lang="en-US" dirty="0"/>
              <a:t>Communications infrastructure</a:t>
            </a:r>
          </a:p>
          <a:p>
            <a:pPr lvl="1"/>
            <a:r>
              <a:rPr lang="en-US" dirty="0"/>
              <a:t>AAS Radio (gate bias for </a:t>
            </a:r>
            <a:r>
              <a:rPr lang="en-US" dirty="0" err="1"/>
              <a:t>GaN</a:t>
            </a:r>
            <a:r>
              <a:rPr lang="en-US" dirty="0"/>
              <a:t> PAs)</a:t>
            </a:r>
          </a:p>
          <a:p>
            <a:pPr lvl="1"/>
            <a:endParaRPr lang="en-US" dirty="0"/>
          </a:p>
          <a:p>
            <a:r>
              <a:rPr lang="en-US" dirty="0"/>
              <a:t>Automotive</a:t>
            </a:r>
          </a:p>
          <a:p>
            <a:pPr lvl="1"/>
            <a:r>
              <a:rPr lang="en-US" dirty="0"/>
              <a:t>OLED modules</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3</a:t>
            </a:fld>
            <a:endParaRPr lang="en-US">
              <a:solidFill>
                <a:srgbClr val="000000"/>
              </a:solidFill>
            </a:endParaRPr>
          </a:p>
        </p:txBody>
      </p:sp>
      <p:pic>
        <p:nvPicPr>
          <p:cNvPr id="5" name="Content Placeholder 6">
            <a:extLst>
              <a:ext uri="{FF2B5EF4-FFF2-40B4-BE49-F238E27FC236}">
                <a16:creationId xmlns:a16="http://schemas.microsoft.com/office/drawing/2014/main" id="{0BE610C7-0B07-4A34-8E5F-774E3935FD63}"/>
              </a:ext>
            </a:extLst>
          </p:cNvPr>
          <p:cNvPicPr>
            <a:picLocks noChangeAspect="1"/>
          </p:cNvPicPr>
          <p:nvPr/>
        </p:nvPicPr>
        <p:blipFill>
          <a:blip r:embed="rId3"/>
          <a:stretch>
            <a:fillRect/>
          </a:stretch>
        </p:blipFill>
        <p:spPr bwMode="auto">
          <a:xfrm>
            <a:off x="5136549" y="815879"/>
            <a:ext cx="3896611" cy="3175610"/>
          </a:xfrm>
          <a:prstGeom prst="rect">
            <a:avLst/>
          </a:prstGeom>
          <a:noFill/>
          <a:ln w="9525" algn="ctr">
            <a:noFill/>
            <a:miter lim="800000"/>
            <a:headEnd/>
            <a:tailEnd/>
          </a:ln>
        </p:spPr>
      </p:pic>
      <p:sp>
        <p:nvSpPr>
          <p:cNvPr id="6" name="Rectangle 5">
            <a:extLst>
              <a:ext uri="{FF2B5EF4-FFF2-40B4-BE49-F238E27FC236}">
                <a16:creationId xmlns:a16="http://schemas.microsoft.com/office/drawing/2014/main" id="{BB14702D-F2C4-4507-9DE7-EC0B7915D220}"/>
              </a:ext>
            </a:extLst>
          </p:cNvPr>
          <p:cNvSpPr/>
          <p:nvPr/>
        </p:nvSpPr>
        <p:spPr>
          <a:xfrm>
            <a:off x="5030330" y="2663522"/>
            <a:ext cx="1055552" cy="82713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0B3125-F1B1-49D3-A522-B4C65F5ACD12}"/>
              </a:ext>
            </a:extLst>
          </p:cNvPr>
          <p:cNvSpPr/>
          <p:nvPr/>
        </p:nvSpPr>
        <p:spPr>
          <a:xfrm>
            <a:off x="8043550" y="3543412"/>
            <a:ext cx="1055552" cy="28872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BE306EBA-4A63-4816-B227-2F7275CB9D91}"/>
              </a:ext>
            </a:extLst>
          </p:cNvPr>
          <p:cNvSpPr/>
          <p:nvPr/>
        </p:nvSpPr>
        <p:spPr>
          <a:xfrm>
            <a:off x="4926576" y="2926880"/>
            <a:ext cx="209973" cy="1979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7BC3FF16-4371-4BCE-AA9B-3B3E7A4C7636}"/>
              </a:ext>
            </a:extLst>
          </p:cNvPr>
          <p:cNvSpPr/>
          <p:nvPr/>
        </p:nvSpPr>
        <p:spPr>
          <a:xfrm>
            <a:off x="7938563" y="3614862"/>
            <a:ext cx="209973" cy="1979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E9B9C4-F2EE-4D2C-AA71-2226D58DF4A3}"/>
              </a:ext>
            </a:extLst>
          </p:cNvPr>
          <p:cNvSpPr txBox="1"/>
          <p:nvPr/>
        </p:nvSpPr>
        <p:spPr>
          <a:xfrm>
            <a:off x="4972705" y="4073742"/>
            <a:ext cx="3772058" cy="338554"/>
          </a:xfrm>
          <a:prstGeom prst="rect">
            <a:avLst/>
          </a:prstGeom>
          <a:noFill/>
        </p:spPr>
        <p:txBody>
          <a:bodyPr wrap="none" rtlCol="0">
            <a:spAutoFit/>
          </a:bodyPr>
          <a:lstStyle/>
          <a:p>
            <a:r>
              <a:rPr lang="en-US" sz="1600" dirty="0"/>
              <a:t>Philips Ultrasound Machine Power Tree</a:t>
            </a:r>
          </a:p>
        </p:txBody>
      </p:sp>
    </p:spTree>
    <p:extLst>
      <p:ext uri="{BB962C8B-B14F-4D97-AF65-F5344CB8AC3E}">
        <p14:creationId xmlns:p14="http://schemas.microsoft.com/office/powerpoint/2010/main" val="419143784"/>
      </p:ext>
    </p:extLst>
  </p:cSld>
  <p:clrMapOvr>
    <a:masterClrMapping/>
  </p:clrMapOvr>
  <mc:AlternateContent xmlns:mc="http://schemas.openxmlformats.org/markup-compatibility/2006" xmlns:p14="http://schemas.microsoft.com/office/powerpoint/2010/main">
    <mc:Choice Requires="p14">
      <p:transition spd="slow" p14:dur="2000" advTm="63665"/>
    </mc:Choice>
    <mc:Fallback xmlns="">
      <p:transition spd="slow" advTm="6366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9"/>
          <p:cNvSpPr>
            <a:spLocks noChangeArrowheads="1"/>
          </p:cNvSpPr>
          <p:nvPr/>
        </p:nvSpPr>
        <p:spPr bwMode="auto">
          <a:xfrm>
            <a:off x="246064" y="1104901"/>
            <a:ext cx="43259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lstStyle/>
          <a:p>
            <a:pPr eaLnBrk="0" fontAlgn="base" hangingPunct="0">
              <a:spcBef>
                <a:spcPct val="0"/>
              </a:spcBef>
              <a:spcAft>
                <a:spcPct val="0"/>
              </a:spcAft>
            </a:pPr>
            <a:endParaRPr lang="en-US" sz="1400" dirty="0">
              <a:solidFill>
                <a:srgbClr val="000000"/>
              </a:solidFill>
            </a:endParaRPr>
          </a:p>
        </p:txBody>
      </p:sp>
      <p:sp>
        <p:nvSpPr>
          <p:cNvPr id="8195" name="Rectangle 40"/>
          <p:cNvSpPr>
            <a:spLocks noChangeArrowheads="1"/>
          </p:cNvSpPr>
          <p:nvPr/>
        </p:nvSpPr>
        <p:spPr bwMode="auto">
          <a:xfrm>
            <a:off x="4518024" y="1001151"/>
            <a:ext cx="4625975" cy="157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lstStyle/>
          <a:p>
            <a:pPr marL="171450" indent="-171450" eaLnBrk="0" hangingPunct="0">
              <a:lnSpc>
                <a:spcPct val="95000"/>
              </a:lnSpc>
              <a:spcBef>
                <a:spcPts val="200"/>
              </a:spcBef>
              <a:buFont typeface="Arial" panose="020B0604020202020204" pitchFamily="34" charset="0"/>
              <a:buChar char="•"/>
            </a:pPr>
            <a:r>
              <a:rPr lang="en-US" sz="1100" b="1" dirty="0">
                <a:ea typeface="ＭＳ Ｐゴシック" charset="0"/>
              </a:rPr>
              <a:t>Single device allows easy implementation of either inverting or non-inverting output rails</a:t>
            </a:r>
          </a:p>
          <a:p>
            <a:pPr marL="400050" lvl="1" indent="-171450" eaLnBrk="0" hangingPunct="0">
              <a:lnSpc>
                <a:spcPct val="95000"/>
              </a:lnSpc>
              <a:spcBef>
                <a:spcPts val="200"/>
              </a:spcBef>
              <a:buFont typeface="Arial" panose="020B0604020202020204" pitchFamily="34" charset="0"/>
              <a:buChar char="•"/>
            </a:pPr>
            <a:r>
              <a:rPr lang="en-US" sz="1100" dirty="0">
                <a:solidFill>
                  <a:srgbClr val="000000"/>
                </a:solidFill>
              </a:rPr>
              <a:t>Enables compact designs with minimum BOM</a:t>
            </a:r>
          </a:p>
          <a:p>
            <a:pPr marL="400050" lvl="1" indent="-171450" eaLnBrk="0" hangingPunct="0">
              <a:lnSpc>
                <a:spcPct val="95000"/>
              </a:lnSpc>
              <a:spcBef>
                <a:spcPts val="200"/>
              </a:spcBef>
              <a:buFont typeface="Arial" panose="020B0604020202020204" pitchFamily="34" charset="0"/>
              <a:buChar char="•"/>
            </a:pPr>
            <a:endParaRPr lang="en-US" sz="1100" dirty="0">
              <a:solidFill>
                <a:srgbClr val="000000"/>
              </a:solidFill>
            </a:endParaRPr>
          </a:p>
          <a:p>
            <a:pPr marL="171450" indent="-171450" eaLnBrk="0" hangingPunct="0">
              <a:lnSpc>
                <a:spcPct val="95000"/>
              </a:lnSpc>
              <a:spcBef>
                <a:spcPts val="200"/>
              </a:spcBef>
              <a:buFont typeface="Arial" panose="020B0604020202020204" pitchFamily="34" charset="0"/>
              <a:buChar char="•"/>
            </a:pPr>
            <a:r>
              <a:rPr lang="en-US" sz="1100" b="1" dirty="0">
                <a:solidFill>
                  <a:srgbClr val="000000"/>
                </a:solidFill>
              </a:rPr>
              <a:t>Low min t</a:t>
            </a:r>
            <a:r>
              <a:rPr lang="en-US" sz="1100" b="1" baseline="-25000" dirty="0">
                <a:solidFill>
                  <a:srgbClr val="000000"/>
                </a:solidFill>
              </a:rPr>
              <a:t>ON</a:t>
            </a:r>
            <a:r>
              <a:rPr lang="en-US" sz="1100" b="1" dirty="0">
                <a:solidFill>
                  <a:srgbClr val="000000"/>
                </a:solidFill>
              </a:rPr>
              <a:t> (25 ns) </a:t>
            </a:r>
            <a:r>
              <a:rPr lang="en-US" sz="1100" dirty="0">
                <a:solidFill>
                  <a:srgbClr val="000000"/>
                </a:solidFill>
              </a:rPr>
              <a:t>allows high-conversion ratios at 2.2 MHz</a:t>
            </a:r>
          </a:p>
          <a:p>
            <a:pPr marL="171450" indent="-171450" eaLnBrk="0" hangingPunct="0">
              <a:lnSpc>
                <a:spcPct val="95000"/>
              </a:lnSpc>
              <a:spcBef>
                <a:spcPts val="200"/>
              </a:spcBef>
              <a:buFont typeface="Arial" panose="020B0604020202020204" pitchFamily="34" charset="0"/>
              <a:buChar char="•"/>
            </a:pPr>
            <a:endParaRPr lang="en-US" sz="1100" dirty="0">
              <a:solidFill>
                <a:srgbClr val="000000"/>
              </a:solidFill>
              <a:ea typeface="ＭＳ Ｐゴシック" charset="0"/>
            </a:endParaRPr>
          </a:p>
          <a:p>
            <a:pPr marL="171450" indent="-171450" eaLnBrk="0" hangingPunct="0">
              <a:lnSpc>
                <a:spcPct val="95000"/>
              </a:lnSpc>
              <a:spcBef>
                <a:spcPts val="200"/>
              </a:spcBef>
              <a:buFont typeface="Arial" panose="020B0604020202020204" pitchFamily="34" charset="0"/>
              <a:buChar char="•"/>
            </a:pPr>
            <a:r>
              <a:rPr lang="en-US" sz="1100" b="1" dirty="0">
                <a:ea typeface="ＭＳ Ｐゴシック" charset="0"/>
              </a:rPr>
              <a:t>Low-EMI performance</a:t>
            </a:r>
          </a:p>
          <a:p>
            <a:pPr marL="400050" lvl="1" indent="-171450" eaLnBrk="0" hangingPunct="0">
              <a:lnSpc>
                <a:spcPct val="95000"/>
              </a:lnSpc>
              <a:spcBef>
                <a:spcPts val="200"/>
              </a:spcBef>
              <a:buFont typeface="Arial" panose="020B0604020202020204" pitchFamily="34" charset="0"/>
              <a:buChar char="•"/>
            </a:pPr>
            <a:r>
              <a:rPr lang="en-US" sz="1100" dirty="0">
                <a:solidFill>
                  <a:srgbClr val="000000"/>
                </a:solidFill>
              </a:rPr>
              <a:t>Eases design and qualification of noise sensitive industrial designs</a:t>
            </a:r>
          </a:p>
          <a:p>
            <a:pPr marL="228600" lvl="1" eaLnBrk="0" hangingPunct="0">
              <a:lnSpc>
                <a:spcPct val="95000"/>
              </a:lnSpc>
              <a:spcBef>
                <a:spcPts val="200"/>
              </a:spcBef>
            </a:pPr>
            <a:endParaRPr lang="en-US" sz="1100" dirty="0">
              <a:solidFill>
                <a:srgbClr val="000000"/>
              </a:solidFill>
            </a:endParaRPr>
          </a:p>
        </p:txBody>
      </p:sp>
      <p:sp>
        <p:nvSpPr>
          <p:cNvPr id="8196" name="Rectangle 42"/>
          <p:cNvSpPr>
            <a:spLocks noChangeArrowheads="1"/>
          </p:cNvSpPr>
          <p:nvPr/>
        </p:nvSpPr>
        <p:spPr bwMode="auto">
          <a:xfrm>
            <a:off x="10400" y="8906"/>
            <a:ext cx="8642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lnSpc>
                <a:spcPct val="85000"/>
              </a:lnSpc>
              <a:spcBef>
                <a:spcPct val="0"/>
              </a:spcBef>
              <a:spcAft>
                <a:spcPct val="0"/>
              </a:spcAft>
            </a:pPr>
            <a:endParaRPr lang="en-US" sz="4000" b="1" dirty="0">
              <a:solidFill>
                <a:srgbClr val="DE0000"/>
              </a:solidFill>
            </a:endParaRPr>
          </a:p>
        </p:txBody>
      </p:sp>
      <p:sp>
        <p:nvSpPr>
          <p:cNvPr id="2" name="Rectangle 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srgbClr val="000000"/>
              </a:solidFill>
            </a:endParaRPr>
          </a:p>
        </p:txBody>
      </p:sp>
      <p:sp>
        <p:nvSpPr>
          <p:cNvPr id="5" name="Rectangle 4"/>
          <p:cNvSpPr/>
          <p:nvPr/>
        </p:nvSpPr>
        <p:spPr>
          <a:xfrm>
            <a:off x="106362" y="1003546"/>
            <a:ext cx="4465637" cy="3159839"/>
          </a:xfrm>
          <a:prstGeom prst="rect">
            <a:avLst/>
          </a:prstGeom>
        </p:spPr>
        <p:txBody>
          <a:bodyPr wrap="square">
            <a:spAutoFit/>
          </a:bodyPr>
          <a:lstStyle/>
          <a:p>
            <a:pPr marL="228600" indent="-228600" fontAlgn="base">
              <a:lnSpc>
                <a:spcPct val="95000"/>
              </a:lnSpc>
              <a:spcBef>
                <a:spcPts val="200"/>
              </a:spcBef>
              <a:spcAft>
                <a:spcPct val="0"/>
              </a:spcAft>
              <a:buFont typeface="Arial" pitchFamily="34" charset="0"/>
              <a:buChar char="•"/>
            </a:pPr>
            <a:r>
              <a:rPr lang="en-US" sz="1000" b="1" dirty="0"/>
              <a:t>Wide 3-V to 65-V input range </a:t>
            </a:r>
            <a:r>
              <a:rPr lang="en-US" sz="1000" dirty="0"/>
              <a:t>(Abs Max 70 V)</a:t>
            </a:r>
          </a:p>
          <a:p>
            <a:pPr marL="228600" indent="-228600" fontAlgn="base">
              <a:lnSpc>
                <a:spcPct val="95000"/>
              </a:lnSpc>
              <a:spcBef>
                <a:spcPts val="200"/>
              </a:spcBef>
              <a:spcAft>
                <a:spcPct val="0"/>
              </a:spcAft>
              <a:buFont typeface="Arial" pitchFamily="34" charset="0"/>
              <a:buChar char="•"/>
            </a:pPr>
            <a:r>
              <a:rPr lang="en-US" sz="1000" dirty="0"/>
              <a:t>1% accurate, fixed 3.3-V, 5-V or ADJ output from </a:t>
            </a:r>
            <a:r>
              <a:rPr lang="en-US" sz="1000" b="1" dirty="0"/>
              <a:t>0.8 V – 60 V (Buck)</a:t>
            </a:r>
          </a:p>
          <a:p>
            <a:pPr marL="228600" indent="-228600" fontAlgn="base">
              <a:lnSpc>
                <a:spcPct val="95000"/>
              </a:lnSpc>
              <a:spcBef>
                <a:spcPts val="200"/>
              </a:spcBef>
              <a:spcAft>
                <a:spcPct val="0"/>
              </a:spcAft>
              <a:buFont typeface="Arial" pitchFamily="34" charset="0"/>
              <a:buChar char="•"/>
            </a:pPr>
            <a:r>
              <a:rPr lang="en-US" sz="1000" b="1" dirty="0"/>
              <a:t>Negative ADJ output up to -20 V (Inverting Buck-Boost) </a:t>
            </a:r>
          </a:p>
          <a:p>
            <a:pPr marL="228600" indent="-228600">
              <a:lnSpc>
                <a:spcPct val="95000"/>
              </a:lnSpc>
              <a:spcBef>
                <a:spcPts val="200"/>
              </a:spcBef>
              <a:buFont typeface="Arial" pitchFamily="34" charset="0"/>
              <a:buChar char="•"/>
            </a:pPr>
            <a:r>
              <a:rPr lang="en-US" sz="1000" b="1" dirty="0"/>
              <a:t>Integrated level-shifters </a:t>
            </a:r>
          </a:p>
          <a:p>
            <a:pPr marL="685800" lvl="1" indent="-228600">
              <a:lnSpc>
                <a:spcPct val="95000"/>
              </a:lnSpc>
              <a:spcBef>
                <a:spcPts val="200"/>
              </a:spcBef>
              <a:buFont typeface="Arial" pitchFamily="34" charset="0"/>
              <a:buChar char="•"/>
            </a:pPr>
            <a:r>
              <a:rPr lang="en-US" sz="1000" dirty="0"/>
              <a:t>Provide easy interface to </a:t>
            </a:r>
            <a:r>
              <a:rPr lang="en-US" sz="1000" dirty="0">
                <a:solidFill>
                  <a:srgbClr val="000000"/>
                </a:solidFill>
              </a:rPr>
              <a:t>EN, PGOOD, MODE/CLKIN pins</a:t>
            </a:r>
            <a:endParaRPr lang="en-US" sz="1000" dirty="0"/>
          </a:p>
          <a:p>
            <a:pPr marL="228600" indent="-228600" fontAlgn="base">
              <a:lnSpc>
                <a:spcPct val="95000"/>
              </a:lnSpc>
              <a:spcBef>
                <a:spcPts val="200"/>
              </a:spcBef>
              <a:spcAft>
                <a:spcPct val="0"/>
              </a:spcAft>
              <a:buFont typeface="Arial" pitchFamily="34" charset="0"/>
              <a:buChar char="•"/>
            </a:pPr>
            <a:r>
              <a:rPr lang="en-US" sz="1000" b="1" dirty="0"/>
              <a:t>Enhanced EMI performance enabled with:</a:t>
            </a:r>
          </a:p>
          <a:p>
            <a:pPr marL="685800" lvl="1" indent="-228600">
              <a:lnSpc>
                <a:spcPct val="95000"/>
              </a:lnSpc>
              <a:spcBef>
                <a:spcPts val="200"/>
              </a:spcBef>
              <a:buFont typeface="Arial" pitchFamily="34" charset="0"/>
              <a:buChar char="•"/>
            </a:pPr>
            <a:r>
              <a:rPr lang="en-US" sz="1000" dirty="0"/>
              <a:t>Dual Random Spread Spectrum (DRSS) with two </a:t>
            </a:r>
            <a:r>
              <a:rPr lang="en-US" sz="1000" dirty="0" err="1"/>
              <a:t>f</a:t>
            </a:r>
            <a:r>
              <a:rPr lang="en-US" sz="1000" baseline="-25000" dirty="0" err="1"/>
              <a:t>LF</a:t>
            </a:r>
            <a:r>
              <a:rPr lang="en-US" sz="1000" baseline="-25000" dirty="0"/>
              <a:t>-MOD</a:t>
            </a:r>
            <a:r>
              <a:rPr lang="en-US" sz="1000" dirty="0"/>
              <a:t> ranges </a:t>
            </a:r>
          </a:p>
          <a:p>
            <a:pPr marL="685800" lvl="1" indent="-228600">
              <a:lnSpc>
                <a:spcPct val="95000"/>
              </a:lnSpc>
              <a:spcBef>
                <a:spcPts val="200"/>
              </a:spcBef>
              <a:buFont typeface="Arial" pitchFamily="34" charset="0"/>
              <a:buChar char="•"/>
            </a:pPr>
            <a:r>
              <a:rPr lang="en-US" sz="1000" dirty="0"/>
              <a:t>EMI-enhanced RLF package</a:t>
            </a:r>
          </a:p>
          <a:p>
            <a:pPr marL="687388" lvl="1" indent="-230188" eaLnBrk="0" hangingPunct="0">
              <a:lnSpc>
                <a:spcPct val="95000"/>
              </a:lnSpc>
              <a:spcBef>
                <a:spcPts val="200"/>
              </a:spcBef>
              <a:buFont typeface="Arial" panose="020B0604020202020204" pitchFamily="34" charset="0"/>
              <a:buChar char="•"/>
            </a:pPr>
            <a:r>
              <a:rPr lang="en-US" sz="1000" dirty="0">
                <a:ea typeface="ＭＳ Ｐゴシック" charset="0"/>
              </a:rPr>
              <a:t>Programmable SW rising and falling edge slew rate</a:t>
            </a:r>
          </a:p>
          <a:p>
            <a:pPr marL="230188" indent="-230188" eaLnBrk="0" hangingPunct="0">
              <a:lnSpc>
                <a:spcPct val="95000"/>
              </a:lnSpc>
              <a:spcBef>
                <a:spcPts val="200"/>
              </a:spcBef>
              <a:buFont typeface="Arial" panose="020B0604020202020204" pitchFamily="34" charset="0"/>
              <a:buChar char="•"/>
            </a:pPr>
            <a:r>
              <a:rPr lang="en-US" sz="1000" dirty="0">
                <a:ea typeface="ＭＳ Ｐゴシック" charset="0"/>
              </a:rPr>
              <a:t>Programmable switching frequency from 200 kHz – 2.2 MHz</a:t>
            </a:r>
            <a:r>
              <a:rPr lang="en-US" sz="1000" dirty="0"/>
              <a:t>	</a:t>
            </a:r>
          </a:p>
          <a:p>
            <a:pPr marL="228600" indent="-228600" fontAlgn="base">
              <a:lnSpc>
                <a:spcPct val="95000"/>
              </a:lnSpc>
              <a:spcBef>
                <a:spcPts val="200"/>
              </a:spcBef>
              <a:spcAft>
                <a:spcPct val="0"/>
              </a:spcAft>
              <a:buFont typeface="Arial" pitchFamily="34" charset="0"/>
              <a:buChar char="•"/>
            </a:pPr>
            <a:r>
              <a:rPr lang="en-US" sz="1000" dirty="0"/>
              <a:t>FPWM, DEM/PFM, or external frequency SYNC operations</a:t>
            </a:r>
          </a:p>
          <a:p>
            <a:pPr marL="228600" indent="-228600">
              <a:lnSpc>
                <a:spcPct val="95000"/>
              </a:lnSpc>
              <a:spcBef>
                <a:spcPts val="200"/>
              </a:spcBef>
              <a:buFont typeface="Arial" pitchFamily="34" charset="0"/>
              <a:buChar char="•"/>
            </a:pPr>
            <a:r>
              <a:rPr lang="en-US" sz="1000" b="1" dirty="0"/>
              <a:t>Low quiescent current</a:t>
            </a:r>
          </a:p>
          <a:p>
            <a:pPr marL="685800" lvl="1" indent="-228600">
              <a:lnSpc>
                <a:spcPct val="95000"/>
              </a:lnSpc>
              <a:spcBef>
                <a:spcPts val="200"/>
              </a:spcBef>
              <a:buFont typeface="Arial" pitchFamily="34" charset="0"/>
              <a:buChar char="•"/>
            </a:pPr>
            <a:r>
              <a:rPr lang="en-US" sz="1000" dirty="0"/>
              <a:t>Shutdown  I</a:t>
            </a:r>
            <a:r>
              <a:rPr lang="en-US" sz="1000" baseline="-25000" dirty="0"/>
              <a:t>Q</a:t>
            </a:r>
            <a:r>
              <a:rPr lang="en-US" sz="1000" dirty="0"/>
              <a:t>:  </a:t>
            </a:r>
            <a:r>
              <a:rPr lang="en-US" sz="1000" b="1" dirty="0"/>
              <a:t>5 µA </a:t>
            </a:r>
          </a:p>
          <a:p>
            <a:pPr marL="685800" lvl="1" indent="-228600">
              <a:lnSpc>
                <a:spcPct val="95000"/>
              </a:lnSpc>
              <a:spcBef>
                <a:spcPts val="200"/>
              </a:spcBef>
              <a:buFont typeface="Arial" pitchFamily="34" charset="0"/>
              <a:buChar char="•"/>
            </a:pPr>
            <a:r>
              <a:rPr lang="en-US" sz="1000" dirty="0"/>
              <a:t>No-load sleep I</a:t>
            </a:r>
            <a:r>
              <a:rPr lang="en-US" sz="1000" baseline="-25000" dirty="0"/>
              <a:t>Q</a:t>
            </a:r>
            <a:r>
              <a:rPr lang="en-US" sz="1000" dirty="0"/>
              <a:t>: </a:t>
            </a:r>
            <a:r>
              <a:rPr lang="en-US" sz="1000" b="1" dirty="0"/>
              <a:t>50 µA </a:t>
            </a:r>
            <a:r>
              <a:rPr lang="en-US" sz="1000" dirty="0"/>
              <a:t>(ext. COMP)</a:t>
            </a:r>
            <a:endParaRPr lang="en-US" sz="1000" dirty="0">
              <a:ea typeface="ＭＳ Ｐゴシック" charset="0"/>
            </a:endParaRPr>
          </a:p>
          <a:p>
            <a:pPr marL="228600" indent="-228600" fontAlgn="base">
              <a:lnSpc>
                <a:spcPct val="95000"/>
              </a:lnSpc>
              <a:spcBef>
                <a:spcPts val="200"/>
              </a:spcBef>
              <a:spcAft>
                <a:spcPct val="0"/>
              </a:spcAft>
              <a:buFont typeface="Arial" pitchFamily="34" charset="0"/>
              <a:buChar char="•"/>
            </a:pPr>
            <a:r>
              <a:rPr lang="en-US" sz="1000" b="1" dirty="0"/>
              <a:t>External COMP</a:t>
            </a:r>
          </a:p>
          <a:p>
            <a:pPr marL="228600" indent="-228600" fontAlgn="base">
              <a:lnSpc>
                <a:spcPct val="95000"/>
              </a:lnSpc>
              <a:spcBef>
                <a:spcPts val="200"/>
              </a:spcBef>
              <a:spcAft>
                <a:spcPct val="0"/>
              </a:spcAft>
              <a:buFont typeface="Arial" pitchFamily="34" charset="0"/>
              <a:buChar char="•"/>
            </a:pPr>
            <a:r>
              <a:rPr lang="en-US" sz="1000" dirty="0"/>
              <a:t>Programmable soft-start</a:t>
            </a:r>
          </a:p>
          <a:p>
            <a:pPr marL="228600" indent="-228600" fontAlgn="base">
              <a:lnSpc>
                <a:spcPct val="95000"/>
              </a:lnSpc>
              <a:spcBef>
                <a:spcPts val="200"/>
              </a:spcBef>
              <a:spcAft>
                <a:spcPct val="0"/>
              </a:spcAft>
              <a:buFont typeface="Arial" pitchFamily="34" charset="0"/>
              <a:buChar char="•"/>
            </a:pPr>
            <a:r>
              <a:rPr lang="en-US" sz="1000" dirty="0"/>
              <a:t>Current limiting and over-temperature protection schemes</a:t>
            </a:r>
          </a:p>
          <a:p>
            <a:pPr marL="228600" indent="-228600" fontAlgn="base">
              <a:lnSpc>
                <a:spcPct val="95000"/>
              </a:lnSpc>
              <a:spcBef>
                <a:spcPts val="200"/>
              </a:spcBef>
              <a:spcAft>
                <a:spcPct val="0"/>
              </a:spcAft>
              <a:buFont typeface="Arial" pitchFamily="34" charset="0"/>
              <a:buChar char="•"/>
            </a:pPr>
            <a:r>
              <a:rPr lang="en-US" sz="1000" dirty="0"/>
              <a:t>EMI / thermally  enhanced QFN-26 (4.5x4.5 mm) with wettable flanks</a:t>
            </a: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srgbClr val="000000"/>
              </a:solidFill>
            </a:endParaRPr>
          </a:p>
        </p:txBody>
      </p:sp>
      <p:sp>
        <p:nvSpPr>
          <p:cNvPr id="4" name="Title 3"/>
          <p:cNvSpPr>
            <a:spLocks noGrp="1"/>
          </p:cNvSpPr>
          <p:nvPr>
            <p:ph type="title"/>
          </p:nvPr>
        </p:nvSpPr>
        <p:spPr>
          <a:xfrm>
            <a:off x="10400" y="95798"/>
            <a:ext cx="8752600" cy="610791"/>
          </a:xfrm>
        </p:spPr>
        <p:txBody>
          <a:bodyPr>
            <a:normAutofit fontScale="90000"/>
          </a:bodyPr>
          <a:lstStyle/>
          <a:p>
            <a:r>
              <a:rPr lang="en-US" sz="3100" dirty="0"/>
              <a:t>Chiron+ IBB: </a:t>
            </a:r>
            <a:r>
              <a:rPr lang="en-US" altLang="en-US" sz="3100" dirty="0">
                <a:solidFill>
                  <a:schemeClr val="accent1"/>
                </a:solidFill>
              </a:rPr>
              <a:t>LM67680/60/40</a:t>
            </a:r>
            <a:br>
              <a:rPr lang="en-US" dirty="0"/>
            </a:br>
            <a:r>
              <a:rPr lang="en-US" sz="1800" dirty="0">
                <a:solidFill>
                  <a:schemeClr val="tx1"/>
                </a:solidFill>
                <a:cs typeface="Arial" pitchFamily="34" charset="0"/>
              </a:rPr>
              <a:t>65-V, 8/6/4-A Synchronous Buck Converter for Inverting or Non-Inverting Outputs</a:t>
            </a:r>
            <a:endParaRPr lang="en-US" sz="2200" dirty="0"/>
          </a:p>
        </p:txBody>
      </p:sp>
      <p:sp>
        <p:nvSpPr>
          <p:cNvPr id="17" name="Rectangle 14"/>
          <p:cNvSpPr>
            <a:spLocks noChangeArrowheads="1"/>
          </p:cNvSpPr>
          <p:nvPr/>
        </p:nvSpPr>
        <p:spPr bwMode="auto">
          <a:xfrm>
            <a:off x="4572000" y="746370"/>
            <a:ext cx="4389438" cy="257175"/>
          </a:xfrm>
          <a:prstGeom prst="rect">
            <a:avLst/>
          </a:prstGeom>
          <a:solidFill>
            <a:schemeClr val="tx2"/>
          </a:solidFill>
          <a:ln w="19050">
            <a:noFill/>
            <a:miter lim="800000"/>
            <a:headEnd/>
            <a:tailEnd/>
          </a:ln>
        </p:spPr>
        <p:txBody>
          <a:bodyPr anchor="ctr"/>
          <a:lstStyle/>
          <a:p>
            <a:pPr fontAlgn="base">
              <a:spcBef>
                <a:spcPct val="0"/>
              </a:spcBef>
              <a:spcAft>
                <a:spcPct val="0"/>
              </a:spcAft>
            </a:pPr>
            <a:r>
              <a:rPr lang="en-US" sz="1700" b="1" dirty="0">
                <a:solidFill>
                  <a:srgbClr val="FFFFFF"/>
                </a:solidFill>
                <a:cs typeface="Arial" charset="0"/>
              </a:rPr>
              <a:t>Benefits</a:t>
            </a:r>
          </a:p>
        </p:txBody>
      </p:sp>
      <p:sp>
        <p:nvSpPr>
          <p:cNvPr id="20" name="Rectangle 14"/>
          <p:cNvSpPr>
            <a:spLocks noChangeArrowheads="1"/>
          </p:cNvSpPr>
          <p:nvPr/>
        </p:nvSpPr>
        <p:spPr bwMode="auto">
          <a:xfrm>
            <a:off x="127304" y="746371"/>
            <a:ext cx="4285397" cy="257175"/>
          </a:xfrm>
          <a:prstGeom prst="rect">
            <a:avLst/>
          </a:prstGeom>
          <a:solidFill>
            <a:schemeClr val="tx2"/>
          </a:solidFill>
          <a:ln w="19050">
            <a:noFill/>
            <a:miter lim="800000"/>
            <a:headEnd/>
            <a:tailEnd/>
          </a:ln>
        </p:spPr>
        <p:txBody>
          <a:bodyPr anchor="ctr"/>
          <a:lstStyle/>
          <a:p>
            <a:pPr fontAlgn="base">
              <a:spcBef>
                <a:spcPct val="0"/>
              </a:spcBef>
              <a:spcAft>
                <a:spcPct val="0"/>
              </a:spcAft>
            </a:pPr>
            <a:r>
              <a:rPr lang="en-US" sz="1700" b="1" dirty="0">
                <a:solidFill>
                  <a:srgbClr val="FFFFFF"/>
                </a:solidFill>
                <a:cs typeface="Arial" charset="0"/>
              </a:rPr>
              <a:t>Features</a:t>
            </a:r>
          </a:p>
        </p:txBody>
      </p:sp>
      <p:sp>
        <p:nvSpPr>
          <p:cNvPr id="29" name="Rectangle 14"/>
          <p:cNvSpPr>
            <a:spLocks noChangeArrowheads="1"/>
          </p:cNvSpPr>
          <p:nvPr/>
        </p:nvSpPr>
        <p:spPr bwMode="auto">
          <a:xfrm>
            <a:off x="127304" y="4111965"/>
            <a:ext cx="3885240" cy="215310"/>
          </a:xfrm>
          <a:prstGeom prst="rect">
            <a:avLst/>
          </a:prstGeom>
          <a:solidFill>
            <a:schemeClr val="tx2"/>
          </a:solidFill>
          <a:ln w="19050">
            <a:noFill/>
            <a:miter lim="800000"/>
            <a:headEnd/>
            <a:tailEnd/>
          </a:ln>
        </p:spPr>
        <p:txBody>
          <a:bodyPr anchor="ctr"/>
          <a:lstStyle/>
          <a:p>
            <a:pPr fontAlgn="base">
              <a:spcBef>
                <a:spcPct val="0"/>
              </a:spcBef>
              <a:spcAft>
                <a:spcPct val="0"/>
              </a:spcAft>
            </a:pPr>
            <a:r>
              <a:rPr lang="en-US" sz="1600" b="1" dirty="0">
                <a:solidFill>
                  <a:srgbClr val="FFFFFF"/>
                </a:solidFill>
                <a:cs typeface="Arial" charset="0"/>
              </a:rPr>
              <a:t>Applications</a:t>
            </a:r>
          </a:p>
        </p:txBody>
      </p:sp>
      <p:sp>
        <p:nvSpPr>
          <p:cNvPr id="30" name="Rectangle 29"/>
          <p:cNvSpPr/>
          <p:nvPr/>
        </p:nvSpPr>
        <p:spPr>
          <a:xfrm>
            <a:off x="116041" y="4325191"/>
            <a:ext cx="4296660" cy="410369"/>
          </a:xfrm>
          <a:prstGeom prst="rect">
            <a:avLst/>
          </a:prstGeom>
        </p:spPr>
        <p:txBody>
          <a:bodyPr wrap="square">
            <a:spAutoFit/>
          </a:bodyPr>
          <a:lstStyle/>
          <a:p>
            <a:pPr marL="228600" indent="-228600" fontAlgn="base">
              <a:lnSpc>
                <a:spcPct val="95000"/>
              </a:lnSpc>
              <a:spcBef>
                <a:spcPts val="200"/>
              </a:spcBef>
              <a:spcAft>
                <a:spcPct val="0"/>
              </a:spcAft>
              <a:buFont typeface="Arial" pitchFamily="34" charset="0"/>
              <a:buChar char="•"/>
            </a:pPr>
            <a:r>
              <a:rPr lang="en-US" sz="1000" dirty="0">
                <a:solidFill>
                  <a:srgbClr val="000000"/>
                </a:solidFill>
              </a:rPr>
              <a:t>Medical: Ultrasound, MRI, X-Ray machines</a:t>
            </a:r>
          </a:p>
          <a:p>
            <a:pPr marL="228600" indent="-228600" fontAlgn="base">
              <a:lnSpc>
                <a:spcPct val="95000"/>
              </a:lnSpc>
              <a:spcBef>
                <a:spcPts val="200"/>
              </a:spcBef>
              <a:spcAft>
                <a:spcPct val="0"/>
              </a:spcAft>
              <a:buFont typeface="Arial" pitchFamily="34" charset="0"/>
              <a:buChar char="•"/>
            </a:pPr>
            <a:r>
              <a:rPr lang="en-US" sz="1000" dirty="0">
                <a:solidFill>
                  <a:srgbClr val="000000"/>
                </a:solidFill>
              </a:rPr>
              <a:t>T&amp;M: Oscilloscopes / probes, power analyzers</a:t>
            </a:r>
          </a:p>
        </p:txBody>
      </p:sp>
      <p:sp>
        <p:nvSpPr>
          <p:cNvPr id="19" name="Rectangle 18"/>
          <p:cNvSpPr/>
          <p:nvPr/>
        </p:nvSpPr>
        <p:spPr>
          <a:xfrm>
            <a:off x="5401096" y="61584"/>
            <a:ext cx="1705736" cy="36837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fontAlgn="base">
              <a:spcBef>
                <a:spcPct val="0"/>
              </a:spcBef>
              <a:spcAft>
                <a:spcPct val="0"/>
              </a:spcAft>
            </a:pPr>
            <a:r>
              <a:rPr lang="en-US" sz="1050" b="1" dirty="0">
                <a:solidFill>
                  <a:srgbClr val="FFFFFF"/>
                </a:solidFill>
                <a:effectLst>
                  <a:outerShdw blurRad="38100" dist="38100" dir="2700000" algn="tl">
                    <a:srgbClr val="000000">
                      <a:alpha val="43137"/>
                    </a:srgbClr>
                  </a:outerShdw>
                </a:effectLst>
              </a:rPr>
              <a:t>Product Proposal Only </a:t>
            </a:r>
            <a:r>
              <a:rPr lang="en-US" sz="900" b="1" dirty="0">
                <a:solidFill>
                  <a:srgbClr val="FFFFFF"/>
                </a:solidFill>
                <a:effectLst>
                  <a:outerShdw blurRad="38100" dist="38100" dir="2700000" algn="tl">
                    <a:srgbClr val="000000">
                      <a:alpha val="43137"/>
                    </a:srgbClr>
                  </a:outerShdw>
                </a:effectLst>
              </a:rPr>
              <a:t>(Schedule TBD)</a:t>
            </a:r>
          </a:p>
        </p:txBody>
      </p:sp>
      <p:pic>
        <p:nvPicPr>
          <p:cNvPr id="8" name="Picture 7">
            <a:extLst>
              <a:ext uri="{FF2B5EF4-FFF2-40B4-BE49-F238E27FC236}">
                <a16:creationId xmlns:a16="http://schemas.microsoft.com/office/drawing/2014/main" id="{0A3FF2CA-1D2A-4C21-8A72-6B1B6B4794DA}"/>
              </a:ext>
            </a:extLst>
          </p:cNvPr>
          <p:cNvPicPr>
            <a:picLocks noChangeAspect="1"/>
          </p:cNvPicPr>
          <p:nvPr/>
        </p:nvPicPr>
        <p:blipFill>
          <a:blip r:embed="rId3"/>
          <a:stretch>
            <a:fillRect/>
          </a:stretch>
        </p:blipFill>
        <p:spPr>
          <a:xfrm>
            <a:off x="4237082" y="2620611"/>
            <a:ext cx="1711643" cy="1748790"/>
          </a:xfrm>
          <a:prstGeom prst="rect">
            <a:avLst/>
          </a:prstGeom>
        </p:spPr>
      </p:pic>
      <p:pic>
        <p:nvPicPr>
          <p:cNvPr id="9" name="Picture 8">
            <a:extLst>
              <a:ext uri="{FF2B5EF4-FFF2-40B4-BE49-F238E27FC236}">
                <a16:creationId xmlns:a16="http://schemas.microsoft.com/office/drawing/2014/main" id="{B0E74266-213A-49F6-BDDC-A9377AE0EE0B}"/>
              </a:ext>
            </a:extLst>
          </p:cNvPr>
          <p:cNvPicPr>
            <a:picLocks noChangeAspect="1"/>
          </p:cNvPicPr>
          <p:nvPr/>
        </p:nvPicPr>
        <p:blipFill>
          <a:blip r:embed="rId4"/>
          <a:stretch>
            <a:fillRect/>
          </a:stretch>
        </p:blipFill>
        <p:spPr>
          <a:xfrm>
            <a:off x="5897036" y="2476501"/>
            <a:ext cx="2947645" cy="2156460"/>
          </a:xfrm>
          <a:prstGeom prst="rect">
            <a:avLst/>
          </a:prstGeom>
        </p:spPr>
      </p:pic>
    </p:spTree>
    <p:extLst>
      <p:ext uri="{BB962C8B-B14F-4D97-AF65-F5344CB8AC3E}">
        <p14:creationId xmlns:p14="http://schemas.microsoft.com/office/powerpoint/2010/main" val="550768099"/>
      </p:ext>
    </p:extLst>
  </p:cSld>
  <p:clrMapOvr>
    <a:masterClrMapping/>
  </p:clrMapOvr>
  <p:transition advTm="108642"/>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43CCC897-0B7B-4A02-91B0-25FE186149E8}"/>
              </a:ext>
            </a:extLst>
          </p:cNvPr>
          <p:cNvGraphicFramePr>
            <a:graphicFrameLocks noGrp="1"/>
          </p:cNvGraphicFramePr>
          <p:nvPr>
            <p:extLst/>
          </p:nvPr>
        </p:nvGraphicFramePr>
        <p:xfrm>
          <a:off x="231775" y="564513"/>
          <a:ext cx="6408729" cy="4066205"/>
        </p:xfrm>
        <a:graphic>
          <a:graphicData uri="http://schemas.openxmlformats.org/drawingml/2006/table">
            <a:tbl>
              <a:tblPr/>
              <a:tblGrid>
                <a:gridCol w="2577056">
                  <a:extLst>
                    <a:ext uri="{9D8B030D-6E8A-4147-A177-3AD203B41FA5}">
                      <a16:colId xmlns:a16="http://schemas.microsoft.com/office/drawing/2014/main" val="1042087435"/>
                    </a:ext>
                  </a:extLst>
                </a:gridCol>
                <a:gridCol w="542538">
                  <a:extLst>
                    <a:ext uri="{9D8B030D-6E8A-4147-A177-3AD203B41FA5}">
                      <a16:colId xmlns:a16="http://schemas.microsoft.com/office/drawing/2014/main" val="406232968"/>
                    </a:ext>
                  </a:extLst>
                </a:gridCol>
                <a:gridCol w="768595">
                  <a:extLst>
                    <a:ext uri="{9D8B030D-6E8A-4147-A177-3AD203B41FA5}">
                      <a16:colId xmlns:a16="http://schemas.microsoft.com/office/drawing/2014/main" val="2081269619"/>
                    </a:ext>
                  </a:extLst>
                </a:gridCol>
                <a:gridCol w="1073773">
                  <a:extLst>
                    <a:ext uri="{9D8B030D-6E8A-4147-A177-3AD203B41FA5}">
                      <a16:colId xmlns:a16="http://schemas.microsoft.com/office/drawing/2014/main" val="4024160369"/>
                    </a:ext>
                  </a:extLst>
                </a:gridCol>
                <a:gridCol w="1446767">
                  <a:extLst>
                    <a:ext uri="{9D8B030D-6E8A-4147-A177-3AD203B41FA5}">
                      <a16:colId xmlns:a16="http://schemas.microsoft.com/office/drawing/2014/main" val="2530679570"/>
                    </a:ext>
                  </a:extLst>
                </a:gridCol>
              </a:tblGrid>
              <a:tr h="3817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Area (mm^2)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Unit Cost (cents)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Cumulative Cost (cents)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451502444"/>
                  </a:ext>
                </a:extLst>
              </a:tr>
              <a:tr h="196140">
                <a:tc>
                  <a:txBody>
                    <a:bodyPr/>
                    <a:lstStyle/>
                    <a:p>
                      <a:pPr algn="l" fontAlgn="b"/>
                      <a:r>
                        <a:rPr lang="en-US" sz="1100" b="0" i="0" u="none" strike="noStrike">
                          <a:solidFill>
                            <a:srgbClr val="000000"/>
                          </a:solidFill>
                          <a:effectLst/>
                          <a:latin typeface="Calibri" panose="020F0502020204030204" pitchFamily="34" charset="0"/>
                        </a:rPr>
                        <a:t>Chiron+ IBB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882645"/>
                  </a:ext>
                </a:extLst>
              </a:tr>
              <a:tr h="196140">
                <a:tc>
                  <a:txBody>
                    <a:bodyPr/>
                    <a:lstStyle/>
                    <a:p>
                      <a:pPr algn="l" fontAlgn="b"/>
                      <a:r>
                        <a:rPr lang="en-US" sz="1100" b="0" i="0" u="none" strike="noStrike">
                          <a:solidFill>
                            <a:srgbClr val="000000"/>
                          </a:solidFill>
                          <a:effectLst/>
                          <a:latin typeface="Calibri" panose="020F0502020204030204" pitchFamily="34" charset="0"/>
                        </a:rPr>
                        <a:t>Cio Cap (0603)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661490"/>
                  </a:ext>
                </a:extLst>
              </a:tr>
              <a:tr h="196140">
                <a:tc>
                  <a:txBody>
                    <a:bodyPr/>
                    <a:lstStyle/>
                    <a:p>
                      <a:pPr algn="l" fontAlgn="b"/>
                      <a:r>
                        <a:rPr lang="en-US" sz="1100" b="0" i="0" u="none" strike="noStrike">
                          <a:solidFill>
                            <a:srgbClr val="000000"/>
                          </a:solidFill>
                          <a:effectLst/>
                          <a:latin typeface="Calibri" panose="020F0502020204030204" pitchFamily="34" charset="0"/>
                        </a:rPr>
                        <a:t>Input Caps (1210)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612036"/>
                  </a:ext>
                </a:extLst>
              </a:tr>
              <a:tr h="196140">
                <a:tc>
                  <a:txBody>
                    <a:bodyPr/>
                    <a:lstStyle/>
                    <a:p>
                      <a:pPr algn="l" fontAlgn="b"/>
                      <a:r>
                        <a:rPr lang="en-US" sz="1100" b="0" i="0" u="none" strike="noStrike">
                          <a:solidFill>
                            <a:srgbClr val="000000"/>
                          </a:solidFill>
                          <a:effectLst/>
                          <a:latin typeface="Calibri" panose="020F0502020204030204" pitchFamily="34" charset="0"/>
                        </a:rPr>
                        <a:t>Output Caps (1210)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274304"/>
                  </a:ext>
                </a:extLst>
              </a:tr>
              <a:tr h="196140">
                <a:tc>
                  <a:txBody>
                    <a:bodyPr/>
                    <a:lstStyle/>
                    <a:p>
                      <a:pPr algn="l" fontAlgn="b"/>
                      <a:r>
                        <a:rPr lang="en-US" sz="1100" b="0" i="0" u="none" strike="noStrike">
                          <a:solidFill>
                            <a:srgbClr val="000000"/>
                          </a:solidFill>
                          <a:effectLst/>
                          <a:latin typeface="Calibri" panose="020F0502020204030204" pitchFamily="34" charset="0"/>
                        </a:rPr>
                        <a:t>Strap, FB, Comp Resistors (0603)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097261"/>
                  </a:ext>
                </a:extLst>
              </a:tr>
              <a:tr h="196140">
                <a:tc>
                  <a:txBody>
                    <a:bodyPr/>
                    <a:lstStyle/>
                    <a:p>
                      <a:pPr algn="l" fontAlgn="b"/>
                      <a:r>
                        <a:rPr lang="en-US" sz="1100" b="0" i="0" u="none" strike="noStrike">
                          <a:solidFill>
                            <a:srgbClr val="000000"/>
                          </a:solidFill>
                          <a:effectLst/>
                          <a:latin typeface="Calibri" panose="020F0502020204030204" pitchFamily="34" charset="0"/>
                        </a:rPr>
                        <a:t>Inductor, XEL6060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69369"/>
                  </a:ext>
                </a:extLst>
              </a:tr>
              <a:tr h="196140">
                <a:tc>
                  <a:txBody>
                    <a:bodyPr/>
                    <a:lstStyle/>
                    <a:p>
                      <a:pPr algn="l" fontAlgn="b"/>
                      <a:r>
                        <a:rPr lang="en-US" sz="1100" b="0" i="0" u="none" strike="noStrike" dirty="0">
                          <a:solidFill>
                            <a:srgbClr val="000000"/>
                          </a:solidFill>
                          <a:effectLst/>
                          <a:latin typeface="Calibri" panose="020F0502020204030204" pitchFamily="34" charset="0"/>
                        </a:rPr>
                        <a:t>Boot, VCC, Comp Caps (0603)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42717"/>
                  </a:ext>
                </a:extLst>
              </a:tr>
              <a:tr h="196140">
                <a:tc>
                  <a:txBody>
                    <a:bodyPr/>
                    <a:lstStyle/>
                    <a:p>
                      <a:pPr algn="l" fontAlgn="b"/>
                      <a:r>
                        <a:rPr lang="en-US" sz="1100" b="0" i="0" u="none" strike="noStrike">
                          <a:solidFill>
                            <a:srgbClr val="000000"/>
                          </a:solidFill>
                          <a:effectLst/>
                          <a:latin typeface="Calibri" panose="020F0502020204030204" pitchFamily="34" charset="0"/>
                        </a:rPr>
                        <a:t>Small Signal Transistors (SOT-883)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34342151"/>
                  </a:ext>
                </a:extLst>
              </a:tr>
              <a:tr h="196140">
                <a:tc>
                  <a:txBody>
                    <a:bodyPr/>
                    <a:lstStyle/>
                    <a:p>
                      <a:pPr algn="l" fontAlgn="b"/>
                      <a:r>
                        <a:rPr lang="en-US" sz="1100" b="0" i="0" u="none" strike="noStrike">
                          <a:solidFill>
                            <a:srgbClr val="000000"/>
                          </a:solidFill>
                          <a:effectLst/>
                          <a:latin typeface="Calibri" panose="020F0502020204030204" pitchFamily="34" charset="0"/>
                        </a:rPr>
                        <a:t>Resistors (0603)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7966117"/>
                  </a:ext>
                </a:extLst>
              </a:tr>
              <a:tr h="196140">
                <a:tc>
                  <a:txBody>
                    <a:bodyPr/>
                    <a:lstStyle/>
                    <a:p>
                      <a:pPr algn="l" fontAlgn="b"/>
                      <a:r>
                        <a:rPr lang="en-US" sz="1100" b="0" i="0" u="none" strike="noStrike">
                          <a:solidFill>
                            <a:srgbClr val="000000"/>
                          </a:solidFill>
                          <a:effectLst/>
                          <a:latin typeface="Calibri" panose="020F0502020204030204" pitchFamily="34" charset="0"/>
                        </a:rPr>
                        <a:t>Diode (SOD-923)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0389462"/>
                  </a:ext>
                </a:extLst>
              </a:tr>
              <a:tr h="196140">
                <a:tc>
                  <a:txBody>
                    <a:bodyPr/>
                    <a:lstStyle/>
                    <a:p>
                      <a:pPr algn="l" fontAlgn="b"/>
                      <a:r>
                        <a:rPr lang="en-US" sz="1100" b="0" i="0" u="none" strike="noStrike">
                          <a:solidFill>
                            <a:srgbClr val="000000"/>
                          </a:solidFill>
                          <a:effectLst/>
                          <a:latin typeface="Calibri" panose="020F0502020204030204" pitchFamily="34" charset="0"/>
                        </a:rPr>
                        <a:t>AC-Coupling Cap (0603)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35235831"/>
                  </a:ext>
                </a:extLst>
              </a:tr>
              <a:tr h="381733">
                <a:tc>
                  <a:txBody>
                    <a:bodyPr/>
                    <a:lstStyle/>
                    <a:p>
                      <a:pPr algn="l" fontAlgn="b"/>
                      <a:r>
                        <a:rPr lang="en-US" sz="1100" b="1" i="0" u="none" strike="noStrike" dirty="0">
                          <a:solidFill>
                            <a:srgbClr val="000000"/>
                          </a:solidFill>
                          <a:effectLst/>
                          <a:latin typeface="Calibri" panose="020F0502020204030204" pitchFamily="34" charset="0"/>
                        </a:rPr>
                        <a:t>BOM Cost Savings w/ Internal Level-Shifters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97038843"/>
                  </a:ext>
                </a:extLst>
              </a:tr>
              <a:tr h="381733">
                <a:tc>
                  <a:txBody>
                    <a:bodyPr/>
                    <a:lstStyle/>
                    <a:p>
                      <a:pPr algn="l" fontAlgn="b"/>
                      <a:r>
                        <a:rPr lang="en-US" sz="1100" b="0" i="0" u="none" strike="noStrike">
                          <a:solidFill>
                            <a:srgbClr val="000000"/>
                          </a:solidFill>
                          <a:effectLst/>
                          <a:latin typeface="Calibri" panose="020F0502020204030204" pitchFamily="34" charset="0"/>
                        </a:rPr>
                        <a:t>Solution Size w/ External Level-Shifters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(+20% padding)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0451645"/>
                  </a:ext>
                </a:extLst>
              </a:tr>
              <a:tr h="381733">
                <a:tc>
                  <a:txBody>
                    <a:bodyPr/>
                    <a:lstStyle/>
                    <a:p>
                      <a:pPr algn="l" fontAlgn="b"/>
                      <a:r>
                        <a:rPr lang="en-US" sz="1100" b="0" i="0" u="none" strike="noStrike">
                          <a:solidFill>
                            <a:srgbClr val="000000"/>
                          </a:solidFill>
                          <a:effectLst/>
                          <a:latin typeface="Calibri" panose="020F0502020204030204" pitchFamily="34" charset="0"/>
                        </a:rPr>
                        <a:t>Solution Size w/ Internal Level-Shifters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(+20% padding)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22022126"/>
                  </a:ext>
                </a:extLst>
              </a:tr>
              <a:tr h="381733">
                <a:tc>
                  <a:txBody>
                    <a:bodyPr/>
                    <a:lstStyle/>
                    <a:p>
                      <a:pPr algn="l" fontAlgn="b"/>
                      <a:r>
                        <a:rPr lang="en-US" sz="1100" b="1" i="0" u="none" strike="noStrike" dirty="0">
                          <a:solidFill>
                            <a:srgbClr val="000000"/>
                          </a:solidFill>
                          <a:effectLst/>
                          <a:latin typeface="Calibri" panose="020F0502020204030204" pitchFamily="34" charset="0"/>
                        </a:rPr>
                        <a:t>Solution Size Reduction w/ Internal Level-Shifters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9775348"/>
                  </a:ext>
                </a:extLst>
              </a:tr>
            </a:tbl>
          </a:graphicData>
        </a:graphic>
      </p:graphicFrame>
      <p:sp>
        <p:nvSpPr>
          <p:cNvPr id="2" name="Title 1"/>
          <p:cNvSpPr>
            <a:spLocks noGrp="1"/>
          </p:cNvSpPr>
          <p:nvPr>
            <p:ph type="title"/>
          </p:nvPr>
        </p:nvSpPr>
        <p:spPr/>
        <p:txBody>
          <a:bodyPr/>
          <a:lstStyle/>
          <a:p>
            <a:r>
              <a:rPr lang="en-US" sz="2800" dirty="0"/>
              <a:t>Chiron+ IBB | </a:t>
            </a:r>
            <a:r>
              <a:rPr lang="en-US" sz="2800" dirty="0">
                <a:solidFill>
                  <a:schemeClr val="tx1"/>
                </a:solidFill>
              </a:rPr>
              <a:t>Solution Size &amp; BOM Cost</a:t>
            </a:r>
            <a:endParaRPr lang="en-US" sz="2800" dirty="0"/>
          </a:p>
        </p:txBody>
      </p:sp>
      <p:sp>
        <p:nvSpPr>
          <p:cNvPr id="3" name="Content Placeholder 2"/>
          <p:cNvSpPr>
            <a:spLocks noGrp="1"/>
          </p:cNvSpPr>
          <p:nvPr>
            <p:ph idx="1"/>
          </p:nvPr>
        </p:nvSpPr>
        <p:spPr>
          <a:xfrm>
            <a:off x="333378" y="786357"/>
            <a:ext cx="8642982" cy="3709449"/>
          </a:xfrm>
        </p:spPr>
        <p:txBody>
          <a:bodyPr/>
          <a:lstStyle/>
          <a:p>
            <a:endParaRPr lang="en-US" dirty="0"/>
          </a:p>
          <a:p>
            <a:endParaRPr lang="en-US" dirty="0"/>
          </a:p>
          <a:p>
            <a:endParaRPr lang="en-US" dirty="0"/>
          </a:p>
          <a:p>
            <a:endParaRPr lang="en-US" dirty="0"/>
          </a:p>
          <a:p>
            <a:pPr marL="0" indent="0">
              <a:buNone/>
            </a:pPr>
            <a:r>
              <a:rPr lang="en-US" dirty="0"/>
              <a:t> </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31</a:t>
            </a:fld>
            <a:endParaRPr lang="en-US"/>
          </a:p>
        </p:txBody>
      </p:sp>
      <p:pic>
        <p:nvPicPr>
          <p:cNvPr id="9" name="Picture 8">
            <a:extLst>
              <a:ext uri="{FF2B5EF4-FFF2-40B4-BE49-F238E27FC236}">
                <a16:creationId xmlns:a16="http://schemas.microsoft.com/office/drawing/2014/main" id="{DD9BA9C3-7E32-4477-AD5C-D1AE41878529}"/>
              </a:ext>
            </a:extLst>
          </p:cNvPr>
          <p:cNvPicPr>
            <a:picLocks noChangeAspect="1"/>
          </p:cNvPicPr>
          <p:nvPr/>
        </p:nvPicPr>
        <p:blipFill>
          <a:blip r:embed="rId3"/>
          <a:stretch>
            <a:fillRect/>
          </a:stretch>
        </p:blipFill>
        <p:spPr>
          <a:xfrm>
            <a:off x="6945533" y="1132804"/>
            <a:ext cx="1828571" cy="1005714"/>
          </a:xfrm>
          <a:prstGeom prst="rect">
            <a:avLst/>
          </a:prstGeom>
          <a:ln w="12700">
            <a:solidFill>
              <a:srgbClr val="000000"/>
            </a:solidFill>
          </a:ln>
        </p:spPr>
      </p:pic>
      <p:pic>
        <p:nvPicPr>
          <p:cNvPr id="10" name="Picture 9">
            <a:extLst>
              <a:ext uri="{FF2B5EF4-FFF2-40B4-BE49-F238E27FC236}">
                <a16:creationId xmlns:a16="http://schemas.microsoft.com/office/drawing/2014/main" id="{119FBD0E-3E90-49F6-B76D-B3DA7CA010C2}"/>
              </a:ext>
            </a:extLst>
          </p:cNvPr>
          <p:cNvPicPr>
            <a:picLocks noChangeAspect="1"/>
          </p:cNvPicPr>
          <p:nvPr/>
        </p:nvPicPr>
        <p:blipFill>
          <a:blip r:embed="rId4"/>
          <a:stretch>
            <a:fillRect/>
          </a:stretch>
        </p:blipFill>
        <p:spPr>
          <a:xfrm>
            <a:off x="6156961" y="3521158"/>
            <a:ext cx="2617143" cy="1214286"/>
          </a:xfrm>
          <a:prstGeom prst="rect">
            <a:avLst/>
          </a:prstGeom>
          <a:ln w="12700">
            <a:solidFill>
              <a:srgbClr val="000000"/>
            </a:solidFill>
          </a:ln>
        </p:spPr>
      </p:pic>
      <p:pic>
        <p:nvPicPr>
          <p:cNvPr id="12" name="Picture 11">
            <a:extLst>
              <a:ext uri="{FF2B5EF4-FFF2-40B4-BE49-F238E27FC236}">
                <a16:creationId xmlns:a16="http://schemas.microsoft.com/office/drawing/2014/main" id="{A4AADC21-5920-4B36-91AB-6A078F262FF4}"/>
              </a:ext>
            </a:extLst>
          </p:cNvPr>
          <p:cNvPicPr>
            <a:picLocks noChangeAspect="1"/>
          </p:cNvPicPr>
          <p:nvPr/>
        </p:nvPicPr>
        <p:blipFill>
          <a:blip r:embed="rId5"/>
          <a:stretch>
            <a:fillRect/>
          </a:stretch>
        </p:blipFill>
        <p:spPr>
          <a:xfrm>
            <a:off x="7028390" y="2243871"/>
            <a:ext cx="1745714" cy="1182857"/>
          </a:xfrm>
          <a:prstGeom prst="rect">
            <a:avLst/>
          </a:prstGeom>
          <a:ln w="12700">
            <a:solidFill>
              <a:srgbClr val="000000"/>
            </a:solidFill>
          </a:ln>
        </p:spPr>
      </p:pic>
      <p:sp>
        <p:nvSpPr>
          <p:cNvPr id="8" name="TextBox 7">
            <a:extLst>
              <a:ext uri="{FF2B5EF4-FFF2-40B4-BE49-F238E27FC236}">
                <a16:creationId xmlns:a16="http://schemas.microsoft.com/office/drawing/2014/main" id="{258E1E9A-5B3A-400B-A164-26745592F638}"/>
              </a:ext>
            </a:extLst>
          </p:cNvPr>
          <p:cNvSpPr txBox="1"/>
          <p:nvPr/>
        </p:nvSpPr>
        <p:spPr>
          <a:xfrm>
            <a:off x="6986961" y="647694"/>
            <a:ext cx="1745714" cy="461665"/>
          </a:xfrm>
          <a:prstGeom prst="rect">
            <a:avLst/>
          </a:prstGeom>
          <a:noFill/>
        </p:spPr>
        <p:txBody>
          <a:bodyPr wrap="square" rtlCol="0">
            <a:spAutoFit/>
          </a:bodyPr>
          <a:lstStyle/>
          <a:p>
            <a:pPr algn="ctr"/>
            <a:r>
              <a:rPr lang="en-US" sz="1200" b="1" dirty="0">
                <a:solidFill>
                  <a:srgbClr val="FF0000"/>
                </a:solidFill>
              </a:rPr>
              <a:t>External Level-Shifter Circuits</a:t>
            </a:r>
          </a:p>
        </p:txBody>
      </p:sp>
      <p:sp>
        <p:nvSpPr>
          <p:cNvPr id="14" name="Rectangle 13">
            <a:extLst>
              <a:ext uri="{FF2B5EF4-FFF2-40B4-BE49-F238E27FC236}">
                <a16:creationId xmlns:a16="http://schemas.microsoft.com/office/drawing/2014/main" id="{B2DE37E8-11D4-4CDE-BABF-E989BE00643B}"/>
              </a:ext>
            </a:extLst>
          </p:cNvPr>
          <p:cNvSpPr/>
          <p:nvPr/>
        </p:nvSpPr>
        <p:spPr>
          <a:xfrm>
            <a:off x="3359944" y="3584548"/>
            <a:ext cx="777715" cy="29117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0627BDD-00D2-452C-88DB-30ED399848A6}"/>
              </a:ext>
            </a:extLst>
          </p:cNvPr>
          <p:cNvSpPr txBox="1"/>
          <p:nvPr/>
        </p:nvSpPr>
        <p:spPr>
          <a:xfrm>
            <a:off x="4197750" y="1226820"/>
            <a:ext cx="2371998" cy="830997"/>
          </a:xfrm>
          <a:prstGeom prst="rect">
            <a:avLst/>
          </a:prstGeom>
          <a:solidFill>
            <a:schemeClr val="bg1"/>
          </a:solidFill>
          <a:ln>
            <a:solidFill>
              <a:schemeClr val="tx1"/>
            </a:solidFill>
          </a:ln>
        </p:spPr>
        <p:txBody>
          <a:bodyPr wrap="square" rtlCol="0">
            <a:spAutoFit/>
          </a:bodyPr>
          <a:lstStyle/>
          <a:p>
            <a:r>
              <a:rPr lang="en-US" sz="1200" b="1" dirty="0">
                <a:solidFill>
                  <a:srgbClr val="00B050"/>
                </a:solidFill>
              </a:rPr>
              <a:t>Integrated level-shifters:</a:t>
            </a:r>
          </a:p>
          <a:p>
            <a:pPr marL="171450" indent="-171450">
              <a:buFont typeface="Arial" panose="020B0604020202020204" pitchFamily="34" charset="0"/>
              <a:buChar char="•"/>
            </a:pPr>
            <a:r>
              <a:rPr lang="en-US" sz="1200" dirty="0">
                <a:solidFill>
                  <a:srgbClr val="00B050"/>
                </a:solidFill>
              </a:rPr>
              <a:t>Save 14-15c in BOM cost</a:t>
            </a:r>
          </a:p>
          <a:p>
            <a:pPr marL="171450" indent="-171450">
              <a:buFont typeface="Arial" panose="020B0604020202020204" pitchFamily="34" charset="0"/>
              <a:buChar char="•"/>
            </a:pPr>
            <a:r>
              <a:rPr lang="en-US" sz="1200" dirty="0">
                <a:solidFill>
                  <a:srgbClr val="00B050"/>
                </a:solidFill>
              </a:rPr>
              <a:t>Reduce solution size by ~15%</a:t>
            </a:r>
          </a:p>
        </p:txBody>
      </p:sp>
      <p:sp>
        <p:nvSpPr>
          <p:cNvPr id="18" name="Rectangle 17">
            <a:extLst>
              <a:ext uri="{FF2B5EF4-FFF2-40B4-BE49-F238E27FC236}">
                <a16:creationId xmlns:a16="http://schemas.microsoft.com/office/drawing/2014/main" id="{F28D3266-C3C4-4E99-9E5D-FCA1560A9F02}"/>
              </a:ext>
            </a:extLst>
          </p:cNvPr>
          <p:cNvSpPr/>
          <p:nvPr/>
        </p:nvSpPr>
        <p:spPr>
          <a:xfrm>
            <a:off x="3359945" y="972410"/>
            <a:ext cx="777715" cy="212240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85A23E-467B-4672-A05C-A35777DE5DB2}"/>
              </a:ext>
            </a:extLst>
          </p:cNvPr>
          <p:cNvSpPr/>
          <p:nvPr/>
        </p:nvSpPr>
        <p:spPr>
          <a:xfrm>
            <a:off x="3474720" y="985148"/>
            <a:ext cx="520774" cy="131609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0" name="Rectangle 19">
            <a:extLst>
              <a:ext uri="{FF2B5EF4-FFF2-40B4-BE49-F238E27FC236}">
                <a16:creationId xmlns:a16="http://schemas.microsoft.com/office/drawing/2014/main" id="{515CCF42-CC01-4329-B04C-24FCE676AFA7}"/>
              </a:ext>
            </a:extLst>
          </p:cNvPr>
          <p:cNvSpPr/>
          <p:nvPr/>
        </p:nvSpPr>
        <p:spPr>
          <a:xfrm>
            <a:off x="3474719" y="3944136"/>
            <a:ext cx="520775" cy="29117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5E34AF0-2403-4016-9826-EB507BB87030}"/>
              </a:ext>
            </a:extLst>
          </p:cNvPr>
          <p:cNvSpPr/>
          <p:nvPr/>
        </p:nvSpPr>
        <p:spPr>
          <a:xfrm>
            <a:off x="5516880" y="3238500"/>
            <a:ext cx="716281" cy="346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F58A80-D911-440F-AB2E-3B2239F18F8E}"/>
              </a:ext>
            </a:extLst>
          </p:cNvPr>
          <p:cNvSpPr/>
          <p:nvPr/>
        </p:nvSpPr>
        <p:spPr>
          <a:xfrm>
            <a:off x="3391209" y="4357731"/>
            <a:ext cx="1676091" cy="3872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FCBA955C-CDB5-48E6-A702-FF866B134578}"/>
              </a:ext>
            </a:extLst>
          </p:cNvPr>
          <p:cNvSpPr/>
          <p:nvPr/>
        </p:nvSpPr>
        <p:spPr>
          <a:xfrm>
            <a:off x="5306907" y="4319749"/>
            <a:ext cx="419946" cy="3109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6A5D69B1-6271-4B6A-B54C-A9808F9807C5}"/>
              </a:ext>
            </a:extLst>
          </p:cNvPr>
          <p:cNvSpPr/>
          <p:nvPr/>
        </p:nvSpPr>
        <p:spPr>
          <a:xfrm>
            <a:off x="4982212" y="3238500"/>
            <a:ext cx="419946" cy="3109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663A6327-F96C-41FC-9F1F-3C68E922BE46}"/>
              </a:ext>
            </a:extLst>
          </p:cNvPr>
          <p:cNvSpPr/>
          <p:nvPr/>
        </p:nvSpPr>
        <p:spPr>
          <a:xfrm>
            <a:off x="6111713" y="1711183"/>
            <a:ext cx="419946" cy="3109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22165"/>
      </p:ext>
    </p:extLst>
  </p:cSld>
  <p:clrMapOvr>
    <a:masterClrMapping/>
  </p:clrMapOvr>
  <mc:AlternateContent xmlns:mc="http://schemas.openxmlformats.org/markup-compatibility/2006" xmlns:p14="http://schemas.microsoft.com/office/powerpoint/2010/main">
    <mc:Choice Requires="p14">
      <p:transition spd="slow" p14:dur="2000" advTm="31635"/>
    </mc:Choice>
    <mc:Fallback xmlns="">
      <p:transition spd="slow" advTm="3163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9"/>
          <p:cNvSpPr>
            <a:spLocks noChangeArrowheads="1"/>
          </p:cNvSpPr>
          <p:nvPr/>
        </p:nvSpPr>
        <p:spPr bwMode="auto">
          <a:xfrm>
            <a:off x="246064" y="1104901"/>
            <a:ext cx="43259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lstStyle/>
          <a:p>
            <a:pPr eaLnBrk="0" fontAlgn="base" hangingPunct="0">
              <a:spcBef>
                <a:spcPct val="0"/>
              </a:spcBef>
              <a:spcAft>
                <a:spcPct val="0"/>
              </a:spcAft>
            </a:pPr>
            <a:endParaRPr lang="en-US" sz="1400" dirty="0">
              <a:solidFill>
                <a:srgbClr val="000000"/>
              </a:solidFill>
            </a:endParaRPr>
          </a:p>
        </p:txBody>
      </p:sp>
      <p:sp>
        <p:nvSpPr>
          <p:cNvPr id="8195" name="Rectangle 40"/>
          <p:cNvSpPr>
            <a:spLocks noChangeArrowheads="1"/>
          </p:cNvSpPr>
          <p:nvPr/>
        </p:nvSpPr>
        <p:spPr bwMode="auto">
          <a:xfrm>
            <a:off x="4518024" y="1001151"/>
            <a:ext cx="4625975" cy="157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lstStyle/>
          <a:p>
            <a:pPr marL="171450" indent="-171450" eaLnBrk="0" hangingPunct="0">
              <a:lnSpc>
                <a:spcPct val="95000"/>
              </a:lnSpc>
              <a:spcBef>
                <a:spcPts val="200"/>
              </a:spcBef>
              <a:buFont typeface="Arial" panose="020B0604020202020204" pitchFamily="34" charset="0"/>
              <a:buChar char="•"/>
            </a:pPr>
            <a:r>
              <a:rPr lang="en-US" sz="1100" b="1" dirty="0">
                <a:ea typeface="ＭＳ Ｐゴシック" charset="0"/>
              </a:rPr>
              <a:t>Single module allows easy implementation of either inverting or non-inverting output rails</a:t>
            </a:r>
          </a:p>
          <a:p>
            <a:pPr marL="171450" indent="-171450" eaLnBrk="0" hangingPunct="0">
              <a:lnSpc>
                <a:spcPct val="95000"/>
              </a:lnSpc>
              <a:spcBef>
                <a:spcPts val="200"/>
              </a:spcBef>
              <a:buFont typeface="Arial" panose="020B0604020202020204" pitchFamily="34" charset="0"/>
              <a:buChar char="•"/>
            </a:pPr>
            <a:endParaRPr lang="en-US" sz="1100" b="1" dirty="0">
              <a:solidFill>
                <a:srgbClr val="000000"/>
              </a:solidFill>
              <a:ea typeface="ＭＳ Ｐゴシック" charset="0"/>
            </a:endParaRPr>
          </a:p>
          <a:p>
            <a:pPr marL="171450" indent="-171450" eaLnBrk="0" hangingPunct="0">
              <a:lnSpc>
                <a:spcPct val="95000"/>
              </a:lnSpc>
              <a:spcBef>
                <a:spcPts val="200"/>
              </a:spcBef>
              <a:buFont typeface="Arial" panose="020B0604020202020204" pitchFamily="34" charset="0"/>
              <a:buChar char="•"/>
            </a:pPr>
            <a:r>
              <a:rPr lang="en-US" sz="1100" b="1" dirty="0">
                <a:solidFill>
                  <a:srgbClr val="000000"/>
                </a:solidFill>
                <a:ea typeface="ＭＳ Ｐゴシック" charset="0"/>
              </a:rPr>
              <a:t>Small solution size: ~120 mm</a:t>
            </a:r>
            <a:r>
              <a:rPr lang="en-US" sz="1100" b="1" baseline="30000" dirty="0">
                <a:solidFill>
                  <a:srgbClr val="000000"/>
                </a:solidFill>
                <a:ea typeface="ＭＳ Ｐゴシック" charset="0"/>
              </a:rPr>
              <a:t>2</a:t>
            </a:r>
          </a:p>
          <a:p>
            <a:pPr marL="171450" indent="-171450" eaLnBrk="0" hangingPunct="0">
              <a:lnSpc>
                <a:spcPct val="95000"/>
              </a:lnSpc>
              <a:spcBef>
                <a:spcPts val="200"/>
              </a:spcBef>
              <a:buFont typeface="Arial" panose="020B0604020202020204" pitchFamily="34" charset="0"/>
              <a:buChar char="•"/>
            </a:pPr>
            <a:endParaRPr lang="en-US" sz="1100" b="1" dirty="0">
              <a:solidFill>
                <a:srgbClr val="000000"/>
              </a:solidFill>
              <a:ea typeface="ＭＳ Ｐゴシック" charset="0"/>
            </a:endParaRPr>
          </a:p>
          <a:p>
            <a:pPr marL="171450" indent="-171450" eaLnBrk="0" hangingPunct="0">
              <a:lnSpc>
                <a:spcPct val="95000"/>
              </a:lnSpc>
              <a:spcBef>
                <a:spcPts val="200"/>
              </a:spcBef>
              <a:buFont typeface="Arial" panose="020B0604020202020204" pitchFamily="34" charset="0"/>
              <a:buChar char="•"/>
            </a:pPr>
            <a:r>
              <a:rPr lang="en-US" sz="1100" b="1" dirty="0">
                <a:solidFill>
                  <a:srgbClr val="000000"/>
                </a:solidFill>
                <a:ea typeface="ＭＳ Ｐゴシック" charset="0"/>
              </a:rPr>
              <a:t>Low BOM count </a:t>
            </a:r>
            <a:r>
              <a:rPr lang="en-US" sz="1100" dirty="0">
                <a:solidFill>
                  <a:srgbClr val="000000"/>
                </a:solidFill>
                <a:ea typeface="ＭＳ Ｐゴシック" charset="0"/>
              </a:rPr>
              <a:t>(as low as 4 external components) reduces system cost and eases layout</a:t>
            </a:r>
            <a:endParaRPr lang="en-US" sz="1100" dirty="0">
              <a:solidFill>
                <a:srgbClr val="000000"/>
              </a:solidFill>
            </a:endParaRPr>
          </a:p>
          <a:p>
            <a:pPr marL="171450" indent="-171450" eaLnBrk="0" hangingPunct="0">
              <a:lnSpc>
                <a:spcPct val="95000"/>
              </a:lnSpc>
              <a:spcBef>
                <a:spcPts val="200"/>
              </a:spcBef>
              <a:buFont typeface="Arial" panose="020B0604020202020204" pitchFamily="34" charset="0"/>
              <a:buChar char="•"/>
            </a:pPr>
            <a:endParaRPr lang="en-US" sz="1100" dirty="0">
              <a:solidFill>
                <a:srgbClr val="000000"/>
              </a:solidFill>
              <a:ea typeface="ＭＳ Ｐゴシック" charset="0"/>
            </a:endParaRPr>
          </a:p>
          <a:p>
            <a:pPr marL="171450" indent="-171450" eaLnBrk="0" hangingPunct="0">
              <a:lnSpc>
                <a:spcPct val="95000"/>
              </a:lnSpc>
              <a:spcBef>
                <a:spcPts val="200"/>
              </a:spcBef>
              <a:buFont typeface="Arial" panose="020B0604020202020204" pitchFamily="34" charset="0"/>
              <a:buChar char="•"/>
            </a:pPr>
            <a:r>
              <a:rPr lang="en-US" sz="1100" b="1" dirty="0">
                <a:ea typeface="ＭＳ Ｐゴシック" charset="0"/>
              </a:rPr>
              <a:t>Ultra-Low EMI performance</a:t>
            </a:r>
          </a:p>
          <a:p>
            <a:pPr marL="400050" lvl="1" indent="-171450" eaLnBrk="0" hangingPunct="0">
              <a:lnSpc>
                <a:spcPct val="95000"/>
              </a:lnSpc>
              <a:spcBef>
                <a:spcPts val="200"/>
              </a:spcBef>
              <a:buFont typeface="Arial" panose="020B0604020202020204" pitchFamily="34" charset="0"/>
              <a:buChar char="•"/>
            </a:pPr>
            <a:r>
              <a:rPr lang="en-US" sz="1100" dirty="0">
                <a:solidFill>
                  <a:srgbClr val="000000"/>
                </a:solidFill>
              </a:rPr>
              <a:t>Eases design and qualification of noise sensitive end equipment</a:t>
            </a:r>
          </a:p>
          <a:p>
            <a:pPr marL="228600" lvl="1" eaLnBrk="0" hangingPunct="0">
              <a:lnSpc>
                <a:spcPct val="95000"/>
              </a:lnSpc>
              <a:spcBef>
                <a:spcPts val="200"/>
              </a:spcBef>
            </a:pPr>
            <a:endParaRPr lang="en-US" sz="1100" dirty="0">
              <a:solidFill>
                <a:srgbClr val="000000"/>
              </a:solidFill>
            </a:endParaRPr>
          </a:p>
        </p:txBody>
      </p:sp>
      <p:sp>
        <p:nvSpPr>
          <p:cNvPr id="8196" name="Rectangle 42"/>
          <p:cNvSpPr>
            <a:spLocks noChangeArrowheads="1"/>
          </p:cNvSpPr>
          <p:nvPr/>
        </p:nvSpPr>
        <p:spPr bwMode="auto">
          <a:xfrm>
            <a:off x="10400" y="8906"/>
            <a:ext cx="8642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lnSpc>
                <a:spcPct val="85000"/>
              </a:lnSpc>
              <a:spcBef>
                <a:spcPct val="0"/>
              </a:spcBef>
              <a:spcAft>
                <a:spcPct val="0"/>
              </a:spcAft>
            </a:pPr>
            <a:endParaRPr lang="en-US" sz="4000" b="1" dirty="0">
              <a:solidFill>
                <a:srgbClr val="DE0000"/>
              </a:solidFill>
            </a:endParaRPr>
          </a:p>
        </p:txBody>
      </p:sp>
      <p:sp>
        <p:nvSpPr>
          <p:cNvPr id="2" name="Rectangle 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srgbClr val="000000"/>
              </a:solidFill>
            </a:endParaRPr>
          </a:p>
        </p:txBody>
      </p:sp>
      <p:sp>
        <p:nvSpPr>
          <p:cNvPr id="5" name="Rectangle 4"/>
          <p:cNvSpPr/>
          <p:nvPr/>
        </p:nvSpPr>
        <p:spPr>
          <a:xfrm>
            <a:off x="106362" y="1003546"/>
            <a:ext cx="4465637" cy="3331681"/>
          </a:xfrm>
          <a:prstGeom prst="rect">
            <a:avLst/>
          </a:prstGeom>
        </p:spPr>
        <p:txBody>
          <a:bodyPr wrap="square">
            <a:spAutoFit/>
          </a:bodyPr>
          <a:lstStyle/>
          <a:p>
            <a:pPr marL="228600" indent="-228600" fontAlgn="base">
              <a:lnSpc>
                <a:spcPct val="95000"/>
              </a:lnSpc>
              <a:spcBef>
                <a:spcPts val="200"/>
              </a:spcBef>
              <a:spcAft>
                <a:spcPct val="0"/>
              </a:spcAft>
              <a:buFont typeface="Arial" pitchFamily="34" charset="0"/>
              <a:buChar char="•"/>
            </a:pPr>
            <a:r>
              <a:rPr lang="en-US" sz="1000" b="1" dirty="0"/>
              <a:t>Wide 3-V to 65-V input range </a:t>
            </a:r>
            <a:r>
              <a:rPr lang="en-US" sz="1000" dirty="0"/>
              <a:t>(Abs Max 70 V)</a:t>
            </a:r>
          </a:p>
          <a:p>
            <a:pPr marL="228600" indent="-228600" fontAlgn="base">
              <a:lnSpc>
                <a:spcPct val="95000"/>
              </a:lnSpc>
              <a:spcBef>
                <a:spcPts val="200"/>
              </a:spcBef>
              <a:spcAft>
                <a:spcPct val="0"/>
              </a:spcAft>
              <a:buFont typeface="Arial" pitchFamily="34" charset="0"/>
              <a:buChar char="•"/>
            </a:pPr>
            <a:r>
              <a:rPr lang="en-US" sz="1000" dirty="0"/>
              <a:t>1% accurate, fixed 3.3-V, 5-V or ADJ output from </a:t>
            </a:r>
            <a:r>
              <a:rPr lang="en-US" sz="1000" b="1" dirty="0"/>
              <a:t>0.8 V – </a:t>
            </a:r>
            <a:r>
              <a:rPr lang="en-US" sz="1000" b="1" dirty="0">
                <a:solidFill>
                  <a:srgbClr val="0070C0"/>
                </a:solidFill>
              </a:rPr>
              <a:t>15 V </a:t>
            </a:r>
            <a:r>
              <a:rPr lang="en-US" sz="1000" b="1" dirty="0"/>
              <a:t>(Buck)</a:t>
            </a:r>
          </a:p>
          <a:p>
            <a:pPr marL="228600" indent="-228600" fontAlgn="base">
              <a:lnSpc>
                <a:spcPct val="95000"/>
              </a:lnSpc>
              <a:spcBef>
                <a:spcPts val="200"/>
              </a:spcBef>
              <a:spcAft>
                <a:spcPct val="0"/>
              </a:spcAft>
              <a:buFont typeface="Arial" pitchFamily="34" charset="0"/>
              <a:buChar char="•"/>
            </a:pPr>
            <a:r>
              <a:rPr lang="en-US" sz="1000" b="1" dirty="0"/>
              <a:t>Negative ADJ output up to -</a:t>
            </a:r>
            <a:r>
              <a:rPr lang="en-US" sz="1000" b="1" dirty="0">
                <a:solidFill>
                  <a:srgbClr val="0070C0"/>
                </a:solidFill>
              </a:rPr>
              <a:t>15 V </a:t>
            </a:r>
            <a:r>
              <a:rPr lang="en-US" sz="1000" b="1" dirty="0"/>
              <a:t>(Inverting Buck-Boost) </a:t>
            </a:r>
          </a:p>
          <a:p>
            <a:pPr marL="228600" indent="-228600">
              <a:lnSpc>
                <a:spcPct val="95000"/>
              </a:lnSpc>
              <a:spcBef>
                <a:spcPts val="200"/>
              </a:spcBef>
              <a:buFont typeface="Arial" pitchFamily="34" charset="0"/>
              <a:buChar char="•"/>
            </a:pPr>
            <a:r>
              <a:rPr lang="en-US" sz="1000" b="1" dirty="0"/>
              <a:t>Integrated level-shifters </a:t>
            </a:r>
          </a:p>
          <a:p>
            <a:pPr marL="685800" lvl="1" indent="-228600">
              <a:lnSpc>
                <a:spcPct val="95000"/>
              </a:lnSpc>
              <a:spcBef>
                <a:spcPts val="200"/>
              </a:spcBef>
              <a:buFont typeface="Arial" pitchFamily="34" charset="0"/>
              <a:buChar char="•"/>
            </a:pPr>
            <a:r>
              <a:rPr lang="en-US" sz="1000" dirty="0"/>
              <a:t>Provide easy interface to </a:t>
            </a:r>
            <a:r>
              <a:rPr lang="en-US" sz="1000" dirty="0">
                <a:solidFill>
                  <a:srgbClr val="000000"/>
                </a:solidFill>
              </a:rPr>
              <a:t>EN, PGOOD, MODE/CLKIN pins</a:t>
            </a:r>
            <a:endParaRPr lang="en-US" sz="1000" dirty="0"/>
          </a:p>
          <a:p>
            <a:pPr marL="228600" indent="-228600" fontAlgn="base">
              <a:lnSpc>
                <a:spcPct val="95000"/>
              </a:lnSpc>
              <a:spcBef>
                <a:spcPts val="200"/>
              </a:spcBef>
              <a:spcAft>
                <a:spcPct val="0"/>
              </a:spcAft>
              <a:buFont typeface="Arial" pitchFamily="34" charset="0"/>
              <a:buChar char="•"/>
            </a:pPr>
            <a:r>
              <a:rPr lang="en-US" sz="1000" b="1" dirty="0"/>
              <a:t>Enhanced EMI performance enabled with:</a:t>
            </a:r>
          </a:p>
          <a:p>
            <a:pPr marL="685800" lvl="1" indent="-228600">
              <a:lnSpc>
                <a:spcPct val="95000"/>
              </a:lnSpc>
              <a:spcBef>
                <a:spcPts val="200"/>
              </a:spcBef>
              <a:buFont typeface="Arial" pitchFamily="34" charset="0"/>
              <a:buChar char="•"/>
            </a:pPr>
            <a:r>
              <a:rPr lang="en-US" sz="1000" dirty="0"/>
              <a:t>Dual Random Spread Spectrum (DRSS) with two </a:t>
            </a:r>
            <a:r>
              <a:rPr lang="en-US" sz="1000" dirty="0" err="1"/>
              <a:t>f</a:t>
            </a:r>
            <a:r>
              <a:rPr lang="en-US" sz="1000" baseline="-25000" dirty="0" err="1"/>
              <a:t>LF</a:t>
            </a:r>
            <a:r>
              <a:rPr lang="en-US" sz="1000" baseline="-25000" dirty="0"/>
              <a:t>-MOD</a:t>
            </a:r>
            <a:r>
              <a:rPr lang="en-US" sz="1000" dirty="0"/>
              <a:t> ranges </a:t>
            </a:r>
          </a:p>
          <a:p>
            <a:pPr marL="685800" lvl="1" indent="-228600">
              <a:lnSpc>
                <a:spcPct val="95000"/>
              </a:lnSpc>
              <a:spcBef>
                <a:spcPts val="200"/>
              </a:spcBef>
              <a:buFont typeface="Arial" pitchFamily="34" charset="0"/>
              <a:buChar char="•"/>
            </a:pPr>
            <a:r>
              <a:rPr lang="en-US" sz="1000" dirty="0"/>
              <a:t>EMI-enhanced RLF package, </a:t>
            </a:r>
            <a:r>
              <a:rPr lang="en-US" sz="1000" b="1" dirty="0"/>
              <a:t>integrated HF bypass </a:t>
            </a:r>
            <a:r>
              <a:rPr lang="en-US" sz="1000" dirty="0"/>
              <a:t>capacitors</a:t>
            </a:r>
          </a:p>
          <a:p>
            <a:pPr marL="687388" lvl="1" indent="-230188" eaLnBrk="0" hangingPunct="0">
              <a:lnSpc>
                <a:spcPct val="95000"/>
              </a:lnSpc>
              <a:spcBef>
                <a:spcPts val="200"/>
              </a:spcBef>
              <a:buFont typeface="Arial" panose="020B0604020202020204" pitchFamily="34" charset="0"/>
              <a:buChar char="•"/>
            </a:pPr>
            <a:r>
              <a:rPr lang="en-US" sz="1000" dirty="0">
                <a:ea typeface="ＭＳ Ｐゴシック" charset="0"/>
              </a:rPr>
              <a:t>Programmable SW rising and falling edge slew rate</a:t>
            </a:r>
          </a:p>
          <a:p>
            <a:pPr marL="230188" indent="-230188" eaLnBrk="0" hangingPunct="0">
              <a:lnSpc>
                <a:spcPct val="95000"/>
              </a:lnSpc>
              <a:spcBef>
                <a:spcPts val="200"/>
              </a:spcBef>
              <a:buFont typeface="Arial" panose="020B0604020202020204" pitchFamily="34" charset="0"/>
              <a:buChar char="•"/>
            </a:pPr>
            <a:r>
              <a:rPr lang="en-US" sz="1000" dirty="0">
                <a:ea typeface="ＭＳ Ｐゴシック" charset="0"/>
              </a:rPr>
              <a:t>Programmable switching frequency from 200 kHz – 2.2 MHz</a:t>
            </a:r>
            <a:r>
              <a:rPr lang="en-US" sz="1000" dirty="0"/>
              <a:t>	</a:t>
            </a:r>
          </a:p>
          <a:p>
            <a:pPr marL="228600" indent="-228600" fontAlgn="base">
              <a:lnSpc>
                <a:spcPct val="95000"/>
              </a:lnSpc>
              <a:spcBef>
                <a:spcPts val="200"/>
              </a:spcBef>
              <a:spcAft>
                <a:spcPct val="0"/>
              </a:spcAft>
              <a:buFont typeface="Arial" pitchFamily="34" charset="0"/>
              <a:buChar char="•"/>
            </a:pPr>
            <a:r>
              <a:rPr lang="en-US" sz="1000" dirty="0"/>
              <a:t>FPWM, DEM/PFM, or external frequency SYNC operations</a:t>
            </a:r>
          </a:p>
          <a:p>
            <a:pPr marL="228600" indent="-228600">
              <a:lnSpc>
                <a:spcPct val="95000"/>
              </a:lnSpc>
              <a:spcBef>
                <a:spcPts val="200"/>
              </a:spcBef>
              <a:buFont typeface="Arial" pitchFamily="34" charset="0"/>
              <a:buChar char="•"/>
            </a:pPr>
            <a:r>
              <a:rPr lang="en-US" sz="1000" b="1" dirty="0"/>
              <a:t>Low quiescent current</a:t>
            </a:r>
          </a:p>
          <a:p>
            <a:pPr marL="685800" lvl="1" indent="-228600">
              <a:lnSpc>
                <a:spcPct val="95000"/>
              </a:lnSpc>
              <a:spcBef>
                <a:spcPts val="200"/>
              </a:spcBef>
              <a:buFont typeface="Arial" pitchFamily="34" charset="0"/>
              <a:buChar char="•"/>
            </a:pPr>
            <a:r>
              <a:rPr lang="en-US" sz="1000" dirty="0"/>
              <a:t>Shutdown  I</a:t>
            </a:r>
            <a:r>
              <a:rPr lang="en-US" sz="1000" baseline="-25000" dirty="0"/>
              <a:t>Q</a:t>
            </a:r>
            <a:r>
              <a:rPr lang="en-US" sz="1000" dirty="0"/>
              <a:t>:  </a:t>
            </a:r>
            <a:r>
              <a:rPr lang="en-US" sz="1000" b="1" dirty="0"/>
              <a:t>5 µA, </a:t>
            </a:r>
            <a:r>
              <a:rPr lang="en-US" sz="1000" dirty="0"/>
              <a:t>No-load sleep I</a:t>
            </a:r>
            <a:r>
              <a:rPr lang="en-US" sz="1000" baseline="-25000" dirty="0"/>
              <a:t>Q</a:t>
            </a:r>
            <a:r>
              <a:rPr lang="en-US" sz="1000" dirty="0"/>
              <a:t>: </a:t>
            </a:r>
            <a:r>
              <a:rPr lang="en-US" sz="1000" b="1" dirty="0"/>
              <a:t>50 µA</a:t>
            </a:r>
            <a:endParaRPr lang="en-US" sz="1000" dirty="0">
              <a:ea typeface="ＭＳ Ｐゴシック" charset="0"/>
            </a:endParaRPr>
          </a:p>
          <a:p>
            <a:pPr marL="228600" indent="-228600" fontAlgn="base">
              <a:lnSpc>
                <a:spcPct val="95000"/>
              </a:lnSpc>
              <a:spcBef>
                <a:spcPts val="200"/>
              </a:spcBef>
              <a:spcAft>
                <a:spcPct val="0"/>
              </a:spcAft>
              <a:buFont typeface="Arial" pitchFamily="34" charset="0"/>
              <a:buChar char="•"/>
            </a:pPr>
            <a:r>
              <a:rPr lang="en-US" sz="1000" b="1" dirty="0"/>
              <a:t>Integrated COMP components and BOOT capacitor</a:t>
            </a:r>
          </a:p>
          <a:p>
            <a:pPr marL="228600" indent="-228600" fontAlgn="base">
              <a:lnSpc>
                <a:spcPct val="95000"/>
              </a:lnSpc>
              <a:spcBef>
                <a:spcPts val="200"/>
              </a:spcBef>
              <a:spcAft>
                <a:spcPct val="0"/>
              </a:spcAft>
              <a:buFont typeface="Arial" pitchFamily="34" charset="0"/>
              <a:buChar char="•"/>
            </a:pPr>
            <a:r>
              <a:rPr lang="en-US" sz="1000" dirty="0"/>
              <a:t>Programmable soft-start</a:t>
            </a:r>
          </a:p>
          <a:p>
            <a:pPr marL="228600" indent="-228600" fontAlgn="base">
              <a:lnSpc>
                <a:spcPct val="95000"/>
              </a:lnSpc>
              <a:spcBef>
                <a:spcPts val="200"/>
              </a:spcBef>
              <a:spcAft>
                <a:spcPct val="0"/>
              </a:spcAft>
              <a:buFont typeface="Arial" pitchFamily="34" charset="0"/>
              <a:buChar char="•"/>
            </a:pPr>
            <a:r>
              <a:rPr lang="en-US" sz="1000" dirty="0"/>
              <a:t>Current limiting and over-temperature protection schemes</a:t>
            </a:r>
          </a:p>
          <a:p>
            <a:pPr marL="228600" indent="-228600">
              <a:lnSpc>
                <a:spcPct val="95000"/>
              </a:lnSpc>
              <a:spcBef>
                <a:spcPts val="200"/>
              </a:spcBef>
              <a:buFont typeface="Arial" pitchFamily="34" charset="0"/>
              <a:buChar char="•"/>
            </a:pPr>
            <a:r>
              <a:rPr lang="en-US" sz="1000" b="1" dirty="0"/>
              <a:t>EMI / thermally  enhanced </a:t>
            </a:r>
            <a:r>
              <a:rPr lang="en-US" sz="1000" dirty="0">
                <a:solidFill>
                  <a:srgbClr val="000000"/>
                </a:solidFill>
                <a:latin typeface="Arial"/>
              </a:rPr>
              <a:t>6.5 x 7.5 mm</a:t>
            </a:r>
            <a:r>
              <a:rPr lang="en-US" sz="1000" dirty="0"/>
              <a:t> RLF package</a:t>
            </a:r>
          </a:p>
          <a:p>
            <a:pPr marL="228600" indent="-228600">
              <a:lnSpc>
                <a:spcPct val="95000"/>
              </a:lnSpc>
              <a:spcBef>
                <a:spcPts val="200"/>
              </a:spcBef>
              <a:buFont typeface="Arial" pitchFamily="34" charset="0"/>
              <a:buChar char="•"/>
            </a:pPr>
            <a:r>
              <a:rPr lang="en-US" sz="1000" dirty="0">
                <a:solidFill>
                  <a:srgbClr val="000000"/>
                </a:solidFill>
              </a:rPr>
              <a:t>Operation up to 150°C T</a:t>
            </a:r>
            <a:r>
              <a:rPr lang="en-US" sz="1000" baseline="-25000" dirty="0">
                <a:solidFill>
                  <a:srgbClr val="000000"/>
                </a:solidFill>
              </a:rPr>
              <a:t>J</a:t>
            </a:r>
          </a:p>
          <a:p>
            <a:pPr marL="228600" indent="-228600" fontAlgn="base">
              <a:lnSpc>
                <a:spcPct val="95000"/>
              </a:lnSpc>
              <a:spcBef>
                <a:spcPts val="200"/>
              </a:spcBef>
              <a:spcAft>
                <a:spcPct val="0"/>
              </a:spcAft>
              <a:buFont typeface="Arial" pitchFamily="34" charset="0"/>
              <a:buChar char="•"/>
            </a:pPr>
            <a:endParaRPr lang="en-US" sz="1000" dirty="0"/>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srgbClr val="000000"/>
              </a:solidFill>
            </a:endParaRPr>
          </a:p>
        </p:txBody>
      </p:sp>
      <p:sp>
        <p:nvSpPr>
          <p:cNvPr id="4" name="Title 3"/>
          <p:cNvSpPr>
            <a:spLocks noGrp="1"/>
          </p:cNvSpPr>
          <p:nvPr>
            <p:ph type="title"/>
          </p:nvPr>
        </p:nvSpPr>
        <p:spPr>
          <a:xfrm>
            <a:off x="10400" y="95798"/>
            <a:ext cx="8752600" cy="610791"/>
          </a:xfrm>
        </p:spPr>
        <p:txBody>
          <a:bodyPr>
            <a:normAutofit fontScale="90000"/>
          </a:bodyPr>
          <a:lstStyle/>
          <a:p>
            <a:r>
              <a:rPr lang="en-US" sz="3100" dirty="0"/>
              <a:t>Chiron+ IBB Module: </a:t>
            </a:r>
            <a:r>
              <a:rPr lang="en-US" altLang="en-US" sz="3100" dirty="0">
                <a:solidFill>
                  <a:schemeClr val="accent1"/>
                </a:solidFill>
              </a:rPr>
              <a:t>TPSM67660</a:t>
            </a:r>
            <a:br>
              <a:rPr lang="en-US" dirty="0"/>
            </a:br>
            <a:r>
              <a:rPr lang="en-US" sz="1800" dirty="0">
                <a:solidFill>
                  <a:schemeClr val="tx1"/>
                </a:solidFill>
                <a:cs typeface="Arial" pitchFamily="34" charset="0"/>
              </a:rPr>
              <a:t>65-V, 6-A Synchronous Buck Converter Module for Inverting or Non-Inverting Outputs</a:t>
            </a:r>
            <a:endParaRPr lang="en-US" sz="2200" dirty="0"/>
          </a:p>
        </p:txBody>
      </p:sp>
      <p:sp>
        <p:nvSpPr>
          <p:cNvPr id="17" name="Rectangle 14"/>
          <p:cNvSpPr>
            <a:spLocks noChangeArrowheads="1"/>
          </p:cNvSpPr>
          <p:nvPr/>
        </p:nvSpPr>
        <p:spPr bwMode="auto">
          <a:xfrm>
            <a:off x="4572000" y="746370"/>
            <a:ext cx="4389438" cy="257175"/>
          </a:xfrm>
          <a:prstGeom prst="rect">
            <a:avLst/>
          </a:prstGeom>
          <a:solidFill>
            <a:schemeClr val="tx2"/>
          </a:solidFill>
          <a:ln w="19050">
            <a:noFill/>
            <a:miter lim="800000"/>
            <a:headEnd/>
            <a:tailEnd/>
          </a:ln>
        </p:spPr>
        <p:txBody>
          <a:bodyPr anchor="ctr"/>
          <a:lstStyle/>
          <a:p>
            <a:pPr fontAlgn="base">
              <a:spcBef>
                <a:spcPct val="0"/>
              </a:spcBef>
              <a:spcAft>
                <a:spcPct val="0"/>
              </a:spcAft>
            </a:pPr>
            <a:r>
              <a:rPr lang="en-US" sz="1700" b="1" dirty="0">
                <a:solidFill>
                  <a:srgbClr val="FFFFFF"/>
                </a:solidFill>
                <a:cs typeface="Arial" charset="0"/>
              </a:rPr>
              <a:t>Benefits</a:t>
            </a:r>
          </a:p>
        </p:txBody>
      </p:sp>
      <p:sp>
        <p:nvSpPr>
          <p:cNvPr id="20" name="Rectangle 14"/>
          <p:cNvSpPr>
            <a:spLocks noChangeArrowheads="1"/>
          </p:cNvSpPr>
          <p:nvPr/>
        </p:nvSpPr>
        <p:spPr bwMode="auto">
          <a:xfrm>
            <a:off x="127304" y="746371"/>
            <a:ext cx="4285397" cy="257175"/>
          </a:xfrm>
          <a:prstGeom prst="rect">
            <a:avLst/>
          </a:prstGeom>
          <a:solidFill>
            <a:schemeClr val="tx2"/>
          </a:solidFill>
          <a:ln w="19050">
            <a:noFill/>
            <a:miter lim="800000"/>
            <a:headEnd/>
            <a:tailEnd/>
          </a:ln>
        </p:spPr>
        <p:txBody>
          <a:bodyPr anchor="ctr"/>
          <a:lstStyle/>
          <a:p>
            <a:pPr fontAlgn="base">
              <a:spcBef>
                <a:spcPct val="0"/>
              </a:spcBef>
              <a:spcAft>
                <a:spcPct val="0"/>
              </a:spcAft>
            </a:pPr>
            <a:r>
              <a:rPr lang="en-US" sz="1700" b="1" dirty="0">
                <a:solidFill>
                  <a:srgbClr val="FFFFFF"/>
                </a:solidFill>
                <a:cs typeface="Arial" charset="0"/>
              </a:rPr>
              <a:t>Features</a:t>
            </a:r>
          </a:p>
        </p:txBody>
      </p:sp>
      <p:sp>
        <p:nvSpPr>
          <p:cNvPr id="29" name="Rectangle 14"/>
          <p:cNvSpPr>
            <a:spLocks noChangeArrowheads="1"/>
          </p:cNvSpPr>
          <p:nvPr/>
        </p:nvSpPr>
        <p:spPr bwMode="auto">
          <a:xfrm>
            <a:off x="127304" y="4111965"/>
            <a:ext cx="3885240" cy="215310"/>
          </a:xfrm>
          <a:prstGeom prst="rect">
            <a:avLst/>
          </a:prstGeom>
          <a:solidFill>
            <a:schemeClr val="tx2"/>
          </a:solidFill>
          <a:ln w="19050">
            <a:noFill/>
            <a:miter lim="800000"/>
            <a:headEnd/>
            <a:tailEnd/>
          </a:ln>
        </p:spPr>
        <p:txBody>
          <a:bodyPr anchor="ctr"/>
          <a:lstStyle/>
          <a:p>
            <a:pPr fontAlgn="base">
              <a:spcBef>
                <a:spcPct val="0"/>
              </a:spcBef>
              <a:spcAft>
                <a:spcPct val="0"/>
              </a:spcAft>
            </a:pPr>
            <a:r>
              <a:rPr lang="en-US" sz="1600" b="1" dirty="0">
                <a:solidFill>
                  <a:srgbClr val="FFFFFF"/>
                </a:solidFill>
                <a:cs typeface="Arial" charset="0"/>
              </a:rPr>
              <a:t>Applications</a:t>
            </a:r>
          </a:p>
        </p:txBody>
      </p:sp>
      <p:sp>
        <p:nvSpPr>
          <p:cNvPr id="30" name="Rectangle 29"/>
          <p:cNvSpPr/>
          <p:nvPr/>
        </p:nvSpPr>
        <p:spPr>
          <a:xfrm>
            <a:off x="116041" y="4325191"/>
            <a:ext cx="4296660" cy="410369"/>
          </a:xfrm>
          <a:prstGeom prst="rect">
            <a:avLst/>
          </a:prstGeom>
        </p:spPr>
        <p:txBody>
          <a:bodyPr wrap="square">
            <a:spAutoFit/>
          </a:bodyPr>
          <a:lstStyle/>
          <a:p>
            <a:pPr marL="228600" indent="-228600" fontAlgn="base">
              <a:lnSpc>
                <a:spcPct val="95000"/>
              </a:lnSpc>
              <a:spcBef>
                <a:spcPts val="200"/>
              </a:spcBef>
              <a:spcAft>
                <a:spcPct val="0"/>
              </a:spcAft>
              <a:buFont typeface="Arial" pitchFamily="34" charset="0"/>
              <a:buChar char="•"/>
            </a:pPr>
            <a:r>
              <a:rPr lang="en-US" sz="1000" dirty="0">
                <a:solidFill>
                  <a:srgbClr val="000000"/>
                </a:solidFill>
              </a:rPr>
              <a:t>Medical: Ultrasound, MRI, X-Ray machines</a:t>
            </a:r>
          </a:p>
          <a:p>
            <a:pPr marL="228600" indent="-228600" fontAlgn="base">
              <a:lnSpc>
                <a:spcPct val="95000"/>
              </a:lnSpc>
              <a:spcBef>
                <a:spcPts val="200"/>
              </a:spcBef>
              <a:spcAft>
                <a:spcPct val="0"/>
              </a:spcAft>
              <a:buFont typeface="Arial" pitchFamily="34" charset="0"/>
              <a:buChar char="•"/>
            </a:pPr>
            <a:r>
              <a:rPr lang="en-US" sz="1000" dirty="0">
                <a:solidFill>
                  <a:srgbClr val="000000"/>
                </a:solidFill>
              </a:rPr>
              <a:t>T&amp;M: Oscilloscopes / probes, power analyzers</a:t>
            </a:r>
          </a:p>
        </p:txBody>
      </p:sp>
      <p:sp>
        <p:nvSpPr>
          <p:cNvPr id="19" name="Rectangle 18"/>
          <p:cNvSpPr/>
          <p:nvPr/>
        </p:nvSpPr>
        <p:spPr>
          <a:xfrm>
            <a:off x="7255702" y="46534"/>
            <a:ext cx="1705736" cy="36837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fontAlgn="base">
              <a:spcBef>
                <a:spcPct val="0"/>
              </a:spcBef>
              <a:spcAft>
                <a:spcPct val="0"/>
              </a:spcAft>
            </a:pPr>
            <a:r>
              <a:rPr lang="en-US" sz="1050" b="1" dirty="0">
                <a:solidFill>
                  <a:srgbClr val="FFFFFF"/>
                </a:solidFill>
                <a:effectLst>
                  <a:outerShdw blurRad="38100" dist="38100" dir="2700000" algn="tl">
                    <a:srgbClr val="000000">
                      <a:alpha val="43137"/>
                    </a:srgbClr>
                  </a:outerShdw>
                </a:effectLst>
              </a:rPr>
              <a:t>Product Proposal Only </a:t>
            </a:r>
            <a:r>
              <a:rPr lang="en-US" sz="900" b="1" dirty="0">
                <a:solidFill>
                  <a:srgbClr val="FFFFFF"/>
                </a:solidFill>
                <a:effectLst>
                  <a:outerShdw blurRad="38100" dist="38100" dir="2700000" algn="tl">
                    <a:srgbClr val="000000">
                      <a:alpha val="43137"/>
                    </a:srgbClr>
                  </a:outerShdw>
                </a:effectLst>
              </a:rPr>
              <a:t>(Schedule TBD)</a:t>
            </a:r>
          </a:p>
        </p:txBody>
      </p:sp>
      <p:pic>
        <p:nvPicPr>
          <p:cNvPr id="6" name="Picture 5">
            <a:extLst>
              <a:ext uri="{FF2B5EF4-FFF2-40B4-BE49-F238E27FC236}">
                <a16:creationId xmlns:a16="http://schemas.microsoft.com/office/drawing/2014/main" id="{21709B75-3DDE-4994-B111-78AB8641AA23}"/>
              </a:ext>
            </a:extLst>
          </p:cNvPr>
          <p:cNvPicPr>
            <a:picLocks noChangeAspect="1"/>
          </p:cNvPicPr>
          <p:nvPr/>
        </p:nvPicPr>
        <p:blipFill>
          <a:blip r:embed="rId3"/>
          <a:stretch>
            <a:fillRect/>
          </a:stretch>
        </p:blipFill>
        <p:spPr>
          <a:xfrm>
            <a:off x="3982733" y="2959283"/>
            <a:ext cx="5033963" cy="1680210"/>
          </a:xfrm>
          <a:prstGeom prst="rect">
            <a:avLst/>
          </a:prstGeom>
        </p:spPr>
      </p:pic>
    </p:spTree>
    <p:extLst>
      <p:ext uri="{BB962C8B-B14F-4D97-AF65-F5344CB8AC3E}">
        <p14:creationId xmlns:p14="http://schemas.microsoft.com/office/powerpoint/2010/main" val="4164466997"/>
      </p:ext>
    </p:extLst>
  </p:cSld>
  <p:clrMapOvr>
    <a:masterClrMapping/>
  </p:clrMapOvr>
  <p:transition advTm="2890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needed</a:t>
            </a:r>
          </a:p>
        </p:txBody>
      </p:sp>
      <p:sp>
        <p:nvSpPr>
          <p:cNvPr id="3" name="Content Placeholder 2"/>
          <p:cNvSpPr>
            <a:spLocks noGrp="1"/>
          </p:cNvSpPr>
          <p:nvPr>
            <p:ph idx="1"/>
          </p:nvPr>
        </p:nvSpPr>
        <p:spPr>
          <a:xfrm>
            <a:off x="304800" y="590550"/>
            <a:ext cx="8467725" cy="3709449"/>
          </a:xfrm>
        </p:spPr>
        <p:txBody>
          <a:bodyPr/>
          <a:lstStyle/>
          <a:p>
            <a:r>
              <a:rPr lang="en-US" sz="1400" dirty="0"/>
              <a:t>Chiron+ IBB module is at early stages of definition so any feedback package, pinout, or features is highly appreciated.</a:t>
            </a:r>
          </a:p>
          <a:p>
            <a:endParaRPr lang="en-US" sz="1400" dirty="0"/>
          </a:p>
          <a:p>
            <a:r>
              <a:rPr lang="en-US" sz="1400" dirty="0"/>
              <a:t>Thank you for attending!</a:t>
            </a:r>
          </a:p>
          <a:p>
            <a:endParaRPr lang="en-US" sz="1300" dirty="0"/>
          </a:p>
        </p:txBody>
      </p:sp>
    </p:spTree>
    <p:extLst>
      <p:ext uri="{BB962C8B-B14F-4D97-AF65-F5344CB8AC3E}">
        <p14:creationId xmlns:p14="http://schemas.microsoft.com/office/powerpoint/2010/main" val="2050471757"/>
      </p:ext>
    </p:extLst>
  </p:cSld>
  <p:clrMapOvr>
    <a:masterClrMapping/>
  </p:clrMapOvr>
  <mc:AlternateContent xmlns:mc="http://schemas.openxmlformats.org/markup-compatibility/2006" xmlns:p14="http://schemas.microsoft.com/office/powerpoint/2010/main">
    <mc:Choice Requires="p14">
      <p:transition spd="slow" p14:dur="2000" advTm="12246"/>
    </mc:Choice>
    <mc:Fallback xmlns="">
      <p:transition spd="slow" advTm="1224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04800" y="590550"/>
            <a:ext cx="8467725" cy="3709449"/>
          </a:xfrm>
        </p:spPr>
        <p:txBody>
          <a:bodyPr/>
          <a:lstStyle/>
          <a:p>
            <a:r>
              <a:rPr lang="en-US" sz="1400" dirty="0"/>
              <a:t>De Stasi, Frank (2020). Working with Inverting Buck-Boost Converters. Application report. SNVA856A</a:t>
            </a:r>
          </a:p>
          <a:p>
            <a:r>
              <a:rPr lang="en-US" sz="1400" dirty="0"/>
              <a:t>Tucker, J. (2007). Using a buck converter in an inverting buck-boost topology. Technical brief SLYT286. </a:t>
            </a:r>
          </a:p>
          <a:p>
            <a:r>
              <a:rPr lang="en-US" sz="1400" dirty="0"/>
              <a:t>Tucker, J. (2007). Using the TPS5430 as an inverting buck-boost converter. Application report SLVA257A. </a:t>
            </a:r>
          </a:p>
          <a:p>
            <a:endParaRPr lang="en-US" sz="1300" dirty="0"/>
          </a:p>
        </p:txBody>
      </p:sp>
    </p:spTree>
    <p:extLst>
      <p:ext uri="{BB962C8B-B14F-4D97-AF65-F5344CB8AC3E}">
        <p14:creationId xmlns:p14="http://schemas.microsoft.com/office/powerpoint/2010/main" val="156333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Inverting buck-boost basics</a:t>
            </a:r>
          </a:p>
        </p:txBody>
      </p:sp>
      <p:sp>
        <p:nvSpPr>
          <p:cNvPr id="10243" name="Content Placeholder 4"/>
          <p:cNvSpPr>
            <a:spLocks noGrp="1"/>
          </p:cNvSpPr>
          <p:nvPr>
            <p:ph sz="half" idx="1"/>
          </p:nvPr>
        </p:nvSpPr>
        <p:spPr>
          <a:xfrm>
            <a:off x="281331" y="717954"/>
            <a:ext cx="4708029" cy="3519488"/>
          </a:xfrm>
        </p:spPr>
        <p:txBody>
          <a:bodyPr/>
          <a:lstStyle/>
          <a:p>
            <a:r>
              <a:rPr lang="en-US" dirty="0"/>
              <a:t>Any buck converter can be configured as an inverting buck-boost converter.</a:t>
            </a:r>
          </a:p>
          <a:p>
            <a:r>
              <a:rPr lang="en-US" altLang="en-US" dirty="0"/>
              <a:t>Using buck as an inverting-buck boost</a:t>
            </a:r>
          </a:p>
          <a:p>
            <a:pPr lvl="1"/>
            <a:r>
              <a:rPr lang="en-US" altLang="en-US" dirty="0"/>
              <a:t>Ground the output</a:t>
            </a:r>
          </a:p>
          <a:p>
            <a:pPr lvl="1"/>
            <a:r>
              <a:rPr lang="en-US" altLang="en-US" dirty="0"/>
              <a:t>Take output from GND </a:t>
            </a:r>
            <a:r>
              <a:rPr lang="en-US" altLang="en-US" dirty="0">
                <a:sym typeface="Wingdings" panose="05000000000000000000" pitchFamily="2" charset="2"/>
              </a:rPr>
              <a:t> Negative VOUT</a:t>
            </a:r>
            <a:endParaRPr lang="en-US" altLang="en-US" dirty="0"/>
          </a:p>
          <a:p>
            <a:r>
              <a:rPr lang="en-US" altLang="en-US" dirty="0"/>
              <a:t>Two switches</a:t>
            </a:r>
          </a:p>
          <a:p>
            <a:r>
              <a:rPr lang="en-US" altLang="en-US" dirty="0"/>
              <a:t>Many resistive losses</a:t>
            </a:r>
          </a:p>
          <a:p>
            <a:pPr lvl="1"/>
            <a:r>
              <a:rPr lang="en-US" altLang="en-US" dirty="0"/>
              <a:t>HS, LS </a:t>
            </a:r>
            <a:r>
              <a:rPr lang="en-US" altLang="en-US" dirty="0" err="1"/>
              <a:t>Rdson</a:t>
            </a:r>
            <a:endParaRPr lang="en-US" altLang="en-US" dirty="0"/>
          </a:p>
          <a:p>
            <a:pPr lvl="1"/>
            <a:r>
              <a:rPr lang="en-US" altLang="en-US" dirty="0"/>
              <a:t>Inductor DCR</a:t>
            </a:r>
          </a:p>
          <a:p>
            <a:pPr lvl="1"/>
            <a:r>
              <a:rPr lang="en-US" altLang="en-US" dirty="0"/>
              <a:t>Input Resistance</a:t>
            </a:r>
          </a:p>
          <a:p>
            <a:r>
              <a:rPr lang="en-US" altLang="en-US" dirty="0"/>
              <a:t>Note: Controller sees V</a:t>
            </a:r>
            <a:r>
              <a:rPr lang="en-US" altLang="en-US" baseline="-25000" dirty="0"/>
              <a:t>IN</a:t>
            </a:r>
            <a:r>
              <a:rPr lang="en-US" altLang="en-US" dirty="0"/>
              <a:t> + |V</a:t>
            </a:r>
            <a:r>
              <a:rPr lang="en-US" altLang="en-US" baseline="-25000" dirty="0"/>
              <a:t>OUT</a:t>
            </a:r>
            <a:r>
              <a:rPr lang="en-US" altLang="en-US" dirty="0"/>
              <a:t>|</a:t>
            </a:r>
          </a:p>
        </p:txBody>
      </p:sp>
      <p:sp>
        <p:nvSpPr>
          <p:cNvPr id="4" name="Slide Number Placeholder 3"/>
          <p:cNvSpPr>
            <a:spLocks noGrp="1"/>
          </p:cNvSpPr>
          <p:nvPr>
            <p:ph type="sldNum" sz="quarter" idx="10"/>
          </p:nvPr>
        </p:nvSpPr>
        <p:spPr/>
        <p:txBody>
          <a:bodyPr/>
          <a:lstStyle/>
          <a:p>
            <a:pPr>
              <a:defRPr/>
            </a:pPr>
            <a:fld id="{145EC8AA-7A75-4D51-80EC-D23F6187612A}" type="slidenum">
              <a:rPr lang="en-US" smtClean="0"/>
              <a:pPr>
                <a:defRPr/>
              </a:pPr>
              <a:t>4</a:t>
            </a:fld>
            <a:endParaRPr lang="en-US"/>
          </a:p>
        </p:txBody>
      </p:sp>
      <p:pic>
        <p:nvPicPr>
          <p:cNvPr id="10245"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46769" y="1325260"/>
            <a:ext cx="4397231" cy="16000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9065"/>
    </mc:Choice>
    <mc:Fallback xmlns="">
      <p:transition spd="slow" advTm="490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741" y="107163"/>
            <a:ext cx="3929362" cy="610791"/>
          </a:xfrm>
        </p:spPr>
        <p:txBody>
          <a:bodyPr/>
          <a:lstStyle/>
          <a:p>
            <a:r>
              <a:rPr lang="en-US" dirty="0"/>
              <a:t>Off-time current flow</a:t>
            </a:r>
          </a:p>
        </p:txBody>
      </p:sp>
      <p:sp>
        <p:nvSpPr>
          <p:cNvPr id="4" name="Content Placeholder 3"/>
          <p:cNvSpPr>
            <a:spLocks noGrp="1"/>
          </p:cNvSpPr>
          <p:nvPr>
            <p:ph sz="half" idx="2"/>
          </p:nvPr>
        </p:nvSpPr>
        <p:spPr>
          <a:xfrm>
            <a:off x="4674773" y="2768337"/>
            <a:ext cx="4340225" cy="1674455"/>
          </a:xfrm>
        </p:spPr>
        <p:txBody>
          <a:bodyPr/>
          <a:lstStyle/>
          <a:p>
            <a:r>
              <a:rPr lang="en-US" sz="1600" dirty="0"/>
              <a:t>Inductor is connected to V</a:t>
            </a:r>
            <a:r>
              <a:rPr lang="en-US" sz="1600" baseline="-25000" dirty="0"/>
              <a:t>OUT.</a:t>
            </a:r>
          </a:p>
          <a:p>
            <a:r>
              <a:rPr lang="en-US" sz="1600" dirty="0"/>
              <a:t>V</a:t>
            </a:r>
            <a:r>
              <a:rPr lang="en-US" sz="1600" baseline="-25000" dirty="0"/>
              <a:t>OUT</a:t>
            </a:r>
            <a:r>
              <a:rPr lang="en-US" sz="1600" dirty="0"/>
              <a:t> must be negative to keep the inductor current flowing in the same direction.</a:t>
            </a:r>
          </a:p>
          <a:p>
            <a:r>
              <a:rPr lang="en-US" sz="1600" dirty="0"/>
              <a:t>Stored energy is released to the load.</a:t>
            </a:r>
          </a:p>
        </p:txBody>
      </p:sp>
      <p:sp>
        <p:nvSpPr>
          <p:cNvPr id="5" name="Slide Number Placeholder 4"/>
          <p:cNvSpPr>
            <a:spLocks noGrp="1"/>
          </p:cNvSpPr>
          <p:nvPr>
            <p:ph type="sldNum" sz="quarter" idx="10"/>
          </p:nvPr>
        </p:nvSpPr>
        <p:spPr/>
        <p:txBody>
          <a:bodyPr/>
          <a:lstStyle/>
          <a:p>
            <a:pPr>
              <a:defRPr/>
            </a:pPr>
            <a:fld id="{C28F2295-9301-4BBE-B2A1-B610B1815894}" type="slidenum">
              <a:rPr lang="en-US" smtClean="0"/>
              <a:pPr>
                <a:defRPr/>
              </a:pPr>
              <a:t>5</a:t>
            </a:fld>
            <a:endParaRPr lang="en-US"/>
          </a:p>
        </p:txBody>
      </p:sp>
      <p:pic>
        <p:nvPicPr>
          <p:cNvPr id="6" name="Picture 2">
            <a:extLst>
              <a:ext uri="{FF2B5EF4-FFF2-40B4-BE49-F238E27FC236}">
                <a16:creationId xmlns:a16="http://schemas.microsoft.com/office/drawing/2014/main" id="{286B3EBB-5FAE-4B71-B4F4-6E21F4694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685" y="682645"/>
            <a:ext cx="3165636" cy="1692519"/>
          </a:xfrm>
          <a:prstGeom prst="rect">
            <a:avLst/>
          </a:prstGeom>
          <a:noFill/>
          <a:ln w="9525" algn="ctr">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11B0A858-5996-4772-B7FB-B0A71E6440C9}"/>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03212" y="814894"/>
            <a:ext cx="4157663" cy="156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3">
            <a:extLst>
              <a:ext uri="{FF2B5EF4-FFF2-40B4-BE49-F238E27FC236}">
                <a16:creationId xmlns:a16="http://schemas.microsoft.com/office/drawing/2014/main" id="{9505B453-B974-4EAB-9E39-0AC8D597D491}"/>
              </a:ext>
            </a:extLst>
          </p:cNvPr>
          <p:cNvSpPr txBox="1">
            <a:spLocks/>
          </p:cNvSpPr>
          <p:nvPr/>
        </p:nvSpPr>
        <p:spPr bwMode="auto">
          <a:xfrm>
            <a:off x="231775" y="2768337"/>
            <a:ext cx="4157663" cy="1674455"/>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lang="en-US" sz="1700" smtClean="0">
                <a:solidFill>
                  <a:schemeClr val="tx1"/>
                </a:solidFill>
                <a:latin typeface="+mn-lt"/>
                <a:ea typeface="+mn-ea"/>
                <a:cs typeface="+mn-cs"/>
              </a:defRPr>
            </a:lvl1pPr>
            <a:lvl2pPr marL="478763" indent="-194416" algn="l" rtl="0" eaLnBrk="0" fontAlgn="base" hangingPunct="0">
              <a:spcBef>
                <a:spcPct val="20000"/>
              </a:spcBef>
              <a:spcAft>
                <a:spcPct val="0"/>
              </a:spcAft>
              <a:buChar char="–"/>
              <a:defRPr lang="en-US" sz="1500" smtClean="0">
                <a:solidFill>
                  <a:schemeClr val="tx1"/>
                </a:solidFill>
                <a:latin typeface="+mn-lt"/>
                <a:ea typeface="+mn-ea"/>
                <a:cs typeface="+mn-cs"/>
              </a:defRPr>
            </a:lvl2pPr>
            <a:lvl3pPr marL="711530" indent="-137548" algn="l" rtl="0" eaLnBrk="0" fontAlgn="base" hangingPunct="0">
              <a:spcBef>
                <a:spcPct val="15000"/>
              </a:spcBef>
              <a:spcAft>
                <a:spcPct val="0"/>
              </a:spcAft>
              <a:buChar char="•"/>
              <a:defRPr lang="en-US" sz="1500" smtClean="0">
                <a:solidFill>
                  <a:schemeClr val="tx1"/>
                </a:solidFill>
                <a:latin typeface="+mn-lt"/>
                <a:ea typeface="+mn-ea"/>
                <a:cs typeface="+mn-cs"/>
              </a:defRPr>
            </a:lvl3pPr>
            <a:lvl4pPr marL="1001168" indent="-194416" algn="l" rtl="0" eaLnBrk="0" fontAlgn="base" hangingPunct="0">
              <a:spcBef>
                <a:spcPct val="5000"/>
              </a:spcBef>
              <a:spcAft>
                <a:spcPct val="0"/>
              </a:spcAft>
              <a:buChar char="–"/>
              <a:defRPr lang="en-US" sz="1500" smtClean="0">
                <a:solidFill>
                  <a:schemeClr val="tx1"/>
                </a:solidFill>
                <a:latin typeface="+mn-lt"/>
                <a:ea typeface="+mn-ea"/>
                <a:cs typeface="+mn-cs"/>
              </a:defRPr>
            </a:lvl4pPr>
            <a:lvl5pPr marL="1240546" indent="-144163" algn="l" rtl="0" eaLnBrk="0" fontAlgn="base" hangingPunct="0">
              <a:spcBef>
                <a:spcPct val="0"/>
              </a:spcBef>
              <a:spcAft>
                <a:spcPct val="0"/>
              </a:spcAft>
              <a:buChar char="»"/>
              <a:defRPr lang="en-US" sz="1500">
                <a:solidFill>
                  <a:schemeClr val="tx1"/>
                </a:solidFill>
                <a:latin typeface="+mn-lt"/>
                <a:ea typeface="+mn-ea"/>
                <a:cs typeface="+mn-cs"/>
              </a:defRPr>
            </a:lvl5pPr>
            <a:lvl6pPr marL="1621441" indent="-144163" algn="l" rtl="0" eaLnBrk="1" fontAlgn="base" hangingPunct="1">
              <a:spcBef>
                <a:spcPct val="0"/>
              </a:spcBef>
              <a:spcAft>
                <a:spcPct val="0"/>
              </a:spcAft>
              <a:buChar char="»"/>
              <a:defRPr sz="1500">
                <a:solidFill>
                  <a:schemeClr val="tx1"/>
                </a:solidFill>
                <a:latin typeface="+mn-lt"/>
              </a:defRPr>
            </a:lvl6pPr>
            <a:lvl7pPr marL="2002336" indent="-144163" algn="l" rtl="0" eaLnBrk="1" fontAlgn="base" hangingPunct="1">
              <a:spcBef>
                <a:spcPct val="0"/>
              </a:spcBef>
              <a:spcAft>
                <a:spcPct val="0"/>
              </a:spcAft>
              <a:buChar char="»"/>
              <a:defRPr sz="1500">
                <a:solidFill>
                  <a:schemeClr val="tx1"/>
                </a:solidFill>
                <a:latin typeface="+mn-lt"/>
              </a:defRPr>
            </a:lvl7pPr>
            <a:lvl8pPr marL="2383230" indent="-144163" algn="l" rtl="0" eaLnBrk="1" fontAlgn="base" hangingPunct="1">
              <a:spcBef>
                <a:spcPct val="0"/>
              </a:spcBef>
              <a:spcAft>
                <a:spcPct val="0"/>
              </a:spcAft>
              <a:buChar char="»"/>
              <a:defRPr sz="1500">
                <a:solidFill>
                  <a:schemeClr val="tx1"/>
                </a:solidFill>
                <a:latin typeface="+mn-lt"/>
              </a:defRPr>
            </a:lvl8pPr>
            <a:lvl9pPr marL="2764124" indent="-144163" algn="l" rtl="0" eaLnBrk="1" fontAlgn="base" hangingPunct="1">
              <a:spcBef>
                <a:spcPct val="0"/>
              </a:spcBef>
              <a:spcAft>
                <a:spcPct val="0"/>
              </a:spcAft>
              <a:buChar char="»"/>
              <a:defRPr sz="1500">
                <a:solidFill>
                  <a:schemeClr val="tx1"/>
                </a:solidFill>
                <a:latin typeface="+mn-lt"/>
              </a:defRPr>
            </a:lvl9pPr>
          </a:lstStyle>
          <a:p>
            <a:r>
              <a:rPr lang="en-US" sz="1600" kern="0" dirty="0"/>
              <a:t>Inductor is connected to V</a:t>
            </a:r>
            <a:r>
              <a:rPr lang="en-US" sz="1600" kern="0" baseline="-25000" dirty="0"/>
              <a:t>IN.</a:t>
            </a:r>
          </a:p>
          <a:p>
            <a:r>
              <a:rPr lang="en-US" sz="1600" kern="0" dirty="0"/>
              <a:t>All load current must be supplied by output capacitors.</a:t>
            </a:r>
          </a:p>
          <a:p>
            <a:r>
              <a:rPr lang="en-US" sz="1600" kern="0" dirty="0"/>
              <a:t>Energy is stored in the inductor magnetic field.</a:t>
            </a:r>
          </a:p>
        </p:txBody>
      </p:sp>
      <p:sp>
        <p:nvSpPr>
          <p:cNvPr id="11" name="Title 1">
            <a:extLst>
              <a:ext uri="{FF2B5EF4-FFF2-40B4-BE49-F238E27FC236}">
                <a16:creationId xmlns:a16="http://schemas.microsoft.com/office/drawing/2014/main" id="{4ED266CE-F189-4374-A1D3-C4596CF85879}"/>
              </a:ext>
            </a:extLst>
          </p:cNvPr>
          <p:cNvSpPr txBox="1">
            <a:spLocks/>
          </p:cNvSpPr>
          <p:nvPr/>
        </p:nvSpPr>
        <p:spPr bwMode="auto">
          <a:xfrm>
            <a:off x="451838" y="107163"/>
            <a:ext cx="4040485"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kern="0" dirty="0"/>
              <a:t>On-time current flow</a:t>
            </a:r>
          </a:p>
        </p:txBody>
      </p:sp>
    </p:spTree>
    <p:extLst>
      <p:ext uri="{BB962C8B-B14F-4D97-AF65-F5344CB8AC3E}">
        <p14:creationId xmlns:p14="http://schemas.microsoft.com/office/powerpoint/2010/main" val="3822666062"/>
      </p:ext>
    </p:extLst>
  </p:cSld>
  <p:clrMapOvr>
    <a:masterClrMapping/>
  </p:clrMapOvr>
  <mc:AlternateContent xmlns:mc="http://schemas.openxmlformats.org/markup-compatibility/2006" xmlns:p14="http://schemas.microsoft.com/office/powerpoint/2010/main">
    <mc:Choice Requires="p14">
      <p:transition spd="slow" p14:dur="2000" advTm="30664"/>
    </mc:Choice>
    <mc:Fallback xmlns="">
      <p:transition spd="slow" advTm="306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Basic equations</a:t>
            </a:r>
          </a:p>
        </p:txBody>
      </p:sp>
      <mc:AlternateContent xmlns:mc="http://schemas.openxmlformats.org/markup-compatibility/2006" xmlns:a14="http://schemas.microsoft.com/office/drawing/2010/main">
        <mc:Choice Requires="a14">
          <p:sp>
            <p:nvSpPr>
              <p:cNvPr id="10243" name="Content Placeholder 4"/>
              <p:cNvSpPr>
                <a:spLocks noGrp="1"/>
              </p:cNvSpPr>
              <p:nvPr>
                <p:ph sz="half" idx="1"/>
              </p:nvPr>
            </p:nvSpPr>
            <p:spPr>
              <a:xfrm>
                <a:off x="281332" y="602344"/>
                <a:ext cx="4476583" cy="4071256"/>
              </a:xfrm>
            </p:spPr>
            <p:txBody>
              <a:bodyPr/>
              <a:lstStyle/>
              <a:p>
                <a:pPr>
                  <a:buFont typeface="Wingdings" panose="05000000000000000000" pitchFamily="2" charset="2"/>
                  <a:buChar char="Ø"/>
                </a:pPr>
                <a:r>
                  <a:rPr lang="en-US" altLang="en-US" dirty="0"/>
                  <a:t>Max input voltage:</a:t>
                </a:r>
              </a:p>
              <a:p>
                <a:pPr lvl="1">
                  <a:buFont typeface="Wingdings" panose="05000000000000000000" pitchFamily="2" charset="2"/>
                  <a:buChar char="Ø"/>
                </a:pPr>
                <a:r>
                  <a:rPr lang="en-US" altLang="en-US" dirty="0"/>
                  <a:t>V</a:t>
                </a:r>
                <a:r>
                  <a:rPr lang="en-US" altLang="en-US" baseline="-25000" dirty="0"/>
                  <a:t>MAX</a:t>
                </a:r>
                <a:r>
                  <a:rPr lang="en-US" altLang="en-US" dirty="0"/>
                  <a:t> = V</a:t>
                </a:r>
                <a:r>
                  <a:rPr lang="en-US" altLang="en-US" baseline="-25000" dirty="0"/>
                  <a:t>IN</a:t>
                </a:r>
                <a:r>
                  <a:rPr lang="en-US" altLang="en-US" dirty="0"/>
                  <a:t> + |V</a:t>
                </a:r>
                <a:r>
                  <a:rPr lang="en-US" altLang="en-US" baseline="-25000" dirty="0"/>
                  <a:t>OUT</a:t>
                </a:r>
                <a:r>
                  <a:rPr lang="en-US" altLang="en-US" dirty="0"/>
                  <a:t>| </a:t>
                </a:r>
              </a:p>
              <a:p>
                <a:pPr lvl="1">
                  <a:buFont typeface="Wingdings" panose="05000000000000000000" pitchFamily="2" charset="2"/>
                  <a:buChar char="Ø"/>
                </a:pPr>
                <a:r>
                  <a:rPr lang="en-US" altLang="en-US" dirty="0"/>
                  <a:t>Converter/Controller V</a:t>
                </a:r>
                <a:r>
                  <a:rPr lang="en-US" altLang="en-US" baseline="-25000" dirty="0"/>
                  <a:t>IN(max)</a:t>
                </a:r>
                <a:r>
                  <a:rPr lang="en-US" altLang="en-US" dirty="0"/>
                  <a:t> rating ≥ V</a:t>
                </a:r>
                <a:r>
                  <a:rPr lang="en-US" altLang="en-US" baseline="-25000" dirty="0"/>
                  <a:t>MAX</a:t>
                </a:r>
              </a:p>
              <a:p>
                <a:pPr>
                  <a:buFont typeface="Wingdings" panose="05000000000000000000" pitchFamily="2" charset="2"/>
                  <a:buChar char="Ø"/>
                </a:pPr>
                <a:r>
                  <a:rPr lang="en-US" altLang="en-US" dirty="0"/>
                  <a:t>Duty Cycle (ideal):</a:t>
                </a:r>
              </a:p>
              <a:p>
                <a:pPr lvl="1">
                  <a:buFont typeface="Wingdings" panose="05000000000000000000" pitchFamily="2" charset="2"/>
                  <a:buChar char="Ø"/>
                </a:pPr>
                <a14:m>
                  <m:oMath xmlns:m="http://schemas.openxmlformats.org/officeDocument/2006/math">
                    <m:r>
                      <a:rPr lang="en-US" altLang="en-US" b="0" i="1" smtClean="0">
                        <a:latin typeface="Cambria Math" panose="02040503050406030204" pitchFamily="18" charset="0"/>
                      </a:rPr>
                      <m:t>𝐷</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m:t>
                            </m:r>
                            <m:r>
                              <a:rPr lang="en-US" altLang="en-US" i="1">
                                <a:latin typeface="Cambria Math" panose="02040503050406030204" pitchFamily="18" charset="0"/>
                              </a:rPr>
                              <m:t>𝑉</m:t>
                            </m:r>
                          </m:e>
                          <m:sub>
                            <m:r>
                              <a:rPr lang="en-US" altLang="en-US" i="1">
                                <a:latin typeface="Cambria Math" panose="02040503050406030204" pitchFamily="18" charset="0"/>
                              </a:rPr>
                              <m:t>𝑂𝑈𝑇</m:t>
                            </m:r>
                          </m:sub>
                        </m:sSub>
                        <m:r>
                          <a:rPr lang="en-US" altLang="en-US" b="0" i="1" smtClean="0">
                            <a:latin typeface="Cambria Math" panose="02040503050406030204" pitchFamily="18" charset="0"/>
                          </a:rPr>
                          <m:t>|</m:t>
                        </m:r>
                      </m:num>
                      <m:den>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m:t>
                            </m:r>
                            <m:r>
                              <a:rPr lang="en-US" altLang="en-US" i="1">
                                <a:latin typeface="Cambria Math" panose="02040503050406030204" pitchFamily="18" charset="0"/>
                              </a:rPr>
                              <m:t>𝑉</m:t>
                            </m:r>
                          </m:e>
                          <m:sub>
                            <m:r>
                              <a:rPr lang="en-US" altLang="en-US" i="1">
                                <a:latin typeface="Cambria Math" panose="02040503050406030204" pitchFamily="18" charset="0"/>
                              </a:rPr>
                              <m:t>𝑂𝑈𝑇</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𝑉</m:t>
                            </m:r>
                          </m:e>
                          <m:sub>
                            <m:r>
                              <a:rPr lang="en-US" altLang="en-US" b="0" i="1" smtClean="0">
                                <a:latin typeface="Cambria Math" panose="02040503050406030204" pitchFamily="18" charset="0"/>
                                <a:ea typeface="Cambria Math" panose="02040503050406030204" pitchFamily="18" charset="0"/>
                              </a:rPr>
                              <m:t>𝐼𝑁</m:t>
                            </m:r>
                          </m:sub>
                        </m:sSub>
                      </m:den>
                    </m:f>
                  </m:oMath>
                </a14:m>
                <a:endParaRPr lang="en-US" altLang="en-US" dirty="0"/>
              </a:p>
              <a:p>
                <a:pPr>
                  <a:buFont typeface="Wingdings" panose="05000000000000000000" pitchFamily="2" charset="2"/>
                  <a:buChar char="Ø"/>
                </a:pPr>
                <a:r>
                  <a:rPr lang="en-US" altLang="en-US" dirty="0"/>
                  <a:t>Average inductor current</a:t>
                </a:r>
              </a:p>
              <a:p>
                <a:pPr lvl="1">
                  <a:buFont typeface="Wingdings" panose="05000000000000000000" pitchFamily="2" charset="2"/>
                  <a:buChar char="Ø"/>
                </a:pPr>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𝑎𝑣𝑔</m:t>
                        </m:r>
                        <m:r>
                          <a:rPr lang="en-US" altLang="en-US" b="0" i="1" smtClean="0">
                            <a:latin typeface="Cambria Math" panose="02040503050406030204" pitchFamily="18" charset="0"/>
                            <a:ea typeface="Cambria Math" panose="02040503050406030204" pitchFamily="18" charset="0"/>
                          </a:rPr>
                          <m:t>)</m:t>
                        </m:r>
                      </m:sub>
                    </m:sSub>
                    <m:r>
                      <a:rPr lang="en-US" altLang="en-US" i="1">
                        <a:latin typeface="Cambria Math" panose="02040503050406030204" pitchFamily="18" charset="0"/>
                        <a:ea typeface="Cambria Math" panose="02040503050406030204" pitchFamily="18" charset="0"/>
                      </a:rPr>
                      <m:t>=</m:t>
                    </m:r>
                    <m:f>
                      <m:fPr>
                        <m:ctrlPr>
                          <a:rPr lang="en-US" altLang="en-US" i="1">
                            <a:latin typeface="Cambria Math" panose="02040503050406030204" pitchFamily="18" charset="0"/>
                            <a:ea typeface="Cambria Math" panose="02040503050406030204" pitchFamily="18" charset="0"/>
                          </a:rPr>
                        </m:ctrlPr>
                      </m:fPr>
                      <m:num>
                        <m:sSub>
                          <m:sSubPr>
                            <m:ctrlPr>
                              <a:rPr lang="en-US" altLang="en-US" i="1">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𝐼</m:t>
                            </m:r>
                          </m:e>
                          <m:sub>
                            <m:r>
                              <a:rPr lang="en-US" altLang="en-US" b="0" i="1" smtClean="0">
                                <a:latin typeface="Cambria Math" panose="02040503050406030204" pitchFamily="18" charset="0"/>
                                <a:ea typeface="Cambria Math" panose="02040503050406030204" pitchFamily="18" charset="0"/>
                              </a:rPr>
                              <m:t>𝑂𝑈𝑇</m:t>
                            </m:r>
                          </m:sub>
                        </m:sSub>
                      </m:num>
                      <m:den>
                        <m:r>
                          <a:rPr lang="en-US" altLang="en-US" b="0" i="1" smtClean="0">
                            <a:latin typeface="Cambria Math" panose="02040503050406030204" pitchFamily="18" charset="0"/>
                            <a:ea typeface="Cambria Math" panose="02040503050406030204" pitchFamily="18" charset="0"/>
                          </a:rPr>
                          <m:t>1−</m:t>
                        </m:r>
                        <m:r>
                          <a:rPr lang="en-US" altLang="en-US" b="0" i="1" smtClean="0">
                            <a:latin typeface="Cambria Math" panose="02040503050406030204" pitchFamily="18" charset="0"/>
                            <a:ea typeface="Cambria Math" panose="02040503050406030204" pitchFamily="18" charset="0"/>
                          </a:rPr>
                          <m:t>𝐷</m:t>
                        </m:r>
                      </m:den>
                    </m:f>
                  </m:oMath>
                </a14:m>
                <a:r>
                  <a:rPr lang="en-US" altLang="en-US" dirty="0">
                    <a:ea typeface="Cambria Math" panose="02040503050406030204" pitchFamily="18" charset="0"/>
                  </a:rPr>
                  <a:t> </a:t>
                </a:r>
                <a14:m>
                  <m:oMath xmlns:m="http://schemas.openxmlformats.org/officeDocument/2006/math">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𝐼𝑁</m:t>
                        </m:r>
                      </m:sub>
                    </m:sSub>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𝑂𝑈𝑇</m:t>
                        </m:r>
                      </m:sub>
                    </m:sSub>
                  </m:oMath>
                </a14:m>
                <a:endParaRPr lang="en-US" altLang="en-US" dirty="0"/>
              </a:p>
              <a:p>
                <a:pPr>
                  <a:buFont typeface="Wingdings" panose="05000000000000000000" pitchFamily="2" charset="2"/>
                  <a:buChar char="Ø"/>
                </a:pPr>
                <a:r>
                  <a:rPr lang="en-US" altLang="en-US" dirty="0"/>
                  <a:t>Peak-peak inductor current</a:t>
                </a:r>
              </a:p>
              <a:p>
                <a:pPr lvl="1">
                  <a:buFont typeface="Wingdings" panose="05000000000000000000" pitchFamily="2" charset="2"/>
                  <a:buChar char="Ø"/>
                </a:pP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sSub>
                      <m:sSubPr>
                        <m:ctrlPr>
                          <a:rPr lang="en-US" altLang="en-US"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𝐼</m:t>
                        </m:r>
                      </m:e>
                      <m:sub>
                        <m:r>
                          <a:rPr lang="en-US" altLang="en-US" b="0" i="1" smtClean="0">
                            <a:latin typeface="Cambria Math" panose="02040503050406030204" pitchFamily="18" charset="0"/>
                            <a:ea typeface="Cambria Math" panose="02040503050406030204" pitchFamily="18" charset="0"/>
                          </a:rPr>
                          <m:t>𝐿𝑓</m:t>
                        </m:r>
                      </m:sub>
                    </m:sSub>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panose="02040503050406030204" pitchFamily="18" charset="0"/>
                            <a:ea typeface="Cambria Math" panose="02040503050406030204" pitchFamily="18" charset="0"/>
                          </a:rPr>
                        </m:ctrlPr>
                      </m:fPr>
                      <m:num>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𝑉</m:t>
                            </m:r>
                          </m:e>
                          <m:sub>
                            <m:r>
                              <a:rPr lang="en-US" altLang="en-US" b="0" i="1" smtClean="0">
                                <a:latin typeface="Cambria Math" panose="02040503050406030204" pitchFamily="18" charset="0"/>
                                <a:ea typeface="Cambria Math" panose="02040503050406030204" pitchFamily="18" charset="0"/>
                              </a:rPr>
                              <m:t>𝐼𝑁</m:t>
                            </m:r>
                          </m:sub>
                        </m:sSub>
                      </m:num>
                      <m:den>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𝑓</m:t>
                            </m:r>
                          </m:e>
                          <m:sub>
                            <m:r>
                              <a:rPr lang="en-US" altLang="en-US" b="0" i="1" smtClean="0">
                                <a:latin typeface="Cambria Math" panose="02040503050406030204" pitchFamily="18" charset="0"/>
                                <a:ea typeface="Cambria Math" panose="02040503050406030204" pitchFamily="18" charset="0"/>
                              </a:rPr>
                              <m:t>𝑆𝑊</m:t>
                            </m:r>
                          </m:sub>
                        </m:sSub>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𝐿</m:t>
                            </m:r>
                          </m:e>
                          <m:sub>
                            <m:r>
                              <a:rPr lang="en-US" altLang="en-US" b="0" i="1" smtClean="0">
                                <a:latin typeface="Cambria Math" panose="02040503050406030204" pitchFamily="18" charset="0"/>
                                <a:ea typeface="Cambria Math" panose="02040503050406030204" pitchFamily="18" charset="0"/>
                              </a:rPr>
                              <m:t>𝑓</m:t>
                            </m:r>
                          </m:sub>
                        </m:sSub>
                      </m:den>
                    </m:f>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𝐷</m:t>
                    </m:r>
                  </m:oMath>
                </a14:m>
                <a:endParaRPr lang="en-US" altLang="en-US" dirty="0"/>
              </a:p>
              <a:p>
                <a:pPr>
                  <a:buFont typeface="Wingdings" panose="05000000000000000000" pitchFamily="2" charset="2"/>
                  <a:buChar char="Ø"/>
                </a:pPr>
                <a:r>
                  <a:rPr lang="en-US" altLang="en-US" dirty="0"/>
                  <a:t>Peak inductor current</a:t>
                </a:r>
              </a:p>
              <a:p>
                <a:pPr lvl="1">
                  <a:buFont typeface="Wingdings" panose="05000000000000000000" pitchFamily="2" charset="2"/>
                  <a:buChar char="Ø"/>
                </a:pPr>
                <a14:m>
                  <m:oMath xmlns:m="http://schemas.openxmlformats.org/officeDocument/2006/math">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𝑝𝑘</m:t>
                        </m:r>
                        <m:r>
                          <a:rPr lang="en-US" altLang="en-US" b="0" i="1" smtClean="0">
                            <a:latin typeface="Cambria Math" panose="02040503050406030204" pitchFamily="18" charset="0"/>
                            <a:ea typeface="Cambria Math" panose="02040503050406030204" pitchFamily="18" charset="0"/>
                          </a:rPr>
                          <m:t>)</m:t>
                        </m:r>
                      </m:sub>
                    </m:sSub>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𝑎𝑣𝑔</m:t>
                        </m:r>
                        <m:r>
                          <a:rPr lang="en-US" altLang="en-US" i="1">
                            <a:latin typeface="Cambria Math" panose="02040503050406030204" pitchFamily="18" charset="0"/>
                            <a:ea typeface="Cambria Math" panose="02040503050406030204" pitchFamily="18" charset="0"/>
                          </a:rPr>
                          <m:t>)</m:t>
                        </m:r>
                      </m:sub>
                    </m:sSub>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panose="02040503050406030204" pitchFamily="18" charset="0"/>
                            <a:ea typeface="Cambria Math" panose="02040503050406030204" pitchFamily="18" charset="0"/>
                          </a:rPr>
                        </m:ctrlPr>
                      </m:fPr>
                      <m:num>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sub>
                        </m:sSub>
                      </m:num>
                      <m:den>
                        <m:r>
                          <a:rPr lang="en-US" altLang="en-US" b="0" i="1" smtClean="0">
                            <a:latin typeface="Cambria Math" panose="02040503050406030204" pitchFamily="18" charset="0"/>
                            <a:ea typeface="Cambria Math" panose="02040503050406030204" pitchFamily="18" charset="0"/>
                          </a:rPr>
                          <m:t>2</m:t>
                        </m:r>
                      </m:den>
                    </m:f>
                    <m:r>
                      <a:rPr lang="en-US" altLang="en-US" b="0" i="1" smtClean="0">
                        <a:latin typeface="Cambria Math" panose="02040503050406030204" pitchFamily="18" charset="0"/>
                        <a:ea typeface="Cambria Math" panose="02040503050406030204" pitchFamily="18" charset="0"/>
                      </a:rPr>
                      <m:t>=</m:t>
                    </m:r>
                    <m:f>
                      <m:fPr>
                        <m:ctrlPr>
                          <a:rPr lang="en-US" altLang="en-US" i="1">
                            <a:latin typeface="Cambria Math" panose="02040503050406030204" pitchFamily="18" charset="0"/>
                            <a:ea typeface="Cambria Math" panose="02040503050406030204" pitchFamily="18" charset="0"/>
                          </a:rPr>
                        </m:ctrlPr>
                      </m:fPr>
                      <m:num>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𝑂𝑈𝑇</m:t>
                            </m:r>
                          </m:sub>
                        </m:sSub>
                      </m:num>
                      <m:den>
                        <m:r>
                          <a:rPr lang="en-US" altLang="en-US" i="1">
                            <a:latin typeface="Cambria Math" panose="02040503050406030204" pitchFamily="18" charset="0"/>
                            <a:ea typeface="Cambria Math" panose="02040503050406030204" pitchFamily="18" charset="0"/>
                          </a:rPr>
                          <m:t>1−</m:t>
                        </m:r>
                        <m:r>
                          <a:rPr lang="en-US" altLang="en-US" i="1">
                            <a:latin typeface="Cambria Math" panose="02040503050406030204" pitchFamily="18" charset="0"/>
                            <a:ea typeface="Cambria Math" panose="02040503050406030204" pitchFamily="18" charset="0"/>
                          </a:rPr>
                          <m:t>𝐷</m:t>
                        </m:r>
                      </m:den>
                    </m:f>
                    <m:r>
                      <a:rPr lang="en-US" altLang="en-US" b="0" i="1" smtClean="0">
                        <a:latin typeface="Cambria Math" panose="02040503050406030204" pitchFamily="18" charset="0"/>
                        <a:ea typeface="Cambria Math" panose="02040503050406030204" pitchFamily="18" charset="0"/>
                      </a:rPr>
                      <m:t>+</m:t>
                    </m:r>
                    <m:f>
                      <m:fPr>
                        <m:ctrlPr>
                          <a:rPr lang="en-US" altLang="en-US" i="1">
                            <a:latin typeface="Cambria Math" panose="02040503050406030204" pitchFamily="18" charset="0"/>
                            <a:ea typeface="Cambria Math" panose="02040503050406030204" pitchFamily="18" charset="0"/>
                          </a:rPr>
                        </m:ctrlPr>
                      </m:fPr>
                      <m:num>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𝑉</m:t>
                            </m:r>
                          </m:e>
                          <m:sub>
                            <m:r>
                              <a:rPr lang="en-US" altLang="en-US" i="1">
                                <a:latin typeface="Cambria Math" panose="02040503050406030204" pitchFamily="18" charset="0"/>
                                <a:ea typeface="Cambria Math" panose="02040503050406030204" pitchFamily="18" charset="0"/>
                              </a:rPr>
                              <m:t>𝐼𝑁</m:t>
                            </m:r>
                          </m:sub>
                        </m:sSub>
                      </m:num>
                      <m:den>
                        <m:sSub>
                          <m:sSubPr>
                            <m:ctrlPr>
                              <a:rPr lang="en-US" altLang="en-US" i="1">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2</m:t>
                            </m:r>
                            <m:r>
                              <a:rPr lang="en-US" altLang="en-US" i="1">
                                <a:latin typeface="Cambria Math" panose="02040503050406030204" pitchFamily="18" charset="0"/>
                                <a:ea typeface="Cambria Math" panose="02040503050406030204" pitchFamily="18" charset="0"/>
                              </a:rPr>
                              <m:t>𝑓</m:t>
                            </m:r>
                          </m:e>
                          <m:sub>
                            <m:r>
                              <a:rPr lang="en-US" altLang="en-US" i="1">
                                <a:latin typeface="Cambria Math" panose="02040503050406030204" pitchFamily="18" charset="0"/>
                                <a:ea typeface="Cambria Math" panose="02040503050406030204" pitchFamily="18" charset="0"/>
                              </a:rPr>
                              <m:t>𝑆𝑊</m:t>
                            </m:r>
                          </m:sub>
                        </m:sSub>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𝐿</m:t>
                            </m:r>
                          </m:e>
                          <m:sub>
                            <m:r>
                              <a:rPr lang="en-US" altLang="en-US" i="1">
                                <a:latin typeface="Cambria Math" panose="02040503050406030204" pitchFamily="18" charset="0"/>
                                <a:ea typeface="Cambria Math" panose="02040503050406030204" pitchFamily="18" charset="0"/>
                              </a:rPr>
                              <m:t>𝑓</m:t>
                            </m:r>
                          </m:sub>
                        </m:sSub>
                      </m:den>
                    </m:f>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𝐷</m:t>
                    </m:r>
                  </m:oMath>
                </a14:m>
                <a:endParaRPr lang="en-US" altLang="en-US" dirty="0"/>
              </a:p>
              <a:p>
                <a:pPr lvl="1"/>
                <a:endParaRPr lang="en-US" altLang="en-US" dirty="0"/>
              </a:p>
            </p:txBody>
          </p:sp>
        </mc:Choice>
        <mc:Fallback xmlns="">
          <p:sp>
            <p:nvSpPr>
              <p:cNvPr id="10243" name="Content Placeholder 4"/>
              <p:cNvSpPr>
                <a:spLocks noGrp="1" noRot="1" noChangeAspect="1" noMove="1" noResize="1" noEditPoints="1" noAdjustHandles="1" noChangeArrowheads="1" noChangeShapeType="1" noTextEdit="1"/>
              </p:cNvSpPr>
              <p:nvPr>
                <p:ph sz="half" idx="1"/>
              </p:nvPr>
            </p:nvSpPr>
            <p:spPr>
              <a:xfrm>
                <a:off x="281332" y="602344"/>
                <a:ext cx="4476583" cy="4071256"/>
              </a:xfrm>
              <a:blipFill>
                <a:blip r:embed="rId3"/>
                <a:stretch>
                  <a:fillRect l="-954" t="-74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145EC8AA-7A75-4D51-80EC-D23F6187612A}" type="slidenum">
              <a:rPr lang="en-US" smtClean="0"/>
              <a:pPr>
                <a:defRPr/>
              </a:pPr>
              <a:t>6</a:t>
            </a:fld>
            <a:endParaRPr lang="en-US"/>
          </a:p>
        </p:txBody>
      </p:sp>
      <p:pic>
        <p:nvPicPr>
          <p:cNvPr id="5" name="Content Placeholder 4">
            <a:extLst>
              <a:ext uri="{FF2B5EF4-FFF2-40B4-BE49-F238E27FC236}">
                <a16:creationId xmlns:a16="http://schemas.microsoft.com/office/drawing/2014/main" id="{072C0302-7070-4C72-B412-83C6FB341CF9}"/>
              </a:ext>
            </a:extLst>
          </p:cNvPr>
          <p:cNvPicPr>
            <a:picLocks noGrp="1" noChangeAspect="1"/>
          </p:cNvPicPr>
          <p:nvPr>
            <p:ph sz="half" idx="2"/>
          </p:nvPr>
        </p:nvPicPr>
        <p:blipFill>
          <a:blip r:embed="rId4"/>
          <a:stretch>
            <a:fillRect/>
          </a:stretch>
        </p:blipFill>
        <p:spPr>
          <a:xfrm>
            <a:off x="4705006" y="717954"/>
            <a:ext cx="4157662" cy="2516220"/>
          </a:xfrm>
          <a:prstGeom prst="rect">
            <a:avLst/>
          </a:prstGeom>
        </p:spPr>
      </p:pic>
    </p:spTree>
    <p:extLst>
      <p:ext uri="{BB962C8B-B14F-4D97-AF65-F5344CB8AC3E}">
        <p14:creationId xmlns:p14="http://schemas.microsoft.com/office/powerpoint/2010/main" val="224691617"/>
      </p:ext>
    </p:extLst>
  </p:cSld>
  <p:clrMapOvr>
    <a:masterClrMapping/>
  </p:clrMapOvr>
  <mc:AlternateContent xmlns:mc="http://schemas.openxmlformats.org/markup-compatibility/2006" xmlns:p14="http://schemas.microsoft.com/office/powerpoint/2010/main">
    <mc:Choice Requires="p14">
      <p:transition spd="slow" p14:dur="2000" advTm="35566"/>
    </mc:Choice>
    <mc:Fallback xmlns="">
      <p:transition spd="slow" advTm="3556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accurate duty cycle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1600" dirty="0"/>
                  <a:t>Assuming regulator losses are primarily resistive losses.</a:t>
                </a:r>
              </a:p>
              <a:p>
                <a:r>
                  <a:rPr lang="en-US" sz="1600" dirty="0"/>
                  <a:t>Actual duty-cycle depends on the effective voltage across the inductor.</a:t>
                </a:r>
              </a:p>
              <a:p>
                <a:pPr marL="806752" lvl="3" indent="0">
                  <a:buNone/>
                </a:pPr>
                <a:r>
                  <a:rPr lang="en-US" sz="1400" i="1" dirty="0">
                    <a:latin typeface="Cambria Math" panose="02040503050406030204" pitchFamily="18" charset="0"/>
                    <a:ea typeface="Cambria Math" panose="02040503050406030204" pitchFamily="18" charset="0"/>
                    <a:cs typeface="Times New Roman" panose="02020603050405020304" pitchFamily="18" charset="0"/>
                  </a:rPr>
                  <a:t>V</a:t>
                </a:r>
                <a:r>
                  <a:rPr lang="en-US" sz="1400" i="1" baseline="-25000" dirty="0">
                    <a:latin typeface="Cambria Math" panose="02040503050406030204" pitchFamily="18" charset="0"/>
                    <a:ea typeface="Cambria Math" panose="02040503050406030204" pitchFamily="18" charset="0"/>
                    <a:cs typeface="Times New Roman" panose="02020603050405020304" pitchFamily="18" charset="0"/>
                  </a:rPr>
                  <a:t>IN</a:t>
                </a:r>
                <a:r>
                  <a:rPr lang="en-US" sz="1400" i="1" dirty="0">
                    <a:latin typeface="Cambria Math" panose="02040503050406030204" pitchFamily="18" charset="0"/>
                    <a:ea typeface="Cambria Math" panose="02040503050406030204" pitchFamily="18" charset="0"/>
                    <a:cs typeface="Times New Roman" panose="02020603050405020304" pitchFamily="18" charset="0"/>
                  </a:rPr>
                  <a:t>´ = V</a:t>
                </a:r>
                <a:r>
                  <a:rPr lang="en-US" sz="1400" i="1" baseline="-25000" dirty="0">
                    <a:latin typeface="Cambria Math" panose="02040503050406030204" pitchFamily="18" charset="0"/>
                    <a:ea typeface="Cambria Math" panose="02040503050406030204" pitchFamily="18" charset="0"/>
                    <a:cs typeface="Times New Roman" panose="02020603050405020304" pitchFamily="18" charset="0"/>
                  </a:rPr>
                  <a:t>IN</a:t>
                </a:r>
                <a:r>
                  <a:rPr lang="en-US" sz="1400" i="1" dirty="0">
                    <a:latin typeface="Cambria Math" panose="02040503050406030204" pitchFamily="18" charset="0"/>
                    <a:ea typeface="Cambria Math" panose="02040503050406030204" pitchFamily="18" charset="0"/>
                    <a:cs typeface="Times New Roman" panose="02020603050405020304" pitchFamily="18" charset="0"/>
                  </a:rPr>
                  <a:t> – I</a:t>
                </a:r>
                <a:r>
                  <a:rPr lang="en-US" sz="1400" i="1" baseline="-25000" dirty="0">
                    <a:latin typeface="Cambria Math" panose="02040503050406030204" pitchFamily="18" charset="0"/>
                    <a:ea typeface="Cambria Math" panose="02040503050406030204" pitchFamily="18" charset="0"/>
                    <a:cs typeface="Times New Roman" panose="02020603050405020304" pitchFamily="18" charset="0"/>
                  </a:rPr>
                  <a:t>IN(on)</a:t>
                </a:r>
                <a:r>
                  <a:rPr lang="en-US" sz="1400" i="1" dirty="0">
                    <a:latin typeface="Cambria Math" panose="02040503050406030204" pitchFamily="18" charset="0"/>
                    <a:ea typeface="Cambria Math" panose="02040503050406030204" pitchFamily="18" charset="0"/>
                    <a:cs typeface="Times New Roman" panose="02020603050405020304" pitchFamily="18" charset="0"/>
                  </a:rPr>
                  <a:t> · (</a:t>
                </a:r>
                <a:r>
                  <a:rPr lang="en-US" sz="1400" i="1" dirty="0" err="1">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err="1">
                    <a:latin typeface="Cambria Math" panose="02040503050406030204" pitchFamily="18" charset="0"/>
                    <a:ea typeface="Cambria Math" panose="02040503050406030204" pitchFamily="18" charset="0"/>
                    <a:cs typeface="Times New Roman" panose="02020603050405020304" pitchFamily="18" charset="0"/>
                  </a:rPr>
                  <a:t>DSonHS</a:t>
                </a:r>
                <a:r>
                  <a:rPr lang="en-US" sz="1400" i="1" dirty="0">
                    <a:latin typeface="Cambria Math" panose="02040503050406030204" pitchFamily="18" charset="0"/>
                    <a:ea typeface="Cambria Math" panose="02040503050406030204" pitchFamily="18" charset="0"/>
                    <a:cs typeface="Times New Roman" panose="02020603050405020304" pitchFamily="18" charset="0"/>
                  </a:rPr>
                  <a:t> + DCR)</a:t>
                </a:r>
              </a:p>
              <a:p>
                <a:pPr marL="806752" lvl="3" indent="0">
                  <a:buNone/>
                </a:pPr>
                <a:r>
                  <a:rPr lang="en-US" sz="1400" i="1" dirty="0">
                    <a:latin typeface="Cambria Math" panose="02040503050406030204" pitchFamily="18" charset="0"/>
                    <a:ea typeface="Cambria Math" panose="02040503050406030204" pitchFamily="18" charset="0"/>
                    <a:cs typeface="Times New Roman" panose="02020603050405020304" pitchFamily="18" charset="0"/>
                  </a:rPr>
                  <a:t>V</a:t>
                </a:r>
                <a:r>
                  <a:rPr lang="en-US" sz="1400" i="1" baseline="-25000" dirty="0">
                    <a:latin typeface="Cambria Math" panose="02040503050406030204" pitchFamily="18" charset="0"/>
                    <a:ea typeface="Cambria Math" panose="02040503050406030204" pitchFamily="18" charset="0"/>
                    <a:cs typeface="Times New Roman" panose="02020603050405020304" pitchFamily="18" charset="0"/>
                  </a:rPr>
                  <a:t>OUT</a:t>
                </a:r>
                <a:r>
                  <a:rPr lang="en-US" sz="1400" i="1" dirty="0">
                    <a:latin typeface="Cambria Math" panose="02040503050406030204" pitchFamily="18" charset="0"/>
                    <a:ea typeface="Cambria Math" panose="02040503050406030204" pitchFamily="18" charset="0"/>
                    <a:cs typeface="Times New Roman" panose="02020603050405020304" pitchFamily="18" charset="0"/>
                  </a:rPr>
                  <a:t>´ = V</a:t>
                </a:r>
                <a:r>
                  <a:rPr lang="en-US" sz="1400" i="1" baseline="-25000" dirty="0">
                    <a:latin typeface="Cambria Math" panose="02040503050406030204" pitchFamily="18" charset="0"/>
                    <a:ea typeface="Cambria Math" panose="02040503050406030204" pitchFamily="18" charset="0"/>
                    <a:cs typeface="Times New Roman" panose="02020603050405020304" pitchFamily="18" charset="0"/>
                  </a:rPr>
                  <a:t>OUT</a:t>
                </a:r>
                <a:r>
                  <a:rPr lang="en-US" sz="1400" i="1" dirty="0">
                    <a:latin typeface="Cambria Math" panose="02040503050406030204" pitchFamily="18" charset="0"/>
                    <a:ea typeface="Cambria Math" panose="02040503050406030204" pitchFamily="18" charset="0"/>
                    <a:cs typeface="Times New Roman" panose="02020603050405020304" pitchFamily="18" charset="0"/>
                  </a:rPr>
                  <a:t> + I</a:t>
                </a:r>
                <a:r>
                  <a:rPr lang="en-US" sz="1400" i="1" baseline="-25000" dirty="0">
                    <a:latin typeface="Cambria Math" panose="02040503050406030204" pitchFamily="18" charset="0"/>
                    <a:ea typeface="Cambria Math" panose="02040503050406030204" pitchFamily="18" charset="0"/>
                    <a:cs typeface="Times New Roman" panose="02020603050405020304" pitchFamily="18" charset="0"/>
                  </a:rPr>
                  <a:t>OUT(off) </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t>
                </a:r>
                <a:r>
                  <a:rPr lang="en-US" sz="1400" i="1" dirty="0" err="1">
                    <a:latin typeface="Cambria Math" panose="02040503050406030204" pitchFamily="18" charset="0"/>
                    <a:ea typeface="Cambria Math" panose="02040503050406030204" pitchFamily="18" charset="0"/>
                    <a:cs typeface="Times New Roman" panose="02020603050405020304" pitchFamily="18" charset="0"/>
                  </a:rPr>
                  <a:t>R</a:t>
                </a:r>
                <a:r>
                  <a:rPr lang="en-US" sz="1400" i="1" baseline="-25000" dirty="0" err="1">
                    <a:latin typeface="Cambria Math" panose="02040503050406030204" pitchFamily="18" charset="0"/>
                    <a:ea typeface="Cambria Math" panose="02040503050406030204" pitchFamily="18" charset="0"/>
                    <a:cs typeface="Times New Roman" panose="02020603050405020304" pitchFamily="18" charset="0"/>
                  </a:rPr>
                  <a:t>DSonLS</a:t>
                </a:r>
                <a:r>
                  <a:rPr lang="en-US" sz="1400" i="1" dirty="0">
                    <a:latin typeface="Cambria Math" panose="02040503050406030204" pitchFamily="18" charset="0"/>
                    <a:ea typeface="Cambria Math" panose="02040503050406030204" pitchFamily="18" charset="0"/>
                    <a:cs typeface="Times New Roman" panose="02020603050405020304" pitchFamily="18" charset="0"/>
                  </a:rPr>
                  <a:t> + DCR)</a:t>
                </a:r>
              </a:p>
              <a:p>
                <a:r>
                  <a:rPr lang="en-US" sz="1600" dirty="0">
                    <a:cs typeface="Times New Roman" panose="02020603050405020304" pitchFamily="18" charset="0"/>
                  </a:rPr>
                  <a:t>The volt-second across the inductor must balance.</a:t>
                </a:r>
                <a:br>
                  <a:rPr lang="en-US" dirty="0">
                    <a:cs typeface="Times New Roman" panose="02020603050405020304" pitchFamily="18" charset="0"/>
                  </a:rPr>
                </a:br>
                <a14:m>
                  <m:oMath xmlns:m="http://schemas.openxmlformats.org/officeDocument/2006/math">
                    <m:d>
                      <m:dPr>
                        <m:begChr m:val="["/>
                        <m:endChr m:val="]"/>
                        <m:ctrlPr>
                          <a:rPr lang="en-US" sz="1400" i="1">
                            <a:latin typeface="Cambria Math" panose="02040503050406030204" pitchFamily="18" charset="0"/>
                            <a:cs typeface="Times New Roman" panose="02020603050405020304" pitchFamily="18" charset="0"/>
                          </a:rPr>
                        </m:ctrlPr>
                      </m:dPr>
                      <m:e>
                        <m:r>
                          <m:rPr>
                            <m:nor/>
                          </m:rPr>
                          <a:rPr lang="en-US" sz="1400" i="1" dirty="0">
                            <a:latin typeface="Times New Roman" panose="02020603050405020304" pitchFamily="18" charset="0"/>
                            <a:cs typeface="Times New Roman" panose="02020603050405020304" pitchFamily="18" charset="0"/>
                          </a:rPr>
                          <m:t>V</m:t>
                        </m:r>
                        <m:r>
                          <m:rPr>
                            <m:nor/>
                          </m:rPr>
                          <a:rPr lang="en-US" sz="1400" i="1" baseline="-25000" dirty="0">
                            <a:latin typeface="Times New Roman" panose="02020603050405020304" pitchFamily="18" charset="0"/>
                            <a:cs typeface="Times New Roman" panose="02020603050405020304" pitchFamily="18" charset="0"/>
                          </a:rPr>
                          <m:t>IN</m:t>
                        </m:r>
                        <m:r>
                          <a:rPr lang="en-US" sz="1400" i="1">
                            <a:latin typeface="Cambria Math"/>
                            <a:cs typeface="Times New Roman" panose="02020603050405020304" pitchFamily="18" charset="0"/>
                          </a:rPr>
                          <m:t>−</m:t>
                        </m:r>
                        <m:f>
                          <m:fPr>
                            <m:ctrlPr>
                              <a:rPr lang="en-US" sz="1400" i="1">
                                <a:latin typeface="Cambria Math" panose="02040503050406030204" pitchFamily="18" charset="0"/>
                                <a:cs typeface="Times New Roman" panose="02020603050405020304" pitchFamily="18" charset="0"/>
                              </a:rPr>
                            </m:ctrlPr>
                          </m:fPr>
                          <m:num>
                            <m:r>
                              <m:rPr>
                                <m:nor/>
                              </m:rPr>
                              <a:rPr lang="en-US" sz="1400" i="1" dirty="0">
                                <a:latin typeface="Times New Roman" panose="02020603050405020304" pitchFamily="18" charset="0"/>
                                <a:cs typeface="Times New Roman" panose="02020603050405020304" pitchFamily="18" charset="0"/>
                              </a:rPr>
                              <m:t>I</m:t>
                            </m:r>
                            <m:r>
                              <m:rPr>
                                <m:nor/>
                              </m:rPr>
                              <a:rPr lang="en-US" sz="1400" i="1" baseline="-25000" dirty="0">
                                <a:latin typeface="Times New Roman" panose="02020603050405020304" pitchFamily="18" charset="0"/>
                                <a:cs typeface="Times New Roman" panose="02020603050405020304" pitchFamily="18" charset="0"/>
                              </a:rPr>
                              <m:t>OUT</m:t>
                            </m:r>
                          </m:num>
                          <m:den>
                            <m:r>
                              <a:rPr lang="en-US" sz="1400" i="1">
                                <a:latin typeface="Cambria Math"/>
                                <a:cs typeface="Times New Roman" panose="02020603050405020304" pitchFamily="18" charset="0"/>
                              </a:rPr>
                              <m:t>1−</m:t>
                            </m:r>
                            <m:r>
                              <a:rPr lang="en-US" sz="1400" i="1">
                                <a:latin typeface="Cambria Math"/>
                                <a:cs typeface="Times New Roman" panose="02020603050405020304" pitchFamily="18" charset="0"/>
                              </a:rPr>
                              <m:t>𝐷</m:t>
                            </m:r>
                          </m:den>
                        </m:f>
                        <m:r>
                          <m:rPr>
                            <m:nor/>
                          </m:rPr>
                          <a:rPr lang="en-US" sz="1400" b="0" i="1" baseline="-25000" dirty="0" smtClean="0">
                            <a:latin typeface="Times New Roman" panose="02020603050405020304" pitchFamily="18" charset="0"/>
                            <a:cs typeface="Times New Roman" panose="02020603050405020304" pitchFamily="18" charset="0"/>
                          </a:rPr>
                          <m:t> </m:t>
                        </m:r>
                        <m:r>
                          <a:rPr lang="en-US" sz="1400" i="1">
                            <a:latin typeface="Cambria Math"/>
                            <a:cs typeface="Times New Roman" panose="02020603050405020304" pitchFamily="18" charset="0"/>
                          </a:rPr>
                          <m:t>(</m:t>
                        </m:r>
                        <m:r>
                          <m:rPr>
                            <m:nor/>
                          </m:rPr>
                          <a:rPr lang="en-US" sz="1400" i="1" dirty="0">
                            <a:latin typeface="Times New Roman" panose="02020603050405020304" pitchFamily="18" charset="0"/>
                            <a:cs typeface="Times New Roman" panose="02020603050405020304" pitchFamily="18" charset="0"/>
                          </a:rPr>
                          <m:t>RDSonHS</m:t>
                        </m:r>
                        <m:r>
                          <m:rPr>
                            <m:nor/>
                          </m:rPr>
                          <a:rPr lang="en-US" sz="1400" i="1" dirty="0">
                            <a:latin typeface="Times New Roman" panose="02020603050405020304" pitchFamily="18" charset="0"/>
                            <a:cs typeface="Times New Roman" panose="02020603050405020304" pitchFamily="18" charset="0"/>
                          </a:rPr>
                          <m:t> + </m:t>
                        </m:r>
                        <m:r>
                          <m:rPr>
                            <m:nor/>
                          </m:rPr>
                          <a:rPr lang="en-US" sz="1400" i="1" dirty="0">
                            <a:latin typeface="Times New Roman" panose="02020603050405020304" pitchFamily="18" charset="0"/>
                            <a:cs typeface="Times New Roman" panose="02020603050405020304" pitchFamily="18" charset="0"/>
                          </a:rPr>
                          <m:t>DCR</m:t>
                        </m:r>
                        <m:r>
                          <a:rPr lang="en-US" sz="1400" i="1">
                            <a:latin typeface="Cambria Math"/>
                            <a:cs typeface="Times New Roman" panose="02020603050405020304" pitchFamily="18" charset="0"/>
                          </a:rPr>
                          <m:t>)</m:t>
                        </m:r>
                      </m:e>
                    </m:d>
                    <m:r>
                      <a:rPr lang="en-US" sz="1400" i="1">
                        <a:latin typeface="Cambria Math"/>
                        <a:cs typeface="Times New Roman" panose="02020603050405020304" pitchFamily="18" charset="0"/>
                      </a:rPr>
                      <m:t>𝐷</m:t>
                    </m:r>
                    <m:r>
                      <a:rPr lang="en-US" sz="1400" i="1">
                        <a:latin typeface="Cambria Math"/>
                        <a:cs typeface="Times New Roman" panose="02020603050405020304" pitchFamily="18" charset="0"/>
                      </a:rPr>
                      <m:t>=</m:t>
                    </m:r>
                    <m:d>
                      <m:dPr>
                        <m:begChr m:val="["/>
                        <m:endChr m:val="]"/>
                        <m:ctrlPr>
                          <a:rPr lang="en-US" sz="1400" i="1">
                            <a:latin typeface="Cambria Math" panose="02040503050406030204" pitchFamily="18" charset="0"/>
                            <a:cs typeface="Times New Roman" panose="02020603050405020304" pitchFamily="18" charset="0"/>
                          </a:rPr>
                        </m:ctrlPr>
                      </m:dPr>
                      <m:e>
                        <m:r>
                          <m:rPr>
                            <m:nor/>
                          </m:rPr>
                          <a:rPr lang="en-US" sz="1400" i="1" dirty="0">
                            <a:latin typeface="Times New Roman" panose="02020603050405020304" pitchFamily="18" charset="0"/>
                            <a:cs typeface="Times New Roman" panose="02020603050405020304" pitchFamily="18" charset="0"/>
                          </a:rPr>
                          <m:t>V</m:t>
                        </m:r>
                        <m:r>
                          <m:rPr>
                            <m:nor/>
                          </m:rPr>
                          <a:rPr lang="en-US" sz="1400" i="1" baseline="-25000" dirty="0">
                            <a:latin typeface="Times New Roman" panose="02020603050405020304" pitchFamily="18" charset="0"/>
                            <a:cs typeface="Times New Roman" panose="02020603050405020304" pitchFamily="18" charset="0"/>
                          </a:rPr>
                          <m:t>OUT</m:t>
                        </m:r>
                        <m:r>
                          <a:rPr lang="en-US" sz="1400" i="1">
                            <a:latin typeface="Cambria Math"/>
                            <a:cs typeface="Times New Roman" panose="02020603050405020304" pitchFamily="18" charset="0"/>
                          </a:rPr>
                          <m:t>+</m:t>
                        </m:r>
                        <m:f>
                          <m:fPr>
                            <m:ctrlPr>
                              <a:rPr lang="en-US" sz="1400" i="1">
                                <a:latin typeface="Cambria Math" panose="02040503050406030204" pitchFamily="18" charset="0"/>
                                <a:cs typeface="Times New Roman" panose="02020603050405020304" pitchFamily="18" charset="0"/>
                              </a:rPr>
                            </m:ctrlPr>
                          </m:fPr>
                          <m:num>
                            <m:r>
                              <m:rPr>
                                <m:nor/>
                              </m:rPr>
                              <a:rPr lang="en-US" sz="1400" i="1" dirty="0">
                                <a:latin typeface="Times New Roman" panose="02020603050405020304" pitchFamily="18" charset="0"/>
                                <a:cs typeface="Times New Roman" panose="02020603050405020304" pitchFamily="18" charset="0"/>
                              </a:rPr>
                              <m:t>I</m:t>
                            </m:r>
                            <m:r>
                              <m:rPr>
                                <m:nor/>
                              </m:rPr>
                              <a:rPr lang="en-US" sz="1400" i="1" baseline="-25000" dirty="0">
                                <a:latin typeface="Times New Roman" panose="02020603050405020304" pitchFamily="18" charset="0"/>
                                <a:cs typeface="Times New Roman" panose="02020603050405020304" pitchFamily="18" charset="0"/>
                              </a:rPr>
                              <m:t>OUT</m:t>
                            </m:r>
                          </m:num>
                          <m:den>
                            <m:r>
                              <a:rPr lang="en-US" sz="1400" i="1">
                                <a:latin typeface="Cambria Math"/>
                                <a:cs typeface="Times New Roman" panose="02020603050405020304" pitchFamily="18" charset="0"/>
                              </a:rPr>
                              <m:t>1−</m:t>
                            </m:r>
                            <m:r>
                              <a:rPr lang="en-US" sz="1400" i="1">
                                <a:latin typeface="Cambria Math"/>
                                <a:cs typeface="Times New Roman" panose="02020603050405020304" pitchFamily="18" charset="0"/>
                              </a:rPr>
                              <m:t>𝐷</m:t>
                            </m:r>
                          </m:den>
                        </m:f>
                        <m:d>
                          <m:dPr>
                            <m:ctrlPr>
                              <a:rPr lang="en-US" sz="1400" i="1">
                                <a:latin typeface="Cambria Math" panose="02040503050406030204" pitchFamily="18" charset="0"/>
                                <a:cs typeface="Times New Roman" panose="02020603050405020304" pitchFamily="18" charset="0"/>
                              </a:rPr>
                            </m:ctrlPr>
                          </m:dPr>
                          <m:e>
                            <m:r>
                              <m:rPr>
                                <m:nor/>
                              </m:rPr>
                              <a:rPr lang="en-US" sz="1400" i="1" dirty="0">
                                <a:latin typeface="Times New Roman" panose="02020603050405020304" pitchFamily="18" charset="0"/>
                                <a:cs typeface="Times New Roman" panose="02020603050405020304" pitchFamily="18" charset="0"/>
                              </a:rPr>
                              <m:t>R</m:t>
                            </m:r>
                            <m:r>
                              <m:rPr>
                                <m:nor/>
                              </m:rPr>
                              <a:rPr lang="en-US" sz="1400" i="1" baseline="-25000" dirty="0">
                                <a:latin typeface="Times New Roman" panose="02020603050405020304" pitchFamily="18" charset="0"/>
                                <a:cs typeface="Times New Roman" panose="02020603050405020304" pitchFamily="18" charset="0"/>
                              </a:rPr>
                              <m:t>DSonLS</m:t>
                            </m:r>
                            <m:r>
                              <a:rPr lang="en-US" sz="1400" i="1">
                                <a:latin typeface="Cambria Math"/>
                                <a:cs typeface="Times New Roman" panose="02020603050405020304" pitchFamily="18" charset="0"/>
                              </a:rPr>
                              <m:t>+</m:t>
                            </m:r>
                            <m:r>
                              <a:rPr lang="en-US" sz="1400" i="1">
                                <a:latin typeface="Cambria Math"/>
                                <a:cs typeface="Times New Roman" panose="02020603050405020304" pitchFamily="18" charset="0"/>
                              </a:rPr>
                              <m:t>𝐷𝐶𝑅</m:t>
                            </m:r>
                          </m:e>
                        </m:d>
                      </m:e>
                    </m:d>
                    <m:d>
                      <m:dPr>
                        <m:ctrlPr>
                          <a:rPr lang="en-US" sz="1400" i="1">
                            <a:latin typeface="Cambria Math" panose="02040503050406030204" pitchFamily="18" charset="0"/>
                            <a:cs typeface="Times New Roman" panose="02020603050405020304" pitchFamily="18" charset="0"/>
                          </a:rPr>
                        </m:ctrlPr>
                      </m:dPr>
                      <m:e>
                        <m:r>
                          <a:rPr lang="en-US" sz="1400" i="1">
                            <a:latin typeface="Cambria Math"/>
                            <a:cs typeface="Times New Roman" panose="02020603050405020304" pitchFamily="18" charset="0"/>
                          </a:rPr>
                          <m:t>1−</m:t>
                        </m:r>
                        <m:r>
                          <a:rPr lang="en-US" sz="1400" i="1">
                            <a:latin typeface="Cambria Math"/>
                            <a:cs typeface="Times New Roman" panose="02020603050405020304" pitchFamily="18" charset="0"/>
                          </a:rPr>
                          <m:t>𝐷</m:t>
                        </m:r>
                      </m:e>
                    </m:d>
                  </m:oMath>
                </a14:m>
                <a:endParaRPr lang="en-US" sz="1400" dirty="0">
                  <a:cs typeface="Times New Roman" panose="02020603050405020304" pitchFamily="18" charset="0"/>
                </a:endParaRPr>
              </a:p>
              <a:p>
                <a:r>
                  <a:rPr lang="en-US" sz="1600" dirty="0">
                    <a:cs typeface="Times New Roman" panose="02020603050405020304" pitchFamily="18" charset="0"/>
                  </a:rPr>
                  <a:t>Arrange like terms:</a:t>
                </a:r>
                <a:br>
                  <a:rPr lang="en-US" dirty="0">
                    <a:cs typeface="Times New Roman" panose="02020603050405020304" pitchFamily="18" charset="0"/>
                  </a:rPr>
                </a:br>
                <a14:m>
                  <m:oMath xmlns:m="http://schemas.openxmlformats.org/officeDocument/2006/math">
                    <m:sSup>
                      <m:sSupPr>
                        <m:ctrlPr>
                          <a:rPr lang="en-US" sz="1200" i="1">
                            <a:latin typeface="Cambria Math" panose="02040503050406030204" pitchFamily="18" charset="0"/>
                            <a:cs typeface="Times New Roman" panose="02020603050405020304" pitchFamily="18" charset="0"/>
                          </a:rPr>
                        </m:ctrlPr>
                      </m:sSupPr>
                      <m:e>
                        <m:r>
                          <a:rPr lang="en-US" sz="1200" i="1">
                            <a:latin typeface="Cambria Math"/>
                            <a:cs typeface="Times New Roman" panose="02020603050405020304" pitchFamily="18" charset="0"/>
                          </a:rPr>
                          <m:t>𝐷</m:t>
                        </m:r>
                      </m:e>
                      <m:sup>
                        <m:r>
                          <a:rPr lang="en-US" sz="1200" i="1">
                            <a:latin typeface="Cambria Math"/>
                            <a:cs typeface="Times New Roman" panose="02020603050405020304" pitchFamily="18" charset="0"/>
                          </a:rPr>
                          <m:t>2</m:t>
                        </m:r>
                      </m:sup>
                    </m:sSup>
                    <m:d>
                      <m:dPr>
                        <m:ctrlPr>
                          <a:rPr lang="en-US" sz="1200" i="1">
                            <a:latin typeface="Cambria Math" panose="02040503050406030204" pitchFamily="18" charset="0"/>
                            <a:cs typeface="Times New Roman" panose="02020603050405020304" pitchFamily="18" charset="0"/>
                          </a:rPr>
                        </m:ctrlPr>
                      </m:dPr>
                      <m:e>
                        <m:r>
                          <m:rPr>
                            <m:nor/>
                          </m:rPr>
                          <a:rPr lang="en-US" sz="1200" i="1" dirty="0">
                            <a:latin typeface="Times New Roman" panose="02020603050405020304" pitchFamily="18" charset="0"/>
                            <a:cs typeface="Times New Roman" panose="02020603050405020304" pitchFamily="18" charset="0"/>
                          </a:rPr>
                          <m:t>V</m:t>
                        </m:r>
                        <m:r>
                          <m:rPr>
                            <m:nor/>
                          </m:rPr>
                          <a:rPr lang="en-US" sz="1200" i="1" baseline="-25000" dirty="0">
                            <a:latin typeface="Times New Roman" panose="02020603050405020304" pitchFamily="18" charset="0"/>
                            <a:cs typeface="Times New Roman" panose="02020603050405020304" pitchFamily="18" charset="0"/>
                          </a:rPr>
                          <m:t>IN</m:t>
                        </m:r>
                        <m:r>
                          <a:rPr lang="en-US" sz="1200" i="1">
                            <a:latin typeface="Cambria Math"/>
                            <a:cs typeface="Times New Roman" panose="02020603050405020304" pitchFamily="18" charset="0"/>
                          </a:rPr>
                          <m:t>+</m:t>
                        </m:r>
                        <m:r>
                          <m:rPr>
                            <m:nor/>
                          </m:rPr>
                          <a:rPr lang="en-US" sz="1200" i="1" dirty="0">
                            <a:latin typeface="Cambria Math" panose="02040503050406030204" pitchFamily="18" charset="0"/>
                            <a:ea typeface="Cambria Math" panose="02040503050406030204" pitchFamily="18" charset="0"/>
                            <a:cs typeface="Times New Roman" panose="02020603050405020304" pitchFamily="18" charset="0"/>
                          </a:rPr>
                          <m:t>V</m:t>
                        </m:r>
                        <m:r>
                          <m:rPr>
                            <m:nor/>
                          </m:rPr>
                          <a:rPr lang="en-US" sz="1200" i="1" baseline="-25000" dirty="0">
                            <a:latin typeface="Cambria Math" panose="02040503050406030204" pitchFamily="18" charset="0"/>
                            <a:ea typeface="Cambria Math" panose="02040503050406030204" pitchFamily="18" charset="0"/>
                            <a:cs typeface="Times New Roman" panose="02020603050405020304" pitchFamily="18" charset="0"/>
                          </a:rPr>
                          <m:t>OUT</m:t>
                        </m:r>
                        <m:r>
                          <a:rPr lang="en-US" sz="1200" i="1">
                            <a:latin typeface="Cambria Math"/>
                            <a:cs typeface="Times New Roman" panose="02020603050405020304" pitchFamily="18" charset="0"/>
                          </a:rPr>
                          <m:t>+</m:t>
                        </m:r>
                        <m:r>
                          <m:rPr>
                            <m:nor/>
                          </m:rPr>
                          <a:rPr lang="en-US" sz="1200" i="1" dirty="0">
                            <a:latin typeface="Times New Roman" panose="02020603050405020304" pitchFamily="18" charset="0"/>
                            <a:cs typeface="Times New Roman" panose="02020603050405020304" pitchFamily="18" charset="0"/>
                          </a:rPr>
                          <m:t>I</m:t>
                        </m:r>
                        <m:r>
                          <m:rPr>
                            <m:nor/>
                          </m:rPr>
                          <a:rPr lang="en-US" sz="1200" i="1" baseline="-25000" dirty="0">
                            <a:latin typeface="Times New Roman" panose="02020603050405020304" pitchFamily="18" charset="0"/>
                            <a:cs typeface="Times New Roman" panose="02020603050405020304" pitchFamily="18" charset="0"/>
                          </a:rPr>
                          <m:t>OUT</m:t>
                        </m:r>
                        <m:r>
                          <m:rPr>
                            <m:nor/>
                          </m:rPr>
                          <a:rPr lang="en-US" sz="1200" i="1" baseline="-25000" dirty="0">
                            <a:latin typeface="Times New Roman" panose="02020603050405020304" pitchFamily="18" charset="0"/>
                            <a:cs typeface="Times New Roman" panose="02020603050405020304" pitchFamily="18" charset="0"/>
                          </a:rPr>
                          <m:t> </m:t>
                        </m:r>
                        <m:r>
                          <a:rPr lang="en-US" sz="1200" i="1">
                            <a:latin typeface="Cambria Math"/>
                            <a:cs typeface="Times New Roman" panose="02020603050405020304" pitchFamily="18" charset="0"/>
                          </a:rPr>
                          <m:t>(</m:t>
                        </m:r>
                        <m:r>
                          <m:rPr>
                            <m:nor/>
                          </m:rPr>
                          <a:rPr lang="en-US" sz="1200" i="1" dirty="0">
                            <a:latin typeface="Times New Roman" panose="02020603050405020304" pitchFamily="18" charset="0"/>
                            <a:cs typeface="Times New Roman" panose="02020603050405020304" pitchFamily="18" charset="0"/>
                          </a:rPr>
                          <m:t>RDSonHS</m:t>
                        </m:r>
                        <m:r>
                          <m:rPr>
                            <m:nor/>
                          </m:rPr>
                          <a:rPr lang="en-US" sz="1200" i="1" dirty="0">
                            <a:latin typeface="Times New Roman" panose="02020603050405020304" pitchFamily="18" charset="0"/>
                            <a:cs typeface="Times New Roman" panose="02020603050405020304" pitchFamily="18" charset="0"/>
                          </a:rPr>
                          <m:t> + </m:t>
                        </m:r>
                        <m:r>
                          <m:rPr>
                            <m:nor/>
                          </m:rPr>
                          <a:rPr lang="en-US" sz="1200" i="1" dirty="0">
                            <a:latin typeface="Times New Roman" panose="02020603050405020304" pitchFamily="18" charset="0"/>
                            <a:cs typeface="Times New Roman" panose="02020603050405020304" pitchFamily="18" charset="0"/>
                          </a:rPr>
                          <m:t>DCR</m:t>
                        </m:r>
                        <m:r>
                          <a:rPr lang="en-US" sz="1200" b="0" i="1" dirty="0" smtClean="0">
                            <a:latin typeface="Cambria Math" panose="02040503050406030204" pitchFamily="18" charset="0"/>
                            <a:cs typeface="Times New Roman" panose="02020603050405020304" pitchFamily="18" charset="0"/>
                          </a:rPr>
                          <m:t>)</m:t>
                        </m:r>
                      </m:e>
                    </m:d>
                    <m:r>
                      <a:rPr lang="en-US" sz="1200" i="1">
                        <a:latin typeface="Cambria Math"/>
                        <a:cs typeface="Times New Roman" panose="02020603050405020304" pitchFamily="18" charset="0"/>
                      </a:rPr>
                      <m:t>−</m:t>
                    </m:r>
                    <m:r>
                      <a:rPr lang="en-US" sz="1200" i="1">
                        <a:latin typeface="Cambria Math"/>
                        <a:cs typeface="Times New Roman" panose="02020603050405020304" pitchFamily="18" charset="0"/>
                      </a:rPr>
                      <m:t>𝐷</m:t>
                    </m:r>
                    <m:d>
                      <m:dPr>
                        <m:ctrlPr>
                          <a:rPr lang="en-US" sz="1200" i="1">
                            <a:latin typeface="Cambria Math" panose="02040503050406030204" pitchFamily="18" charset="0"/>
                            <a:cs typeface="Times New Roman" panose="02020603050405020304" pitchFamily="18" charset="0"/>
                          </a:rPr>
                        </m:ctrlPr>
                      </m:dPr>
                      <m:e>
                        <m:r>
                          <m:rPr>
                            <m:nor/>
                          </m:rPr>
                          <a:rPr lang="en-US" sz="1200" i="1" dirty="0">
                            <a:latin typeface="Times New Roman" panose="02020603050405020304" pitchFamily="18" charset="0"/>
                            <a:cs typeface="Times New Roman" panose="02020603050405020304" pitchFamily="18" charset="0"/>
                          </a:rPr>
                          <m:t>V</m:t>
                        </m:r>
                        <m:r>
                          <m:rPr>
                            <m:nor/>
                          </m:rPr>
                          <a:rPr lang="en-US" sz="1200" i="1" baseline="-25000" dirty="0">
                            <a:latin typeface="Times New Roman" panose="02020603050405020304" pitchFamily="18" charset="0"/>
                            <a:cs typeface="Times New Roman" panose="02020603050405020304" pitchFamily="18" charset="0"/>
                          </a:rPr>
                          <m:t>IN</m:t>
                        </m:r>
                        <m:r>
                          <a:rPr lang="en-US" sz="1200" i="1">
                            <a:latin typeface="Cambria Math"/>
                            <a:cs typeface="Times New Roman" panose="02020603050405020304" pitchFamily="18" charset="0"/>
                          </a:rPr>
                          <m:t>+2</m:t>
                        </m:r>
                        <m:r>
                          <m:rPr>
                            <m:nor/>
                          </m:rPr>
                          <a:rPr lang="en-US" sz="1200" i="1" dirty="0">
                            <a:latin typeface="Cambria Math" panose="02040503050406030204" pitchFamily="18" charset="0"/>
                            <a:ea typeface="Cambria Math" panose="02040503050406030204" pitchFamily="18" charset="0"/>
                            <a:cs typeface="Times New Roman" panose="02020603050405020304" pitchFamily="18" charset="0"/>
                          </a:rPr>
                          <m:t>V</m:t>
                        </m:r>
                        <m:r>
                          <m:rPr>
                            <m:nor/>
                          </m:rPr>
                          <a:rPr lang="en-US" sz="1200" i="1" baseline="-25000" dirty="0">
                            <a:latin typeface="Cambria Math" panose="02040503050406030204" pitchFamily="18" charset="0"/>
                            <a:ea typeface="Cambria Math" panose="02040503050406030204" pitchFamily="18" charset="0"/>
                            <a:cs typeface="Times New Roman" panose="02020603050405020304" pitchFamily="18" charset="0"/>
                          </a:rPr>
                          <m:t>OUT</m:t>
                        </m:r>
                        <m:r>
                          <a:rPr lang="en-US" sz="1200" i="1">
                            <a:latin typeface="Cambria Math"/>
                            <a:cs typeface="Times New Roman" panose="02020603050405020304" pitchFamily="18" charset="0"/>
                          </a:rPr>
                          <m:t>+</m:t>
                        </m:r>
                        <m:r>
                          <m:rPr>
                            <m:nor/>
                          </m:rPr>
                          <a:rPr lang="en-US" sz="1200" i="1" dirty="0">
                            <a:latin typeface="Times New Roman" panose="02020603050405020304" pitchFamily="18" charset="0"/>
                            <a:cs typeface="Times New Roman" panose="02020603050405020304" pitchFamily="18" charset="0"/>
                          </a:rPr>
                          <m:t>I</m:t>
                        </m:r>
                        <m:r>
                          <m:rPr>
                            <m:nor/>
                          </m:rPr>
                          <a:rPr lang="en-US" sz="1200" i="1" baseline="-25000" dirty="0">
                            <a:latin typeface="Times New Roman" panose="02020603050405020304" pitchFamily="18" charset="0"/>
                            <a:cs typeface="Times New Roman" panose="02020603050405020304" pitchFamily="18" charset="0"/>
                          </a:rPr>
                          <m:t>OUT</m:t>
                        </m:r>
                        <m:r>
                          <m:rPr>
                            <m:nor/>
                          </m:rPr>
                          <a:rPr lang="en-US" sz="1200" b="0" i="1" baseline="-25000" dirty="0" smtClean="0">
                            <a:latin typeface="Times New Roman" panose="02020603050405020304" pitchFamily="18" charset="0"/>
                            <a:cs typeface="Times New Roman" panose="02020603050405020304" pitchFamily="18" charset="0"/>
                          </a:rPr>
                          <m:t> </m:t>
                        </m:r>
                        <m:d>
                          <m:dPr>
                            <m:ctrlPr>
                              <a:rPr lang="en-US" sz="1200" i="1">
                                <a:latin typeface="Cambria Math" panose="02040503050406030204" pitchFamily="18" charset="0"/>
                                <a:cs typeface="Times New Roman" panose="02020603050405020304" pitchFamily="18" charset="0"/>
                              </a:rPr>
                            </m:ctrlPr>
                          </m:dPr>
                          <m:e>
                            <m:r>
                              <m:rPr>
                                <m:nor/>
                              </m:rPr>
                              <a:rPr lang="en-US" sz="1200" i="1" dirty="0">
                                <a:latin typeface="Times New Roman" panose="02020603050405020304" pitchFamily="18" charset="0"/>
                                <a:cs typeface="Times New Roman" panose="02020603050405020304" pitchFamily="18" charset="0"/>
                              </a:rPr>
                              <m:t>R</m:t>
                            </m:r>
                            <m:r>
                              <m:rPr>
                                <m:nor/>
                              </m:rPr>
                              <a:rPr lang="en-US" sz="1200" i="1" baseline="-25000" dirty="0">
                                <a:latin typeface="Times New Roman" panose="02020603050405020304" pitchFamily="18" charset="0"/>
                                <a:cs typeface="Times New Roman" panose="02020603050405020304" pitchFamily="18" charset="0"/>
                              </a:rPr>
                              <m:t>DSonLS</m:t>
                            </m:r>
                            <m:r>
                              <a:rPr lang="en-US" sz="1200" i="1">
                                <a:latin typeface="Cambria Math"/>
                                <a:cs typeface="Times New Roman" panose="02020603050405020304" pitchFamily="18" charset="0"/>
                              </a:rPr>
                              <m:t>+</m:t>
                            </m:r>
                            <m:r>
                              <a:rPr lang="en-US" sz="1200" i="1">
                                <a:latin typeface="Cambria Math"/>
                                <a:cs typeface="Times New Roman" panose="02020603050405020304" pitchFamily="18" charset="0"/>
                              </a:rPr>
                              <m:t>𝐷𝐶𝑅</m:t>
                            </m:r>
                          </m:e>
                        </m:d>
                      </m:e>
                    </m:d>
                    <m:r>
                      <a:rPr lang="en-US" sz="1200" i="1">
                        <a:latin typeface="Cambria Math"/>
                        <a:cs typeface="Times New Roman" panose="02020603050405020304" pitchFamily="18" charset="0"/>
                      </a:rPr>
                      <m:t>+</m:t>
                    </m:r>
                    <m:r>
                      <m:rPr>
                        <m:nor/>
                      </m:rPr>
                      <a:rPr lang="en-US" sz="1200" i="1" dirty="0">
                        <a:latin typeface="Cambria Math" panose="02040503050406030204" pitchFamily="18" charset="0"/>
                        <a:ea typeface="Cambria Math" panose="02040503050406030204" pitchFamily="18" charset="0"/>
                        <a:cs typeface="Times New Roman" panose="02020603050405020304" pitchFamily="18" charset="0"/>
                      </a:rPr>
                      <m:t>V</m:t>
                    </m:r>
                    <m:r>
                      <m:rPr>
                        <m:nor/>
                      </m:rPr>
                      <a:rPr lang="en-US" sz="1200" i="1" baseline="-25000" dirty="0">
                        <a:latin typeface="Cambria Math" panose="02040503050406030204" pitchFamily="18" charset="0"/>
                        <a:ea typeface="Cambria Math" panose="02040503050406030204" pitchFamily="18" charset="0"/>
                        <a:cs typeface="Times New Roman" panose="02020603050405020304" pitchFamily="18" charset="0"/>
                      </a:rPr>
                      <m:t>OUT</m:t>
                    </m:r>
                    <m:r>
                      <a:rPr lang="en-US" sz="1200" i="1">
                        <a:latin typeface="Cambria Math"/>
                        <a:cs typeface="Times New Roman" panose="02020603050405020304" pitchFamily="18" charset="0"/>
                      </a:rPr>
                      <m:t>+</m:t>
                    </m:r>
                    <m:r>
                      <m:rPr>
                        <m:nor/>
                      </m:rPr>
                      <a:rPr lang="en-US" sz="1200" i="1" dirty="0">
                        <a:latin typeface="Times New Roman" panose="02020603050405020304" pitchFamily="18" charset="0"/>
                        <a:cs typeface="Times New Roman" panose="02020603050405020304" pitchFamily="18" charset="0"/>
                      </a:rPr>
                      <m:t>I</m:t>
                    </m:r>
                    <m:r>
                      <m:rPr>
                        <m:nor/>
                      </m:rPr>
                      <a:rPr lang="en-US" sz="1200" i="1" baseline="-25000" dirty="0">
                        <a:latin typeface="Times New Roman" panose="02020603050405020304" pitchFamily="18" charset="0"/>
                        <a:cs typeface="Times New Roman" panose="02020603050405020304" pitchFamily="18" charset="0"/>
                      </a:rPr>
                      <m:t>OUT</m:t>
                    </m:r>
                    <m:r>
                      <m:rPr>
                        <m:nor/>
                      </m:rPr>
                      <a:rPr lang="en-US" sz="1200" b="0" i="1" baseline="-25000" dirty="0" smtClean="0">
                        <a:latin typeface="Times New Roman" panose="02020603050405020304" pitchFamily="18" charset="0"/>
                        <a:cs typeface="Times New Roman" panose="02020603050405020304" pitchFamily="18" charset="0"/>
                      </a:rPr>
                      <m:t> </m:t>
                    </m:r>
                    <m:d>
                      <m:dPr>
                        <m:ctrlPr>
                          <a:rPr lang="en-US" sz="1200" i="1">
                            <a:latin typeface="Cambria Math" panose="02040503050406030204" pitchFamily="18" charset="0"/>
                            <a:cs typeface="Times New Roman" panose="02020603050405020304" pitchFamily="18" charset="0"/>
                          </a:rPr>
                        </m:ctrlPr>
                      </m:dPr>
                      <m:e>
                        <m:r>
                          <m:rPr>
                            <m:nor/>
                          </m:rPr>
                          <a:rPr lang="en-US" sz="1200" i="1" dirty="0">
                            <a:latin typeface="Times New Roman" panose="02020603050405020304" pitchFamily="18" charset="0"/>
                            <a:cs typeface="Times New Roman" panose="02020603050405020304" pitchFamily="18" charset="0"/>
                          </a:rPr>
                          <m:t>R</m:t>
                        </m:r>
                        <m:r>
                          <m:rPr>
                            <m:nor/>
                          </m:rPr>
                          <a:rPr lang="en-US" sz="1200" i="1" baseline="-25000" dirty="0">
                            <a:latin typeface="Times New Roman" panose="02020603050405020304" pitchFamily="18" charset="0"/>
                            <a:cs typeface="Times New Roman" panose="02020603050405020304" pitchFamily="18" charset="0"/>
                          </a:rPr>
                          <m:t>DSonLS</m:t>
                        </m:r>
                        <m:r>
                          <a:rPr lang="en-US" sz="1200" i="1">
                            <a:latin typeface="Cambria Math"/>
                            <a:cs typeface="Times New Roman" panose="02020603050405020304" pitchFamily="18" charset="0"/>
                          </a:rPr>
                          <m:t>+</m:t>
                        </m:r>
                        <m:r>
                          <a:rPr lang="en-US" sz="1200" i="1">
                            <a:latin typeface="Cambria Math"/>
                            <a:cs typeface="Times New Roman" panose="02020603050405020304" pitchFamily="18" charset="0"/>
                          </a:rPr>
                          <m:t>𝐷𝐶𝑅</m:t>
                        </m:r>
                      </m:e>
                    </m:d>
                    <m:r>
                      <a:rPr lang="en-US" sz="1200" b="0" i="1" smtClean="0">
                        <a:latin typeface="Cambria Math" panose="02040503050406030204" pitchFamily="18" charset="0"/>
                        <a:cs typeface="Times New Roman" panose="02020603050405020304" pitchFamily="18" charset="0"/>
                      </a:rPr>
                      <m:t>= </m:t>
                    </m:r>
                    <m:r>
                      <a:rPr lang="en-US" sz="1200" i="1">
                        <a:latin typeface="Cambria Math"/>
                        <a:cs typeface="Times New Roman" panose="02020603050405020304" pitchFamily="18" charset="0"/>
                      </a:rPr>
                      <m:t>0</m:t>
                    </m:r>
                  </m:oMath>
                </a14:m>
                <a:endParaRPr lang="en-US" sz="1200" i="1" dirty="0">
                  <a:cs typeface="Times New Roman" panose="02020603050405020304" pitchFamily="18" charset="0"/>
                </a:endParaRPr>
              </a:p>
              <a:p>
                <a:r>
                  <a:rPr lang="en-US" sz="1600" dirty="0">
                    <a:cs typeface="Times New Roman" panose="02020603050405020304" pitchFamily="18" charset="0"/>
                  </a:rPr>
                  <a:t>Solve for D to get a more accurate value of D as a function of load current. </a:t>
                </a:r>
              </a:p>
              <a:p>
                <a:pPr marL="0" indent="0">
                  <a:buNone/>
                </a:pPr>
                <a14:m>
                  <m:oMathPara xmlns:m="http://schemas.openxmlformats.org/officeDocument/2006/math">
                    <m:oMathParaPr>
                      <m:jc m:val="centerGroup"/>
                    </m:oMathParaPr>
                    <m:oMath xmlns:m="http://schemas.openxmlformats.org/officeDocument/2006/math">
                      <m:r>
                        <a:rPr lang="en-US" sz="1400" b="0" i="1" smtClean="0">
                          <a:latin typeface="Cambria Math"/>
                          <a:cs typeface="Times New Roman" panose="02020603050405020304" pitchFamily="18" charset="0"/>
                        </a:rPr>
                        <m:t>𝐷</m:t>
                      </m:r>
                      <m:r>
                        <a:rPr lang="en-US" sz="1400" i="1" smtClean="0">
                          <a:latin typeface="Cambria Math"/>
                          <a:cs typeface="Times New Roman" panose="02020603050405020304" pitchFamily="18" charset="0"/>
                        </a:rPr>
                        <m:t>=</m:t>
                      </m:r>
                      <m:f>
                        <m:fPr>
                          <m:ctrlPr>
                            <a:rPr lang="en-US" sz="1400" i="1" smtClean="0">
                              <a:latin typeface="Cambria Math" panose="02040503050406030204" pitchFamily="18" charset="0"/>
                              <a:cs typeface="Times New Roman" panose="02020603050405020304" pitchFamily="18" charset="0"/>
                            </a:rPr>
                          </m:ctrlPr>
                        </m:fPr>
                        <m:num>
                          <m:r>
                            <a:rPr lang="en-US" sz="1400" i="1" smtClean="0">
                              <a:latin typeface="Cambria Math"/>
                              <a:cs typeface="Times New Roman" panose="02020603050405020304" pitchFamily="18" charset="0"/>
                            </a:rPr>
                            <m:t>−</m:t>
                          </m:r>
                          <m:r>
                            <a:rPr lang="en-US" sz="1400" i="1" smtClean="0">
                              <a:latin typeface="Cambria Math"/>
                              <a:cs typeface="Times New Roman" panose="02020603050405020304" pitchFamily="18" charset="0"/>
                            </a:rPr>
                            <m:t>𝑏</m:t>
                          </m:r>
                          <m:r>
                            <a:rPr lang="en-US" sz="1400" b="0" i="1" smtClean="0">
                              <a:latin typeface="Cambria Math"/>
                              <a:cs typeface="Times New Roman" panose="02020603050405020304" pitchFamily="18" charset="0"/>
                            </a:rPr>
                            <m:t>−</m:t>
                          </m:r>
                          <m:rad>
                            <m:radPr>
                              <m:degHide m:val="on"/>
                              <m:ctrlPr>
                                <a:rPr lang="en-US" sz="1400" i="1" smtClean="0">
                                  <a:latin typeface="Cambria Math" panose="02040503050406030204" pitchFamily="18" charset="0"/>
                                  <a:cs typeface="Times New Roman" panose="02020603050405020304" pitchFamily="18" charset="0"/>
                                </a:rPr>
                              </m:ctrlPr>
                            </m:radPr>
                            <m:deg/>
                            <m:e>
                              <m:sSup>
                                <m:sSupPr>
                                  <m:ctrlPr>
                                    <a:rPr lang="en-US" sz="1400" i="1" smtClean="0">
                                      <a:latin typeface="Cambria Math" panose="02040503050406030204" pitchFamily="18" charset="0"/>
                                      <a:cs typeface="Times New Roman" panose="02020603050405020304" pitchFamily="18" charset="0"/>
                                    </a:rPr>
                                  </m:ctrlPr>
                                </m:sSupPr>
                                <m:e>
                                  <m:r>
                                    <a:rPr lang="en-US" sz="1400" i="1" smtClean="0">
                                      <a:latin typeface="Cambria Math"/>
                                      <a:cs typeface="Times New Roman" panose="02020603050405020304" pitchFamily="18" charset="0"/>
                                    </a:rPr>
                                    <m:t>𝑏</m:t>
                                  </m:r>
                                </m:e>
                                <m:sup>
                                  <m:r>
                                    <a:rPr lang="en-US" sz="1400" i="1" smtClean="0">
                                      <a:latin typeface="Cambria Math"/>
                                      <a:cs typeface="Times New Roman" panose="02020603050405020304" pitchFamily="18" charset="0"/>
                                    </a:rPr>
                                    <m:t>2</m:t>
                                  </m:r>
                                </m:sup>
                              </m:sSup>
                              <m:r>
                                <a:rPr lang="en-US" sz="1400" i="1" smtClean="0">
                                  <a:latin typeface="Cambria Math"/>
                                  <a:cs typeface="Times New Roman" panose="02020603050405020304" pitchFamily="18" charset="0"/>
                                </a:rPr>
                                <m:t>−4</m:t>
                              </m:r>
                              <m:r>
                                <a:rPr lang="en-US" sz="1400" i="1" smtClean="0">
                                  <a:latin typeface="Cambria Math"/>
                                  <a:cs typeface="Times New Roman" panose="02020603050405020304" pitchFamily="18" charset="0"/>
                                </a:rPr>
                                <m:t>𝑎𝑐</m:t>
                              </m:r>
                            </m:e>
                          </m:rad>
                        </m:num>
                        <m:den>
                          <m:r>
                            <a:rPr lang="en-US" sz="1400" i="1" smtClean="0">
                              <a:latin typeface="Cambria Math"/>
                              <a:cs typeface="Times New Roman" panose="02020603050405020304" pitchFamily="18" charset="0"/>
                            </a:rPr>
                            <m:t>2</m:t>
                          </m:r>
                          <m:r>
                            <a:rPr lang="en-US" sz="1400" i="1" smtClean="0">
                              <a:latin typeface="Cambria Math"/>
                              <a:cs typeface="Times New Roman" panose="02020603050405020304" pitchFamily="18" charset="0"/>
                            </a:rPr>
                            <m:t>𝑎</m:t>
                          </m:r>
                        </m:den>
                      </m:f>
                    </m:oMath>
                  </m:oMathPara>
                </a14:m>
                <a:endParaRPr lang="en-US" sz="1400" dirty="0">
                  <a:cs typeface="Times New Roman" panose="02020603050405020304" pitchFamily="18" charset="0"/>
                </a:endParaRPr>
              </a:p>
              <a:p>
                <a:r>
                  <a:rPr lang="en-US" sz="1600" dirty="0"/>
                  <a:t>An excel based calculator that performs the described duty cycle estimation is available</a:t>
                </a:r>
                <a:r>
                  <a:rPr lang="en-US" dirty="0"/>
                  <a:t>.</a:t>
                </a:r>
              </a:p>
              <a:p>
                <a:endParaRPr lang="en-US" dirty="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04" t="-65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EFB850D6-9159-4B36-A6FD-736018DBF6F8}" type="slidenum">
              <a:rPr lang="en-US" smtClean="0"/>
              <a:pPr>
                <a:defRPr/>
              </a:pPr>
              <a:t>7</a:t>
            </a:fld>
            <a:endParaRPr lang="en-US"/>
          </a:p>
        </p:txBody>
      </p:sp>
    </p:spTree>
    <p:extLst>
      <p:ext uri="{BB962C8B-B14F-4D97-AF65-F5344CB8AC3E}">
        <p14:creationId xmlns:p14="http://schemas.microsoft.com/office/powerpoint/2010/main" val="55184108"/>
      </p:ext>
    </p:extLst>
  </p:cSld>
  <p:clrMapOvr>
    <a:masterClrMapping/>
  </p:clrMapOvr>
  <mc:AlternateContent xmlns:mc="http://schemas.openxmlformats.org/markup-compatibility/2006" xmlns:p14="http://schemas.microsoft.com/office/powerpoint/2010/main">
    <mc:Choice Requires="p14">
      <p:transition spd="slow" p14:dur="2000" advTm="47247"/>
    </mc:Choice>
    <mc:Fallback xmlns="">
      <p:transition spd="slow" advTm="472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insights about duty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load current is very low, </a:t>
                </a:r>
                <a:r>
                  <a:rPr lang="en-US" dirty="0">
                    <a:latin typeface="Times New Roman" panose="02020603050405020304" pitchFamily="18" charset="0"/>
                    <a:cs typeface="Times New Roman" panose="02020603050405020304" pitchFamily="18" charset="0"/>
                  </a:rPr>
                  <a:t>D = </a:t>
                </a:r>
                <a:r>
                  <a:rPr lang="en-US" dirty="0" err="1">
                    <a:latin typeface="Times New Roman" panose="02020603050405020304" pitchFamily="18" charset="0"/>
                    <a:cs typeface="Times New Roman" panose="02020603050405020304" pitchFamily="18" charset="0"/>
                  </a:rPr>
                  <a:t>D</a:t>
                </a:r>
                <a:r>
                  <a:rPr lang="en-US" sz="1350" dirty="0" err="1">
                    <a:latin typeface="Times New Roman" panose="02020603050405020304" pitchFamily="18" charset="0"/>
                    <a:cs typeface="Times New Roman" panose="02020603050405020304" pitchFamily="18" charset="0"/>
                  </a:rPr>
                  <a:t>ideal</a:t>
                </a:r>
                <a:endParaRPr lang="en-US" sz="1350" dirty="0">
                  <a:latin typeface="Times New Roman" panose="02020603050405020304" pitchFamily="18" charset="0"/>
                  <a:cs typeface="Times New Roman" panose="02020603050405020304" pitchFamily="18" charset="0"/>
                </a:endParaRPr>
              </a:p>
              <a:p>
                <a:r>
                  <a:rPr lang="en-US" dirty="0">
                    <a:cs typeface="Times New Roman" panose="02020603050405020304" pitchFamily="18" charset="0"/>
                  </a:rPr>
                  <a:t>As load current increases, </a:t>
                </a:r>
                <a:r>
                  <a:rPr lang="en-US" dirty="0">
                    <a:latin typeface="Times New Roman" panose="02020603050405020304" pitchFamily="18" charset="0"/>
                    <a:cs typeface="Times New Roman" panose="02020603050405020304" pitchFamily="18" charset="0"/>
                  </a:rPr>
                  <a:t>D </a:t>
                </a:r>
                <a:r>
                  <a:rPr lang="en-US" dirty="0">
                    <a:cs typeface="Times New Roman" panose="02020603050405020304" pitchFamily="18" charset="0"/>
                  </a:rPr>
                  <a:t>gets larger.</a:t>
                </a:r>
              </a:p>
              <a:p>
                <a:r>
                  <a:rPr lang="en-US" dirty="0">
                    <a:cs typeface="Times New Roman" panose="02020603050405020304" pitchFamily="18" charset="0"/>
                  </a:rPr>
                  <a:t>As load current increases, the value of</a:t>
                </a:r>
                <a:r>
                  <a:rPr lang="en-US" dirty="0">
                    <a:solidFill>
                      <a:schemeClr val="tx1"/>
                    </a:solidFill>
                    <a:cs typeface="Times New Roman" panose="02020603050405020304" pitchFamily="18" charset="0"/>
                  </a:rPr>
                  <a:t> </a:t>
                </a:r>
                <a14:m>
                  <m:oMath xmlns:m="http://schemas.openxmlformats.org/officeDocument/2006/math">
                    <m:sSup>
                      <m:sSupPr>
                        <m:ctrlPr>
                          <a:rPr lang="en-US" i="1" smtClean="0">
                            <a:solidFill>
                              <a:schemeClr val="tx1"/>
                            </a:solidFill>
                            <a:latin typeface="Cambria Math" panose="02040503050406030204" pitchFamily="18" charset="0"/>
                            <a:cs typeface="Times New Roman" panose="02020603050405020304" pitchFamily="18" charset="0"/>
                          </a:rPr>
                        </m:ctrlPr>
                      </m:sSupPr>
                      <m:e>
                        <m:r>
                          <a:rPr lang="en-US" b="0" i="1" smtClean="0">
                            <a:solidFill>
                              <a:schemeClr val="tx1"/>
                            </a:solidFill>
                            <a:latin typeface="Cambria Math"/>
                            <a:cs typeface="Times New Roman" panose="02020603050405020304" pitchFamily="18" charset="0"/>
                          </a:rPr>
                          <m:t>𝑏</m:t>
                        </m:r>
                      </m:e>
                      <m:sup>
                        <m:r>
                          <a:rPr lang="en-US" b="0" i="1" smtClean="0">
                            <a:solidFill>
                              <a:schemeClr val="tx1"/>
                            </a:solidFill>
                            <a:latin typeface="Cambria Math"/>
                            <a:cs typeface="Times New Roman" panose="02020603050405020304" pitchFamily="18" charset="0"/>
                          </a:rPr>
                          <m:t>2</m:t>
                        </m:r>
                      </m:sup>
                    </m:sSup>
                    <m:r>
                      <a:rPr lang="en-US" b="0" i="1" smtClean="0">
                        <a:solidFill>
                          <a:schemeClr val="tx1"/>
                        </a:solidFill>
                        <a:latin typeface="Cambria Math"/>
                        <a:cs typeface="Times New Roman" panose="02020603050405020304" pitchFamily="18" charset="0"/>
                      </a:rPr>
                      <m:t>−4</m:t>
                    </m:r>
                    <m:r>
                      <a:rPr lang="en-US" b="0" i="1" smtClean="0">
                        <a:solidFill>
                          <a:schemeClr val="tx1"/>
                        </a:solidFill>
                        <a:latin typeface="Cambria Math"/>
                        <a:cs typeface="Times New Roman" panose="02020603050405020304" pitchFamily="18" charset="0"/>
                      </a:rPr>
                      <m:t>𝑎𝑐</m:t>
                    </m:r>
                  </m:oMath>
                </a14:m>
                <a:r>
                  <a:rPr lang="en-US" dirty="0">
                    <a:solidFill>
                      <a:schemeClr val="tx1"/>
                    </a:solidFill>
                    <a:cs typeface="Times New Roman" panose="02020603050405020304" pitchFamily="18" charset="0"/>
                  </a:rPr>
                  <a:t> </a:t>
                </a:r>
                <a:r>
                  <a:rPr lang="en-US" dirty="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rPr>
                  <a:t>D </a:t>
                </a:r>
                <a:r>
                  <a:rPr lang="en-US" dirty="0">
                    <a:cs typeface="Times New Roman" panose="02020603050405020304" pitchFamily="18" charset="0"/>
                  </a:rPr>
                  <a:t>equation gets smaller.</a:t>
                </a:r>
              </a:p>
              <a:p>
                <a:r>
                  <a:rPr lang="en-US" dirty="0">
                    <a:cs typeface="Times New Roman" panose="02020603050405020304" pitchFamily="18" charset="0"/>
                  </a:rPr>
                  <a:t>When it reaches zero:</a:t>
                </a:r>
              </a:p>
              <a:p>
                <a:pPr lvl="1"/>
                <a:r>
                  <a:rPr lang="en-US" dirty="0">
                    <a:cs typeface="Times New Roman" panose="02020603050405020304" pitchFamily="18" charset="0"/>
                  </a:rPr>
                  <a:t>You have hit the maximum allowable duty cycle</a:t>
                </a:r>
              </a:p>
              <a:p>
                <a:pPr lvl="1"/>
                <a:r>
                  <a:rPr lang="en-US" dirty="0">
                    <a:cs typeface="Times New Roman" panose="02020603050405020304" pitchFamily="18" charset="0"/>
                  </a:rPr>
                  <a:t>You have hit the maximum IOUT.</a:t>
                </a:r>
              </a:p>
              <a:p>
                <a:r>
                  <a:rPr lang="en-US" dirty="0">
                    <a:cs typeface="Times New Roman" panose="02020603050405020304" pitchFamily="18" charset="0"/>
                  </a:rPr>
                  <a:t>Any further increase in D will cause VOUT to drop. </a:t>
                </a:r>
              </a:p>
              <a:p>
                <a:pPr lvl="1"/>
                <a:r>
                  <a:rPr lang="en-US" dirty="0">
                    <a:cs typeface="Times New Roman" panose="02020603050405020304" pitchFamily="18" charset="0"/>
                  </a:rPr>
                  <a:t>This is positive feedback</a:t>
                </a:r>
              </a:p>
              <a:p>
                <a:pPr lvl="1"/>
                <a:r>
                  <a:rPr lang="en-US" dirty="0">
                    <a:cs typeface="Times New Roman" panose="02020603050405020304" pitchFamily="18" charset="0"/>
                  </a:rPr>
                  <a:t>The system will instantly attempt 100% duty cycle</a:t>
                </a:r>
              </a:p>
              <a:p>
                <a:pPr lvl="1"/>
                <a:r>
                  <a:rPr lang="en-US" dirty="0">
                    <a:cs typeface="Times New Roman" panose="02020603050405020304" pitchFamily="18" charset="0"/>
                  </a:rPr>
                  <a:t>Failure will occur unless current is limited! </a:t>
                </a:r>
              </a:p>
              <a:p>
                <a:r>
                  <a:rPr lang="en-US" dirty="0">
                    <a:cs typeface="Times New Roman" panose="02020603050405020304" pitchFamily="18" charset="0"/>
                  </a:rPr>
                  <a:t>In typical systems, the maximum D is</a:t>
                </a:r>
                <a:r>
                  <a:rPr lang="en-US" dirty="0">
                    <a:latin typeface="Symbol" panose="05050102010706020507" pitchFamily="18" charset="2"/>
                    <a:cs typeface="Times New Roman" panose="02020603050405020304" pitchFamily="18" charset="0"/>
                  </a:rPr>
                  <a:t> </a:t>
                </a:r>
                <a:r>
                  <a:rPr lang="en-US" dirty="0">
                    <a:latin typeface="Symbol" panose="05050102010706020507" pitchFamily="18" charset="2"/>
                  </a:rPr>
                  <a:t>» </a:t>
                </a:r>
                <a:r>
                  <a:rPr lang="en-US" dirty="0"/>
                  <a:t>85 – 88%</a:t>
                </a:r>
              </a:p>
              <a:p>
                <a:endParaRPr lang="en-US" dirty="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648" t="-1149" b="-65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EFB850D6-9159-4B36-A6FD-736018DBF6F8}" type="slidenum">
              <a:rPr lang="en-US" smtClean="0"/>
              <a:pPr>
                <a:defRPr/>
              </a:pPr>
              <a:t>8</a:t>
            </a:fld>
            <a:endParaRPr lang="en-US"/>
          </a:p>
        </p:txBody>
      </p:sp>
    </p:spTree>
    <p:extLst>
      <p:ext uri="{BB962C8B-B14F-4D97-AF65-F5344CB8AC3E}">
        <p14:creationId xmlns:p14="http://schemas.microsoft.com/office/powerpoint/2010/main" val="3776788589"/>
      </p:ext>
    </p:extLst>
  </p:cSld>
  <p:clrMapOvr>
    <a:masterClrMapping/>
  </p:clrMapOvr>
  <mc:AlternateContent xmlns:mc="http://schemas.openxmlformats.org/markup-compatibility/2006" xmlns:p14="http://schemas.microsoft.com/office/powerpoint/2010/main">
    <mc:Choice Requires="p14">
      <p:transition spd="slow" p14:dur="2000" advTm="49712"/>
    </mc:Choice>
    <mc:Fallback xmlns="">
      <p:transition spd="slow" advTm="497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Inductor selection</a:t>
            </a:r>
          </a:p>
        </p:txBody>
      </p:sp>
      <mc:AlternateContent xmlns:mc="http://schemas.openxmlformats.org/markup-compatibility/2006" xmlns:a14="http://schemas.microsoft.com/office/drawing/2010/main">
        <mc:Choice Requires="a14">
          <p:sp>
            <p:nvSpPr>
              <p:cNvPr id="10243" name="Content Placeholder 4"/>
              <p:cNvSpPr>
                <a:spLocks noGrp="1"/>
              </p:cNvSpPr>
              <p:nvPr>
                <p:ph sz="half" idx="1"/>
              </p:nvPr>
            </p:nvSpPr>
            <p:spPr>
              <a:xfrm>
                <a:off x="281332" y="717954"/>
                <a:ext cx="4219231" cy="3955646"/>
              </a:xfrm>
            </p:spPr>
            <p:txBody>
              <a:bodyPr/>
              <a:lstStyle/>
              <a:p>
                <a:pPr>
                  <a:buFont typeface="Wingdings" panose="05000000000000000000" pitchFamily="2" charset="2"/>
                  <a:buChar char="Ø"/>
                </a:pPr>
                <a:r>
                  <a:rPr lang="en-US" altLang="en-US" dirty="0"/>
                  <a:t>Target 30% - 40% peak-peak inductor ripple</a:t>
                </a:r>
              </a:p>
              <a:p>
                <a:pPr lvl="1">
                  <a:buFont typeface="Wingdings" panose="05000000000000000000" pitchFamily="2" charset="2"/>
                  <a:buChar char="Ø"/>
                </a:pPr>
                <a:r>
                  <a:rPr lang="en-US" altLang="en-US" dirty="0">
                    <a:ea typeface="Cambria Math" panose="02040503050406030204" pitchFamily="18" charset="0"/>
                  </a:rPr>
                  <a:t>For a buck, it is a fraction of the output current</a:t>
                </a:r>
              </a:p>
              <a:p>
                <a:pPr lvl="1">
                  <a:buFont typeface="Wingdings" panose="05000000000000000000" pitchFamily="2" charset="2"/>
                  <a:buChar char="Ø"/>
                </a:pPr>
                <a:r>
                  <a:rPr lang="en-US" altLang="en-US" dirty="0">
                    <a:ea typeface="Cambria Math" panose="02040503050406030204" pitchFamily="18" charset="0"/>
                  </a:rPr>
                  <a:t>For an IBB, it is a fraction of the average inductor current</a:t>
                </a:r>
              </a:p>
              <a:p>
                <a:pPr lvl="1">
                  <a:buFont typeface="Wingdings" panose="05000000000000000000" pitchFamily="2" charset="2"/>
                  <a:buChar char="Ø"/>
                </a:pPr>
                <a14:m>
                  <m:oMath xmlns:m="http://schemas.openxmlformats.org/officeDocument/2006/math">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𝑐𝑎𝑙𝑐</m:t>
                        </m:r>
                        <m:r>
                          <a:rPr lang="en-US" altLang="en-US" b="0" i="1" smtClean="0">
                            <a:latin typeface="Cambria Math" panose="02040503050406030204" pitchFamily="18" charset="0"/>
                            <a:ea typeface="Cambria Math" panose="02040503050406030204" pitchFamily="18" charset="0"/>
                          </a:rPr>
                          <m:t>)</m:t>
                        </m:r>
                      </m:sub>
                    </m:sSub>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0.35·</m:t>
                        </m:r>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d>
                          <m:dPr>
                            <m:ctrlPr>
                              <a:rPr lang="en-US" altLang="en-US" i="1">
                                <a:latin typeface="Cambria Math" panose="02040503050406030204" pitchFamily="18" charset="0"/>
                                <a:ea typeface="Cambria Math" panose="02040503050406030204" pitchFamily="18" charset="0"/>
                              </a:rPr>
                            </m:ctrlPr>
                          </m:dPr>
                          <m:e>
                            <m:r>
                              <a:rPr lang="en-US" altLang="en-US" i="1">
                                <a:latin typeface="Cambria Math" panose="02040503050406030204" pitchFamily="18" charset="0"/>
                                <a:ea typeface="Cambria Math" panose="02040503050406030204" pitchFamily="18" charset="0"/>
                              </a:rPr>
                              <m:t>𝑎𝑣𝑔</m:t>
                            </m:r>
                          </m:e>
                        </m:d>
                      </m:sub>
                    </m:sSub>
                  </m:oMath>
                </a14:m>
                <a:r>
                  <a:rPr lang="en-US" altLang="en-US" dirty="0"/>
                  <a:t>=</a:t>
                </a:r>
                <a:r>
                  <a:rPr lang="en-US" altLang="en-US" dirty="0">
                    <a:ea typeface="Cambria Math" panose="02040503050406030204" pitchFamily="18" charset="0"/>
                  </a:rPr>
                  <a:t> </a:t>
                </a:r>
                <a14:m>
                  <m:oMath xmlns:m="http://schemas.openxmlformats.org/officeDocument/2006/math">
                    <m:r>
                      <a:rPr lang="en-US" altLang="en-US" i="1">
                        <a:latin typeface="Cambria Math" panose="02040503050406030204" pitchFamily="18" charset="0"/>
                        <a:ea typeface="Cambria Math" panose="02040503050406030204" pitchFamily="18" charset="0"/>
                      </a:rPr>
                      <m:t>0.35· </m:t>
                    </m:r>
                    <m:f>
                      <m:fPr>
                        <m:ctrlPr>
                          <a:rPr lang="en-US" altLang="en-US" i="1">
                            <a:latin typeface="Cambria Math" panose="02040503050406030204" pitchFamily="18" charset="0"/>
                            <a:ea typeface="Cambria Math" panose="02040503050406030204" pitchFamily="18" charset="0"/>
                          </a:rPr>
                        </m:ctrlPr>
                      </m:fPr>
                      <m:num>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𝑂𝑈𝑇</m:t>
                            </m:r>
                          </m:sub>
                        </m:sSub>
                      </m:num>
                      <m:den>
                        <m:r>
                          <a:rPr lang="en-US" altLang="en-US" i="1">
                            <a:latin typeface="Cambria Math" panose="02040503050406030204" pitchFamily="18" charset="0"/>
                            <a:ea typeface="Cambria Math" panose="02040503050406030204" pitchFamily="18" charset="0"/>
                          </a:rPr>
                          <m:t>1−</m:t>
                        </m:r>
                        <m:r>
                          <a:rPr lang="en-US" altLang="en-US" i="1">
                            <a:latin typeface="Cambria Math" panose="02040503050406030204" pitchFamily="18" charset="0"/>
                            <a:ea typeface="Cambria Math" panose="02040503050406030204" pitchFamily="18" charset="0"/>
                          </a:rPr>
                          <m:t>𝐷</m:t>
                        </m:r>
                      </m:den>
                    </m:f>
                    <m:r>
                      <a:rPr lang="en-US" altLang="en-US" i="1">
                        <a:latin typeface="Cambria Math" panose="02040503050406030204" pitchFamily="18" charset="0"/>
                        <a:ea typeface="Cambria Math" panose="02040503050406030204" pitchFamily="18" charset="0"/>
                      </a:rPr>
                      <m:t> </m:t>
                    </m:r>
                  </m:oMath>
                </a14:m>
                <a:endParaRPr lang="en-US" altLang="en-US" dirty="0"/>
              </a:p>
              <a:p>
                <a:pPr lvl="1">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Calculated inductance</a:t>
                </a:r>
              </a:p>
              <a:p>
                <a:pPr lvl="1">
                  <a:buFont typeface="Wingdings" panose="05000000000000000000" pitchFamily="2" charset="2"/>
                  <a:buChar char="Ø"/>
                </a:pP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𝐿</m:t>
                        </m:r>
                      </m:e>
                      <m:sub>
                        <m:r>
                          <a:rPr lang="en-US" altLang="en-US" b="0" i="1" smtClean="0">
                            <a:latin typeface="Cambria Math" panose="02040503050406030204" pitchFamily="18" charset="0"/>
                          </a:rPr>
                          <m:t>𝑓</m:t>
                        </m:r>
                        <m:r>
                          <a:rPr lang="en-US" altLang="en-US" b="0" i="1" smtClean="0">
                            <a:latin typeface="Cambria Math" panose="02040503050406030204" pitchFamily="18" charset="0"/>
                          </a:rPr>
                          <m:t>(</m:t>
                        </m:r>
                        <m:r>
                          <a:rPr lang="en-US" altLang="en-US" b="0" i="1" smtClean="0">
                            <a:latin typeface="Cambria Math" panose="02040503050406030204" pitchFamily="18" charset="0"/>
                          </a:rPr>
                          <m:t>𝑐𝑎𝑙𝑐</m:t>
                        </m:r>
                        <m:r>
                          <a:rPr lang="en-US" altLang="en-US" b="0" i="1" smtClean="0">
                            <a:latin typeface="Cambria Math" panose="02040503050406030204" pitchFamily="18" charset="0"/>
                          </a:rPr>
                          <m:t>)</m:t>
                        </m:r>
                      </m:sub>
                    </m:sSub>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𝑉</m:t>
                            </m:r>
                          </m:e>
                          <m:sub>
                            <m:r>
                              <a:rPr lang="en-US" altLang="en-US" b="0" i="1" smtClean="0">
                                <a:latin typeface="Cambria Math" panose="02040503050406030204" pitchFamily="18" charset="0"/>
                              </a:rPr>
                              <m:t>𝐼𝑁</m:t>
                            </m:r>
                          </m:sub>
                        </m:sSub>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𝐷</m:t>
                        </m:r>
                      </m:num>
                      <m:den>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𝑓</m:t>
                            </m:r>
                          </m:e>
                          <m:sub>
                            <m:r>
                              <a:rPr lang="en-US" altLang="en-US" b="0" i="1" smtClean="0">
                                <a:latin typeface="Cambria Math" panose="02040503050406030204" pitchFamily="18" charset="0"/>
                              </a:rPr>
                              <m:t>𝑆𝑊</m:t>
                            </m:r>
                          </m:sub>
                        </m:sSub>
                        <m:r>
                          <a:rPr lang="en-US" altLang="en-US" i="1">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𝐼</m:t>
                            </m:r>
                          </m:e>
                          <m:sub>
                            <m:r>
                              <a:rPr lang="en-US" altLang="en-US" i="1">
                                <a:latin typeface="Cambria Math" panose="02040503050406030204" pitchFamily="18" charset="0"/>
                                <a:ea typeface="Cambria Math" panose="02040503050406030204" pitchFamily="18" charset="0"/>
                              </a:rPr>
                              <m:t>𝐿𝑓</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𝑐𝑎𝑙𝑐</m:t>
                            </m:r>
                            <m:r>
                              <a:rPr lang="en-US" altLang="en-US" i="1">
                                <a:latin typeface="Cambria Math" panose="02040503050406030204" pitchFamily="18" charset="0"/>
                                <a:ea typeface="Cambria Math" panose="02040503050406030204" pitchFamily="18" charset="0"/>
                              </a:rPr>
                              <m:t>)</m:t>
                            </m:r>
                          </m:sub>
                        </m:sSub>
                      </m:den>
                    </m:f>
                  </m:oMath>
                </a14:m>
                <a:endParaRPr lang="en-US" altLang="en-US" dirty="0"/>
              </a:p>
              <a:p>
                <a:pPr>
                  <a:buFont typeface="Wingdings" panose="05000000000000000000" pitchFamily="2" charset="2"/>
                  <a:buChar char="Ø"/>
                </a:pPr>
                <a:endParaRPr lang="en-US" altLang="en-US" dirty="0"/>
              </a:p>
            </p:txBody>
          </p:sp>
        </mc:Choice>
        <mc:Fallback xmlns="">
          <p:sp>
            <p:nvSpPr>
              <p:cNvPr id="10243" name="Content Placeholder 4"/>
              <p:cNvSpPr>
                <a:spLocks noGrp="1" noRot="1" noChangeAspect="1" noMove="1" noResize="1" noEditPoints="1" noAdjustHandles="1" noChangeArrowheads="1" noChangeShapeType="1" noTextEdit="1"/>
              </p:cNvSpPr>
              <p:nvPr>
                <p:ph sz="half" idx="1"/>
              </p:nvPr>
            </p:nvSpPr>
            <p:spPr>
              <a:xfrm>
                <a:off x="281332" y="717954"/>
                <a:ext cx="4219231" cy="3955646"/>
              </a:xfrm>
              <a:blipFill>
                <a:blip r:embed="rId3"/>
                <a:stretch>
                  <a:fillRect l="-1012" t="-77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145EC8AA-7A75-4D51-80EC-D23F6187612A}" type="slidenum">
              <a:rPr lang="en-US" smtClean="0"/>
              <a:pPr>
                <a:defRPr/>
              </a:pPr>
              <a:t>9</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EF76776-7DA6-42F1-BBEF-03E1477ADE0B}"/>
                  </a:ext>
                </a:extLst>
              </p:cNvPr>
              <p:cNvSpPr>
                <a:spLocks noGrp="1"/>
              </p:cNvSpPr>
              <p:nvPr>
                <p:ph sz="half" idx="2"/>
              </p:nvPr>
            </p:nvSpPr>
            <p:spPr>
              <a:xfrm>
                <a:off x="4643438" y="717954"/>
                <a:ext cx="4157662" cy="3690932"/>
              </a:xfrm>
            </p:spPr>
            <p:txBody>
              <a:bodyPr/>
              <a:lstStyle/>
              <a:p>
                <a:pPr>
                  <a:buFont typeface="Wingdings" panose="05000000000000000000" pitchFamily="2" charset="2"/>
                  <a:buChar char="Ø"/>
                </a:pPr>
                <a:r>
                  <a:rPr lang="en-US" altLang="en-US" dirty="0"/>
                  <a:t>For current mode control, there is also a slope compensation criteria that defines the minimum inductance:</a:t>
                </a:r>
              </a:p>
              <a:p>
                <a:pPr lvl="1">
                  <a:buFont typeface="Wingdings" panose="05000000000000000000" pitchFamily="2" charset="2"/>
                  <a:buChar char="Ø"/>
                </a:pP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𝐿</m:t>
                        </m:r>
                      </m:e>
                      <m:sub>
                        <m:r>
                          <a:rPr lang="en-US" altLang="en-US" i="1">
                            <a:latin typeface="Cambria Math" panose="02040503050406030204" pitchFamily="18" charset="0"/>
                          </a:rPr>
                          <m:t>𝑓</m:t>
                        </m:r>
                        <m:r>
                          <a:rPr lang="en-US" altLang="en-US" i="1">
                            <a:latin typeface="Cambria Math" panose="02040503050406030204" pitchFamily="18" charset="0"/>
                          </a:rPr>
                          <m:t>(</m:t>
                        </m:r>
                        <m:r>
                          <a:rPr lang="en-US" altLang="en-US" b="0" i="1" smtClean="0">
                            <a:latin typeface="Cambria Math" panose="02040503050406030204" pitchFamily="18" charset="0"/>
                          </a:rPr>
                          <m:t>𝑚𝑖𝑛</m:t>
                        </m:r>
                        <m:r>
                          <a:rPr lang="en-US" altLang="en-US" i="1">
                            <a:latin typeface="Cambria Math" panose="02040503050406030204" pitchFamily="18" charset="0"/>
                          </a:rPr>
                          <m:t>)</m:t>
                        </m:r>
                      </m:sub>
                    </m:sSub>
                    <m:r>
                      <a:rPr lang="en-US" altLang="en-US" b="0" i="1" smtClean="0">
                        <a:latin typeface="Cambria Math" panose="02040503050406030204" pitchFamily="18" charset="0"/>
                      </a:rPr>
                      <m:t>&gt;0.5</m:t>
                    </m:r>
                    <m:f>
                      <m:fPr>
                        <m:ctrlPr>
                          <a:rPr lang="en-US" altLang="en-US" b="0" i="1" smtClean="0">
                            <a:latin typeface="Cambria Math" panose="02040503050406030204" pitchFamily="18" charset="0"/>
                          </a:rPr>
                        </m:ctrlPr>
                      </m:fPr>
                      <m:num>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𝑉</m:t>
                            </m:r>
                          </m:e>
                          <m:sub>
                            <m:r>
                              <a:rPr lang="en-US" altLang="en-US" b="0" i="1" smtClean="0">
                                <a:latin typeface="Cambria Math" panose="02040503050406030204" pitchFamily="18" charset="0"/>
                              </a:rPr>
                              <m:t>𝑂𝑈𝑇</m:t>
                            </m:r>
                          </m:sub>
                        </m:sSub>
                      </m:num>
                      <m:den>
                        <m:r>
                          <a:rPr lang="en-US" altLang="en-US" b="0" i="1" smtClean="0">
                            <a:latin typeface="Cambria Math" panose="02040503050406030204" pitchFamily="18" charset="0"/>
                          </a:rPr>
                          <m:t>𝑆𝑙𝑜𝑝𝑒</m:t>
                        </m:r>
                        <m:r>
                          <a:rPr lang="en-US" altLang="en-US" b="0" i="1" smtClean="0">
                            <a:latin typeface="Cambria Math" panose="02040503050406030204" pitchFamily="18" charset="0"/>
                          </a:rPr>
                          <m:t> </m:t>
                        </m:r>
                        <m:r>
                          <a:rPr lang="en-US" altLang="en-US" b="0" i="1" smtClean="0">
                            <a:latin typeface="Cambria Math" panose="02040503050406030204" pitchFamily="18" charset="0"/>
                          </a:rPr>
                          <m:t>𝐶𝑜𝑚𝑝</m:t>
                        </m:r>
                        <m:r>
                          <a:rPr lang="en-US" altLang="en-US" b="0" i="1" smtClean="0">
                            <a:latin typeface="Cambria Math" panose="02040503050406030204" pitchFamily="18" charset="0"/>
                          </a:rPr>
                          <m:t> ∙ </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𝑓</m:t>
                            </m:r>
                          </m:e>
                          <m:sub>
                            <m:r>
                              <a:rPr lang="en-US" altLang="en-US" b="0" i="1" smtClean="0">
                                <a:latin typeface="Cambria Math" panose="02040503050406030204" pitchFamily="18" charset="0"/>
                                <a:ea typeface="Cambria Math" panose="02040503050406030204" pitchFamily="18" charset="0"/>
                              </a:rPr>
                              <m:t>𝑆𝑊</m:t>
                            </m:r>
                          </m:sub>
                        </m:sSub>
                      </m:den>
                    </m:f>
                  </m:oMath>
                </a14:m>
                <a:endParaRPr lang="en-US" altLang="en-US" dirty="0"/>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The slope compensation value is device specific.  </a:t>
                </a:r>
              </a:p>
              <a:p>
                <a:pPr>
                  <a:buFont typeface="Wingdings" panose="05000000000000000000" pitchFamily="2" charset="2"/>
                  <a:buChar char="Ø"/>
                </a:pPr>
                <a:endParaRPr lang="en-US" altLang="en-US" dirty="0"/>
              </a:p>
              <a:p>
                <a:pPr>
                  <a:buFont typeface="Wingdings" panose="05000000000000000000" pitchFamily="2" charset="2"/>
                  <a:buChar char="Ø"/>
                </a:pPr>
                <a:r>
                  <a:rPr lang="en-US" altLang="en-US" dirty="0"/>
                  <a:t>The minimum inductance recommendations would be provided in the datasheet.</a:t>
                </a:r>
              </a:p>
            </p:txBody>
          </p:sp>
        </mc:Choice>
        <mc:Fallback xmlns="">
          <p:sp>
            <p:nvSpPr>
              <p:cNvPr id="7" name="Content Placeholder 6">
                <a:extLst>
                  <a:ext uri="{FF2B5EF4-FFF2-40B4-BE49-F238E27FC236}">
                    <a16:creationId xmlns:a16="http://schemas.microsoft.com/office/drawing/2014/main" id="{FEF76776-7DA6-42F1-BBEF-03E1477ADE0B}"/>
                  </a:ext>
                </a:extLst>
              </p:cNvPr>
              <p:cNvSpPr>
                <a:spLocks noGrp="1" noRot="1" noChangeAspect="1" noMove="1" noResize="1" noEditPoints="1" noAdjustHandles="1" noChangeArrowheads="1" noChangeShapeType="1" noTextEdit="1"/>
              </p:cNvSpPr>
              <p:nvPr>
                <p:ph sz="half" idx="2"/>
              </p:nvPr>
            </p:nvSpPr>
            <p:spPr>
              <a:xfrm>
                <a:off x="4643438" y="717954"/>
                <a:ext cx="4157662" cy="3690932"/>
              </a:xfrm>
              <a:blipFill>
                <a:blip r:embed="rId4"/>
                <a:stretch>
                  <a:fillRect l="-1026" t="-826" r="-1613"/>
                </a:stretch>
              </a:blipFill>
            </p:spPr>
            <p:txBody>
              <a:bodyPr/>
              <a:lstStyle/>
              <a:p>
                <a:r>
                  <a:rPr lang="en-US">
                    <a:noFill/>
                  </a:rPr>
                  <a:t> </a:t>
                </a:r>
              </a:p>
            </p:txBody>
          </p:sp>
        </mc:Fallback>
      </mc:AlternateContent>
    </p:spTree>
    <p:extLst>
      <p:ext uri="{BB962C8B-B14F-4D97-AF65-F5344CB8AC3E}">
        <p14:creationId xmlns:p14="http://schemas.microsoft.com/office/powerpoint/2010/main" val="2696993230"/>
      </p:ext>
    </p:extLst>
  </p:cSld>
  <p:clrMapOvr>
    <a:masterClrMapping/>
  </p:clrMapOvr>
  <mc:AlternateContent xmlns:mc="http://schemas.openxmlformats.org/markup-compatibility/2006" xmlns:p14="http://schemas.microsoft.com/office/powerpoint/2010/main">
    <mc:Choice Requires="p14">
      <p:transition spd="slow" p14:dur="2000" advTm="35566"/>
    </mc:Choice>
    <mc:Fallback xmlns="">
      <p:transition spd="slow" advTm="35566"/>
    </mc:Fallback>
  </mc:AlternateContent>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DF62EEC-EEC7-485D-830E-D34B5904CB1B}" vid="{7D2FD990-5DD0-4789-B698-A33024021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Selective Disc-internal only</Template>
  <TotalTime>9483</TotalTime>
  <Words>6563</Words>
  <Application>Microsoft Office PowerPoint</Application>
  <PresentationFormat>On-screen Show (16:9)</PresentationFormat>
  <Paragraphs>1033</Paragraphs>
  <Slides>34</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46" baseType="lpstr">
      <vt:lpstr>ＭＳ Ｐゴシック</vt:lpstr>
      <vt:lpstr>新細明體</vt:lpstr>
      <vt:lpstr>Arial</vt:lpstr>
      <vt:lpstr>Calibri</vt:lpstr>
      <vt:lpstr>Cambria Math</vt:lpstr>
      <vt:lpstr>Symbol</vt:lpstr>
      <vt:lpstr>Times New Roman</vt:lpstr>
      <vt:lpstr>Wingdings</vt:lpstr>
      <vt:lpstr>FinalPowerpoint</vt:lpstr>
      <vt:lpstr>Chart</vt:lpstr>
      <vt:lpstr>Equation</vt:lpstr>
      <vt:lpstr>Visio</vt:lpstr>
      <vt:lpstr>PowerPoint Presentation</vt:lpstr>
      <vt:lpstr>Agenda</vt:lpstr>
      <vt:lpstr>Where do we need negative output rails?</vt:lpstr>
      <vt:lpstr>Inverting buck-boost basics</vt:lpstr>
      <vt:lpstr>Off-time current flow</vt:lpstr>
      <vt:lpstr>Basic equations</vt:lpstr>
      <vt:lpstr>A more accurate duty cycle equation</vt:lpstr>
      <vt:lpstr>Key insights about duty equation</vt:lpstr>
      <vt:lpstr>Inductor selection</vt:lpstr>
      <vt:lpstr>Output capacitor selection</vt:lpstr>
      <vt:lpstr>Example: VIN = +5 V, VOUT = -15 V @ 1 A</vt:lpstr>
      <vt:lpstr>Example: VIN = +5 V, VOUT = -15 V @ 2.9 A</vt:lpstr>
      <vt:lpstr>3D contour of ILf(pk) vs VIN vs IOUT</vt:lpstr>
      <vt:lpstr>Design considerations: maximum load / current limit </vt:lpstr>
      <vt:lpstr>Design considerations: stability and RHPZ</vt:lpstr>
      <vt:lpstr>Design considerations: level shifters</vt:lpstr>
      <vt:lpstr>Design example: gate bias supply for GaN PAs</vt:lpstr>
      <vt:lpstr>Design example: supply for OLED module</vt:lpstr>
      <vt:lpstr>Design considerations: adjusting VOUT “on the fly”</vt:lpstr>
      <vt:lpstr>IBB AC Analysis</vt:lpstr>
      <vt:lpstr>Current Mode Control Modulator and Power Stage</vt:lpstr>
      <vt:lpstr>Type II Transconductance Amplifier</vt:lpstr>
      <vt:lpstr>Voltage-Mode IBB Modulator and Power Stage</vt:lpstr>
      <vt:lpstr>Type III Error Amplifier</vt:lpstr>
      <vt:lpstr>Model Verifications</vt:lpstr>
      <vt:lpstr>Current Mode with Type II GM EA example</vt:lpstr>
      <vt:lpstr>Voltage Mode with Type III Voltage EA example</vt:lpstr>
      <vt:lpstr>IBB Calculator for LM5145/6</vt:lpstr>
      <vt:lpstr>BSR-WV “IBB” Devices in Definition / Development </vt:lpstr>
      <vt:lpstr>Chiron+ IBB: LM67680/60/40 65-V, 8/6/4-A Synchronous Buck Converter for Inverting or Non-Inverting Outputs</vt:lpstr>
      <vt:lpstr>Chiron+ IBB | Solution Size &amp; BOM Cost</vt:lpstr>
      <vt:lpstr>Chiron+ IBB Module: TPSM67660 65-V, 6-A Synchronous Buck Converter Module for Inverting or Non-Inverting Outputs</vt:lpstr>
      <vt:lpstr>Feedback needed</vt:lpstr>
      <vt:lpstr>References</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IBB</dc:title>
  <dc:subject>IBB</dc:subject>
  <dc:creator>Baba, David;Glisic, Davor</dc:creator>
  <cp:keywords>Selective Disclosure - no external sharing</cp:keywords>
  <cp:lastModifiedBy>Glisic, Davor</cp:lastModifiedBy>
  <cp:revision>192</cp:revision>
  <dcterms:created xsi:type="dcterms:W3CDTF">2022-04-18T20:27:51Z</dcterms:created>
  <dcterms:modified xsi:type="dcterms:W3CDTF">2022-06-03T18:22:29Z</dcterms:modified>
</cp:coreProperties>
</file>