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8" r:id="rId2"/>
    <p:sldMasterId id="2147483657" r:id="rId3"/>
  </p:sldMasterIdLst>
  <p:notesMasterIdLst>
    <p:notesMasterId r:id="rId6"/>
  </p:notesMasterIdLst>
  <p:handoutMasterIdLst>
    <p:handoutMasterId r:id="rId7"/>
  </p:handoutMasterIdLst>
  <p:sldIdLst>
    <p:sldId id="264" r:id="rId4"/>
    <p:sldId id="259" r:id="rId5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821" autoAdjust="0"/>
  </p:normalViewPr>
  <p:slideViewPr>
    <p:cSldViewPr>
      <p:cViewPr varScale="1">
        <p:scale>
          <a:sx n="88" d="100"/>
          <a:sy n="88" d="100"/>
        </p:scale>
        <p:origin x="996" y="6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28" y="-96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>
                <a:ea typeface="HGｺﾞｼｯｸE" pitchFamily="49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51163" cy="496888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>
                <a:ea typeface="HGｺﾞｼｯｸE" pitchFamily="49" charset="-128"/>
                <a:cs typeface="+mn-cs"/>
              </a:defRPr>
            </a:lvl1pPr>
          </a:lstStyle>
          <a:p>
            <a:pPr>
              <a:defRPr/>
            </a:pPr>
            <a:fld id="{B897A810-3B9B-48A3-A9B1-51320F7753A5}" type="datetimeFigureOut">
              <a:rPr lang="ja-JP" altLang="en-US"/>
              <a:pPr>
                <a:defRPr/>
              </a:pPr>
              <a:t>2020/4/28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51163" cy="49688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>
                <a:ea typeface="HGｺﾞｼｯｸE" pitchFamily="49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51163" cy="49688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>
                <a:ea typeface="HGｺﾞｼｯｸE" pitchFamily="49" charset="-128"/>
                <a:cs typeface="+mn-cs"/>
              </a:defRPr>
            </a:lvl1pPr>
          </a:lstStyle>
          <a:p>
            <a:pPr>
              <a:defRPr/>
            </a:pPr>
            <a:fld id="{6F5FCC47-069B-4432-BDCC-4E95978679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6776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ヒラギノ角ゴ Pro W3"/>
                <a:cs typeface="ヒラギノ角ゴ Pro W3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ヒラギノ角ゴ Pro W3"/>
                <a:cs typeface="ヒラギノ角ゴ Pro W3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848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83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ヒラギノ角ゴ Pro W3"/>
                <a:cs typeface="ヒラギノ角ゴ Pro W3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ヒラギノ角ゴ Pro W3"/>
                <a:cs typeface="ヒラギノ角ゴ Pro W3"/>
              </a:defRPr>
            </a:lvl1pPr>
          </a:lstStyle>
          <a:p>
            <a:pPr>
              <a:defRPr/>
            </a:pPr>
            <a:fld id="{C07381A7-EF78-4C37-8721-7B677059FA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9472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7"/>
          <p:cNvGrpSpPr>
            <a:grpSpLocks/>
          </p:cNvGrpSpPr>
          <p:nvPr userDrawn="1"/>
        </p:nvGrpSpPr>
        <p:grpSpPr bwMode="auto">
          <a:xfrm>
            <a:off x="8893043" y="692150"/>
            <a:ext cx="741230" cy="503238"/>
            <a:chOff x="5980" y="-415"/>
            <a:chExt cx="431" cy="317"/>
          </a:xfrm>
        </p:grpSpPr>
        <p:sp>
          <p:nvSpPr>
            <p:cNvPr id="5" name="Text Box 28"/>
            <p:cNvSpPr txBox="1">
              <a:spLocks noChangeArrowheads="1"/>
            </p:cNvSpPr>
            <p:nvPr userDrawn="1"/>
          </p:nvSpPr>
          <p:spPr bwMode="auto">
            <a:xfrm>
              <a:off x="5980" y="-407"/>
              <a:ext cx="43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ja-JP" altLang="en-US" b="1" dirty="0" smtClean="0">
                  <a:solidFill>
                    <a:srgbClr val="FF3300"/>
                  </a:solidFill>
                  <a:latin typeface="+mj-ea"/>
                  <a:ea typeface="+mj-ea"/>
                  <a:cs typeface="+mn-cs"/>
                </a:rPr>
                <a:t>秘</a:t>
              </a:r>
              <a:endParaRPr lang="ja-JP" altLang="en-US" b="1" dirty="0">
                <a:solidFill>
                  <a:srgbClr val="FF3300"/>
                </a:solidFill>
                <a:latin typeface="+mj-ea"/>
                <a:ea typeface="+mj-ea"/>
                <a:cs typeface="+mn-cs"/>
              </a:endParaRPr>
            </a:p>
          </p:txBody>
        </p:sp>
        <p:sp>
          <p:nvSpPr>
            <p:cNvPr id="6" name="Rectangle 29"/>
            <p:cNvSpPr>
              <a:spLocks noChangeArrowheads="1"/>
            </p:cNvSpPr>
            <p:nvPr userDrawn="1"/>
          </p:nvSpPr>
          <p:spPr bwMode="auto">
            <a:xfrm>
              <a:off x="6028" y="-415"/>
              <a:ext cx="317" cy="317"/>
            </a:xfrm>
            <a:prstGeom prst="rect">
              <a:avLst/>
            </a:prstGeom>
            <a:noFill/>
            <a:ln w="31750" algn="ctr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b="1">
                <a:latin typeface="+mj-ea"/>
                <a:ea typeface="+mj-ea"/>
                <a:cs typeface="+mn-cs"/>
              </a:endParaRPr>
            </a:p>
          </p:txBody>
        </p:sp>
      </p:grp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52265" y="1278246"/>
            <a:ext cx="6167073" cy="2431435"/>
          </a:xfrm>
        </p:spPr>
        <p:txBody>
          <a:bodyPr wrap="none"/>
          <a:lstStyle>
            <a:lvl1pPr algn="ctr">
              <a:defRPr sz="38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845635" y="4244976"/>
            <a:ext cx="4213012" cy="1903598"/>
          </a:xfrm>
        </p:spPr>
        <p:txBody>
          <a:bodyPr wrap="none"/>
          <a:lstStyle>
            <a:lvl1pPr marL="0" indent="0" algn="ctr">
              <a:buFont typeface="Wingdings" pitchFamily="2" charset="2"/>
              <a:buNone/>
              <a:defRPr sz="2200"/>
            </a:lvl1pPr>
          </a:lstStyle>
          <a:p>
            <a:r>
              <a:rPr lang="ja-JP" altLang="en-US" smtClean="0"/>
              <a:t>マスター サブタイトルの書式設定</a:t>
            </a:r>
            <a:endParaRPr lang="en-US" altLang="ja-JP"/>
          </a:p>
        </p:txBody>
      </p:sp>
      <p:pic>
        <p:nvPicPr>
          <p:cNvPr id="8" name="Picture 1" descr="C:\Users\0900981\Desktop\TERUMO_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7296" y="115888"/>
            <a:ext cx="1981200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71727" y="990601"/>
            <a:ext cx="9362546" cy="2080570"/>
          </a:xfrm>
        </p:spPr>
        <p:txBody>
          <a:bodyPr/>
          <a:lstStyle>
            <a:lvl1pPr>
              <a:defRPr baseline="0">
                <a:ea typeface="+mn-ea"/>
              </a:defRPr>
            </a:lvl1pPr>
            <a:lvl2pPr>
              <a:defRPr baseline="0">
                <a:ea typeface="+mn-ea"/>
              </a:defRPr>
            </a:lvl2pPr>
            <a:lvl3pPr>
              <a:defRPr baseline="0">
                <a:ea typeface="+mn-ea"/>
              </a:defRPr>
            </a:lvl3pPr>
            <a:lvl4pPr>
              <a:defRPr baseline="0">
                <a:ea typeface="+mn-ea"/>
              </a:defRPr>
            </a:lvl4pPr>
            <a:lvl5pPr>
              <a:defRPr baseline="0">
                <a:ea typeface="+mn-ea"/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90958-9433-4BBD-9C9E-D0BE455E3FC6}" type="datetime1">
              <a:rPr lang="ja-JP" altLang="en-US"/>
              <a:pPr>
                <a:defRPr/>
              </a:pPr>
              <a:t>2020/4/28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©Terumo Corporation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71728" y="990601"/>
            <a:ext cx="4598723" cy="2120581"/>
          </a:xfrm>
        </p:spPr>
        <p:txBody>
          <a:bodyPr/>
          <a:lstStyle>
            <a:lvl1pPr>
              <a:defRPr sz="2800" baseline="0">
                <a:ea typeface="+mn-ea"/>
              </a:defRPr>
            </a:lvl1pPr>
            <a:lvl2pPr>
              <a:defRPr sz="2400" baseline="0">
                <a:ea typeface="+mn-ea"/>
              </a:defRPr>
            </a:lvl2pPr>
            <a:lvl3pPr>
              <a:defRPr sz="2000" baseline="0">
                <a:ea typeface="+mn-ea"/>
              </a:defRPr>
            </a:lvl3pPr>
            <a:lvl4pPr>
              <a:defRPr sz="1800" baseline="0">
                <a:ea typeface="+mn-ea"/>
              </a:defRPr>
            </a:lvl4pPr>
            <a:lvl5pPr>
              <a:defRPr sz="1800" baseline="0">
                <a:ea typeface="+mn-e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1" y="990601"/>
            <a:ext cx="4598723" cy="2120581"/>
          </a:xfrm>
        </p:spPr>
        <p:txBody>
          <a:bodyPr/>
          <a:lstStyle>
            <a:lvl1pPr>
              <a:defRPr sz="2800" baseline="0">
                <a:ea typeface="+mn-ea"/>
              </a:defRPr>
            </a:lvl1pPr>
            <a:lvl2pPr>
              <a:defRPr sz="2400" baseline="0">
                <a:ea typeface="+mn-ea"/>
              </a:defRPr>
            </a:lvl2pPr>
            <a:lvl3pPr>
              <a:defRPr sz="2000" baseline="0">
                <a:ea typeface="+mn-ea"/>
              </a:defRPr>
            </a:lvl3pPr>
            <a:lvl4pPr>
              <a:defRPr sz="1800" baseline="0">
                <a:ea typeface="+mn-ea"/>
              </a:defRPr>
            </a:lvl4pPr>
            <a:lvl5pPr>
              <a:defRPr sz="1800" baseline="0">
                <a:ea typeface="+mn-e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2815D-A3E6-469E-A104-052BA3BA0A50}" type="datetime1">
              <a:rPr lang="ja-JP" altLang="en-US"/>
              <a:pPr>
                <a:defRPr/>
              </a:pPr>
              <a:t>2020/4/28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©Terumo Corporation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713210"/>
            <a:ext cx="4376870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1857432"/>
          </a:xfrm>
        </p:spPr>
        <p:txBody>
          <a:bodyPr/>
          <a:lstStyle>
            <a:lvl1pPr>
              <a:defRPr sz="2400" baseline="0">
                <a:ea typeface="+mn-ea"/>
              </a:defRPr>
            </a:lvl1pPr>
            <a:lvl2pPr>
              <a:defRPr sz="2000" baseline="0">
                <a:ea typeface="+mn-ea"/>
              </a:defRPr>
            </a:lvl2pPr>
            <a:lvl3pPr>
              <a:defRPr sz="1800" baseline="0">
                <a:ea typeface="+mn-ea"/>
              </a:defRPr>
            </a:lvl3pPr>
            <a:lvl4pPr>
              <a:defRPr sz="1600" baseline="0">
                <a:ea typeface="+mn-ea"/>
              </a:defRPr>
            </a:lvl4pPr>
            <a:lvl5pPr>
              <a:defRPr sz="1600" baseline="0">
                <a:ea typeface="+mn-e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713210"/>
            <a:ext cx="4378590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1857432"/>
          </a:xfrm>
        </p:spPr>
        <p:txBody>
          <a:bodyPr/>
          <a:lstStyle>
            <a:lvl1pPr>
              <a:defRPr sz="2400" baseline="0">
                <a:ea typeface="+mn-ea"/>
              </a:defRPr>
            </a:lvl1pPr>
            <a:lvl2pPr>
              <a:defRPr sz="2000" baseline="0">
                <a:ea typeface="+mn-ea"/>
              </a:defRPr>
            </a:lvl2pPr>
            <a:lvl3pPr>
              <a:defRPr sz="1800" baseline="0">
                <a:ea typeface="+mn-ea"/>
              </a:defRPr>
            </a:lvl3pPr>
            <a:lvl4pPr>
              <a:defRPr sz="1600" baseline="0">
                <a:ea typeface="+mn-ea"/>
              </a:defRPr>
            </a:lvl4pPr>
            <a:lvl5pPr>
              <a:defRPr sz="1600" baseline="0">
                <a:ea typeface="+mn-e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71727" y="242888"/>
            <a:ext cx="8034867" cy="5492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E144-314B-46C1-94BB-D28DBE66940E}" type="datetime1">
              <a:rPr lang="ja-JP" altLang="en-US"/>
              <a:pPr>
                <a:defRPr/>
              </a:pPr>
              <a:t>2020/4/28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©Terumo Corporation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41154-3104-42A0-9AA8-99DF9435ABF7}" type="datetime1">
              <a:rPr lang="ja-JP" altLang="en-US"/>
              <a:pPr>
                <a:defRPr/>
              </a:pPr>
              <a:t>2020/4/28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©Terumo Corporation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B0DCB-DBAA-4B5C-A03D-01F9947F3F05}" type="datetime1">
              <a:rPr lang="ja-JP" altLang="en-US"/>
              <a:pPr>
                <a:defRPr/>
              </a:pPr>
              <a:t>2020/4/28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©Terumo Corporation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扉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企業ブランドマー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1727" y="242888"/>
            <a:ext cx="803486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1727" y="990601"/>
            <a:ext cx="9362546" cy="131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811177" y="6596064"/>
            <a:ext cx="74892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>
                <a:ea typeface="HGPｺﾞｼｯｸE" pitchFamily="50" charset="-128"/>
                <a:cs typeface="ヒラギノ角ゴ Pro W3"/>
              </a:defRPr>
            </a:lvl1pPr>
          </a:lstStyle>
          <a:p>
            <a:pPr>
              <a:defRPr/>
            </a:pPr>
            <a:fld id="{2DF8DA62-D68D-4035-B5EF-360FE22961C9}" type="datetime1">
              <a:rPr lang="ja-JP" altLang="en-US" smtClean="0"/>
              <a:pPr>
                <a:defRPr/>
              </a:pPr>
              <a:t>2020/4/28</a:t>
            </a:fld>
            <a:endParaRPr lang="en-US" altLang="ja-JP" dirty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903244" y="6596064"/>
            <a:ext cx="142218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>
                <a:ea typeface="HGPｺﾞｼｯｸE" pitchFamily="50" charset="-128"/>
                <a:cs typeface="ヒラギノ角ゴ Pro W3"/>
              </a:defRPr>
            </a:lvl1pPr>
          </a:lstStyle>
          <a:p>
            <a:pPr>
              <a:defRPr/>
            </a:pPr>
            <a:r>
              <a:rPr lang="en-US" altLang="ja-JP" smtClean="0"/>
              <a:t>©Terumo Corporation</a:t>
            </a:r>
            <a:endParaRPr lang="en-US" altLang="ja-JP"/>
          </a:p>
        </p:txBody>
      </p:sp>
      <p:sp>
        <p:nvSpPr>
          <p:cNvPr id="46090" name="Line 10"/>
          <p:cNvSpPr>
            <a:spLocks noChangeShapeType="1"/>
          </p:cNvSpPr>
          <p:nvPr userDrawn="1"/>
        </p:nvSpPr>
        <p:spPr bwMode="auto">
          <a:xfrm>
            <a:off x="287206" y="774700"/>
            <a:ext cx="9357386" cy="0"/>
          </a:xfrm>
          <a:prstGeom prst="line">
            <a:avLst/>
          </a:prstGeom>
          <a:noFill/>
          <a:ln w="38100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HGｺﾞｼｯｸE" pitchFamily="49" charset="-128"/>
            </a:endParaRPr>
          </a:p>
        </p:txBody>
      </p:sp>
      <p:grpSp>
        <p:nvGrpSpPr>
          <p:cNvPr id="1031" name="Group 34"/>
          <p:cNvGrpSpPr>
            <a:grpSpLocks/>
          </p:cNvGrpSpPr>
          <p:nvPr userDrawn="1"/>
        </p:nvGrpSpPr>
        <p:grpSpPr bwMode="auto">
          <a:xfrm>
            <a:off x="9004830" y="190500"/>
            <a:ext cx="741231" cy="503238"/>
            <a:chOff x="5980" y="-415"/>
            <a:chExt cx="431" cy="317"/>
          </a:xfrm>
        </p:grpSpPr>
        <p:sp>
          <p:nvSpPr>
            <p:cNvPr id="13" name="Text Box 35"/>
            <p:cNvSpPr txBox="1">
              <a:spLocks noChangeArrowheads="1"/>
            </p:cNvSpPr>
            <p:nvPr userDrawn="1"/>
          </p:nvSpPr>
          <p:spPr bwMode="auto">
            <a:xfrm>
              <a:off x="5980" y="-407"/>
              <a:ext cx="43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ja-JP" altLang="en-US" b="1" dirty="0">
                  <a:solidFill>
                    <a:srgbClr val="FF3300"/>
                  </a:solidFill>
                  <a:latin typeface="+mj-lt"/>
                  <a:ea typeface="+mj-ea"/>
                  <a:cs typeface="+mn-cs"/>
                </a:rPr>
                <a:t>秘</a:t>
              </a:r>
            </a:p>
          </p:txBody>
        </p:sp>
        <p:sp>
          <p:nvSpPr>
            <p:cNvPr id="14" name="Rectangle 36"/>
            <p:cNvSpPr>
              <a:spLocks noChangeArrowheads="1"/>
            </p:cNvSpPr>
            <p:nvPr userDrawn="1"/>
          </p:nvSpPr>
          <p:spPr bwMode="auto">
            <a:xfrm>
              <a:off x="6028" y="-415"/>
              <a:ext cx="317" cy="317"/>
            </a:xfrm>
            <a:prstGeom prst="rect">
              <a:avLst/>
            </a:prstGeom>
            <a:noFill/>
            <a:ln w="31750" algn="ctr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>
                <a:ea typeface="HGｺﾞｼｯｸE" pitchFamily="49" charset="-128"/>
                <a:cs typeface="+mn-cs"/>
              </a:endParaRPr>
            </a:p>
          </p:txBody>
        </p:sp>
      </p:grpSp>
      <p:sp>
        <p:nvSpPr>
          <p:cNvPr id="12" name="テキスト ボックス 11"/>
          <p:cNvSpPr txBox="1"/>
          <p:nvPr userDrawn="1"/>
        </p:nvSpPr>
        <p:spPr>
          <a:xfrm>
            <a:off x="8696988" y="6577014"/>
            <a:ext cx="1104106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fld id="{64C4B00E-2D97-4D01-BB9A-F9B07571FB7B}" type="slidenum">
              <a:rPr lang="ja-JP" altLang="en-US" sz="1400">
                <a:latin typeface="+mj-lt"/>
              </a:rPr>
              <a:pPr algn="r">
                <a:defRPr/>
              </a:pPr>
              <a:t>‹#›</a:t>
            </a:fld>
            <a:r>
              <a:rPr lang="en-US" altLang="ja-JP" sz="1400" dirty="0">
                <a:latin typeface="+mj-lt"/>
              </a:rPr>
              <a:t>/000</a:t>
            </a:r>
            <a:endParaRPr lang="ja-JP" altLang="en-US" sz="1400" dirty="0">
              <a:latin typeface="+mj-lt"/>
            </a:endParaRPr>
          </a:p>
        </p:txBody>
      </p:sp>
      <p:pic>
        <p:nvPicPr>
          <p:cNvPr id="15" name="Picture 1" descr="C:\Users\0900981\Desktop\TERUMO_LOGO.jp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9388" y="6497638"/>
            <a:ext cx="1439862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000" b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Arial" pitchFamily="34" charset="0"/>
          <a:ea typeface="HGｺﾞｼｯｸE" pitchFamily="49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Arial" pitchFamily="34" charset="0"/>
          <a:ea typeface="HGｺﾞｼｯｸE" pitchFamily="49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Arial" pitchFamily="34" charset="0"/>
          <a:ea typeface="HGｺﾞｼｯｸE" pitchFamily="49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Arial" pitchFamily="34" charset="0"/>
          <a:ea typeface="HGｺﾞｼｯｸE" pitchFamily="49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Arial" pitchFamily="34" charset="0"/>
          <a:ea typeface="HGｺﾞｼｯｸE" pitchFamily="49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Arial" pitchFamily="34" charset="0"/>
          <a:ea typeface="HGｺﾞｼｯｸE" pitchFamily="49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Arial" pitchFamily="34" charset="0"/>
          <a:ea typeface="HGｺﾞｼｯｸE" pitchFamily="49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Arial" pitchFamily="34" charset="0"/>
          <a:ea typeface="HGｺﾞｼｯｸE" pitchFamily="49" charset="-128"/>
        </a:defRPr>
      </a:lvl9pPr>
    </p:titleStyle>
    <p:bodyStyle>
      <a:lvl1pPr marL="342900" indent="-342900" algn="l" rtl="0" eaLnBrk="1" fontAlgn="base" hangingPunct="1">
        <a:spcBef>
          <a:spcPct val="25000"/>
        </a:spcBef>
        <a:spcAft>
          <a:spcPct val="20000"/>
        </a:spcAft>
        <a:buFont typeface="Wingdings" pitchFamily="2" charset="2"/>
        <a:buChar char="n"/>
        <a:defRPr kumimoji="1"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5000"/>
        </a:lnSpc>
        <a:spcBef>
          <a:spcPct val="5000"/>
        </a:spcBef>
        <a:spcAft>
          <a:spcPct val="5000"/>
        </a:spcAft>
        <a:buFont typeface="Arial" pitchFamily="34" charset="0"/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lnSpc>
          <a:spcPct val="115000"/>
        </a:lnSpc>
        <a:spcBef>
          <a:spcPct val="5000"/>
        </a:spcBef>
        <a:spcAft>
          <a:spcPct val="500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65592" y="2508629"/>
            <a:ext cx="517481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grpSp>
        <p:nvGrpSpPr>
          <p:cNvPr id="2051" name="Group 34"/>
          <p:cNvGrpSpPr>
            <a:grpSpLocks/>
          </p:cNvGrpSpPr>
          <p:nvPr userDrawn="1"/>
        </p:nvGrpSpPr>
        <p:grpSpPr bwMode="auto">
          <a:xfrm>
            <a:off x="9004830" y="190500"/>
            <a:ext cx="741231" cy="503238"/>
            <a:chOff x="5980" y="-415"/>
            <a:chExt cx="431" cy="317"/>
          </a:xfrm>
        </p:grpSpPr>
        <p:sp>
          <p:nvSpPr>
            <p:cNvPr id="5" name="Text Box 35"/>
            <p:cNvSpPr txBox="1">
              <a:spLocks noChangeArrowheads="1"/>
            </p:cNvSpPr>
            <p:nvPr userDrawn="1"/>
          </p:nvSpPr>
          <p:spPr bwMode="auto">
            <a:xfrm>
              <a:off x="5980" y="-407"/>
              <a:ext cx="43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ja-JP" altLang="en-US" b="1" dirty="0">
                  <a:solidFill>
                    <a:srgbClr val="FF3300"/>
                  </a:solidFill>
                  <a:latin typeface="+mj-ea"/>
                  <a:ea typeface="+mj-ea"/>
                  <a:cs typeface="+mn-cs"/>
                </a:rPr>
                <a:t>秘</a:t>
              </a:r>
            </a:p>
          </p:txBody>
        </p:sp>
        <p:sp>
          <p:nvSpPr>
            <p:cNvPr id="6" name="Rectangle 36"/>
            <p:cNvSpPr>
              <a:spLocks noChangeArrowheads="1"/>
            </p:cNvSpPr>
            <p:nvPr userDrawn="1"/>
          </p:nvSpPr>
          <p:spPr bwMode="auto">
            <a:xfrm>
              <a:off x="6028" y="-415"/>
              <a:ext cx="317" cy="317"/>
            </a:xfrm>
            <a:prstGeom prst="rect">
              <a:avLst/>
            </a:prstGeom>
            <a:noFill/>
            <a:ln w="31750" algn="ctr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b="1">
                <a:latin typeface="+mj-ea"/>
                <a:ea typeface="+mj-ea"/>
                <a:cs typeface="+mn-cs"/>
              </a:endParaRPr>
            </a:p>
          </p:txBody>
        </p:sp>
      </p:grpSp>
      <p:pic>
        <p:nvPicPr>
          <p:cNvPr id="7" name="Picture 1" descr="C:\Users\0900981\Desktop\TERUMO_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497638"/>
            <a:ext cx="1439862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800" b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itchFamily="34" charset="0"/>
          <a:ea typeface="HGｺﾞｼｯｸE" pitchFamily="49" charset="-128"/>
          <a:cs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itchFamily="34" charset="0"/>
          <a:ea typeface="HGｺﾞｼｯｸE" pitchFamily="49" charset="-128"/>
          <a:cs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itchFamily="34" charset="0"/>
          <a:ea typeface="HGｺﾞｼｯｸE" pitchFamily="49" charset="-128"/>
          <a:cs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itchFamily="34" charset="0"/>
          <a:ea typeface="HGｺﾞｼｯｸE" pitchFamily="49" charset="-128"/>
          <a:cs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itchFamily="34" charset="0"/>
          <a:ea typeface="HGｺﾞｼｯｸE" pitchFamily="49" charset="-128"/>
          <a:cs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itchFamily="34" charset="0"/>
          <a:ea typeface="HGｺﾞｼｯｸE" pitchFamily="49" charset="-128"/>
          <a:cs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itchFamily="34" charset="0"/>
          <a:ea typeface="HGｺﾞｼｯｸE" pitchFamily="49" charset="-128"/>
          <a:cs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itchFamily="34" charset="0"/>
          <a:ea typeface="HGｺﾞｼｯｸE" pitchFamily="49" charset="-128"/>
          <a:cs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0900981\Desktop\TERUMO_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80742" y="2997200"/>
            <a:ext cx="36004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Circuitry and Question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590958-9433-4BBD-9C9E-D0BE455E3FC6}" type="datetime1">
              <a:rPr lang="ja-JP" altLang="en-US" smtClean="0"/>
              <a:pPr>
                <a:defRPr/>
              </a:pPr>
              <a:t>2020/4/28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©Terumo Corporation</a:t>
            </a:r>
            <a:endParaRPr lang="en-US" altLang="ja-JP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02" y="786957"/>
            <a:ext cx="7257256" cy="3372839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61780" y="2148920"/>
            <a:ext cx="145424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latin typeface="+mn-lt"/>
                <a:ea typeface="+mn-ea"/>
              </a:rPr>
              <a:t>PWM Signal</a:t>
            </a:r>
            <a:endParaRPr kumimoji="1" lang="ja-JP" altLang="en-US" sz="1800" dirty="0">
              <a:latin typeface="+mn-lt"/>
              <a:ea typeface="+mn-ea"/>
            </a:endParaRPr>
          </a:p>
        </p:txBody>
      </p:sp>
      <p:sp>
        <p:nvSpPr>
          <p:cNvPr id="8" name="右矢印 7"/>
          <p:cNvSpPr/>
          <p:nvPr/>
        </p:nvSpPr>
        <p:spPr>
          <a:xfrm>
            <a:off x="704528" y="2612534"/>
            <a:ext cx="504056" cy="288032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476777" y="2084704"/>
            <a:ext cx="2568190" cy="867095"/>
          </a:xfrm>
          <a:prstGeom prst="rect">
            <a:avLst/>
          </a:prstGeom>
        </p:spPr>
      </p:pic>
      <p:sp>
        <p:nvSpPr>
          <p:cNvPr id="10" name="フリーフォーム 9"/>
          <p:cNvSpPr/>
          <p:nvPr/>
        </p:nvSpPr>
        <p:spPr>
          <a:xfrm>
            <a:off x="8155080" y="1177829"/>
            <a:ext cx="628650" cy="95250"/>
          </a:xfrm>
          <a:custGeom>
            <a:avLst/>
            <a:gdLst>
              <a:gd name="connsiteX0" fmla="*/ 0 w 628650"/>
              <a:gd name="connsiteY0" fmla="*/ 0 h 95250"/>
              <a:gd name="connsiteX1" fmla="*/ 628650 w 628650"/>
              <a:gd name="connsiteY1" fmla="*/ 0 h 95250"/>
              <a:gd name="connsiteX2" fmla="*/ 628650 w 628650"/>
              <a:gd name="connsiteY2" fmla="*/ 95250 h 9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28650" h="95250">
                <a:moveTo>
                  <a:pt x="0" y="0"/>
                </a:moveTo>
                <a:lnTo>
                  <a:pt x="628650" y="0"/>
                </a:lnTo>
                <a:lnTo>
                  <a:pt x="628650" y="95250"/>
                </a:lnTo>
              </a:path>
            </a:pathLst>
          </a:cu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6866030" y="2155729"/>
            <a:ext cx="1917700" cy="1727200"/>
          </a:xfrm>
          <a:custGeom>
            <a:avLst/>
            <a:gdLst>
              <a:gd name="connsiteX0" fmla="*/ 0 w 1930400"/>
              <a:gd name="connsiteY0" fmla="*/ 0 h 1727200"/>
              <a:gd name="connsiteX1" fmla="*/ 825500 w 1930400"/>
              <a:gd name="connsiteY1" fmla="*/ 0 h 1727200"/>
              <a:gd name="connsiteX2" fmla="*/ 825500 w 1930400"/>
              <a:gd name="connsiteY2" fmla="*/ 1727200 h 1727200"/>
              <a:gd name="connsiteX3" fmla="*/ 1930400 w 1930400"/>
              <a:gd name="connsiteY3" fmla="*/ 1727200 h 1727200"/>
              <a:gd name="connsiteX4" fmla="*/ 1930400 w 1930400"/>
              <a:gd name="connsiteY4" fmla="*/ 1638300 h 172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0400" h="1727200">
                <a:moveTo>
                  <a:pt x="0" y="0"/>
                </a:moveTo>
                <a:lnTo>
                  <a:pt x="825500" y="0"/>
                </a:lnTo>
                <a:lnTo>
                  <a:pt x="825500" y="1727200"/>
                </a:lnTo>
                <a:lnTo>
                  <a:pt x="1930400" y="1727200"/>
                </a:lnTo>
                <a:lnTo>
                  <a:pt x="1930400" y="1638300"/>
                </a:lnTo>
              </a:path>
            </a:pathLst>
          </a:cu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01620" y="4159796"/>
            <a:ext cx="5322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 smtClean="0">
                <a:latin typeface="+mn-lt"/>
                <a:ea typeface="+mn-ea"/>
              </a:rPr>
              <a:t>V</a:t>
            </a:r>
            <a:r>
              <a:rPr kumimoji="1" lang="en-US" altLang="ja-JP" sz="1800" baseline="-25000" dirty="0" smtClean="0">
                <a:latin typeface="+mn-lt"/>
                <a:ea typeface="+mn-ea"/>
              </a:rPr>
              <a:t>F</a:t>
            </a:r>
            <a:r>
              <a:rPr kumimoji="1" lang="en-US" altLang="ja-JP" sz="1800" dirty="0" smtClean="0">
                <a:latin typeface="+mn-lt"/>
                <a:ea typeface="+mn-ea"/>
              </a:rPr>
              <a:t>(back light)=13.8-16.7V(Typ. 15.5V) @I</a:t>
            </a:r>
            <a:r>
              <a:rPr kumimoji="1" lang="en-US" altLang="ja-JP" sz="1800" baseline="-25000" dirty="0" smtClean="0">
                <a:latin typeface="+mn-lt"/>
                <a:ea typeface="+mn-ea"/>
              </a:rPr>
              <a:t>F</a:t>
            </a:r>
            <a:r>
              <a:rPr kumimoji="1" lang="en-US" altLang="ja-JP" sz="1800" dirty="0" smtClean="0">
                <a:latin typeface="+mn-lt"/>
                <a:ea typeface="+mn-ea"/>
              </a:rPr>
              <a:t>=25mA</a:t>
            </a:r>
            <a:endParaRPr kumimoji="1" lang="ja-JP" altLang="en-US" sz="1800" dirty="0">
              <a:latin typeface="+mn-lt"/>
              <a:ea typeface="+mn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327324" y="3960573"/>
            <a:ext cx="1181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+mn-lt"/>
                <a:ea typeface="+mn-ea"/>
              </a:rPr>
              <a:t>LCD back light</a:t>
            </a:r>
            <a:endParaRPr kumimoji="1" lang="ja-JP" altLang="en-US" sz="1200" dirty="0">
              <a:latin typeface="+mn-lt"/>
              <a:ea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04528" y="4620156"/>
            <a:ext cx="8589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800" dirty="0" smtClean="0">
                <a:latin typeface="+mn-lt"/>
                <a:ea typeface="+mn-ea"/>
              </a:rPr>
              <a:t>[Question]</a:t>
            </a:r>
          </a:p>
          <a:p>
            <a:r>
              <a:rPr lang="en-US" altLang="ja-JP" sz="1800" dirty="0" smtClean="0">
                <a:latin typeface="+mn-lt"/>
                <a:ea typeface="+mn-ea"/>
              </a:rPr>
              <a:t>In our application, Vin(12V_MAIN) is 12 voltage.</a:t>
            </a:r>
          </a:p>
          <a:p>
            <a:r>
              <a:rPr kumimoji="1" lang="en-US" altLang="ja-JP" sz="1800" dirty="0" smtClean="0">
                <a:latin typeface="+mn-lt"/>
                <a:ea typeface="+mn-ea"/>
              </a:rPr>
              <a:t>Could you tell me how to calculate current consumption for 12V_MAIN?</a:t>
            </a:r>
          </a:p>
          <a:p>
            <a:r>
              <a:rPr lang="en-US" altLang="ja-JP" sz="1800" dirty="0" smtClean="0">
                <a:latin typeface="+mn-lt"/>
                <a:ea typeface="+mn-ea"/>
              </a:rPr>
              <a:t>When PWM Signal is 80% on, is the following calculation correct?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テキスト ボックス 14"/>
              <p:cNvSpPr txBox="1"/>
              <p:nvPr/>
            </p:nvSpPr>
            <p:spPr>
              <a:xfrm>
                <a:off x="1809852" y="5850159"/>
                <a:ext cx="4439292" cy="6751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sSubPr>
                        <m:e>
                          <m: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+mn-ea"/>
                            </a:rPr>
                            <m:t>𝐼</m:t>
                          </m:r>
                        </m:e>
                        <m:sub>
                          <m: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+mn-ea"/>
                            </a:rPr>
                            <m:t>12</m:t>
                          </m:r>
                          <m: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+mn-ea"/>
                            </a:rPr>
                            <m:t>𝑉</m:t>
                          </m:r>
                          <m: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+mn-ea"/>
                            </a:rPr>
                            <m:t>_</m:t>
                          </m:r>
                          <m: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+mn-ea"/>
                            </a:rPr>
                            <m:t>𝑀𝐴𝐼𝑁</m:t>
                          </m:r>
                        </m:sub>
                      </m:sSub>
                      <m:r>
                        <a:rPr kumimoji="1" lang="en-US" altLang="ja-JP" sz="1800" b="0" i="1" smtClean="0">
                          <a:latin typeface="Cambria Math" panose="02040503050406030204" pitchFamily="18" charset="0"/>
                          <a:ea typeface="+mn-ea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+mn-ea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1" lang="en-US" altLang="ja-JP" sz="1800" b="0" i="1" smtClean="0">
                                  <a:latin typeface="Cambria Math" panose="02040503050406030204" pitchFamily="18" charset="0"/>
                                  <a:ea typeface="+mn-ea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1800" b="0" i="1" smtClean="0">
                                  <a:latin typeface="Cambria Math" panose="02040503050406030204" pitchFamily="18" charset="0"/>
                                  <a:ea typeface="+mn-ea"/>
                                </a:rPr>
                                <m:t>𝑉</m:t>
                              </m:r>
                            </m:e>
                            <m:sub>
                              <m:r>
                                <a:rPr kumimoji="1" lang="en-US" altLang="ja-JP" sz="1800" b="0" i="1" smtClean="0">
                                  <a:latin typeface="Cambria Math" panose="02040503050406030204" pitchFamily="18" charset="0"/>
                                  <a:ea typeface="+mn-ea"/>
                                </a:rPr>
                                <m:t>𝐹</m:t>
                              </m:r>
                            </m:sub>
                          </m:sSub>
                          <m:d>
                            <m:dPr>
                              <m:ctrlPr>
                                <a:rPr kumimoji="1" lang="en-US" altLang="ja-JP" sz="1800" b="0" i="0" smtClean="0">
                                  <a:latin typeface="Cambria Math" panose="02040503050406030204" pitchFamily="18" charset="0"/>
                                  <a:ea typeface="+mn-ea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kumimoji="1" lang="en-US" altLang="ja-JP" sz="1800" b="0" i="0" smtClean="0">
                                  <a:latin typeface="Cambria Math" panose="02040503050406030204" pitchFamily="18" charset="0"/>
                                  <a:ea typeface="+mn-ea"/>
                                </a:rPr>
                                <m:t>back</m:t>
                              </m:r>
                              <m:r>
                                <a:rPr kumimoji="1" lang="en-US" altLang="ja-JP" sz="1800" b="0" i="0" smtClean="0">
                                  <a:latin typeface="Cambria Math" panose="02040503050406030204" pitchFamily="18" charset="0"/>
                                  <a:ea typeface="+mn-ea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kumimoji="1" lang="en-US" altLang="ja-JP" sz="1800" b="0" i="0" smtClean="0">
                                  <a:latin typeface="Cambria Math" panose="02040503050406030204" pitchFamily="18" charset="0"/>
                                  <a:ea typeface="+mn-ea"/>
                                </a:rPr>
                                <m:t>light</m:t>
                              </m:r>
                            </m:e>
                          </m:d>
                          <m: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×20</m:t>
                          </m:r>
                          <m:r>
                            <m:rPr>
                              <m:sty m:val="p"/>
                            </m:rPr>
                            <a:rPr kumimoji="1" lang="en-US" altLang="ja-JP" sz="1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mA</m:t>
                          </m:r>
                          <m: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×80</m:t>
                          </m:r>
                          <m: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num>
                        <m:den>
                          <m: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+mn-ea"/>
                            </a:rPr>
                            <m:t>12</m:t>
                          </m:r>
                          <m:r>
                            <m:rPr>
                              <m:sty m:val="p"/>
                            </m:rPr>
                            <a:rPr kumimoji="1" lang="en-US" altLang="ja-JP" sz="1800" b="0" i="0" smtClean="0">
                              <a:latin typeface="Cambria Math" panose="02040503050406030204" pitchFamily="18" charset="0"/>
                              <a:ea typeface="+mn-ea"/>
                            </a:rPr>
                            <m:t>V</m:t>
                          </m:r>
                          <m: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kumimoji="1" lang="en-US" altLang="ja-JP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ja-JP" alt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kumimoji="1" lang="en-US" altLang="ja-JP" sz="1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TPS</m:t>
                              </m:r>
                              <m:r>
                                <a:rPr kumimoji="1" lang="en-US" altLang="ja-JP" sz="1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61161</m:t>
                              </m:r>
                            </m:sub>
                          </m:sSub>
                          <m:r>
                            <a:rPr kumimoji="1" lang="en-US" altLang="ja-JP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den>
                      </m:f>
                    </m:oMath>
                  </m:oMathPara>
                </a14:m>
                <a:endParaRPr kumimoji="1" lang="ja-JP" altLang="en-US" sz="1800" dirty="0">
                  <a:latin typeface="+mn-lt"/>
                  <a:ea typeface="+mn-ea"/>
                </a:endParaRPr>
              </a:p>
            </p:txBody>
          </p:sp>
        </mc:Choice>
        <mc:Fallback>
          <p:sp>
            <p:nvSpPr>
              <p:cNvPr id="15" name="テキスト ボックス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852" y="5850159"/>
                <a:ext cx="4439292" cy="6751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2206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/>
          <p:cNvGrpSpPr>
            <a:grpSpLocks/>
          </p:cNvGrpSpPr>
          <p:nvPr/>
        </p:nvGrpSpPr>
        <p:grpSpPr bwMode="auto">
          <a:xfrm>
            <a:off x="82551" y="-647700"/>
            <a:ext cx="7458737" cy="654050"/>
            <a:chOff x="48" y="-408"/>
            <a:chExt cx="4337" cy="412"/>
          </a:xfrm>
        </p:grpSpPr>
        <p:sp>
          <p:nvSpPr>
            <p:cNvPr id="10243" name="Text Box 4"/>
            <p:cNvSpPr txBox="1">
              <a:spLocks noChangeArrowheads="1"/>
            </p:cNvSpPr>
            <p:nvPr/>
          </p:nvSpPr>
          <p:spPr bwMode="auto">
            <a:xfrm>
              <a:off x="48" y="-190"/>
              <a:ext cx="2242" cy="1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1400" b="1">
                  <a:solidFill>
                    <a:srgbClr val="FF9900"/>
                  </a:solidFill>
                  <a:ea typeface="ＭＳ Ｐゴシック" pitchFamily="50" charset="-128"/>
                </a:rPr>
                <a:t>社内プレゼンテーションテンプレート　最終ページ</a:t>
              </a:r>
            </a:p>
          </p:txBody>
        </p:sp>
        <p:sp>
          <p:nvSpPr>
            <p:cNvPr id="10244" name="Line 5"/>
            <p:cNvSpPr>
              <a:spLocks noChangeShapeType="1"/>
            </p:cNvSpPr>
            <p:nvPr/>
          </p:nvSpPr>
          <p:spPr bwMode="auto">
            <a:xfrm flipH="1">
              <a:off x="3754" y="-190"/>
              <a:ext cx="0" cy="17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ja-JP" altLang="en-US"/>
            </a:p>
          </p:txBody>
        </p:sp>
        <p:sp>
          <p:nvSpPr>
            <p:cNvPr id="10245" name="Rectangle 6"/>
            <p:cNvSpPr>
              <a:spLocks noChangeArrowheads="1"/>
            </p:cNvSpPr>
            <p:nvPr/>
          </p:nvSpPr>
          <p:spPr bwMode="auto">
            <a:xfrm>
              <a:off x="3122" y="-408"/>
              <a:ext cx="1263" cy="179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rgbClr val="FF99CC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ja-JP" altLang="en-US" sz="1200" b="1">
                  <a:solidFill>
                    <a:srgbClr val="FFCC00"/>
                  </a:solidFill>
                  <a:latin typeface="MS UI Gothic" pitchFamily="50" charset="-128"/>
                  <a:ea typeface="MS UI Gothic" pitchFamily="50" charset="-128"/>
                </a:rPr>
                <a:t>ロゴ以外不要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社内用テンプレート_秘">
  <a:themeElements>
    <a:clrScheme name="ユーザー定義 1">
      <a:dk1>
        <a:sysClr val="windowText" lastClr="000000"/>
      </a:dk1>
      <a:lt1>
        <a:sysClr val="window" lastClr="FFFFFF"/>
      </a:lt1>
      <a:dk2>
        <a:srgbClr val="008D61"/>
      </a:dk2>
      <a:lt2>
        <a:srgbClr val="F7B100"/>
      </a:lt2>
      <a:accent1>
        <a:srgbClr val="D8211D"/>
      </a:accent1>
      <a:accent2>
        <a:srgbClr val="444B52"/>
      </a:accent2>
      <a:accent3>
        <a:srgbClr val="4E9636"/>
      </a:accent3>
      <a:accent4>
        <a:srgbClr val="4159A7"/>
      </a:accent4>
      <a:accent5>
        <a:srgbClr val="6DABE4"/>
      </a:accent5>
      <a:accent6>
        <a:srgbClr val="DF6F05"/>
      </a:accent6>
      <a:hlink>
        <a:srgbClr val="0000FF"/>
      </a:hlink>
      <a:folHlink>
        <a:srgbClr val="800080"/>
      </a:folHlink>
    </a:clrScheme>
    <a:fontScheme name="ユーザー定義 3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kumimoji="1" sz="1800" dirty="0">
            <a:latin typeface="+mn-lt"/>
            <a:ea typeface="+mn-ea"/>
          </a:defRPr>
        </a:defPPr>
      </a:lstStyle>
    </a:txDef>
  </a:objectDefaults>
  <a:extraClrSchemeLst>
    <a:extraClrScheme>
      <a:clrScheme name="2_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ternal_JP_秘_160509.pptx" id="{F261F729-CB37-479F-AF27-86F8CCF165BC}" vid="{54C8F39B-763F-4E29-B597-F0E6E05B0082}"/>
    </a:ext>
  </a:extLst>
</a:theme>
</file>

<file path=ppt/theme/theme2.xml><?xml version="1.0" encoding="utf-8"?>
<a:theme xmlns:a="http://schemas.openxmlformats.org/drawingml/2006/main" name="扉タイトル">
  <a:themeElements>
    <a:clrScheme name="3_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ユーザー定義 3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kumimoji="1" sz="1800" dirty="0">
            <a:latin typeface="+mn-lt"/>
            <a:ea typeface="+mn-ea"/>
          </a:defRPr>
        </a:defPPr>
      </a:lstStyle>
    </a:txDef>
  </a:objectDefaults>
  <a:extraClrSchemeLst>
    <a:extraClrScheme>
      <a:clrScheme name="3_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ternal_JP_秘_160509.pptx" id="{F261F729-CB37-479F-AF27-86F8CCF165BC}" vid="{ED4CCC59-8AE5-4403-B12F-A72D6CD8C193}"/>
    </a:ext>
  </a:extLst>
</a:theme>
</file>

<file path=ppt/theme/theme3.xml><?xml version="1.0" encoding="utf-8"?>
<a:theme xmlns:a="http://schemas.openxmlformats.org/drawingml/2006/main" name="企業ブランドマーク">
  <a:themeElements>
    <a:clrScheme name="1_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ユーザー定義 3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kumimoji="1" sz="1800" dirty="0">
            <a:latin typeface="+mn-lt"/>
            <a:ea typeface="+mn-ea"/>
          </a:defRPr>
        </a:defPPr>
      </a:lstStyle>
    </a:txDef>
  </a:objectDefaults>
  <a:extraClrSchemeLst>
    <a:extraClrScheme>
      <a:clrScheme name="1_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ternal_JP_秘_160509.pptx" id="{F261F729-CB37-479F-AF27-86F8CCF165BC}" vid="{425F6246-962A-460F-ADDD-6B682D0FF0C5}"/>
    </a:ext>
  </a:extLst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Internal_JP_秘_160509</Template>
  <TotalTime>28</TotalTime>
  <Words>65</Words>
  <Application>Microsoft Office PowerPoint</Application>
  <PresentationFormat>A4 210 x 297 mm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HGPｺﾞｼｯｸE</vt:lpstr>
      <vt:lpstr>HGｺﾞｼｯｸE</vt:lpstr>
      <vt:lpstr>Meiryo UI</vt:lpstr>
      <vt:lpstr>ＭＳ Ｐゴシック</vt:lpstr>
      <vt:lpstr>ＭＳ Ｐ明朝</vt:lpstr>
      <vt:lpstr>MS UI Gothic</vt:lpstr>
      <vt:lpstr>ヒラギノ角ゴ Pro W3</vt:lpstr>
      <vt:lpstr>Arial</vt:lpstr>
      <vt:lpstr>Cambria Math</vt:lpstr>
      <vt:lpstr>Wingdings</vt:lpstr>
      <vt:lpstr>社内用テンプレート_秘</vt:lpstr>
      <vt:lpstr>扉タイトル</vt:lpstr>
      <vt:lpstr>企業ブランドマーク</vt:lpstr>
      <vt:lpstr>Circuitry and Question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Circuitry</dc:title>
  <dc:creator>Tsutsui Yuuichi</dc:creator>
  <cp:lastModifiedBy>Tsutsui Yuuichi</cp:lastModifiedBy>
  <cp:revision>4</cp:revision>
  <dcterms:created xsi:type="dcterms:W3CDTF">2020-04-28T06:59:54Z</dcterms:created>
  <dcterms:modified xsi:type="dcterms:W3CDTF">2020-04-28T07:28:46Z</dcterms:modified>
</cp:coreProperties>
</file>