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0" r:id="rId3"/>
    <p:sldId id="256" r:id="rId4"/>
    <p:sldId id="277" r:id="rId5"/>
    <p:sldId id="274" r:id="rId6"/>
    <p:sldId id="262" r:id="rId7"/>
    <p:sldId id="272" r:id="rId8"/>
    <p:sldId id="276" r:id="rId9"/>
    <p:sldId id="278" r:id="rId10"/>
    <p:sldId id="267" r:id="rId1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59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B56BB9-59D0-672D-9C35-6B98DC2C4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7448E-FAFA-4C08-BA80-96268F94F657}" type="datetimeFigureOut">
              <a:rPr lang="zh-CN" altLang="en-US"/>
              <a:pPr>
                <a:defRPr/>
              </a:pPr>
              <a:t>2024/9/14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866B0-7401-349E-8BD3-3E738C8A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F57E1D-BB48-7FBE-81CE-5664B1130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482A4-D3F1-4008-B0E2-DFB0CD15A4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82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8C4D61-3CAF-6AB0-0DDF-5A4670417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EAF75-49DF-4066-83FF-575A960CCC38}" type="datetimeFigureOut">
              <a:rPr lang="zh-CN" altLang="en-US"/>
              <a:pPr>
                <a:defRPr/>
              </a:pPr>
              <a:t>2024/9/14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E794BD-0B41-B722-2D05-200440C4C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3FD2B0-1789-1ABC-2144-509BEF623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9A87A-9FE4-45D5-A4C1-2E8327E980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38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8F384C-7867-BF74-4CDE-D1C498267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C956B-DB93-4C5B-83A2-27EAA0C4089A}" type="datetimeFigureOut">
              <a:rPr lang="zh-CN" altLang="en-US"/>
              <a:pPr>
                <a:defRPr/>
              </a:pPr>
              <a:t>2024/9/14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439CB7-B136-7DA5-A6D0-EF79364B4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094025-6133-348A-FED0-2DB9C3C9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4BD9A-EB14-4DC8-9E83-E6DB730DE0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91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385EE9-61E2-6E92-38CB-11590499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9087-B82C-42E2-92D9-230BCFDA660E}" type="datetimeFigureOut">
              <a:rPr lang="zh-CN" altLang="en-US"/>
              <a:pPr>
                <a:defRPr/>
              </a:pPr>
              <a:t>2024/9/14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63FFC1-5B43-ADAC-03D4-DB7A11B7B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30C111-A49D-667E-DA61-DCA9379A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F13D5-D91F-47E1-8A77-A5F6CE44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8396B3-28C7-8472-6CAE-8D23F39C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BF628-D2A5-45E2-802A-50DAF90C90FC}" type="datetimeFigureOut">
              <a:rPr lang="zh-CN" altLang="en-US"/>
              <a:pPr>
                <a:defRPr/>
              </a:pPr>
              <a:t>2024/9/14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007906-103E-F1F9-1EC1-E8017EB46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4BAB34-393F-160F-9E67-36FF24F5D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5E53E-DF08-40BE-90C2-62AD981C5F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14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523CE3F-EB86-BA45-9D5D-9687F1E80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D7967-5E19-4E38-9704-DF9E95D652CB}" type="datetimeFigureOut">
              <a:rPr lang="zh-CN" altLang="en-US"/>
              <a:pPr>
                <a:defRPr/>
              </a:pPr>
              <a:t>2024/9/14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2D9AE7B-4F68-31C7-277E-9C2BF45C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E230955F-CB47-A3AA-F2D7-132F9291C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5E456-D8D8-43C6-8CF9-F283C107D0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31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3965B6DC-8C28-CA21-666A-FA218D2A4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09128-C7E8-457D-9E1A-FA706BE276B2}" type="datetimeFigureOut">
              <a:rPr lang="zh-CN" altLang="en-US"/>
              <a:pPr>
                <a:defRPr/>
              </a:pPr>
              <a:t>2024/9/14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55DEB2BA-8D48-94EA-8EBD-EA16CAC4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F26B2BCB-4A56-54B2-E4B4-6EBF814DA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C1EF1-8ABB-4DEA-93D8-7517F38DF5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80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D95C29ED-C22C-FDE4-43A8-7B071AABA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C4AE4-5063-4690-A790-C3C46F3A08DE}" type="datetimeFigureOut">
              <a:rPr lang="zh-CN" altLang="en-US"/>
              <a:pPr>
                <a:defRPr/>
              </a:pPr>
              <a:t>2024/9/14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7273506-C084-2B29-B59B-6107EBA8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6D4A7FBB-39D0-34F7-13D9-B8A0337E4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8423F-C248-4269-80D4-986A9FA40D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52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A79CD9A6-2DCC-D0C6-DF2B-137C6D001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46710-E293-4A70-834C-FD10E7839E61}" type="datetimeFigureOut">
              <a:rPr lang="zh-CN" altLang="en-US"/>
              <a:pPr>
                <a:defRPr/>
              </a:pPr>
              <a:t>2024/9/14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E0B33548-1364-7C65-B3BA-C1F212D5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427D2179-BDFA-52E3-5466-70509EF3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0C19-750D-4682-A96C-CB529B5DE6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96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DF50F8F5-7C9A-BC9F-C860-E84405522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53F45-A66A-43B4-A84C-EACA131AAAD4}" type="datetimeFigureOut">
              <a:rPr lang="zh-CN" altLang="en-US"/>
              <a:pPr>
                <a:defRPr/>
              </a:pPr>
              <a:t>2024/9/14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BFA9143-A19F-C394-D71D-2FEFF979B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6AE4B4B-DBCF-1B26-E18F-339DF3C4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DF1F-B707-4C71-A100-AE17C097FD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239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D495044-920A-D02C-B999-E8367859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9AF59-60D4-43FE-BB88-03DC89283CE5}" type="datetimeFigureOut">
              <a:rPr lang="zh-CN" altLang="en-US"/>
              <a:pPr>
                <a:defRPr/>
              </a:pPr>
              <a:t>2024/9/14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C777BA0-502F-747D-A44E-6CBA2BCFA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B131A6C-1490-0FDB-6753-0AF75443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9B719-6FA6-4E10-821E-400C421D27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6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9DA1ADAD-2517-DF80-9732-195AC9EC0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2435578F-F787-C3C3-9A68-2A051E43E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CED30D-9D4A-F6B7-F9E8-404FFB628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9CB221A-C7E2-4242-A180-17D8D8B5B5B7}" type="datetimeFigureOut">
              <a:rPr lang="zh-CN" altLang="en-US"/>
              <a:pPr>
                <a:defRPr/>
              </a:pPr>
              <a:t>2024/9/14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8B36EA-717E-449F-0933-0924D02C8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639236-92B2-D43E-4844-AD4CFA3CF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3F60985-B602-40DA-BDC6-13BF02D0BF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>
            <a:extLst>
              <a:ext uri="{FF2B5EF4-FFF2-40B4-BE49-F238E27FC236}">
                <a16:creationId xmlns:a16="http://schemas.microsoft.com/office/drawing/2014/main" id="{7C19C80F-34F8-B3A3-EC8D-10CFE9D954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5485" y="1844902"/>
            <a:ext cx="8679445" cy="1325562"/>
          </a:xfrm>
        </p:spPr>
        <p:txBody>
          <a:bodyPr/>
          <a:lstStyle/>
          <a:p>
            <a:pPr eaLnBrk="1" hangingPunct="1"/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大电流问题测试数据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AE767-DB89-6FE8-3553-46BC3B682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2">
            <a:extLst>
              <a:ext uri="{FF2B5EF4-FFF2-40B4-BE49-F238E27FC236}">
                <a16:creationId xmlns:a16="http://schemas.microsoft.com/office/drawing/2014/main" id="{E49E2AFE-D81E-1B1B-8484-B5F4ED6B6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" y="50609"/>
            <a:ext cx="102266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V1.2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，大电流时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I2C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通讯（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MT8766-BQ24715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芯片）测试数据</a:t>
            </a:r>
            <a:r>
              <a:rPr lang="zh-CN" altLang="en-US" dirty="0"/>
              <a:t>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      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11968016-2BB1-F354-7BFF-79916AA2F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1" y="3062333"/>
            <a:ext cx="102266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V1.2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VBUS(5V-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蓝色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9.8V-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粉色测试数据：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/>
              <a:t>      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3AE2B15-CCA3-B606-6E0E-FE32FD66C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05" y="616422"/>
            <a:ext cx="4637989" cy="232383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8D4A989-33CE-08B3-D571-0CF8DF50E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17" y="3794991"/>
            <a:ext cx="4409209" cy="21327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0D1DA18-707E-58BB-306A-CDA3CB644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795" y="3806939"/>
            <a:ext cx="4409163" cy="213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3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26473-35C1-C1CC-9EFA-45EFDDC64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>
            <a:extLst>
              <a:ext uri="{FF2B5EF4-FFF2-40B4-BE49-F238E27FC236}">
                <a16:creationId xmlns:a16="http://schemas.microsoft.com/office/drawing/2014/main" id="{507F491C-363F-9954-9116-AC4A9EA46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647" y="711808"/>
            <a:ext cx="11662706" cy="512775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5400" b="1" dirty="0">
                <a:highlight>
                  <a:srgbClr val="FF0000"/>
                </a:highlight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问题描述：</a:t>
            </a:r>
            <a:b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一、关机充电时，新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V1.2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）出现大电流（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5V/1.9A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b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见测试报告 ；</a:t>
            </a:r>
            <a:b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二、开机过程中，插上充电器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电池时，新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V1.2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）出现大电流（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5V/2.5A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见测试报告；</a:t>
            </a:r>
            <a:b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三、唤醒过程中，插上充电器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电池时，新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V1.2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）出现大电流（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5V/2.5A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见测试报告；</a:t>
            </a:r>
            <a:b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四、软件设置充电电流，实际从电池端串联电流表测试出来的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电流比软件设置的大很多</a:t>
            </a:r>
            <a:b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见测试报告 ；</a:t>
            </a:r>
          </a:p>
        </p:txBody>
      </p:sp>
    </p:spTree>
    <p:extLst>
      <p:ext uri="{BB962C8B-B14F-4D97-AF65-F5344CB8AC3E}">
        <p14:creationId xmlns:p14="http://schemas.microsoft.com/office/powerpoint/2010/main" val="41685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58D3BC6-A116-A26F-FFBC-5B73362A77E3}"/>
              </a:ext>
            </a:extLst>
          </p:cNvPr>
          <p:cNvSpPr/>
          <p:nvPr/>
        </p:nvSpPr>
        <p:spPr>
          <a:xfrm>
            <a:off x="801849" y="2622550"/>
            <a:ext cx="1309688" cy="56515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Type C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FF0074A-E1C4-009E-2595-184A84B5B062}"/>
              </a:ext>
            </a:extLst>
          </p:cNvPr>
          <p:cNvSpPr/>
          <p:nvPr/>
        </p:nvSpPr>
        <p:spPr>
          <a:xfrm>
            <a:off x="801849" y="4246562"/>
            <a:ext cx="1309688" cy="56515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Pogo PIN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D6E417C-E917-40EF-F41E-C4A7FE8FC108}"/>
              </a:ext>
            </a:extLst>
          </p:cNvPr>
          <p:cNvSpPr/>
          <p:nvPr/>
        </p:nvSpPr>
        <p:spPr>
          <a:xfrm>
            <a:off x="2568737" y="2622550"/>
            <a:ext cx="1311275" cy="5651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OVP+MOS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6B8DAAA-CBA9-5AF1-4D85-5C8908A755DE}"/>
              </a:ext>
            </a:extLst>
          </p:cNvPr>
          <p:cNvSpPr/>
          <p:nvPr/>
        </p:nvSpPr>
        <p:spPr>
          <a:xfrm>
            <a:off x="2568737" y="4246562"/>
            <a:ext cx="1311275" cy="5651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OVP+MOS</a:t>
            </a:r>
            <a:endParaRPr lang="zh-CN" altLang="en-US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6CA32BC-9D6A-6318-B6AE-1E033A499DD4}"/>
              </a:ext>
            </a:extLst>
          </p:cNvPr>
          <p:cNvCxnSpPr>
            <a:stCxn id="4" idx="3"/>
            <a:endCxn id="7" idx="1"/>
          </p:cNvCxnSpPr>
          <p:nvPr/>
        </p:nvCxnSpPr>
        <p:spPr>
          <a:xfrm flipV="1">
            <a:off x="2111537" y="2905125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B9AA515-695A-BA73-AE10-6BF1185B1B37}"/>
              </a:ext>
            </a:extLst>
          </p:cNvPr>
          <p:cNvCxnSpPr>
            <a:stCxn id="5" idx="3"/>
            <a:endCxn id="8" idx="1"/>
          </p:cNvCxnSpPr>
          <p:nvPr/>
        </p:nvCxnSpPr>
        <p:spPr>
          <a:xfrm>
            <a:off x="2111537" y="4529137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连接符: 肘形 13">
            <a:extLst>
              <a:ext uri="{FF2B5EF4-FFF2-40B4-BE49-F238E27FC236}">
                <a16:creationId xmlns:a16="http://schemas.microsoft.com/office/drawing/2014/main" id="{375E9E36-D179-A5FC-5C54-5C6E90EC72A4}"/>
              </a:ext>
            </a:extLst>
          </p:cNvPr>
          <p:cNvCxnSpPr>
            <a:stCxn id="7" idx="3"/>
            <a:endCxn id="8" idx="3"/>
          </p:cNvCxnSpPr>
          <p:nvPr/>
        </p:nvCxnSpPr>
        <p:spPr>
          <a:xfrm>
            <a:off x="3880012" y="2905125"/>
            <a:ext cx="12700" cy="1624012"/>
          </a:xfrm>
          <a:prstGeom prst="bentConnector3">
            <a:avLst>
              <a:gd name="adj1" fmla="val 180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0EAFA17B-8570-723D-FCB8-A20CAB8A27EF}"/>
              </a:ext>
            </a:extLst>
          </p:cNvPr>
          <p:cNvSpPr/>
          <p:nvPr/>
        </p:nvSpPr>
        <p:spPr>
          <a:xfrm>
            <a:off x="4872199" y="3205162"/>
            <a:ext cx="871538" cy="10683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DC/DC</a:t>
            </a:r>
            <a:endParaRPr lang="zh-CN" altLang="en-US" dirty="0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F2739A6B-3730-1862-CFE8-8B627D566030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4105437" y="3740150"/>
            <a:ext cx="7667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6CCA8572-4328-E250-6148-6595488BAAD1}"/>
              </a:ext>
            </a:extLst>
          </p:cNvPr>
          <p:cNvSpPr/>
          <p:nvPr/>
        </p:nvSpPr>
        <p:spPr>
          <a:xfrm>
            <a:off x="6510499" y="3178175"/>
            <a:ext cx="871538" cy="10683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充电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B3505BF7-4F61-17B7-E052-F0FA8101F455}"/>
              </a:ext>
            </a:extLst>
          </p:cNvPr>
          <p:cNvCxnSpPr>
            <a:cxnSpLocks/>
          </p:cNvCxnSpPr>
          <p:nvPr/>
        </p:nvCxnSpPr>
        <p:spPr>
          <a:xfrm>
            <a:off x="5743737" y="3736975"/>
            <a:ext cx="7667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64F64B90-05F3-09EE-4812-4649F2661C3A}"/>
              </a:ext>
            </a:extLst>
          </p:cNvPr>
          <p:cNvSpPr/>
          <p:nvPr/>
        </p:nvSpPr>
        <p:spPr>
          <a:xfrm>
            <a:off x="8636162" y="3146425"/>
            <a:ext cx="1309687" cy="56515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DC/DC</a:t>
            </a:r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6854F97-F9B6-5FF3-AD7C-35F7D47A1859}"/>
              </a:ext>
            </a:extLst>
          </p:cNvPr>
          <p:cNvSpPr/>
          <p:nvPr/>
        </p:nvSpPr>
        <p:spPr>
          <a:xfrm>
            <a:off x="8636162" y="4430712"/>
            <a:ext cx="636587" cy="110013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BAT</a:t>
            </a:r>
            <a:endParaRPr lang="zh-CN" altLang="en-US" dirty="0"/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80663DFA-C333-28BF-B317-5E153277C970}"/>
              </a:ext>
            </a:extLst>
          </p:cNvPr>
          <p:cNvCxnSpPr>
            <a:stCxn id="24" idx="1"/>
          </p:cNvCxnSpPr>
          <p:nvPr/>
        </p:nvCxnSpPr>
        <p:spPr>
          <a:xfrm flipH="1" flipV="1">
            <a:off x="7382037" y="3424237"/>
            <a:ext cx="1254125" cy="4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连接符: 肘形 28">
            <a:extLst>
              <a:ext uri="{FF2B5EF4-FFF2-40B4-BE49-F238E27FC236}">
                <a16:creationId xmlns:a16="http://schemas.microsoft.com/office/drawing/2014/main" id="{0B8BC58D-630C-7958-691B-E76549F8CA18}"/>
              </a:ext>
            </a:extLst>
          </p:cNvPr>
          <p:cNvCxnSpPr>
            <a:endCxn id="25" idx="0"/>
          </p:cNvCxnSpPr>
          <p:nvPr/>
        </p:nvCxnSpPr>
        <p:spPr>
          <a:xfrm>
            <a:off x="7382037" y="3984625"/>
            <a:ext cx="1573212" cy="446087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079C23F2-6CDA-8CB4-BFB6-CEAA338E50BA}"/>
              </a:ext>
            </a:extLst>
          </p:cNvPr>
          <p:cNvSpPr/>
          <p:nvPr/>
        </p:nvSpPr>
        <p:spPr>
          <a:xfrm>
            <a:off x="10701499" y="2889250"/>
            <a:ext cx="989013" cy="10683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核心板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8FA5C9BD-784C-344B-A566-E61771BD98B9}"/>
              </a:ext>
            </a:extLst>
          </p:cNvPr>
          <p:cNvCxnSpPr>
            <a:stCxn id="24" idx="3"/>
            <a:endCxn id="30" idx="1"/>
          </p:cNvCxnSpPr>
          <p:nvPr/>
        </p:nvCxnSpPr>
        <p:spPr>
          <a:xfrm flipV="1">
            <a:off x="9945849" y="3424237"/>
            <a:ext cx="755650" cy="4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91" name="文本框 33">
            <a:extLst>
              <a:ext uri="{FF2B5EF4-FFF2-40B4-BE49-F238E27FC236}">
                <a16:creationId xmlns:a16="http://schemas.microsoft.com/office/drawing/2014/main" id="{24526269-FC61-D978-0F98-0B49BB991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4187" y="3368675"/>
            <a:ext cx="447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/>
              <a:t>5V</a:t>
            </a:r>
            <a:endParaRPr lang="zh-CN" altLang="en-US" sz="1800"/>
          </a:p>
        </p:txBody>
      </p:sp>
      <p:sp>
        <p:nvSpPr>
          <p:cNvPr id="3092" name="文本框 34">
            <a:extLst>
              <a:ext uri="{FF2B5EF4-FFF2-40B4-BE49-F238E27FC236}">
                <a16:creationId xmlns:a16="http://schemas.microsoft.com/office/drawing/2014/main" id="{C9542301-3783-C9C0-CC16-41D2CF813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699" y="3360737"/>
            <a:ext cx="62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/>
              <a:t>9.8V</a:t>
            </a:r>
            <a:endParaRPr lang="zh-CN" altLang="en-US" sz="1800"/>
          </a:p>
        </p:txBody>
      </p:sp>
      <p:sp>
        <p:nvSpPr>
          <p:cNvPr id="3093" name="文本框 35">
            <a:extLst>
              <a:ext uri="{FF2B5EF4-FFF2-40B4-BE49-F238E27FC236}">
                <a16:creationId xmlns:a16="http://schemas.microsoft.com/office/drawing/2014/main" id="{A74BCCA3-D490-0CDB-9FFA-E9EF25858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537" y="3054350"/>
            <a:ext cx="620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/>
              <a:t>7.4V</a:t>
            </a:r>
            <a:endParaRPr lang="zh-CN" altLang="en-US" sz="1800"/>
          </a:p>
        </p:txBody>
      </p:sp>
      <p:sp>
        <p:nvSpPr>
          <p:cNvPr id="3094" name="文本框 36">
            <a:extLst>
              <a:ext uri="{FF2B5EF4-FFF2-40B4-BE49-F238E27FC236}">
                <a16:creationId xmlns:a16="http://schemas.microsoft.com/office/drawing/2014/main" id="{D96E45EC-B81D-232B-357F-238D95888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187" y="3670300"/>
            <a:ext cx="620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/>
              <a:t>7.4V</a:t>
            </a:r>
            <a:endParaRPr lang="zh-CN" altLang="en-US" sz="1800"/>
          </a:p>
        </p:txBody>
      </p:sp>
      <p:sp>
        <p:nvSpPr>
          <p:cNvPr id="3095" name="文本框 37">
            <a:extLst>
              <a:ext uri="{FF2B5EF4-FFF2-40B4-BE49-F238E27FC236}">
                <a16:creationId xmlns:a16="http://schemas.microsoft.com/office/drawing/2014/main" id="{8B7C28DD-BDDD-6D28-5030-403DC5BD5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4112" y="3021012"/>
            <a:ext cx="619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/>
              <a:t>4.2V</a:t>
            </a:r>
            <a:endParaRPr lang="zh-CN" altLang="en-US" sz="1800"/>
          </a:p>
        </p:txBody>
      </p:sp>
      <p:sp>
        <p:nvSpPr>
          <p:cNvPr id="3096" name="文本框 40">
            <a:extLst>
              <a:ext uri="{FF2B5EF4-FFF2-40B4-BE49-F238E27FC236}">
                <a16:creationId xmlns:a16="http://schemas.microsoft.com/office/drawing/2014/main" id="{CAF041CD-5304-9198-CC67-36CFD7DCE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7" y="3589337"/>
            <a:ext cx="414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/>
              <a:t>①</a:t>
            </a:r>
          </a:p>
        </p:txBody>
      </p:sp>
      <p:sp>
        <p:nvSpPr>
          <p:cNvPr id="3097" name="文本框 41">
            <a:extLst>
              <a:ext uri="{FF2B5EF4-FFF2-40B4-BE49-F238E27FC236}">
                <a16:creationId xmlns:a16="http://schemas.microsoft.com/office/drawing/2014/main" id="{99C24F43-8D86-698D-F2A3-9E5AA2B68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6374" y="4624387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/>
              <a:t>④</a:t>
            </a:r>
          </a:p>
        </p:txBody>
      </p:sp>
      <p:sp>
        <p:nvSpPr>
          <p:cNvPr id="3098" name="文本框 42">
            <a:extLst>
              <a:ext uri="{FF2B5EF4-FFF2-40B4-BE49-F238E27FC236}">
                <a16:creationId xmlns:a16="http://schemas.microsoft.com/office/drawing/2014/main" id="{CACEBD2F-80A1-7DE7-ABA2-3DC4DE840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699" y="4624387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/>
              <a:t>③</a:t>
            </a:r>
          </a:p>
        </p:txBody>
      </p:sp>
      <p:sp>
        <p:nvSpPr>
          <p:cNvPr id="3099" name="文本框 43">
            <a:extLst>
              <a:ext uri="{FF2B5EF4-FFF2-40B4-BE49-F238E27FC236}">
                <a16:creationId xmlns:a16="http://schemas.microsoft.com/office/drawing/2014/main" id="{6866C940-DC4A-D757-C32E-81B36455C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237" y="4624387"/>
            <a:ext cx="414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/>
              <a:t>②</a:t>
            </a:r>
          </a:p>
        </p:txBody>
      </p:sp>
      <p:sp>
        <p:nvSpPr>
          <p:cNvPr id="3100" name="文本框 44">
            <a:extLst>
              <a:ext uri="{FF2B5EF4-FFF2-40B4-BE49-F238E27FC236}">
                <a16:creationId xmlns:a16="http://schemas.microsoft.com/office/drawing/2014/main" id="{CA935366-D978-48B0-3E15-CDA9FE3DB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6374" y="2109787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/>
              <a:t>⑤</a:t>
            </a:r>
          </a:p>
        </p:txBody>
      </p:sp>
      <p:sp>
        <p:nvSpPr>
          <p:cNvPr id="3101" name="文本框 45">
            <a:extLst>
              <a:ext uri="{FF2B5EF4-FFF2-40B4-BE49-F238E27FC236}">
                <a16:creationId xmlns:a16="http://schemas.microsoft.com/office/drawing/2014/main" id="{646F86F5-D02E-F8A1-8C47-0E391DFF4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6337" y="2109787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/>
              <a:t>⑥</a:t>
            </a:r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6E499B71-9CD1-0A1B-B6B2-EC3E3C47598F}"/>
              </a:ext>
            </a:extLst>
          </p:cNvPr>
          <p:cNvCxnSpPr>
            <a:stCxn id="3096" idx="3"/>
            <a:endCxn id="4" idx="2"/>
          </p:cNvCxnSpPr>
          <p:nvPr/>
        </p:nvCxnSpPr>
        <p:spPr>
          <a:xfrm flipV="1">
            <a:off x="595474" y="3187700"/>
            <a:ext cx="862013" cy="5857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E38F7A98-37A3-7715-02E2-F3C8B7D85F5A}"/>
              </a:ext>
            </a:extLst>
          </p:cNvPr>
          <p:cNvCxnSpPr>
            <a:cxnSpLocks/>
            <a:stCxn id="3099" idx="0"/>
          </p:cNvCxnSpPr>
          <p:nvPr/>
        </p:nvCxnSpPr>
        <p:spPr>
          <a:xfrm flipH="1" flipV="1">
            <a:off x="4489612" y="3765550"/>
            <a:ext cx="1587" cy="8588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BB6A2605-8CC0-F126-F759-26961F16B8F3}"/>
              </a:ext>
            </a:extLst>
          </p:cNvPr>
          <p:cNvCxnSpPr>
            <a:cxnSpLocks/>
          </p:cNvCxnSpPr>
          <p:nvPr/>
        </p:nvCxnSpPr>
        <p:spPr>
          <a:xfrm flipH="1" flipV="1">
            <a:off x="6132674" y="3751262"/>
            <a:ext cx="1588" cy="846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8F0D81B8-7D30-ADCB-580D-2BE050C6E1FF}"/>
              </a:ext>
            </a:extLst>
          </p:cNvPr>
          <p:cNvCxnSpPr>
            <a:cxnSpLocks/>
            <a:stCxn id="3097" idx="0"/>
          </p:cNvCxnSpPr>
          <p:nvPr/>
        </p:nvCxnSpPr>
        <p:spPr>
          <a:xfrm flipV="1">
            <a:off x="8004337" y="4008437"/>
            <a:ext cx="4762" cy="6159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BB646833-C0F2-2251-AFAF-35E2ADD6044D}"/>
              </a:ext>
            </a:extLst>
          </p:cNvPr>
          <p:cNvCxnSpPr>
            <a:cxnSpLocks/>
          </p:cNvCxnSpPr>
          <p:nvPr/>
        </p:nvCxnSpPr>
        <p:spPr>
          <a:xfrm flipV="1">
            <a:off x="7999574" y="2449512"/>
            <a:ext cx="4763" cy="61753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5C4FB0D6-0228-EA94-27AB-312F6D292C06}"/>
              </a:ext>
            </a:extLst>
          </p:cNvPr>
          <p:cNvCxnSpPr>
            <a:cxnSpLocks/>
          </p:cNvCxnSpPr>
          <p:nvPr/>
        </p:nvCxnSpPr>
        <p:spPr>
          <a:xfrm flipV="1">
            <a:off x="10253824" y="2403475"/>
            <a:ext cx="4763" cy="61753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08" name="文本框 55">
            <a:extLst>
              <a:ext uri="{FF2B5EF4-FFF2-40B4-BE49-F238E27FC236}">
                <a16:creationId xmlns:a16="http://schemas.microsoft.com/office/drawing/2014/main" id="{E0A7070A-518F-99BE-4BC2-1A90E85D6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8112" y="4259262"/>
            <a:ext cx="9477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/>
              <a:t>BQ24715</a:t>
            </a:r>
            <a:endParaRPr lang="zh-CN" altLang="en-US" sz="120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79A1910-B020-6BB2-0AAE-FFA8271CE2C8}"/>
              </a:ext>
            </a:extLst>
          </p:cNvPr>
          <p:cNvSpPr txBox="1"/>
          <p:nvPr/>
        </p:nvSpPr>
        <p:spPr>
          <a:xfrm>
            <a:off x="724451" y="486429"/>
            <a:ext cx="79462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5400" b="1" dirty="0">
                <a:highlight>
                  <a:srgbClr val="FFFF00"/>
                </a:highlight>
                <a:latin typeface="华文楷体" panose="02010600040101010101" pitchFamily="2" charset="-122"/>
                <a:ea typeface="华文楷体" panose="02010600040101010101" pitchFamily="2" charset="-122"/>
              </a:rPr>
              <a:t>电源框图如下所示：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8C03C-2D5A-4BFC-ACC9-1ADCA4C62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968F742-1623-1EC9-3F71-0637431658F9}"/>
              </a:ext>
            </a:extLst>
          </p:cNvPr>
          <p:cNvSpPr txBox="1"/>
          <p:nvPr/>
        </p:nvSpPr>
        <p:spPr>
          <a:xfrm>
            <a:off x="508551" y="2670829"/>
            <a:ext cx="79462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5400" b="1" dirty="0">
                <a:highlight>
                  <a:srgbClr val="FFFF00"/>
                </a:highlight>
                <a:latin typeface="华文楷体" panose="02010600040101010101" pitchFamily="2" charset="-122"/>
                <a:ea typeface="华文楷体" panose="02010600040101010101" pitchFamily="2" charset="-122"/>
              </a:rPr>
              <a:t>相关测试数据：</a:t>
            </a:r>
          </a:p>
        </p:txBody>
      </p:sp>
    </p:spTree>
    <p:extLst>
      <p:ext uri="{BB962C8B-B14F-4D97-AF65-F5344CB8AC3E}">
        <p14:creationId xmlns:p14="http://schemas.microsoft.com/office/powerpoint/2010/main" val="225071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42FB1-60E0-4A10-C8CF-9C03E58EE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3FFCD4F-AC9F-4096-29D4-E3307CA46F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7100208"/>
              </p:ext>
            </p:extLst>
          </p:nvPr>
        </p:nvGraphicFramePr>
        <p:xfrm>
          <a:off x="1185768" y="1898691"/>
          <a:ext cx="8863010" cy="899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2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26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3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dirty="0"/>
                        <a:t>测试场景</a:t>
                      </a: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>
                          <a:sym typeface="+mn-ea"/>
                        </a:rPr>
                        <a:t>流入电池平均电流</a:t>
                      </a:r>
                      <a:r>
                        <a:rPr lang="en-US" altLang="zh-CN" sz="1400" dirty="0"/>
                        <a:t>(</a:t>
                      </a:r>
                      <a:r>
                        <a:rPr lang="zh-CN" altLang="en-US" sz="1400" dirty="0"/>
                        <a:t>串万用表</a:t>
                      </a:r>
                      <a:r>
                        <a:rPr lang="en-US" altLang="zh-CN" sz="1400" dirty="0"/>
                        <a:t>+</a:t>
                      </a:r>
                      <a:r>
                        <a:rPr lang="zh-CN" altLang="en-US" sz="1400" dirty="0"/>
                        <a:t>电池</a:t>
                      </a:r>
                      <a:r>
                        <a:rPr lang="en-US" altLang="zh-CN" sz="1400" dirty="0"/>
                        <a:t>)</a:t>
                      </a:r>
                      <a:endParaRPr lang="zh-CN" altLang="en-US" sz="1400" dirty="0"/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/>
                        <a:t>流入电池最大电流</a:t>
                      </a:r>
                      <a:r>
                        <a:rPr lang="en-US" altLang="zh-CN" sz="1400" dirty="0"/>
                        <a:t>(</a:t>
                      </a:r>
                      <a:r>
                        <a:rPr lang="zh-CN" altLang="en-US" sz="1400" dirty="0"/>
                        <a:t>串万用表</a:t>
                      </a:r>
                      <a:r>
                        <a:rPr lang="en-US" altLang="zh-CN" sz="1400" dirty="0"/>
                        <a:t>+</a:t>
                      </a:r>
                      <a:r>
                        <a:rPr lang="zh-CN" altLang="en-US" sz="1400" dirty="0"/>
                        <a:t>电池</a:t>
                      </a:r>
                      <a:r>
                        <a:rPr lang="en-US" altLang="zh-CN" sz="1400" dirty="0"/>
                        <a:t>)</a:t>
                      </a:r>
                      <a:endParaRPr lang="zh-CN" altLang="en-US" sz="1400" dirty="0"/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/>
                        <a:t>充电器最大电流</a:t>
                      </a:r>
                      <a:endParaRPr lang="en-US" altLang="zh-CN" sz="1400" dirty="0"/>
                    </a:p>
                    <a:p>
                      <a:pPr>
                        <a:buNone/>
                      </a:pPr>
                      <a:r>
                        <a:rPr lang="en-US" altLang="zh-CN" sz="1400" dirty="0"/>
                        <a:t>(</a:t>
                      </a:r>
                      <a:r>
                        <a:rPr lang="zh-CN" altLang="en-US" sz="1400" dirty="0"/>
                        <a:t>程控电源供电）</a:t>
                      </a: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/>
                        <a:t>备注</a:t>
                      </a:r>
                    </a:p>
                  </a:txBody>
                  <a:tcPr marL="91445" marR="91445" marT="45738" marB="457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1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关机充电</a:t>
                      </a: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dirty="0"/>
                        <a:t>651mA</a:t>
                      </a: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/>
                        <a:t>710mA</a:t>
                      </a: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5V/1.9A</a:t>
                      </a: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1800" dirty="0"/>
                    </a:p>
                  </a:txBody>
                  <a:tcPr marL="91445" marR="91445" marT="45738" marB="4573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A74B5B7-D929-2D93-36E0-F024FD3C6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497834"/>
              </p:ext>
            </p:extLst>
          </p:nvPr>
        </p:nvGraphicFramePr>
        <p:xfrm>
          <a:off x="1185768" y="3616325"/>
          <a:ext cx="8863010" cy="899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2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26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0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测试场景</a:t>
                      </a:r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>
                          <a:sym typeface="+mn-ea"/>
                        </a:rPr>
                        <a:t>流入电池平均电流</a:t>
                      </a:r>
                      <a:r>
                        <a:rPr lang="en-US" altLang="zh-CN" sz="1400" dirty="0"/>
                        <a:t>(</a:t>
                      </a:r>
                      <a:r>
                        <a:rPr lang="zh-CN" altLang="en-US" sz="1400" dirty="0"/>
                        <a:t>串万用表</a:t>
                      </a:r>
                      <a:r>
                        <a:rPr lang="en-US" altLang="zh-CN" sz="1400" dirty="0"/>
                        <a:t>+</a:t>
                      </a:r>
                      <a:r>
                        <a:rPr lang="zh-CN" altLang="en-US" sz="1400" dirty="0"/>
                        <a:t>电池</a:t>
                      </a:r>
                      <a:r>
                        <a:rPr lang="en-US" altLang="zh-CN" sz="1400" dirty="0"/>
                        <a:t>)</a:t>
                      </a:r>
                      <a:endParaRPr lang="zh-CN" altLang="en-US" sz="1400" dirty="0"/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/>
                        <a:t>流入电池最大电流</a:t>
                      </a:r>
                      <a:r>
                        <a:rPr lang="en-US" altLang="zh-CN" sz="1400" dirty="0"/>
                        <a:t>(</a:t>
                      </a:r>
                      <a:r>
                        <a:rPr lang="zh-CN" altLang="en-US" sz="1400" dirty="0"/>
                        <a:t>串万用表</a:t>
                      </a:r>
                      <a:r>
                        <a:rPr lang="en-US" altLang="zh-CN" sz="1400" dirty="0"/>
                        <a:t>+</a:t>
                      </a:r>
                      <a:r>
                        <a:rPr lang="zh-CN" altLang="en-US" sz="1400" dirty="0"/>
                        <a:t>电池</a:t>
                      </a:r>
                      <a:r>
                        <a:rPr lang="en-US" altLang="zh-CN" sz="1400" dirty="0"/>
                        <a:t>)</a:t>
                      </a:r>
                      <a:endParaRPr lang="zh-CN" altLang="en-US" sz="1400" dirty="0"/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/>
                        <a:t>充电器最大电流</a:t>
                      </a:r>
                      <a:endParaRPr lang="en-US" altLang="zh-CN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(</a:t>
                      </a:r>
                      <a:r>
                        <a:rPr lang="zh-CN" altLang="en-US" sz="1400" dirty="0"/>
                        <a:t>程控电源供电）</a:t>
                      </a:r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/>
                        <a:t>备注</a:t>
                      </a:r>
                    </a:p>
                  </a:txBody>
                  <a:tcPr marL="91445" marR="91445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关机充电</a:t>
                      </a:r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dirty="0"/>
                        <a:t>640mA</a:t>
                      </a:r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/>
                        <a:t>675mA</a:t>
                      </a:r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5V/1.9A</a:t>
                      </a:r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1800" dirty="0"/>
                    </a:p>
                  </a:txBody>
                  <a:tcPr marL="91445" marR="91445"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E73EB7EE-14D3-9471-F7BB-90C9237670B4}"/>
              </a:ext>
            </a:extLst>
          </p:cNvPr>
          <p:cNvSpPr txBox="1"/>
          <p:nvPr/>
        </p:nvSpPr>
        <p:spPr>
          <a:xfrm>
            <a:off x="792570" y="1092239"/>
            <a:ext cx="7895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V1.2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）出现大电流（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5V/1.9A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），测试数据：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AE61118-F110-8AC3-A3D3-93CB2AD035E9}"/>
              </a:ext>
            </a:extLst>
          </p:cNvPr>
          <p:cNvSpPr txBox="1"/>
          <p:nvPr/>
        </p:nvSpPr>
        <p:spPr>
          <a:xfrm>
            <a:off x="741771" y="1509351"/>
            <a:ext cx="7946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）、第一组测试数据：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FDE1649-FFBA-B5C9-8B01-45461A0CA04C}"/>
              </a:ext>
            </a:extLst>
          </p:cNvPr>
          <p:cNvSpPr txBox="1"/>
          <p:nvPr/>
        </p:nvSpPr>
        <p:spPr>
          <a:xfrm>
            <a:off x="741771" y="3050659"/>
            <a:ext cx="7946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</a:t>
            </a:r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第二组测试数据：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26320DD7-5017-C97E-3296-9356FC1B2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4833761"/>
              </p:ext>
            </p:extLst>
          </p:nvPr>
        </p:nvGraphicFramePr>
        <p:xfrm>
          <a:off x="1185768" y="5410200"/>
          <a:ext cx="8531225" cy="899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6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3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测试场景</a:t>
                      </a: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>
                          <a:sym typeface="+mn-ea"/>
                        </a:rPr>
                        <a:t>流入电池平均电流</a:t>
                      </a:r>
                      <a:r>
                        <a:rPr lang="en-US" altLang="zh-CN" sz="1400" dirty="0"/>
                        <a:t>(</a:t>
                      </a:r>
                      <a:r>
                        <a:rPr lang="zh-CN" altLang="en-US" sz="1400" dirty="0"/>
                        <a:t>串万用表</a:t>
                      </a:r>
                      <a:r>
                        <a:rPr lang="en-US" altLang="zh-CN" sz="1400" dirty="0"/>
                        <a:t>+</a:t>
                      </a:r>
                      <a:r>
                        <a:rPr lang="zh-CN" altLang="en-US" sz="1400" dirty="0"/>
                        <a:t>电池</a:t>
                      </a:r>
                      <a:r>
                        <a:rPr lang="en-US" altLang="zh-CN" sz="1400" dirty="0"/>
                        <a:t>)</a:t>
                      </a:r>
                      <a:endParaRPr lang="zh-CN" altLang="en-US" sz="14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/>
                        <a:t>流入电池最大电流</a:t>
                      </a:r>
                      <a:r>
                        <a:rPr lang="en-US" altLang="zh-CN" sz="1400" dirty="0"/>
                        <a:t>(</a:t>
                      </a:r>
                      <a:r>
                        <a:rPr lang="zh-CN" altLang="en-US" sz="1400" dirty="0"/>
                        <a:t>串万用表</a:t>
                      </a:r>
                      <a:r>
                        <a:rPr lang="en-US" altLang="zh-CN" sz="1400" dirty="0"/>
                        <a:t>+</a:t>
                      </a:r>
                      <a:r>
                        <a:rPr lang="zh-CN" altLang="en-US" sz="1400" dirty="0"/>
                        <a:t>电池</a:t>
                      </a:r>
                      <a:r>
                        <a:rPr lang="en-US" altLang="zh-CN" sz="1400" dirty="0"/>
                        <a:t>)</a:t>
                      </a:r>
                      <a:endParaRPr lang="zh-CN" altLang="en-US" sz="14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充电器最大电流</a:t>
                      </a:r>
                      <a:endParaRPr lang="en-US" altLang="zh-CN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(</a:t>
                      </a:r>
                      <a:r>
                        <a:rPr lang="zh-CN" altLang="en-US" sz="1400" dirty="0"/>
                        <a:t>程控电源供电）</a:t>
                      </a: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/>
                        <a:t>备注</a:t>
                      </a:r>
                    </a:p>
                  </a:txBody>
                  <a:tcPr marT="45738" marB="457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1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关机充电</a:t>
                      </a: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/>
                        <a:t>595mA</a:t>
                      </a: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/>
                        <a:t>610mA</a:t>
                      </a: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5V/</a:t>
                      </a:r>
                      <a:r>
                        <a:rPr lang="en-US" altLang="zh-CN" sz="1800" dirty="0"/>
                        <a:t>1.8A</a:t>
                      </a: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1800" dirty="0"/>
                    </a:p>
                  </a:txBody>
                  <a:tcPr marT="45738" marB="4573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ED466050-3541-5C09-71D7-33A4E2EB5BE9}"/>
              </a:ext>
            </a:extLst>
          </p:cNvPr>
          <p:cNvSpPr txBox="1"/>
          <p:nvPr/>
        </p:nvSpPr>
        <p:spPr>
          <a:xfrm>
            <a:off x="767170" y="561581"/>
            <a:ext cx="8782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关机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充电时，新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V1.2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）出现大电流（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5V/1.9A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0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E98F5A9-1432-4F22-565D-0365CB64D2AD}"/>
              </a:ext>
            </a:extLst>
          </p:cNvPr>
          <p:cNvSpPr txBox="1"/>
          <p:nvPr/>
        </p:nvSpPr>
        <p:spPr>
          <a:xfrm>
            <a:off x="792570" y="4859028"/>
            <a:ext cx="7895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、旧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V1.1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测试数据：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546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C9CA5A7D-3485-CD48-5FA8-EC18BB686E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1206583"/>
              </p:ext>
            </p:extLst>
          </p:nvPr>
        </p:nvGraphicFramePr>
        <p:xfrm>
          <a:off x="1272091" y="1538536"/>
          <a:ext cx="8863010" cy="128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2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26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3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测试场景</a:t>
                      </a: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>
                          <a:sym typeface="+mn-ea"/>
                        </a:rPr>
                        <a:t>流入电池平均电流</a:t>
                      </a:r>
                      <a:r>
                        <a:rPr lang="en-US" altLang="zh-CN" sz="1400" dirty="0"/>
                        <a:t>(</a:t>
                      </a:r>
                      <a:r>
                        <a:rPr lang="zh-CN" altLang="en-US" sz="1400" dirty="0"/>
                        <a:t>串万用表</a:t>
                      </a:r>
                      <a:r>
                        <a:rPr lang="en-US" altLang="zh-CN" sz="1400" dirty="0"/>
                        <a:t>+</a:t>
                      </a:r>
                      <a:r>
                        <a:rPr lang="zh-CN" altLang="en-US" sz="1400" dirty="0"/>
                        <a:t>电池</a:t>
                      </a:r>
                      <a:r>
                        <a:rPr lang="en-US" altLang="zh-CN" sz="1400" dirty="0"/>
                        <a:t>)</a:t>
                      </a:r>
                      <a:endParaRPr lang="zh-CN" altLang="en-US" sz="1400" dirty="0"/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/>
                        <a:t>流入电池最大电流</a:t>
                      </a:r>
                      <a:r>
                        <a:rPr lang="en-US" altLang="zh-CN" sz="1400" dirty="0"/>
                        <a:t>(</a:t>
                      </a:r>
                      <a:r>
                        <a:rPr lang="zh-CN" altLang="en-US" sz="1400" dirty="0"/>
                        <a:t>串万用表</a:t>
                      </a:r>
                      <a:r>
                        <a:rPr lang="en-US" altLang="zh-CN" sz="1400" dirty="0"/>
                        <a:t>+</a:t>
                      </a:r>
                      <a:r>
                        <a:rPr lang="zh-CN" altLang="en-US" sz="1400" dirty="0"/>
                        <a:t>电池</a:t>
                      </a:r>
                      <a:r>
                        <a:rPr lang="en-US" altLang="zh-CN" sz="1400" dirty="0"/>
                        <a:t>)</a:t>
                      </a:r>
                      <a:endParaRPr lang="zh-CN" altLang="en-US" sz="1400" dirty="0"/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/>
                        <a:t>充电器最大电流</a:t>
                      </a:r>
                      <a:endParaRPr lang="en-US" altLang="zh-CN" sz="1400" dirty="0"/>
                    </a:p>
                    <a:p>
                      <a:pPr>
                        <a:buNone/>
                      </a:pPr>
                      <a:r>
                        <a:rPr lang="en-US" altLang="zh-CN" sz="1400" dirty="0"/>
                        <a:t>(</a:t>
                      </a:r>
                      <a:r>
                        <a:rPr lang="zh-CN" altLang="en-US" sz="1400" dirty="0"/>
                        <a:t>程控电源供电）</a:t>
                      </a: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/>
                        <a:t>备注</a:t>
                      </a:r>
                    </a:p>
                  </a:txBody>
                  <a:tcPr marL="91445" marR="91445" marT="45738" marB="457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1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开机过程</a:t>
                      </a: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dirty="0"/>
                        <a:t>580mA</a:t>
                      </a: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dirty="0"/>
                        <a:t>770mA</a:t>
                      </a: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5V/2.3A</a:t>
                      </a: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1800"/>
                    </a:p>
                  </a:txBody>
                  <a:tcPr marL="91445" marR="91445" marT="45738" marB="457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1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静止桌面</a:t>
                      </a: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560mA</a:t>
                      </a: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580mA</a:t>
                      </a: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5V/1.8A</a:t>
                      </a: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1800" dirty="0"/>
                    </a:p>
                  </a:txBody>
                  <a:tcPr marL="91445" marR="91445" marT="45738" marB="4573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DFEE58F-16EA-F328-77F2-EAFF90AFE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9515221"/>
              </p:ext>
            </p:extLst>
          </p:nvPr>
        </p:nvGraphicFramePr>
        <p:xfrm>
          <a:off x="1272091" y="3395580"/>
          <a:ext cx="8863010" cy="127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2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26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0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测试场景</a:t>
                      </a:r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>
                          <a:sym typeface="+mn-ea"/>
                        </a:rPr>
                        <a:t>流入电池平均电流</a:t>
                      </a:r>
                      <a:r>
                        <a:rPr lang="en-US" altLang="zh-CN" sz="1400" dirty="0"/>
                        <a:t>(</a:t>
                      </a:r>
                      <a:r>
                        <a:rPr lang="zh-CN" altLang="en-US" sz="1400" dirty="0"/>
                        <a:t>串万用表</a:t>
                      </a:r>
                      <a:r>
                        <a:rPr lang="en-US" altLang="zh-CN" sz="1400" dirty="0"/>
                        <a:t>+</a:t>
                      </a:r>
                      <a:r>
                        <a:rPr lang="zh-CN" altLang="en-US" sz="1400" dirty="0"/>
                        <a:t>电池</a:t>
                      </a:r>
                      <a:r>
                        <a:rPr lang="en-US" altLang="zh-CN" sz="1400" dirty="0"/>
                        <a:t>)</a:t>
                      </a:r>
                      <a:endParaRPr lang="zh-CN" altLang="en-US" sz="1400" dirty="0"/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/>
                        <a:t>流入电池最大电流</a:t>
                      </a:r>
                      <a:r>
                        <a:rPr lang="en-US" altLang="zh-CN" sz="1400" dirty="0"/>
                        <a:t>(</a:t>
                      </a:r>
                      <a:r>
                        <a:rPr lang="zh-CN" altLang="en-US" sz="1400" dirty="0"/>
                        <a:t>串万用表</a:t>
                      </a:r>
                      <a:r>
                        <a:rPr lang="en-US" altLang="zh-CN" sz="1400" dirty="0"/>
                        <a:t>+</a:t>
                      </a:r>
                      <a:r>
                        <a:rPr lang="zh-CN" altLang="en-US" sz="1400" dirty="0"/>
                        <a:t>电池</a:t>
                      </a:r>
                      <a:r>
                        <a:rPr lang="en-US" altLang="zh-CN" sz="1400" dirty="0"/>
                        <a:t>)</a:t>
                      </a:r>
                      <a:endParaRPr lang="zh-CN" altLang="en-US" sz="1400" dirty="0"/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/>
                        <a:t>充电器最大电流</a:t>
                      </a:r>
                      <a:endParaRPr lang="en-US" altLang="zh-CN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(</a:t>
                      </a:r>
                      <a:r>
                        <a:rPr lang="zh-CN" altLang="en-US" sz="1400" dirty="0"/>
                        <a:t>程控电源供电）</a:t>
                      </a:r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/>
                        <a:t>备注</a:t>
                      </a:r>
                    </a:p>
                  </a:txBody>
                  <a:tcPr marL="91445" marR="91445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开机过程</a:t>
                      </a:r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/>
                        <a:t>550mA</a:t>
                      </a:r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dirty="0"/>
                        <a:t>750mA</a:t>
                      </a:r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5V/2.5A</a:t>
                      </a:r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1800" dirty="0"/>
                    </a:p>
                  </a:txBody>
                  <a:tcPr marL="91445" marR="91445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dirty="0"/>
                        <a:t>静止桌面</a:t>
                      </a:r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/>
                        <a:t>600mA</a:t>
                      </a:r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/>
                        <a:t>622mA</a:t>
                      </a:r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5V/1.8A</a:t>
                      </a:r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1800" dirty="0"/>
                    </a:p>
                  </a:txBody>
                  <a:tcPr marL="91445" marR="91445"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FEF78850-B74F-AF40-3635-5968DD17E346}"/>
              </a:ext>
            </a:extLst>
          </p:cNvPr>
          <p:cNvSpPr txBox="1"/>
          <p:nvPr/>
        </p:nvSpPr>
        <p:spPr>
          <a:xfrm>
            <a:off x="662491" y="777490"/>
            <a:ext cx="6570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V1.2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）出现大电流（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5V/2.5A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，测试数据：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6224E9A-08F6-9CCE-6147-AF41D5D15109}"/>
              </a:ext>
            </a:extLst>
          </p:cNvPr>
          <p:cNvSpPr txBox="1"/>
          <p:nvPr/>
        </p:nvSpPr>
        <p:spPr>
          <a:xfrm>
            <a:off x="713290" y="1169204"/>
            <a:ext cx="7946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）、第一组测试数据：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163B2D-CC02-ECD6-E12C-B839A3100B08}"/>
              </a:ext>
            </a:extLst>
          </p:cNvPr>
          <p:cNvSpPr txBox="1"/>
          <p:nvPr/>
        </p:nvSpPr>
        <p:spPr>
          <a:xfrm>
            <a:off x="662491" y="3026248"/>
            <a:ext cx="7946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）、第二组测试数据：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672D235-6A19-EFB9-1914-5DDCF2F448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309385"/>
              </p:ext>
            </p:extLst>
          </p:nvPr>
        </p:nvGraphicFramePr>
        <p:xfrm>
          <a:off x="1272091" y="5287240"/>
          <a:ext cx="8531225" cy="128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6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3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dirty="0"/>
                        <a:t>测试场景</a:t>
                      </a: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>
                          <a:sym typeface="+mn-ea"/>
                        </a:rPr>
                        <a:t>流入电池平均电流</a:t>
                      </a:r>
                      <a:r>
                        <a:rPr lang="en-US" altLang="zh-CN" sz="1400" dirty="0"/>
                        <a:t>(</a:t>
                      </a:r>
                      <a:r>
                        <a:rPr lang="zh-CN" altLang="en-US" sz="1400" dirty="0"/>
                        <a:t>串万用表</a:t>
                      </a:r>
                      <a:r>
                        <a:rPr lang="en-US" altLang="zh-CN" sz="1400" dirty="0"/>
                        <a:t>+</a:t>
                      </a:r>
                      <a:r>
                        <a:rPr lang="zh-CN" altLang="en-US" sz="1400" dirty="0"/>
                        <a:t>电池</a:t>
                      </a:r>
                      <a:r>
                        <a:rPr lang="en-US" altLang="zh-CN" sz="1400" dirty="0"/>
                        <a:t>)</a:t>
                      </a:r>
                      <a:endParaRPr lang="zh-CN" altLang="en-US" sz="14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/>
                        <a:t>流入电池最大电流</a:t>
                      </a:r>
                      <a:r>
                        <a:rPr lang="en-US" altLang="zh-CN" sz="1400" dirty="0"/>
                        <a:t>(</a:t>
                      </a:r>
                      <a:r>
                        <a:rPr lang="zh-CN" altLang="en-US" sz="1400" dirty="0"/>
                        <a:t>串万用表</a:t>
                      </a:r>
                      <a:r>
                        <a:rPr lang="en-US" altLang="zh-CN" sz="1400" dirty="0"/>
                        <a:t>+</a:t>
                      </a:r>
                      <a:r>
                        <a:rPr lang="zh-CN" altLang="en-US" sz="1400" dirty="0"/>
                        <a:t>电池</a:t>
                      </a:r>
                      <a:r>
                        <a:rPr lang="en-US" altLang="zh-CN" sz="1400" dirty="0"/>
                        <a:t>)</a:t>
                      </a:r>
                      <a:endParaRPr lang="zh-CN" altLang="en-US" sz="14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充电器最大电流</a:t>
                      </a:r>
                      <a:endParaRPr lang="en-US" altLang="zh-CN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(</a:t>
                      </a:r>
                      <a:r>
                        <a:rPr lang="zh-CN" altLang="en-US" sz="1400" dirty="0"/>
                        <a:t>程控电源供电）</a:t>
                      </a: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/>
                        <a:t>备注</a:t>
                      </a:r>
                    </a:p>
                  </a:txBody>
                  <a:tcPr marT="45738" marB="457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1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开机过程</a:t>
                      </a: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dirty="0"/>
                        <a:t>535mA</a:t>
                      </a: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dirty="0">
                          <a:sym typeface="+mn-ea"/>
                        </a:rPr>
                        <a:t>555mA</a:t>
                      </a:r>
                      <a:endParaRPr lang="en-US" altLang="zh-CN" sz="18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5V/1.9A</a:t>
                      </a: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1800" dirty="0"/>
                    </a:p>
                  </a:txBody>
                  <a:tcPr marT="45738" marB="457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1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dirty="0"/>
                        <a:t>静止桌面</a:t>
                      </a: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/>
                        <a:t>459mA</a:t>
                      </a: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dirty="0"/>
                        <a:t>480mA</a:t>
                      </a: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5V/</a:t>
                      </a:r>
                      <a:r>
                        <a:rPr lang="en-US" altLang="zh-CN" sz="1800" dirty="0"/>
                        <a:t>1.4A</a:t>
                      </a: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1800" dirty="0"/>
                    </a:p>
                  </a:txBody>
                  <a:tcPr marT="45738" marB="4573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D557CD22-6FEC-0904-F8A6-0FACDBAF7C42}"/>
              </a:ext>
            </a:extLst>
          </p:cNvPr>
          <p:cNvSpPr txBox="1"/>
          <p:nvPr/>
        </p:nvSpPr>
        <p:spPr>
          <a:xfrm>
            <a:off x="662491" y="384373"/>
            <a:ext cx="10156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二、开机过程中，插上充电器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电池时，新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V1.2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）出现大电流（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5V/2.5A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00A5C9D-0E5C-5B39-E729-454773D4AB33}"/>
              </a:ext>
            </a:extLst>
          </p:cNvPr>
          <p:cNvSpPr txBox="1"/>
          <p:nvPr/>
        </p:nvSpPr>
        <p:spPr>
          <a:xfrm>
            <a:off x="792570" y="4859028"/>
            <a:ext cx="7895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、旧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V1.1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测试数据：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08E3A-44EB-74D9-3E35-94EA2DFF5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F9D3B884-F1D2-C76A-8DCB-AD6846F489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941601"/>
              </p:ext>
            </p:extLst>
          </p:nvPr>
        </p:nvGraphicFramePr>
        <p:xfrm>
          <a:off x="1338263" y="1631543"/>
          <a:ext cx="8863010" cy="128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2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26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3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dirty="0"/>
                        <a:t>测试场景</a:t>
                      </a: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>
                          <a:sym typeface="+mn-ea"/>
                        </a:rPr>
                        <a:t>流入电池平均电流</a:t>
                      </a:r>
                      <a:r>
                        <a:rPr lang="en-US" altLang="zh-CN" sz="1400" dirty="0"/>
                        <a:t>(</a:t>
                      </a:r>
                      <a:r>
                        <a:rPr lang="zh-CN" altLang="en-US" sz="1400" dirty="0"/>
                        <a:t>串万用表</a:t>
                      </a:r>
                      <a:r>
                        <a:rPr lang="en-US" altLang="zh-CN" sz="1400" dirty="0"/>
                        <a:t>+</a:t>
                      </a:r>
                      <a:r>
                        <a:rPr lang="zh-CN" altLang="en-US" sz="1400" dirty="0"/>
                        <a:t>电池</a:t>
                      </a:r>
                      <a:r>
                        <a:rPr lang="en-US" altLang="zh-CN" sz="1400" dirty="0"/>
                        <a:t>)</a:t>
                      </a:r>
                      <a:endParaRPr lang="zh-CN" altLang="en-US" sz="1400" dirty="0"/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/>
                        <a:t>流入电池最大电流</a:t>
                      </a:r>
                      <a:r>
                        <a:rPr lang="en-US" altLang="zh-CN" sz="1400" dirty="0"/>
                        <a:t>(</a:t>
                      </a:r>
                      <a:r>
                        <a:rPr lang="zh-CN" altLang="en-US" sz="1400" dirty="0"/>
                        <a:t>串万用表</a:t>
                      </a:r>
                      <a:r>
                        <a:rPr lang="en-US" altLang="zh-CN" sz="1400" dirty="0"/>
                        <a:t>+</a:t>
                      </a:r>
                      <a:r>
                        <a:rPr lang="zh-CN" altLang="en-US" sz="1400" dirty="0"/>
                        <a:t>电池</a:t>
                      </a:r>
                      <a:r>
                        <a:rPr lang="en-US" altLang="zh-CN" sz="1400" dirty="0"/>
                        <a:t>)</a:t>
                      </a:r>
                      <a:endParaRPr lang="zh-CN" altLang="en-US" sz="1400" dirty="0"/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/>
                        <a:t>充电器最大电流</a:t>
                      </a:r>
                      <a:endParaRPr lang="en-US" altLang="zh-CN" sz="1400" dirty="0"/>
                    </a:p>
                    <a:p>
                      <a:pPr>
                        <a:buNone/>
                      </a:pPr>
                      <a:r>
                        <a:rPr lang="en-US" altLang="zh-CN" sz="1400" dirty="0"/>
                        <a:t>(</a:t>
                      </a:r>
                      <a:r>
                        <a:rPr lang="zh-CN" altLang="en-US" sz="1400" dirty="0"/>
                        <a:t>程控电源供电）</a:t>
                      </a: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/>
                        <a:t>备注</a:t>
                      </a:r>
                    </a:p>
                  </a:txBody>
                  <a:tcPr marL="91445" marR="91445" marT="45738" marB="457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1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开机休眠</a:t>
                      </a: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/>
                        <a:t>660mA</a:t>
                      </a: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/>
                        <a:t>660mA</a:t>
                      </a: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5V/1.6A</a:t>
                      </a: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1800" dirty="0"/>
                    </a:p>
                  </a:txBody>
                  <a:tcPr marL="91445" marR="91445" marT="45738" marB="4573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1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唤醒开机</a:t>
                      </a: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dirty="0"/>
                        <a:t>660mA</a:t>
                      </a: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/>
                        <a:t>850mA</a:t>
                      </a: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5V/2.5A</a:t>
                      </a:r>
                    </a:p>
                  </a:txBody>
                  <a:tcPr marL="91445" marR="91445"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1800" dirty="0"/>
                    </a:p>
                  </a:txBody>
                  <a:tcPr marL="91445" marR="91445" marT="45738" marB="4573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BBF8F62-F3B6-BCC7-5C39-1945CBA129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8079713"/>
              </p:ext>
            </p:extLst>
          </p:nvPr>
        </p:nvGraphicFramePr>
        <p:xfrm>
          <a:off x="1338263" y="3432412"/>
          <a:ext cx="8863010" cy="127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2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26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0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测试场景</a:t>
                      </a:r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>
                          <a:sym typeface="+mn-ea"/>
                        </a:rPr>
                        <a:t>流入电池平均电流</a:t>
                      </a:r>
                      <a:r>
                        <a:rPr lang="en-US" altLang="zh-CN" sz="1400" dirty="0"/>
                        <a:t>(</a:t>
                      </a:r>
                      <a:r>
                        <a:rPr lang="zh-CN" altLang="en-US" sz="1400" dirty="0"/>
                        <a:t>串万用表</a:t>
                      </a:r>
                      <a:r>
                        <a:rPr lang="en-US" altLang="zh-CN" sz="1400" dirty="0"/>
                        <a:t>+</a:t>
                      </a:r>
                      <a:r>
                        <a:rPr lang="zh-CN" altLang="en-US" sz="1400" dirty="0"/>
                        <a:t>电池</a:t>
                      </a:r>
                      <a:r>
                        <a:rPr lang="en-US" altLang="zh-CN" sz="1400" dirty="0"/>
                        <a:t>)</a:t>
                      </a:r>
                      <a:endParaRPr lang="zh-CN" altLang="en-US" sz="1400" dirty="0"/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/>
                        <a:t>流入电池最大电流</a:t>
                      </a:r>
                      <a:r>
                        <a:rPr lang="en-US" altLang="zh-CN" sz="1400" dirty="0"/>
                        <a:t>(</a:t>
                      </a:r>
                      <a:r>
                        <a:rPr lang="zh-CN" altLang="en-US" sz="1400" dirty="0"/>
                        <a:t>串万用表</a:t>
                      </a:r>
                      <a:r>
                        <a:rPr lang="en-US" altLang="zh-CN" sz="1400" dirty="0"/>
                        <a:t>+</a:t>
                      </a:r>
                      <a:r>
                        <a:rPr lang="zh-CN" altLang="en-US" sz="1400" dirty="0"/>
                        <a:t>电池</a:t>
                      </a:r>
                      <a:r>
                        <a:rPr lang="en-US" altLang="zh-CN" sz="1400" dirty="0"/>
                        <a:t>)</a:t>
                      </a:r>
                      <a:endParaRPr lang="zh-CN" altLang="en-US" sz="1400" dirty="0"/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/>
                        <a:t>充电器最大电流</a:t>
                      </a:r>
                      <a:endParaRPr lang="en-US" altLang="zh-CN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(</a:t>
                      </a:r>
                      <a:r>
                        <a:rPr lang="zh-CN" altLang="en-US" sz="1400" dirty="0"/>
                        <a:t>程控电源供电）</a:t>
                      </a:r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/>
                        <a:t>备注</a:t>
                      </a:r>
                    </a:p>
                  </a:txBody>
                  <a:tcPr marL="91445" marR="91445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开机休眠</a:t>
                      </a:r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/>
                        <a:t>660mA</a:t>
                      </a:r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/>
                        <a:t>660mA</a:t>
                      </a:r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5V/1.7A</a:t>
                      </a:r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1800" dirty="0"/>
                    </a:p>
                  </a:txBody>
                  <a:tcPr marL="91445" marR="91445" marT="45708" marB="457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唤醒开机</a:t>
                      </a:r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/>
                        <a:t>650mA</a:t>
                      </a:r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/>
                        <a:t>830mA</a:t>
                      </a:r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5V/2.3A</a:t>
                      </a:r>
                    </a:p>
                  </a:txBody>
                  <a:tcPr marL="91445" marR="91445" marT="45708" marB="4570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1800" dirty="0"/>
                    </a:p>
                  </a:txBody>
                  <a:tcPr marL="91445" marR="91445" marT="45708" marB="457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2FA8ACC1-0C5A-B36B-7813-99D45B51B44B}"/>
              </a:ext>
            </a:extLst>
          </p:cNvPr>
          <p:cNvSpPr txBox="1"/>
          <p:nvPr/>
        </p:nvSpPr>
        <p:spPr>
          <a:xfrm>
            <a:off x="721389" y="856978"/>
            <a:ext cx="9192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V1.2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）出现大电流（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5V/2.5A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4BE7F61-1D66-EA91-19CB-ADEEB50A3746}"/>
              </a:ext>
            </a:extLst>
          </p:cNvPr>
          <p:cNvSpPr txBox="1"/>
          <p:nvPr/>
        </p:nvSpPr>
        <p:spPr>
          <a:xfrm>
            <a:off x="681541" y="1257476"/>
            <a:ext cx="7946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）、第一组测试数据：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9466ED0-B87E-F24A-B4E8-9BA8FE5C4F62}"/>
              </a:ext>
            </a:extLst>
          </p:cNvPr>
          <p:cNvSpPr txBox="1"/>
          <p:nvPr/>
        </p:nvSpPr>
        <p:spPr>
          <a:xfrm>
            <a:off x="681541" y="3031914"/>
            <a:ext cx="7946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）、第二组测试数据：</a:t>
            </a:r>
            <a:endParaRPr lang="zh-CN" alt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5B7E8A65-BCD8-BA48-66D5-EB2FA78B5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6681551"/>
              </p:ext>
            </p:extLst>
          </p:nvPr>
        </p:nvGraphicFramePr>
        <p:xfrm>
          <a:off x="1284288" y="5205113"/>
          <a:ext cx="8531225" cy="128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6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3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测试场景</a:t>
                      </a: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>
                          <a:sym typeface="+mn-ea"/>
                        </a:rPr>
                        <a:t>流入电池平均电流</a:t>
                      </a:r>
                      <a:r>
                        <a:rPr lang="en-US" altLang="zh-CN" sz="1400" dirty="0"/>
                        <a:t>(</a:t>
                      </a:r>
                      <a:r>
                        <a:rPr lang="zh-CN" altLang="en-US" sz="1400" dirty="0"/>
                        <a:t>串万用表</a:t>
                      </a:r>
                      <a:r>
                        <a:rPr lang="en-US" altLang="zh-CN" sz="1400" dirty="0"/>
                        <a:t>+</a:t>
                      </a:r>
                      <a:r>
                        <a:rPr lang="zh-CN" altLang="en-US" sz="1400" dirty="0"/>
                        <a:t>电池</a:t>
                      </a:r>
                      <a:r>
                        <a:rPr lang="en-US" altLang="zh-CN" sz="1400" dirty="0"/>
                        <a:t>)</a:t>
                      </a:r>
                      <a:endParaRPr lang="zh-CN" altLang="en-US" sz="14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400" dirty="0"/>
                        <a:t>流入电池最大电流</a:t>
                      </a:r>
                      <a:r>
                        <a:rPr lang="en-US" altLang="zh-CN" sz="1400" dirty="0"/>
                        <a:t>(</a:t>
                      </a:r>
                      <a:r>
                        <a:rPr lang="zh-CN" altLang="en-US" sz="1400" dirty="0"/>
                        <a:t>串万用表</a:t>
                      </a:r>
                      <a:r>
                        <a:rPr lang="en-US" altLang="zh-CN" sz="1400" dirty="0"/>
                        <a:t>+</a:t>
                      </a:r>
                      <a:r>
                        <a:rPr lang="zh-CN" altLang="en-US" sz="1400" dirty="0"/>
                        <a:t>电池</a:t>
                      </a:r>
                      <a:r>
                        <a:rPr lang="en-US" altLang="zh-CN" sz="1400" dirty="0"/>
                        <a:t>)</a:t>
                      </a:r>
                      <a:endParaRPr lang="zh-CN" altLang="en-US" sz="1400" dirty="0"/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/>
                        <a:t>充电器最大电流</a:t>
                      </a:r>
                      <a:endParaRPr lang="en-US" altLang="zh-CN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(</a:t>
                      </a:r>
                      <a:r>
                        <a:rPr lang="zh-CN" altLang="en-US" sz="1400" dirty="0"/>
                        <a:t>程控电源供电）</a:t>
                      </a: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/>
                        <a:t>备注</a:t>
                      </a:r>
                    </a:p>
                  </a:txBody>
                  <a:tcPr marT="45738" marB="457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1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 dirty="0"/>
                        <a:t>开机休眠</a:t>
                      </a: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/>
                        <a:t>608mA</a:t>
                      </a: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/>
                        <a:t>610mA</a:t>
                      </a: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5V/</a:t>
                      </a:r>
                      <a:r>
                        <a:rPr lang="en-US" altLang="zh-CN" sz="1800" dirty="0"/>
                        <a:t>1.4A</a:t>
                      </a: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1800" dirty="0"/>
                    </a:p>
                  </a:txBody>
                  <a:tcPr marT="45738" marB="4573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1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唤醒开机</a:t>
                      </a: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/>
                        <a:t>468mA</a:t>
                      </a: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/>
                        <a:t>480mA</a:t>
                      </a: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5V/</a:t>
                      </a:r>
                      <a:r>
                        <a:rPr lang="en-US" altLang="zh-CN" sz="1800" dirty="0"/>
                        <a:t>2.2A</a:t>
                      </a:r>
                    </a:p>
                  </a:txBody>
                  <a:tcPr marT="45738" marB="45738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1800" dirty="0"/>
                    </a:p>
                  </a:txBody>
                  <a:tcPr marT="45738" marB="4573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83785891-94AB-FA4C-2596-C178DB564B4D}"/>
              </a:ext>
            </a:extLst>
          </p:cNvPr>
          <p:cNvSpPr txBox="1"/>
          <p:nvPr/>
        </p:nvSpPr>
        <p:spPr>
          <a:xfrm>
            <a:off x="803521" y="4787237"/>
            <a:ext cx="7895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、旧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V1.1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测试数据：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C34849B-A5EB-96CB-9AA1-9B8BE5EDC08A}"/>
              </a:ext>
            </a:extLst>
          </p:cNvPr>
          <p:cNvSpPr txBox="1"/>
          <p:nvPr/>
        </p:nvSpPr>
        <p:spPr>
          <a:xfrm>
            <a:off x="663744" y="372223"/>
            <a:ext cx="10156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三、唤醒过程中，插上充电器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电池时，新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V1.2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）出现大电流（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5V/2.5A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111251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5D644-49F5-4382-0144-4DF441D1C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E0A9FAB-B589-5B1A-307F-216574867CC9}"/>
              </a:ext>
            </a:extLst>
          </p:cNvPr>
          <p:cNvSpPr txBox="1"/>
          <p:nvPr/>
        </p:nvSpPr>
        <p:spPr>
          <a:xfrm>
            <a:off x="789490" y="610691"/>
            <a:ext cx="9427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V1.2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充电电流软件设置为</a:t>
            </a:r>
            <a:r>
              <a:rPr lang="en-US" altLang="zh-CN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128mA</a:t>
            </a: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293B5D0-450F-679D-ED2A-34D888801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875852"/>
              </p:ext>
            </p:extLst>
          </p:nvPr>
        </p:nvGraphicFramePr>
        <p:xfrm>
          <a:off x="1157288" y="1108075"/>
          <a:ext cx="6856412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8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开机充电电流</a:t>
                      </a: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备注</a:t>
                      </a:r>
                    </a:p>
                  </a:txBody>
                  <a:tcPr marL="91433" marR="91433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第一次</a:t>
                      </a: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7.29V/337~370mA</a:t>
                      </a:r>
                      <a:endParaRPr lang="zh-CN" altLang="en-US" sz="1800" dirty="0"/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3" marR="91433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第二次</a:t>
                      </a: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7.30V/313~413mA</a:t>
                      </a:r>
                      <a:endParaRPr lang="zh-CN" altLang="en-US" sz="1800" dirty="0"/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3" marR="91433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第三次</a:t>
                      </a: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7.31V/311~368mA</a:t>
                      </a:r>
                      <a:endParaRPr lang="zh-CN" altLang="en-US" sz="1800" dirty="0"/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3" marR="91433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第四次</a:t>
                      </a: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7.31V/311~379mA</a:t>
                      </a:r>
                      <a:endParaRPr lang="zh-CN" altLang="en-US" sz="1800" dirty="0"/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3" marR="91433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第五次</a:t>
                      </a: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7.31V/337~400mA</a:t>
                      </a:r>
                      <a:endParaRPr lang="zh-CN" altLang="en-US" sz="1800" dirty="0"/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3" marR="91433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5B2FF35-E03E-CF65-BEFF-3256C9DED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56324"/>
              </p:ext>
            </p:extLst>
          </p:nvPr>
        </p:nvGraphicFramePr>
        <p:xfrm>
          <a:off x="1157288" y="4200545"/>
          <a:ext cx="6856412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4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开机充电电流</a:t>
                      </a: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备注</a:t>
                      </a:r>
                    </a:p>
                  </a:txBody>
                  <a:tcPr marL="91433" marR="91433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zh-CN" altLang="en-US" sz="1800" dirty="0"/>
                        <a:t>第一次</a:t>
                      </a: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7.78V/207~243mA</a:t>
                      </a:r>
                      <a:endParaRPr lang="zh-CN" altLang="en-US" sz="1800" dirty="0"/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3" marR="91433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第二次</a:t>
                      </a: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7.11V/238~275mA</a:t>
                      </a:r>
                      <a:endParaRPr lang="zh-CN" altLang="en-US" sz="1800" dirty="0"/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3" marR="91433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第三次</a:t>
                      </a: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7.22V/240~294mA</a:t>
                      </a:r>
                      <a:endParaRPr lang="zh-CN" altLang="en-US" sz="1800" dirty="0"/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3" marR="91433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第四次</a:t>
                      </a: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7.23V/241~280mA</a:t>
                      </a:r>
                      <a:endParaRPr lang="zh-CN" altLang="en-US" sz="1800" dirty="0"/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3" marR="91433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/>
                        <a:t>第五次</a:t>
                      </a:r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7.23V/239~288mA</a:t>
                      </a:r>
                      <a:endParaRPr lang="zh-CN" altLang="en-US" sz="1800" dirty="0"/>
                    </a:p>
                  </a:txBody>
                  <a:tcPr marL="91433" marR="91433" marT="45733" marB="45733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3" marR="91433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E626BDE9-FB3C-0784-534D-3B609890A499}"/>
              </a:ext>
            </a:extLst>
          </p:cNvPr>
          <p:cNvSpPr txBox="1"/>
          <p:nvPr/>
        </p:nvSpPr>
        <p:spPr>
          <a:xfrm>
            <a:off x="789489" y="3639641"/>
            <a:ext cx="9427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PCB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V1.1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充电电流软件设置为</a:t>
            </a:r>
            <a:r>
              <a:rPr lang="en-US" altLang="zh-CN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128mA</a:t>
            </a:r>
            <a:r>
              <a:rPr lang="zh-CN" altLang="en-US" dirty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A5ACF9E-A05A-AFAD-B071-EDAA3D2C237E}"/>
              </a:ext>
            </a:extLst>
          </p:cNvPr>
          <p:cNvSpPr txBox="1"/>
          <p:nvPr/>
        </p:nvSpPr>
        <p:spPr>
          <a:xfrm>
            <a:off x="570662" y="146555"/>
            <a:ext cx="10156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四、软件设置充电电流，实际从电池端串联电流表测试出来的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电流比软件设置的大很多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4845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80439-1163-F4B9-B1F8-CCF0BED57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51F9D4D-69C7-A066-D6EB-A0FFABA55797}"/>
              </a:ext>
            </a:extLst>
          </p:cNvPr>
          <p:cNvSpPr txBox="1"/>
          <p:nvPr/>
        </p:nvSpPr>
        <p:spPr>
          <a:xfrm>
            <a:off x="508551" y="2670829"/>
            <a:ext cx="79462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5400" b="1" dirty="0">
                <a:highlight>
                  <a:srgbClr val="FFFF00"/>
                </a:highlight>
                <a:latin typeface="华文楷体" panose="02010600040101010101" pitchFamily="2" charset="-122"/>
                <a:ea typeface="华文楷体" panose="02010600040101010101" pitchFamily="2" charset="-122"/>
              </a:rPr>
              <a:t>相关测试波形：</a:t>
            </a:r>
          </a:p>
        </p:txBody>
      </p:sp>
    </p:spTree>
    <p:extLst>
      <p:ext uri="{BB962C8B-B14F-4D97-AF65-F5344CB8AC3E}">
        <p14:creationId xmlns:p14="http://schemas.microsoft.com/office/powerpoint/2010/main" val="567729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902</Words>
  <Application>Microsoft Office PowerPoint</Application>
  <PresentationFormat>宽屏</PresentationFormat>
  <Paragraphs>186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等线</vt:lpstr>
      <vt:lpstr>等线 Light</vt:lpstr>
      <vt:lpstr>华文楷体</vt:lpstr>
      <vt:lpstr>微软雅黑</vt:lpstr>
      <vt:lpstr>Arial</vt:lpstr>
      <vt:lpstr>Office 主题​​</vt:lpstr>
      <vt:lpstr>大电流问题测试数据</vt:lpstr>
      <vt:lpstr>问题描述： 一、关机充电时，新PCB（V1.2）出现大电流（最大5V/1.9A）       ---见测试报告 ； 二、开机过程中，插上充电器+电池时，新PCB（V1.2）出现大电流（最大5V/2.5A）       ---见测试报告； 三、唤醒过程中，插上充电器+电池时，新PCB（V1.2）出现大电流（最大5V/2.5A）       ---见测试报告； 四、软件设置充电电流，实际从电池端串联电流表测试出来的电流比软件设置的大很多     ---见测试报告 ；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Gavin huang</dc:creator>
  <cp:lastModifiedBy>Lei</cp:lastModifiedBy>
  <cp:revision>353</cp:revision>
  <dcterms:created xsi:type="dcterms:W3CDTF">2024-09-12T06:53:44Z</dcterms:created>
  <dcterms:modified xsi:type="dcterms:W3CDTF">2024-09-14T11:39:28Z</dcterms:modified>
</cp:coreProperties>
</file>