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2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DC42F-5AB6-E406-B694-D3DC52D1D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8367ED0-6EF4-6D3B-A678-42CC1F116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4AA095-12F3-7716-AB5E-8170DE81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327262-CB08-25DF-1794-9AE043F6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94009D-FBD8-83A4-1FF2-6B236862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17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6CB3CB-BB4D-34C2-55EC-BEEE85D5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A60C2F-9D3F-83EB-06BA-29489BD5E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6BEE6C-3E11-D97F-479A-12B62416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7E6389-C29D-44DA-DEDB-63D6F2324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7B103E-9B39-8DFF-1F57-2EB0D7E7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9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16E0E8-B4ED-6962-28BD-B84B54DBF8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7184E8-F7F0-3FCE-DC15-149E0349A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31D864-75B6-348F-3809-F6EF8DED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7DC72C-11A0-3B66-DD7C-F07F306B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11CEF2-30CD-231F-92CC-65403216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05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F9E8A9-FA0A-66B0-F085-BD9A8320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927E74-CB91-7E51-602C-9D56EAC06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5CB756-4F4D-A6E1-AC88-5E72E205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C43355-2BFA-337C-F5FB-278743685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C987C-16CB-453F-C385-03AD177DF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4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13E20-6E0D-8FD0-78F9-2DE93613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E0707D-77D2-1C41-63E0-65369B8EB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1C39C5-020A-D0DB-09EC-6C3D1E47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FD91-1796-3417-1A99-6D6C0518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959D8-218C-C59E-03D6-8EB9655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1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F8C09-F531-951D-4C48-4F85350A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74698F-6D11-9BE2-F6D6-FE4708094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389D81-7844-4E0E-A70B-75C61DF4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8600E9-9761-9868-AAC8-A3886546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2AF176-BF4B-1637-CB77-D2109F35D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0DB6F0-ED12-4142-84DC-8F9ADA758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E95FF-4958-E101-3A83-8EE5D486C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14E7D8-7A64-BA99-34F3-104771431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E51412-C9B8-BBCD-B127-5A03FD48C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F694F2-61EC-C3DF-FF47-940DE5C70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6DD84A-E3AC-ED20-24E0-4BC105A8D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671F82-9EFE-A056-70FC-83A65C23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222AB2-2271-3733-B5AC-4D09E2AB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AE3EFE-438E-3C12-68B8-CDA26003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23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E2325-7F7E-0E11-6F1C-3F94E6D7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8D745A-3951-9F30-EAF7-CC414A38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1B9E80-6CE8-E04A-BE4D-B3043424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CB601B-CFBF-7599-D240-50009959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46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841929-F535-8331-069C-C15CED28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B1D58B-3B87-B2A9-3463-C9E8A2C03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6E4051-12F5-63DF-23E8-9D283461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80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8CCDD-6576-EC59-6B15-D2EFB31C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601CE-95B2-E3CD-279B-45E85C4D2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BCF68F-B1B4-4457-00F3-683558351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34F3AD-6B6C-CA10-DDD5-B8855929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1E6E42-C840-E023-3E07-FCF49A4D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5291F6-C5C4-B3C5-02D7-5CC3C3DD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21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85393-65A9-D2DD-7942-05175069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6E3CDA-E595-6205-80B2-523D3B109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3F6F78-89F7-9BFC-B820-FAD1813B0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52D1A8-2827-E84F-020F-181C4341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5BEB0A-22D7-B08B-593E-7B330168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534B63-B8F2-2EDD-8DD8-2CE82C5B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45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69E696-FFF6-5C3A-E99A-ABB16D0E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A2825B-4936-CC4C-4AF4-D066FE3EC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2091E6-1C78-6C6A-A8C4-2D6EEF240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00BBB-5FD6-49FD-8A53-970CF628215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447C37-77E2-9050-C98F-B98248655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43FED0-2C0C-A138-FF84-D48AC9F52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A1F0C-7AB6-4A8B-8250-5989FEF23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69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F26A1C-96B4-5315-7BF0-9EBFBBBD82FC}"/>
              </a:ext>
            </a:extLst>
          </p:cNvPr>
          <p:cNvSpPr txBox="1"/>
          <p:nvPr/>
        </p:nvSpPr>
        <p:spPr>
          <a:xfrm>
            <a:off x="230796" y="113750"/>
            <a:ext cx="110049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You mentioned “the current limit graph is more applicable to startup (when VOUT is much lower than its programmed value &amp; VIN) or to an output fault/short scenario</a:t>
            </a:r>
          </a:p>
          <a:p>
            <a:r>
              <a:rPr kumimoji="1" lang="en-US" altLang="ja-JP" sz="1100" dirty="0"/>
              <a:t> (which the current limit would help protect against).”</a:t>
            </a:r>
            <a:endParaRPr kumimoji="1" lang="ja-JP" altLang="en-US" sz="11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47BDFAC-116C-A166-9376-DDA359501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08" y="6254316"/>
            <a:ext cx="6894275" cy="428325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184391C-E0A1-2431-15FF-E17638D29FBD}"/>
              </a:ext>
            </a:extLst>
          </p:cNvPr>
          <p:cNvCxnSpPr>
            <a:cxnSpLocks/>
          </p:cNvCxnSpPr>
          <p:nvPr/>
        </p:nvCxnSpPr>
        <p:spPr>
          <a:xfrm>
            <a:off x="1034209" y="2004299"/>
            <a:ext cx="0" cy="3492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4352B5C-E944-83F1-C2CE-94A2812A9031}"/>
              </a:ext>
            </a:extLst>
          </p:cNvPr>
          <p:cNvCxnSpPr>
            <a:cxnSpLocks/>
          </p:cNvCxnSpPr>
          <p:nvPr/>
        </p:nvCxnSpPr>
        <p:spPr>
          <a:xfrm flipH="1">
            <a:off x="1034209" y="5496436"/>
            <a:ext cx="4206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4595465-8437-F02A-237B-DD31169592DE}"/>
              </a:ext>
            </a:extLst>
          </p:cNvPr>
          <p:cNvSpPr txBox="1"/>
          <p:nvPr/>
        </p:nvSpPr>
        <p:spPr>
          <a:xfrm>
            <a:off x="610695" y="2004298"/>
            <a:ext cx="4235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VIN</a:t>
            </a:r>
            <a:endParaRPr kumimoji="1" lang="ja-JP" altLang="en-US" sz="1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D4840B-1185-21F9-CA62-878BE0B8C560}"/>
              </a:ext>
            </a:extLst>
          </p:cNvPr>
          <p:cNvSpPr txBox="1"/>
          <p:nvPr/>
        </p:nvSpPr>
        <p:spPr>
          <a:xfrm>
            <a:off x="610695" y="2817304"/>
            <a:ext cx="3770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EN</a:t>
            </a:r>
            <a:endParaRPr kumimoji="1" lang="ja-JP" altLang="en-US" sz="11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68D1A7-2AAC-7175-A518-539BF22A0A53}"/>
              </a:ext>
            </a:extLst>
          </p:cNvPr>
          <p:cNvSpPr txBox="1"/>
          <p:nvPr/>
        </p:nvSpPr>
        <p:spPr>
          <a:xfrm>
            <a:off x="416731" y="3704648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VOUT</a:t>
            </a:r>
            <a:endParaRPr kumimoji="1" lang="ja-JP" altLang="en-US" sz="1100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5A7E2CC-2037-D961-712D-864429F0B379}"/>
              </a:ext>
            </a:extLst>
          </p:cNvPr>
          <p:cNvCxnSpPr>
            <a:cxnSpLocks/>
          </p:cNvCxnSpPr>
          <p:nvPr/>
        </p:nvCxnSpPr>
        <p:spPr>
          <a:xfrm>
            <a:off x="1034209" y="2582525"/>
            <a:ext cx="17155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12453B0-0F9B-7AFB-A3FD-495F9B48BD54}"/>
              </a:ext>
            </a:extLst>
          </p:cNvPr>
          <p:cNvCxnSpPr>
            <a:cxnSpLocks/>
          </p:cNvCxnSpPr>
          <p:nvPr/>
        </p:nvCxnSpPr>
        <p:spPr>
          <a:xfrm>
            <a:off x="4308632" y="2004298"/>
            <a:ext cx="618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9BA9C0B-196F-4EBC-C57B-4D84A61C407F}"/>
              </a:ext>
            </a:extLst>
          </p:cNvPr>
          <p:cNvCxnSpPr>
            <a:cxnSpLocks/>
          </p:cNvCxnSpPr>
          <p:nvPr/>
        </p:nvCxnSpPr>
        <p:spPr>
          <a:xfrm flipV="1">
            <a:off x="2749798" y="2004298"/>
            <a:ext cx="1558834" cy="57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A5FFD04-C542-7422-4107-A7058B11ACEB}"/>
              </a:ext>
            </a:extLst>
          </p:cNvPr>
          <p:cNvCxnSpPr>
            <a:cxnSpLocks/>
          </p:cNvCxnSpPr>
          <p:nvPr/>
        </p:nvCxnSpPr>
        <p:spPr>
          <a:xfrm>
            <a:off x="1034209" y="3160751"/>
            <a:ext cx="17155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B16DFB6-E56E-A34B-2B0F-00DAE5277F52}"/>
              </a:ext>
            </a:extLst>
          </p:cNvPr>
          <p:cNvCxnSpPr>
            <a:cxnSpLocks/>
          </p:cNvCxnSpPr>
          <p:nvPr/>
        </p:nvCxnSpPr>
        <p:spPr>
          <a:xfrm>
            <a:off x="4308632" y="2582524"/>
            <a:ext cx="618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2FD8B3C-34CC-440D-BE1C-045A9455B79A}"/>
              </a:ext>
            </a:extLst>
          </p:cNvPr>
          <p:cNvCxnSpPr>
            <a:cxnSpLocks/>
          </p:cNvCxnSpPr>
          <p:nvPr/>
        </p:nvCxnSpPr>
        <p:spPr>
          <a:xfrm flipV="1">
            <a:off x="2749798" y="2582524"/>
            <a:ext cx="1558834" cy="57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7698688-BC19-054C-3B6F-E6564BDA2011}"/>
              </a:ext>
            </a:extLst>
          </p:cNvPr>
          <p:cNvSpPr txBox="1"/>
          <p:nvPr/>
        </p:nvSpPr>
        <p:spPr>
          <a:xfrm>
            <a:off x="987721" y="238422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FF1D149-5619-79C7-F5E4-9C3FE840EE23}"/>
              </a:ext>
            </a:extLst>
          </p:cNvPr>
          <p:cNvSpPr txBox="1"/>
          <p:nvPr/>
        </p:nvSpPr>
        <p:spPr>
          <a:xfrm>
            <a:off x="987721" y="292157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2D297FA-BFC7-E6E1-FDCB-D8D95F0B5249}"/>
              </a:ext>
            </a:extLst>
          </p:cNvPr>
          <p:cNvCxnSpPr>
            <a:cxnSpLocks/>
          </p:cNvCxnSpPr>
          <p:nvPr/>
        </p:nvCxnSpPr>
        <p:spPr>
          <a:xfrm>
            <a:off x="1034208" y="4043154"/>
            <a:ext cx="24950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E92A160-4EF0-0EC3-3CE5-4FE5D16855D3}"/>
              </a:ext>
            </a:extLst>
          </p:cNvPr>
          <p:cNvSpPr txBox="1"/>
          <p:nvPr/>
        </p:nvSpPr>
        <p:spPr>
          <a:xfrm>
            <a:off x="4700948" y="1798482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2V</a:t>
            </a:r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7D9E89D-75CC-457D-632D-0B20305F5659}"/>
              </a:ext>
            </a:extLst>
          </p:cNvPr>
          <p:cNvSpPr txBox="1"/>
          <p:nvPr/>
        </p:nvSpPr>
        <p:spPr>
          <a:xfrm>
            <a:off x="4678831" y="2369119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2V</a:t>
            </a:r>
            <a:endParaRPr kumimoji="1" lang="ja-JP" altLang="en-US" sz="1050" dirty="0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0CB1C40B-7085-9936-ECCF-E9C4AA5CDD31}"/>
              </a:ext>
            </a:extLst>
          </p:cNvPr>
          <p:cNvCxnSpPr/>
          <p:nvPr/>
        </p:nvCxnSpPr>
        <p:spPr>
          <a:xfrm>
            <a:off x="3350689" y="2871637"/>
            <a:ext cx="357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DE6CE04-B4E7-EF9D-5767-416C693DC13E}"/>
              </a:ext>
            </a:extLst>
          </p:cNvPr>
          <p:cNvSpPr txBox="1"/>
          <p:nvPr/>
        </p:nvSpPr>
        <p:spPr>
          <a:xfrm>
            <a:off x="3144461" y="2663716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0.9V</a:t>
            </a:r>
            <a:endParaRPr kumimoji="1" lang="ja-JP" altLang="en-US" sz="1050" dirty="0"/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7C82A74-780F-48C1-7BD5-77F4F956316B}"/>
              </a:ext>
            </a:extLst>
          </p:cNvPr>
          <p:cNvCxnSpPr>
            <a:cxnSpLocks/>
          </p:cNvCxnSpPr>
          <p:nvPr/>
        </p:nvCxnSpPr>
        <p:spPr>
          <a:xfrm>
            <a:off x="3529214" y="2384228"/>
            <a:ext cx="0" cy="28857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B5601CDB-D625-2371-C26F-1154B01218A8}"/>
              </a:ext>
            </a:extLst>
          </p:cNvPr>
          <p:cNvCxnSpPr>
            <a:cxnSpLocks/>
          </p:cNvCxnSpPr>
          <p:nvPr/>
        </p:nvCxnSpPr>
        <p:spPr>
          <a:xfrm flipV="1">
            <a:off x="3529214" y="3540681"/>
            <a:ext cx="110608" cy="509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8723DBB3-75F2-BAF3-9E45-3B6638A82904}"/>
              </a:ext>
            </a:extLst>
          </p:cNvPr>
          <p:cNvCxnSpPr>
            <a:cxnSpLocks/>
          </p:cNvCxnSpPr>
          <p:nvPr/>
        </p:nvCxnSpPr>
        <p:spPr>
          <a:xfrm flipV="1">
            <a:off x="3614082" y="3259379"/>
            <a:ext cx="777711" cy="28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7DFA460-3B4B-CBF5-BCBC-D62EB3F5F353}"/>
              </a:ext>
            </a:extLst>
          </p:cNvPr>
          <p:cNvCxnSpPr>
            <a:cxnSpLocks/>
          </p:cNvCxnSpPr>
          <p:nvPr/>
        </p:nvCxnSpPr>
        <p:spPr>
          <a:xfrm>
            <a:off x="4391793" y="3259379"/>
            <a:ext cx="618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E0AF6CA-C376-AC60-6A80-C29EA75DD52B}"/>
              </a:ext>
            </a:extLst>
          </p:cNvPr>
          <p:cNvSpPr txBox="1"/>
          <p:nvPr/>
        </p:nvSpPr>
        <p:spPr>
          <a:xfrm>
            <a:off x="439975" y="4671531"/>
            <a:ext cx="5212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I</a:t>
            </a:r>
            <a:r>
              <a:rPr kumimoji="1" lang="en-US" altLang="ja-JP" sz="1100" dirty="0"/>
              <a:t>OUT</a:t>
            </a:r>
            <a:endParaRPr kumimoji="1" lang="ja-JP" altLang="en-US" sz="11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4BEB9DA-99D2-DE42-32C2-D328BC91E535}"/>
              </a:ext>
            </a:extLst>
          </p:cNvPr>
          <p:cNvSpPr txBox="1"/>
          <p:nvPr/>
        </p:nvSpPr>
        <p:spPr>
          <a:xfrm>
            <a:off x="987973" y="38039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5F19A59-604D-1F31-8773-BA59DFC35B25}"/>
              </a:ext>
            </a:extLst>
          </p:cNvPr>
          <p:cNvSpPr txBox="1"/>
          <p:nvPr/>
        </p:nvSpPr>
        <p:spPr>
          <a:xfrm>
            <a:off x="990001" y="466141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26AFF0E-1988-E756-0D06-4A2C9C15EB38}"/>
              </a:ext>
            </a:extLst>
          </p:cNvPr>
          <p:cNvCxnSpPr>
            <a:cxnSpLocks/>
          </p:cNvCxnSpPr>
          <p:nvPr/>
        </p:nvCxnSpPr>
        <p:spPr>
          <a:xfrm>
            <a:off x="1034208" y="4933141"/>
            <a:ext cx="24950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2794384-BA08-CFB0-46F4-CE7D7FC94245}"/>
              </a:ext>
            </a:extLst>
          </p:cNvPr>
          <p:cNvCxnSpPr>
            <a:cxnSpLocks/>
          </p:cNvCxnSpPr>
          <p:nvPr/>
        </p:nvCxnSpPr>
        <p:spPr>
          <a:xfrm flipV="1">
            <a:off x="3529214" y="4217535"/>
            <a:ext cx="109496" cy="715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E69620EA-5C0B-DB00-7705-8F8BD02F6AF7}"/>
              </a:ext>
            </a:extLst>
          </p:cNvPr>
          <p:cNvCxnSpPr>
            <a:cxnSpLocks/>
          </p:cNvCxnSpPr>
          <p:nvPr/>
        </p:nvCxnSpPr>
        <p:spPr>
          <a:xfrm>
            <a:off x="3638710" y="4217534"/>
            <a:ext cx="92958" cy="715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7F0A96E3-79E3-09DB-CBC4-92B11030EE92}"/>
              </a:ext>
            </a:extLst>
          </p:cNvPr>
          <p:cNvCxnSpPr>
            <a:cxnSpLocks/>
          </p:cNvCxnSpPr>
          <p:nvPr/>
        </p:nvCxnSpPr>
        <p:spPr>
          <a:xfrm flipV="1">
            <a:off x="3731668" y="4717984"/>
            <a:ext cx="650990" cy="185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322F932-C6DC-EE96-A841-7440A9E4EA56}"/>
              </a:ext>
            </a:extLst>
          </p:cNvPr>
          <p:cNvCxnSpPr>
            <a:cxnSpLocks/>
          </p:cNvCxnSpPr>
          <p:nvPr/>
        </p:nvCxnSpPr>
        <p:spPr>
          <a:xfrm>
            <a:off x="4617786" y="4575337"/>
            <a:ext cx="0" cy="216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A67F62EF-9E55-8E89-23C6-C5F4A90D522D}"/>
              </a:ext>
            </a:extLst>
          </p:cNvPr>
          <p:cNvCxnSpPr>
            <a:cxnSpLocks/>
          </p:cNvCxnSpPr>
          <p:nvPr/>
        </p:nvCxnSpPr>
        <p:spPr>
          <a:xfrm>
            <a:off x="4617786" y="4575337"/>
            <a:ext cx="431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FD5A2D18-9FA6-B1E2-C3E5-9973740D8919}"/>
              </a:ext>
            </a:extLst>
          </p:cNvPr>
          <p:cNvCxnSpPr>
            <a:cxnSpLocks/>
          </p:cNvCxnSpPr>
          <p:nvPr/>
        </p:nvCxnSpPr>
        <p:spPr>
          <a:xfrm>
            <a:off x="4402119" y="4736231"/>
            <a:ext cx="215667" cy="66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95C7109-9811-9DC5-7EE2-346C6FEFED0A}"/>
              </a:ext>
            </a:extLst>
          </p:cNvPr>
          <p:cNvCxnSpPr>
            <a:cxnSpLocks/>
          </p:cNvCxnSpPr>
          <p:nvPr/>
        </p:nvCxnSpPr>
        <p:spPr>
          <a:xfrm>
            <a:off x="4391793" y="2547707"/>
            <a:ext cx="0" cy="27223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EAAD7813-899A-C9BE-F884-73561EAF3E26}"/>
              </a:ext>
            </a:extLst>
          </p:cNvPr>
          <p:cNvCxnSpPr>
            <a:cxnSpLocks/>
          </p:cNvCxnSpPr>
          <p:nvPr/>
        </p:nvCxnSpPr>
        <p:spPr>
          <a:xfrm>
            <a:off x="3492214" y="5137803"/>
            <a:ext cx="890444" cy="0"/>
          </a:xfrm>
          <a:prstGeom prst="straightConnector1">
            <a:avLst/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F96A294-2D67-C76E-59D1-2458E7AD129E}"/>
              </a:ext>
            </a:extLst>
          </p:cNvPr>
          <p:cNvSpPr txBox="1"/>
          <p:nvPr/>
        </p:nvSpPr>
        <p:spPr>
          <a:xfrm>
            <a:off x="3440411" y="5237837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Inrush</a:t>
            </a:r>
            <a:endParaRPr kumimoji="1" lang="ja-JP" altLang="en-US" sz="1100" dirty="0"/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A4AF7249-90EC-0380-08FC-1B35B8CFB366}"/>
              </a:ext>
            </a:extLst>
          </p:cNvPr>
          <p:cNvCxnSpPr>
            <a:cxnSpLocks/>
          </p:cNvCxnSpPr>
          <p:nvPr/>
        </p:nvCxnSpPr>
        <p:spPr>
          <a:xfrm>
            <a:off x="4617786" y="4903370"/>
            <a:ext cx="622663" cy="0"/>
          </a:xfrm>
          <a:prstGeom prst="straightConnector1">
            <a:avLst/>
          </a:prstGeom>
          <a:ln>
            <a:headEnd type="none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DDFC5AF-861B-E3AB-6FDC-96419E999B95}"/>
              </a:ext>
            </a:extLst>
          </p:cNvPr>
          <p:cNvSpPr txBox="1"/>
          <p:nvPr/>
        </p:nvSpPr>
        <p:spPr>
          <a:xfrm>
            <a:off x="4542280" y="4955673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Load current</a:t>
            </a:r>
            <a:endParaRPr kumimoji="1" lang="ja-JP" altLang="en-US" sz="1100" dirty="0"/>
          </a:p>
        </p:txBody>
      </p: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92D00A01-2745-DC69-968E-F049D34A4056}"/>
              </a:ext>
            </a:extLst>
          </p:cNvPr>
          <p:cNvCxnSpPr/>
          <p:nvPr/>
        </p:nvCxnSpPr>
        <p:spPr>
          <a:xfrm>
            <a:off x="3396405" y="3541088"/>
            <a:ext cx="357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82616E9-FD7F-5223-5F34-25D7BC1C0B2A}"/>
              </a:ext>
            </a:extLst>
          </p:cNvPr>
          <p:cNvSpPr txBox="1"/>
          <p:nvPr/>
        </p:nvSpPr>
        <p:spPr>
          <a:xfrm>
            <a:off x="3190177" y="3333167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0.9V</a:t>
            </a:r>
            <a:endParaRPr kumimoji="1" lang="ja-JP" altLang="en-US" sz="105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1121C64-C223-34A2-C7B6-9F28FBCA71FA}"/>
              </a:ext>
            </a:extLst>
          </p:cNvPr>
          <p:cNvSpPr txBox="1"/>
          <p:nvPr/>
        </p:nvSpPr>
        <p:spPr>
          <a:xfrm>
            <a:off x="224689" y="1321865"/>
            <a:ext cx="11396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①</a:t>
            </a:r>
            <a:r>
              <a:rPr kumimoji="1" lang="en-US" altLang="ja-JP" sz="1200" b="1" dirty="0"/>
              <a:t>EN is connected to VIN: </a:t>
            </a:r>
            <a:r>
              <a:rPr kumimoji="1" lang="en-US" altLang="ja-JP" sz="1200" b="1" dirty="0" err="1"/>
              <a:t>Input/Output</a:t>
            </a:r>
            <a:r>
              <a:rPr kumimoji="1" lang="en-US" altLang="ja-JP" sz="1200" b="1" dirty="0"/>
              <a:t> differential Voltage gets 0.9V, because VEN threshold for </a:t>
            </a:r>
            <a:r>
              <a:rPr kumimoji="1" lang="en-US" altLang="ja-JP" sz="1200" b="1" dirty="0" err="1"/>
              <a:t>Vout</a:t>
            </a:r>
            <a:r>
              <a:rPr kumimoji="1" lang="en-US" altLang="ja-JP" sz="1200" b="1" dirty="0"/>
              <a:t>=OFF to ON </a:t>
            </a:r>
            <a:r>
              <a:rPr kumimoji="1" lang="en-US" altLang="ja-JP" sz="1200" b="1" dirty="0" err="1"/>
              <a:t>uis</a:t>
            </a:r>
            <a:r>
              <a:rPr kumimoji="1" lang="en-US" altLang="ja-JP" sz="1200" b="1" dirty="0"/>
              <a:t> 0.9V.</a:t>
            </a:r>
            <a:endParaRPr kumimoji="1" lang="ja-JP" altLang="en-US" sz="1200" b="1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DBEDCC5-0733-66E0-4CA1-300FD672F412}"/>
              </a:ext>
            </a:extLst>
          </p:cNvPr>
          <p:cNvSpPr txBox="1"/>
          <p:nvPr/>
        </p:nvSpPr>
        <p:spPr>
          <a:xfrm>
            <a:off x="225943" y="494465"/>
            <a:ext cx="11084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Base on this statements, </a:t>
            </a:r>
            <a:r>
              <a:rPr lang="en-US" altLang="ja-JP" sz="1200" dirty="0"/>
              <a:t>we</a:t>
            </a:r>
            <a:r>
              <a:rPr kumimoji="1" lang="en-US" altLang="ja-JP" sz="1200" dirty="0"/>
              <a:t> understood that the &lt;1A current limitation shown at the figure 6-14 happens only at startup, not at normal operation.</a:t>
            </a:r>
          </a:p>
          <a:p>
            <a:r>
              <a:rPr kumimoji="1" lang="en-US" altLang="ja-JP" sz="1200" dirty="0"/>
              <a:t>At startup, there are two cases</a:t>
            </a:r>
            <a:r>
              <a:rPr lang="en-US" altLang="ja-JP" sz="1200" dirty="0"/>
              <a:t>, </a:t>
            </a:r>
            <a:r>
              <a:rPr kumimoji="1" lang="ja-JP" altLang="en-US" sz="1200" dirty="0"/>
              <a:t>①</a:t>
            </a:r>
            <a:r>
              <a:rPr lang="en-US" altLang="ja-JP" sz="1200" dirty="0"/>
              <a:t> and </a:t>
            </a:r>
            <a:r>
              <a:rPr kumimoji="1" lang="ja-JP" altLang="en-US" sz="1200" dirty="0"/>
              <a:t>② </a:t>
            </a:r>
            <a:r>
              <a:rPr lang="en-US" altLang="ja-JP" sz="1200" dirty="0"/>
              <a:t>as follows. </a:t>
            </a:r>
            <a:r>
              <a:rPr lang="ja-JP" altLang="en-US" sz="1200" dirty="0"/>
              <a:t>①</a:t>
            </a:r>
            <a:r>
              <a:rPr lang="en-US" altLang="ja-JP" sz="1200" dirty="0"/>
              <a:t>:VIN is connected to EN, </a:t>
            </a:r>
            <a:r>
              <a:rPr lang="ja-JP" altLang="en-US" sz="1200" dirty="0"/>
              <a:t>②</a:t>
            </a:r>
            <a:r>
              <a:rPr lang="en-US" altLang="ja-JP" sz="1200" dirty="0"/>
              <a:t>:EN gets high after Vin ramps up. And </a:t>
            </a:r>
            <a:r>
              <a:rPr lang="en-US" altLang="ja-JP" sz="1200"/>
              <a:t>we think </a:t>
            </a:r>
            <a:r>
              <a:rPr lang="en-US" altLang="ja-JP" sz="1200" dirty="0"/>
              <a:t>case </a:t>
            </a:r>
            <a:r>
              <a:rPr lang="ja-JP" altLang="en-US" sz="1200" dirty="0"/>
              <a:t>① </a:t>
            </a:r>
            <a:r>
              <a:rPr lang="en-US" altLang="ja-JP" sz="1200" dirty="0"/>
              <a:t>has more risk to get the current limit at startup.</a:t>
            </a:r>
            <a:endParaRPr kumimoji="1" lang="en-US" altLang="ja-JP" sz="1200" dirty="0"/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id="{3D6D1135-79FD-2438-74A1-B0AFD5A0B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758" y="1772519"/>
            <a:ext cx="5369242" cy="4470966"/>
          </a:xfrm>
          <a:prstGeom prst="rect">
            <a:avLst/>
          </a:prstGeom>
        </p:spPr>
      </p:pic>
      <p:sp>
        <p:nvSpPr>
          <p:cNvPr id="97" name="楕円 96">
            <a:extLst>
              <a:ext uri="{FF2B5EF4-FFF2-40B4-BE49-F238E27FC236}">
                <a16:creationId xmlns:a16="http://schemas.microsoft.com/office/drawing/2014/main" id="{8779E416-AF70-B750-BF29-A918789630C0}"/>
              </a:ext>
            </a:extLst>
          </p:cNvPr>
          <p:cNvSpPr/>
          <p:nvPr/>
        </p:nvSpPr>
        <p:spPr>
          <a:xfrm>
            <a:off x="3523572" y="4084600"/>
            <a:ext cx="313045" cy="3795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EBBB528-63AA-E3DC-BB19-9FDEAC476473}"/>
              </a:ext>
            </a:extLst>
          </p:cNvPr>
          <p:cNvSpPr txBox="1"/>
          <p:nvPr/>
        </p:nvSpPr>
        <p:spPr>
          <a:xfrm>
            <a:off x="7670928" y="4881882"/>
            <a:ext cx="4683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>
                <a:solidFill>
                  <a:srgbClr val="FF0000"/>
                </a:solidFill>
              </a:rPr>
              <a:t>0.9V</a:t>
            </a:r>
            <a:endParaRPr kumimoji="1" lang="ja-JP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E7A9F57A-9E7B-6FAF-F4B3-B3BCCC335B85}"/>
              </a:ext>
            </a:extLst>
          </p:cNvPr>
          <p:cNvCxnSpPr>
            <a:cxnSpLocks/>
          </p:cNvCxnSpPr>
          <p:nvPr/>
        </p:nvCxnSpPr>
        <p:spPr>
          <a:xfrm>
            <a:off x="8191402" y="2304550"/>
            <a:ext cx="0" cy="2722307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楕円 101">
            <a:extLst>
              <a:ext uri="{FF2B5EF4-FFF2-40B4-BE49-F238E27FC236}">
                <a16:creationId xmlns:a16="http://schemas.microsoft.com/office/drawing/2014/main" id="{8848A5E0-99BF-EA20-AD82-A8445BC2EB8D}"/>
              </a:ext>
            </a:extLst>
          </p:cNvPr>
          <p:cNvSpPr/>
          <p:nvPr/>
        </p:nvSpPr>
        <p:spPr>
          <a:xfrm>
            <a:off x="8028375" y="4011095"/>
            <a:ext cx="311022" cy="2632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B489BA14-81D0-ACD8-4D17-508B311F0362}"/>
              </a:ext>
            </a:extLst>
          </p:cNvPr>
          <p:cNvCxnSpPr>
            <a:cxnSpLocks/>
            <a:stCxn id="102" idx="2"/>
            <a:endCxn id="97" idx="6"/>
          </p:cNvCxnSpPr>
          <p:nvPr/>
        </p:nvCxnSpPr>
        <p:spPr>
          <a:xfrm flipH="1">
            <a:off x="3836617" y="4142742"/>
            <a:ext cx="4191758" cy="131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7CC85F22-34B8-95CA-DDAA-EAD22B08D597}"/>
              </a:ext>
            </a:extLst>
          </p:cNvPr>
          <p:cNvSpPr txBox="1"/>
          <p:nvPr/>
        </p:nvSpPr>
        <p:spPr>
          <a:xfrm>
            <a:off x="4778768" y="3725878"/>
            <a:ext cx="27608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When inrush current reaches 1A, current limit works.</a:t>
            </a:r>
            <a:endParaRPr kumimoji="1" lang="ja-JP" altLang="en-US" sz="11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208F0E03-42B1-D3C0-E951-EA8F5563DF3C}"/>
              </a:ext>
            </a:extLst>
          </p:cNvPr>
          <p:cNvSpPr txBox="1"/>
          <p:nvPr/>
        </p:nvSpPr>
        <p:spPr>
          <a:xfrm>
            <a:off x="4710453" y="305622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1.5V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84166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184391C-E0A1-2431-15FF-E17638D29FBD}"/>
              </a:ext>
            </a:extLst>
          </p:cNvPr>
          <p:cNvCxnSpPr>
            <a:cxnSpLocks/>
          </p:cNvCxnSpPr>
          <p:nvPr/>
        </p:nvCxnSpPr>
        <p:spPr>
          <a:xfrm>
            <a:off x="1034209" y="2004299"/>
            <a:ext cx="0" cy="3492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4352B5C-E944-83F1-C2CE-94A2812A9031}"/>
              </a:ext>
            </a:extLst>
          </p:cNvPr>
          <p:cNvCxnSpPr>
            <a:cxnSpLocks/>
          </p:cNvCxnSpPr>
          <p:nvPr/>
        </p:nvCxnSpPr>
        <p:spPr>
          <a:xfrm flipH="1">
            <a:off x="1034209" y="5538000"/>
            <a:ext cx="4206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4595465-8437-F02A-237B-DD31169592DE}"/>
              </a:ext>
            </a:extLst>
          </p:cNvPr>
          <p:cNvSpPr txBox="1"/>
          <p:nvPr/>
        </p:nvSpPr>
        <p:spPr>
          <a:xfrm>
            <a:off x="610695" y="2004298"/>
            <a:ext cx="4235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VIN</a:t>
            </a:r>
            <a:endParaRPr kumimoji="1" lang="ja-JP" altLang="en-US" sz="11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D4840B-1185-21F9-CA62-878BE0B8C560}"/>
              </a:ext>
            </a:extLst>
          </p:cNvPr>
          <p:cNvSpPr txBox="1"/>
          <p:nvPr/>
        </p:nvSpPr>
        <p:spPr>
          <a:xfrm>
            <a:off x="610695" y="2817304"/>
            <a:ext cx="3770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EN</a:t>
            </a:r>
            <a:endParaRPr kumimoji="1" lang="ja-JP" altLang="en-US" sz="11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68D1A7-2AAC-7175-A518-539BF22A0A53}"/>
              </a:ext>
            </a:extLst>
          </p:cNvPr>
          <p:cNvSpPr txBox="1"/>
          <p:nvPr/>
        </p:nvSpPr>
        <p:spPr>
          <a:xfrm>
            <a:off x="416731" y="3704648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VOUT</a:t>
            </a:r>
            <a:endParaRPr kumimoji="1" lang="ja-JP" altLang="en-US" sz="1100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5A7E2CC-2037-D961-712D-864429F0B379}"/>
              </a:ext>
            </a:extLst>
          </p:cNvPr>
          <p:cNvCxnSpPr>
            <a:cxnSpLocks/>
          </p:cNvCxnSpPr>
          <p:nvPr/>
        </p:nvCxnSpPr>
        <p:spPr>
          <a:xfrm>
            <a:off x="1034209" y="2582525"/>
            <a:ext cx="9073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12453B0-0F9B-7AFB-A3FD-495F9B48BD54}"/>
              </a:ext>
            </a:extLst>
          </p:cNvPr>
          <p:cNvCxnSpPr>
            <a:cxnSpLocks/>
          </p:cNvCxnSpPr>
          <p:nvPr/>
        </p:nvCxnSpPr>
        <p:spPr>
          <a:xfrm>
            <a:off x="3500392" y="2004298"/>
            <a:ext cx="1740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9BA9C0B-196F-4EBC-C57B-4D84A61C407F}"/>
              </a:ext>
            </a:extLst>
          </p:cNvPr>
          <p:cNvCxnSpPr>
            <a:cxnSpLocks/>
          </p:cNvCxnSpPr>
          <p:nvPr/>
        </p:nvCxnSpPr>
        <p:spPr>
          <a:xfrm flipV="1">
            <a:off x="1941558" y="2004298"/>
            <a:ext cx="1558834" cy="578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A5FFD04-C542-7422-4107-A7058B11ACEB}"/>
              </a:ext>
            </a:extLst>
          </p:cNvPr>
          <p:cNvCxnSpPr>
            <a:cxnSpLocks/>
          </p:cNvCxnSpPr>
          <p:nvPr/>
        </p:nvCxnSpPr>
        <p:spPr>
          <a:xfrm>
            <a:off x="1034209" y="3160751"/>
            <a:ext cx="2852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B16DFB6-E56E-A34B-2B0F-00DAE5277F52}"/>
              </a:ext>
            </a:extLst>
          </p:cNvPr>
          <p:cNvCxnSpPr>
            <a:cxnSpLocks/>
          </p:cNvCxnSpPr>
          <p:nvPr/>
        </p:nvCxnSpPr>
        <p:spPr>
          <a:xfrm>
            <a:off x="3870591" y="2718698"/>
            <a:ext cx="12305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2FD8B3C-34CC-440D-BE1C-045A9455B79A}"/>
              </a:ext>
            </a:extLst>
          </p:cNvPr>
          <p:cNvCxnSpPr>
            <a:cxnSpLocks/>
          </p:cNvCxnSpPr>
          <p:nvPr/>
        </p:nvCxnSpPr>
        <p:spPr>
          <a:xfrm flipH="1" flipV="1">
            <a:off x="3874942" y="2698399"/>
            <a:ext cx="9944" cy="462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7698688-BC19-054C-3B6F-E6564BDA2011}"/>
              </a:ext>
            </a:extLst>
          </p:cNvPr>
          <p:cNvSpPr txBox="1"/>
          <p:nvPr/>
        </p:nvSpPr>
        <p:spPr>
          <a:xfrm>
            <a:off x="987721" y="238422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FF1D149-5619-79C7-F5E4-9C3FE840EE23}"/>
              </a:ext>
            </a:extLst>
          </p:cNvPr>
          <p:cNvSpPr txBox="1"/>
          <p:nvPr/>
        </p:nvSpPr>
        <p:spPr>
          <a:xfrm>
            <a:off x="987721" y="292157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2D297FA-BFC7-E6E1-FDCB-D8D95F0B5249}"/>
              </a:ext>
            </a:extLst>
          </p:cNvPr>
          <p:cNvCxnSpPr>
            <a:cxnSpLocks/>
          </p:cNvCxnSpPr>
          <p:nvPr/>
        </p:nvCxnSpPr>
        <p:spPr>
          <a:xfrm>
            <a:off x="1034208" y="4043154"/>
            <a:ext cx="28602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E92A160-4EF0-0EC3-3CE5-4FE5D16855D3}"/>
              </a:ext>
            </a:extLst>
          </p:cNvPr>
          <p:cNvSpPr txBox="1"/>
          <p:nvPr/>
        </p:nvSpPr>
        <p:spPr>
          <a:xfrm>
            <a:off x="4927061" y="1798482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2V</a:t>
            </a:r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7D9E89D-75CC-457D-632D-0B20305F5659}"/>
              </a:ext>
            </a:extLst>
          </p:cNvPr>
          <p:cNvSpPr txBox="1"/>
          <p:nvPr/>
        </p:nvSpPr>
        <p:spPr>
          <a:xfrm>
            <a:off x="4783320" y="2482468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ex. 3.3V</a:t>
            </a:r>
            <a:endParaRPr kumimoji="1" lang="ja-JP" altLang="en-US" sz="1050" dirty="0"/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7C82A74-780F-48C1-7BD5-77F4F956316B}"/>
              </a:ext>
            </a:extLst>
          </p:cNvPr>
          <p:cNvCxnSpPr>
            <a:cxnSpLocks/>
          </p:cNvCxnSpPr>
          <p:nvPr/>
        </p:nvCxnSpPr>
        <p:spPr>
          <a:xfrm>
            <a:off x="3879914" y="2384228"/>
            <a:ext cx="0" cy="288578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B5601CDB-D625-2371-C26F-1154B01218A8}"/>
              </a:ext>
            </a:extLst>
          </p:cNvPr>
          <p:cNvCxnSpPr>
            <a:cxnSpLocks/>
          </p:cNvCxnSpPr>
          <p:nvPr/>
        </p:nvCxnSpPr>
        <p:spPr>
          <a:xfrm flipV="1">
            <a:off x="3894415" y="3254902"/>
            <a:ext cx="199495" cy="785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7DFA460-3B4B-CBF5-BCBC-D62EB3F5F353}"/>
              </a:ext>
            </a:extLst>
          </p:cNvPr>
          <p:cNvCxnSpPr>
            <a:cxnSpLocks/>
          </p:cNvCxnSpPr>
          <p:nvPr/>
        </p:nvCxnSpPr>
        <p:spPr>
          <a:xfrm>
            <a:off x="4074326" y="3259379"/>
            <a:ext cx="1095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E0AF6CA-C376-AC60-6A80-C29EA75DD52B}"/>
              </a:ext>
            </a:extLst>
          </p:cNvPr>
          <p:cNvSpPr txBox="1"/>
          <p:nvPr/>
        </p:nvSpPr>
        <p:spPr>
          <a:xfrm>
            <a:off x="439975" y="4671531"/>
            <a:ext cx="5212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I</a:t>
            </a:r>
            <a:r>
              <a:rPr kumimoji="1" lang="en-US" altLang="ja-JP" sz="1100" dirty="0"/>
              <a:t>OUT</a:t>
            </a:r>
            <a:endParaRPr kumimoji="1" lang="ja-JP" altLang="en-US" sz="11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4BEB9DA-99D2-DE42-32C2-D328BC91E535}"/>
              </a:ext>
            </a:extLst>
          </p:cNvPr>
          <p:cNvSpPr txBox="1"/>
          <p:nvPr/>
        </p:nvSpPr>
        <p:spPr>
          <a:xfrm>
            <a:off x="987973" y="38039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5F19A59-604D-1F31-8773-BA59DFC35B25}"/>
              </a:ext>
            </a:extLst>
          </p:cNvPr>
          <p:cNvSpPr txBox="1"/>
          <p:nvPr/>
        </p:nvSpPr>
        <p:spPr>
          <a:xfrm>
            <a:off x="990001" y="466141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0</a:t>
            </a:r>
            <a:endParaRPr kumimoji="1" lang="ja-JP" altLang="en-US" sz="1050" dirty="0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26AFF0E-1988-E756-0D06-4A2C9C15EB38}"/>
              </a:ext>
            </a:extLst>
          </p:cNvPr>
          <p:cNvCxnSpPr>
            <a:cxnSpLocks/>
          </p:cNvCxnSpPr>
          <p:nvPr/>
        </p:nvCxnSpPr>
        <p:spPr>
          <a:xfrm>
            <a:off x="1034208" y="4933141"/>
            <a:ext cx="2836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2794384-BA08-CFB0-46F4-CE7D7FC94245}"/>
              </a:ext>
            </a:extLst>
          </p:cNvPr>
          <p:cNvCxnSpPr>
            <a:cxnSpLocks/>
          </p:cNvCxnSpPr>
          <p:nvPr/>
        </p:nvCxnSpPr>
        <p:spPr>
          <a:xfrm flipV="1">
            <a:off x="3883109" y="4168863"/>
            <a:ext cx="205830" cy="764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E69620EA-5C0B-DB00-7705-8F8BD02F6AF7}"/>
              </a:ext>
            </a:extLst>
          </p:cNvPr>
          <p:cNvCxnSpPr>
            <a:cxnSpLocks/>
          </p:cNvCxnSpPr>
          <p:nvPr/>
        </p:nvCxnSpPr>
        <p:spPr>
          <a:xfrm>
            <a:off x="4085563" y="4168863"/>
            <a:ext cx="68017" cy="764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322F932-C6DC-EE96-A841-7440A9E4EA56}"/>
              </a:ext>
            </a:extLst>
          </p:cNvPr>
          <p:cNvCxnSpPr>
            <a:cxnSpLocks/>
          </p:cNvCxnSpPr>
          <p:nvPr/>
        </p:nvCxnSpPr>
        <p:spPr>
          <a:xfrm>
            <a:off x="4153580" y="4575337"/>
            <a:ext cx="0" cy="347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A67F62EF-9E55-8E89-23C6-C5F4A90D522D}"/>
              </a:ext>
            </a:extLst>
          </p:cNvPr>
          <p:cNvCxnSpPr>
            <a:cxnSpLocks/>
          </p:cNvCxnSpPr>
          <p:nvPr/>
        </p:nvCxnSpPr>
        <p:spPr>
          <a:xfrm>
            <a:off x="4153580" y="4575337"/>
            <a:ext cx="1015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95C7109-9811-9DC5-7EE2-346C6FEFED0A}"/>
              </a:ext>
            </a:extLst>
          </p:cNvPr>
          <p:cNvCxnSpPr>
            <a:cxnSpLocks/>
          </p:cNvCxnSpPr>
          <p:nvPr/>
        </p:nvCxnSpPr>
        <p:spPr>
          <a:xfrm>
            <a:off x="4093910" y="2515530"/>
            <a:ext cx="0" cy="27223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F96A294-2D67-C76E-59D1-2458E7AD129E}"/>
              </a:ext>
            </a:extLst>
          </p:cNvPr>
          <p:cNvSpPr txBox="1"/>
          <p:nvPr/>
        </p:nvSpPr>
        <p:spPr>
          <a:xfrm>
            <a:off x="2370370" y="5041986"/>
            <a:ext cx="5902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inrush</a:t>
            </a:r>
            <a:endParaRPr kumimoji="1" lang="ja-JP" altLang="en-US" sz="1100" dirty="0"/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A4AF7249-90EC-0380-08FC-1B35B8CFB366}"/>
              </a:ext>
            </a:extLst>
          </p:cNvPr>
          <p:cNvCxnSpPr>
            <a:cxnSpLocks/>
          </p:cNvCxnSpPr>
          <p:nvPr/>
        </p:nvCxnSpPr>
        <p:spPr>
          <a:xfrm>
            <a:off x="4145119" y="4988748"/>
            <a:ext cx="1303181" cy="0"/>
          </a:xfrm>
          <a:prstGeom prst="straightConnector1">
            <a:avLst/>
          </a:prstGeom>
          <a:ln>
            <a:headEnd type="none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DDFC5AF-861B-E3AB-6FDC-96419E999B95}"/>
              </a:ext>
            </a:extLst>
          </p:cNvPr>
          <p:cNvSpPr txBox="1"/>
          <p:nvPr/>
        </p:nvSpPr>
        <p:spPr>
          <a:xfrm>
            <a:off x="4470231" y="4633198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Load current</a:t>
            </a:r>
            <a:endParaRPr lang="ja-JP" altLang="en-US" sz="11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1121C64-C223-34A2-C7B6-9F28FBCA71FA}"/>
              </a:ext>
            </a:extLst>
          </p:cNvPr>
          <p:cNvSpPr txBox="1"/>
          <p:nvPr/>
        </p:nvSpPr>
        <p:spPr>
          <a:xfrm>
            <a:off x="208062" y="923970"/>
            <a:ext cx="6325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②</a:t>
            </a:r>
            <a:r>
              <a:rPr lang="en-US" altLang="ja-JP" sz="1200" dirty="0"/>
              <a:t> </a:t>
            </a:r>
            <a:r>
              <a:rPr lang="en-US" altLang="ja-JP" sz="1200" b="1" dirty="0"/>
              <a:t>EN gets high after Vin ramps up: </a:t>
            </a:r>
            <a:r>
              <a:rPr lang="en-US" altLang="ja-JP" sz="1200" b="1" dirty="0" err="1"/>
              <a:t>Input/Output</a:t>
            </a:r>
            <a:r>
              <a:rPr lang="en-US" altLang="ja-JP" sz="1200" b="1" dirty="0"/>
              <a:t> differential Voltage gets just VIN</a:t>
            </a:r>
            <a:endParaRPr kumimoji="1" lang="en-US" altLang="ja-JP" sz="1200" b="1" dirty="0"/>
          </a:p>
          <a:p>
            <a:r>
              <a:rPr lang="ja-JP" altLang="en-US" sz="1200" b="1" dirty="0"/>
              <a:t>　</a:t>
            </a:r>
            <a:endParaRPr kumimoji="1" lang="ja-JP" altLang="en-US" sz="1200" b="1" dirty="0"/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id="{3D6D1135-79FD-2438-74A1-B0AFD5A0B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554" y="1365195"/>
            <a:ext cx="5369242" cy="4470966"/>
          </a:xfrm>
          <a:prstGeom prst="rect">
            <a:avLst/>
          </a:prstGeom>
        </p:spPr>
      </p:pic>
      <p:sp>
        <p:nvSpPr>
          <p:cNvPr id="97" name="楕円 96">
            <a:extLst>
              <a:ext uri="{FF2B5EF4-FFF2-40B4-BE49-F238E27FC236}">
                <a16:creationId xmlns:a16="http://schemas.microsoft.com/office/drawing/2014/main" id="{8779E416-AF70-B750-BF29-A918789630C0}"/>
              </a:ext>
            </a:extLst>
          </p:cNvPr>
          <p:cNvSpPr/>
          <p:nvPr/>
        </p:nvSpPr>
        <p:spPr>
          <a:xfrm>
            <a:off x="3946392" y="4055217"/>
            <a:ext cx="313045" cy="3795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EBBB528-63AA-E3DC-BB19-9FDEAC476473}"/>
              </a:ext>
            </a:extLst>
          </p:cNvPr>
          <p:cNvSpPr txBox="1"/>
          <p:nvPr/>
        </p:nvSpPr>
        <p:spPr>
          <a:xfrm>
            <a:off x="7683417" y="4965313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>
                <a:solidFill>
                  <a:srgbClr val="FF0000"/>
                </a:solidFill>
              </a:rPr>
              <a:t>ex. 2V</a:t>
            </a:r>
            <a:endParaRPr kumimoji="1" lang="ja-JP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E7A9F57A-9E7B-6FAF-F4B3-B3BCCC335B85}"/>
              </a:ext>
            </a:extLst>
          </p:cNvPr>
          <p:cNvCxnSpPr>
            <a:cxnSpLocks/>
          </p:cNvCxnSpPr>
          <p:nvPr/>
        </p:nvCxnSpPr>
        <p:spPr>
          <a:xfrm>
            <a:off x="8034063" y="2204798"/>
            <a:ext cx="0" cy="2722307"/>
          </a:xfrm>
          <a:prstGeom prst="line">
            <a:avLst/>
          </a:prstGeom>
          <a:ln w="1905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楕円 101">
            <a:extLst>
              <a:ext uri="{FF2B5EF4-FFF2-40B4-BE49-F238E27FC236}">
                <a16:creationId xmlns:a16="http://schemas.microsoft.com/office/drawing/2014/main" id="{8848A5E0-99BF-EA20-AD82-A8445BC2EB8D}"/>
              </a:ext>
            </a:extLst>
          </p:cNvPr>
          <p:cNvSpPr/>
          <p:nvPr/>
        </p:nvSpPr>
        <p:spPr>
          <a:xfrm>
            <a:off x="7876437" y="2015447"/>
            <a:ext cx="311022" cy="11672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B489BA14-81D0-ACD8-4D17-508B311F0362}"/>
              </a:ext>
            </a:extLst>
          </p:cNvPr>
          <p:cNvCxnSpPr>
            <a:cxnSpLocks/>
            <a:endCxn id="97" idx="6"/>
          </p:cNvCxnSpPr>
          <p:nvPr/>
        </p:nvCxnSpPr>
        <p:spPr>
          <a:xfrm flipH="1">
            <a:off x="4259437" y="2698399"/>
            <a:ext cx="3617000" cy="1546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7CC85F22-34B8-95CA-DDAA-EAD22B08D597}"/>
              </a:ext>
            </a:extLst>
          </p:cNvPr>
          <p:cNvSpPr txBox="1"/>
          <p:nvPr/>
        </p:nvSpPr>
        <p:spPr>
          <a:xfrm>
            <a:off x="5126168" y="3798916"/>
            <a:ext cx="2263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If inrush current reaches 1.8A, then current limit works.</a:t>
            </a:r>
            <a:endParaRPr kumimoji="1" lang="ja-JP" altLang="en-US" sz="11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208F0E03-42B1-D3C0-E951-EA8F5563DF3C}"/>
              </a:ext>
            </a:extLst>
          </p:cNvPr>
          <p:cNvSpPr txBox="1"/>
          <p:nvPr/>
        </p:nvSpPr>
        <p:spPr>
          <a:xfrm>
            <a:off x="4889428" y="305622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1.5V</a:t>
            </a:r>
            <a:endParaRPr kumimoji="1" lang="ja-JP" altLang="en-US" sz="1050" dirty="0"/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B15F3C5D-3879-E8F0-F280-2B1D98A99F8A}"/>
              </a:ext>
            </a:extLst>
          </p:cNvPr>
          <p:cNvCxnSpPr>
            <a:cxnSpLocks/>
          </p:cNvCxnSpPr>
          <p:nvPr/>
        </p:nvCxnSpPr>
        <p:spPr>
          <a:xfrm>
            <a:off x="3368104" y="5150179"/>
            <a:ext cx="519008" cy="0"/>
          </a:xfrm>
          <a:prstGeom prst="straightConnector1">
            <a:avLst/>
          </a:prstGeom>
          <a:ln>
            <a:headEnd type="none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3F9A89A8-F9E6-5EF3-49D1-E603C30E23F6}"/>
              </a:ext>
            </a:extLst>
          </p:cNvPr>
          <p:cNvCxnSpPr>
            <a:cxnSpLocks/>
          </p:cNvCxnSpPr>
          <p:nvPr/>
        </p:nvCxnSpPr>
        <p:spPr>
          <a:xfrm flipH="1">
            <a:off x="4074326" y="5150179"/>
            <a:ext cx="272794" cy="0"/>
          </a:xfrm>
          <a:prstGeom prst="straightConnector1">
            <a:avLst/>
          </a:prstGeom>
          <a:ln>
            <a:headEnd type="none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89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222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HIROTA SUGURU(廣田　卓)</dc:creator>
  <cp:lastModifiedBy>Hirano, Kazuhiko</cp:lastModifiedBy>
  <cp:revision>8</cp:revision>
  <dcterms:created xsi:type="dcterms:W3CDTF">2024-08-06T07:47:12Z</dcterms:created>
  <dcterms:modified xsi:type="dcterms:W3CDTF">2024-08-06T16:04:11Z</dcterms:modified>
</cp:coreProperties>
</file>