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601200" cy="12801600" type="A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50234" initials="5" lastIdx="1" clrIdx="0">
    <p:extLst>
      <p:ext uri="{19B8F6BF-5375-455C-9EA6-DF929625EA0E}">
        <p15:presenceInfo xmlns:p15="http://schemas.microsoft.com/office/powerpoint/2012/main" userId="50234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048" autoAdjust="0"/>
    <p:restoredTop sz="94660"/>
  </p:normalViewPr>
  <p:slideViewPr>
    <p:cSldViewPr snapToGrid="0">
      <p:cViewPr>
        <p:scale>
          <a:sx n="100" d="100"/>
          <a:sy n="100" d="100"/>
        </p:scale>
        <p:origin x="52" y="-47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2095078"/>
            <a:ext cx="8161020" cy="4456853"/>
          </a:xfrm>
        </p:spPr>
        <p:txBody>
          <a:bodyPr anchor="b"/>
          <a:lstStyle>
            <a:lvl1pPr algn="ctr">
              <a:defRPr sz="63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0150" y="6723804"/>
            <a:ext cx="7200900" cy="3090756"/>
          </a:xfrm>
        </p:spPr>
        <p:txBody>
          <a:bodyPr/>
          <a:lstStyle>
            <a:lvl1pPr marL="0" indent="0" algn="ctr">
              <a:buNone/>
              <a:defRPr sz="2520"/>
            </a:lvl1pPr>
            <a:lvl2pPr marL="480060" indent="0" algn="ctr">
              <a:buNone/>
              <a:defRPr sz="2100"/>
            </a:lvl2pPr>
            <a:lvl3pPr marL="960120" indent="0" algn="ctr">
              <a:buNone/>
              <a:defRPr sz="1890"/>
            </a:lvl3pPr>
            <a:lvl4pPr marL="1440180" indent="0" algn="ctr">
              <a:buNone/>
              <a:defRPr sz="1680"/>
            </a:lvl4pPr>
            <a:lvl5pPr marL="1920240" indent="0" algn="ctr">
              <a:buNone/>
              <a:defRPr sz="1680"/>
            </a:lvl5pPr>
            <a:lvl6pPr marL="2400300" indent="0" algn="ctr">
              <a:buNone/>
              <a:defRPr sz="1680"/>
            </a:lvl6pPr>
            <a:lvl7pPr marL="2880360" indent="0" algn="ctr">
              <a:buNone/>
              <a:defRPr sz="1680"/>
            </a:lvl7pPr>
            <a:lvl8pPr marL="3360420" indent="0" algn="ctr">
              <a:buNone/>
              <a:defRPr sz="1680"/>
            </a:lvl8pPr>
            <a:lvl9pPr marL="3840480" indent="0" algn="ctr">
              <a:buNone/>
              <a:defRPr sz="168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F386B-A81C-4CC2-937D-A9816904E175}" type="datetimeFigureOut">
              <a:rPr kumimoji="1" lang="ja-JP" altLang="en-US" smtClean="0"/>
              <a:t>2021/6/24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64F78-0B92-42E1-A012-49838F8A07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31300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F386B-A81C-4CC2-937D-A9816904E175}" type="datetimeFigureOut">
              <a:rPr kumimoji="1" lang="ja-JP" altLang="en-US" smtClean="0"/>
              <a:t>2021/6/24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64F78-0B92-42E1-A012-49838F8A07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082420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0859" y="681567"/>
            <a:ext cx="2070259" cy="10848764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0083" y="681567"/>
            <a:ext cx="6090761" cy="10848764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F386B-A81C-4CC2-937D-A9816904E175}" type="datetimeFigureOut">
              <a:rPr kumimoji="1" lang="ja-JP" altLang="en-US" smtClean="0"/>
              <a:t>2021/6/24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64F78-0B92-42E1-A012-49838F8A07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683245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F386B-A81C-4CC2-937D-A9816904E175}" type="datetimeFigureOut">
              <a:rPr kumimoji="1" lang="ja-JP" altLang="en-US" smtClean="0"/>
              <a:t>2021/6/24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64F78-0B92-42E1-A012-49838F8A07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08699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082" y="3191514"/>
            <a:ext cx="8281035" cy="5325109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5082" y="8567000"/>
            <a:ext cx="8281035" cy="2800349"/>
          </a:xfrm>
        </p:spPr>
        <p:txBody>
          <a:bodyPr/>
          <a:lstStyle>
            <a:lvl1pPr marL="0" indent="0">
              <a:buNone/>
              <a:defRPr sz="2520">
                <a:solidFill>
                  <a:schemeClr val="tx1"/>
                </a:solidFill>
              </a:defRPr>
            </a:lvl1pPr>
            <a:lvl2pPr marL="48006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960120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3pPr>
            <a:lvl4pPr marL="14401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4pPr>
            <a:lvl5pPr marL="192024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5pPr>
            <a:lvl6pPr marL="240030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6pPr>
            <a:lvl7pPr marL="288036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7pPr>
            <a:lvl8pPr marL="33604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8pPr>
            <a:lvl9pPr marL="38404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F386B-A81C-4CC2-937D-A9816904E175}" type="datetimeFigureOut">
              <a:rPr kumimoji="1" lang="ja-JP" altLang="en-US" smtClean="0"/>
              <a:t>2021/6/24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64F78-0B92-42E1-A012-49838F8A07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10116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0083" y="3407833"/>
            <a:ext cx="4080510" cy="81224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0608" y="3407833"/>
            <a:ext cx="4080510" cy="81224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F386B-A81C-4CC2-937D-A9816904E175}" type="datetimeFigureOut">
              <a:rPr kumimoji="1" lang="ja-JP" altLang="en-US" smtClean="0"/>
              <a:t>2021/6/24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64F78-0B92-42E1-A012-49838F8A07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54750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681570"/>
            <a:ext cx="8281035" cy="2474384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1334" y="3138171"/>
            <a:ext cx="4061757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1334" y="4676140"/>
            <a:ext cx="4061757" cy="68778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0608" y="3138171"/>
            <a:ext cx="4081761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60608" y="4676140"/>
            <a:ext cx="4081761" cy="68778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F386B-A81C-4CC2-937D-A9816904E175}" type="datetimeFigureOut">
              <a:rPr kumimoji="1" lang="ja-JP" altLang="en-US" smtClean="0"/>
              <a:t>2021/6/24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64F78-0B92-42E1-A012-49838F8A07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7306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F386B-A81C-4CC2-937D-A9816904E175}" type="datetimeFigureOut">
              <a:rPr kumimoji="1" lang="ja-JP" altLang="en-US" smtClean="0"/>
              <a:t>2021/6/24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64F78-0B92-42E1-A012-49838F8A07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4461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F386B-A81C-4CC2-937D-A9816904E175}" type="datetimeFigureOut">
              <a:rPr kumimoji="1" lang="ja-JP" altLang="en-US" smtClean="0"/>
              <a:t>2021/6/24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64F78-0B92-42E1-A012-49838F8A07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31370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1760" y="1843196"/>
            <a:ext cx="4860608" cy="9097433"/>
          </a:xfrm>
        </p:spPr>
        <p:txBody>
          <a:bodyPr/>
          <a:lstStyle>
            <a:lvl1pPr>
              <a:defRPr sz="3360"/>
            </a:lvl1pPr>
            <a:lvl2pPr>
              <a:defRPr sz="2940"/>
            </a:lvl2pPr>
            <a:lvl3pPr>
              <a:defRPr sz="252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F386B-A81C-4CC2-937D-A9816904E175}" type="datetimeFigureOut">
              <a:rPr kumimoji="1" lang="ja-JP" altLang="en-US" smtClean="0"/>
              <a:t>2021/6/24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64F78-0B92-42E1-A012-49838F8A07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7035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81760" y="1843196"/>
            <a:ext cx="4860608" cy="9097433"/>
          </a:xfrm>
        </p:spPr>
        <p:txBody>
          <a:bodyPr anchor="t"/>
          <a:lstStyle>
            <a:lvl1pPr marL="0" indent="0">
              <a:buNone/>
              <a:defRPr sz="3360"/>
            </a:lvl1pPr>
            <a:lvl2pPr marL="480060" indent="0">
              <a:buNone/>
              <a:defRPr sz="2940"/>
            </a:lvl2pPr>
            <a:lvl3pPr marL="960120" indent="0">
              <a:buNone/>
              <a:defRPr sz="2520"/>
            </a:lvl3pPr>
            <a:lvl4pPr marL="1440180" indent="0">
              <a:buNone/>
              <a:defRPr sz="2100"/>
            </a:lvl4pPr>
            <a:lvl5pPr marL="1920240" indent="0">
              <a:buNone/>
              <a:defRPr sz="2100"/>
            </a:lvl5pPr>
            <a:lvl6pPr marL="2400300" indent="0">
              <a:buNone/>
              <a:defRPr sz="2100"/>
            </a:lvl6pPr>
            <a:lvl7pPr marL="2880360" indent="0">
              <a:buNone/>
              <a:defRPr sz="2100"/>
            </a:lvl7pPr>
            <a:lvl8pPr marL="3360420" indent="0">
              <a:buNone/>
              <a:defRPr sz="2100"/>
            </a:lvl8pPr>
            <a:lvl9pPr marL="3840480" indent="0">
              <a:buNone/>
              <a:defRPr sz="21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F386B-A81C-4CC2-937D-A9816904E175}" type="datetimeFigureOut">
              <a:rPr kumimoji="1" lang="ja-JP" altLang="en-US" smtClean="0"/>
              <a:t>2021/6/24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64F78-0B92-42E1-A012-49838F8A07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351672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0083" y="681570"/>
            <a:ext cx="8281035" cy="24743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083" y="3407833"/>
            <a:ext cx="8281035" cy="81224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4F386B-A81C-4CC2-937D-A9816904E175}" type="datetimeFigureOut">
              <a:rPr kumimoji="1" lang="ja-JP" altLang="en-US" smtClean="0"/>
              <a:t>2021/6/24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864F78-0B92-42E1-A012-49838F8A07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53470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60120" rtl="0" eaLnBrk="1" latinLnBrk="0" hangingPunct="1">
        <a:lnSpc>
          <a:spcPct val="90000"/>
        </a:lnSpc>
        <a:spcBef>
          <a:spcPct val="0"/>
        </a:spcBef>
        <a:buNone/>
        <a:defRPr kumimoji="1" sz="46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0030" indent="-240030" algn="l" defTabSz="960120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kumimoji="1" sz="2940" kern="1200">
          <a:solidFill>
            <a:schemeClr val="tx1"/>
          </a:solidFill>
          <a:latin typeface="+mn-lt"/>
          <a:ea typeface="+mn-ea"/>
          <a:cs typeface="+mn-cs"/>
        </a:defRPr>
      </a:lvl1pPr>
      <a:lvl2pPr marL="7200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802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216027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64033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31203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40805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6012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2024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40030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8036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6042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4048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0666" y="663823"/>
            <a:ext cx="4686538" cy="2076187"/>
          </a:xfrm>
          <a:prstGeom prst="rect">
            <a:avLst/>
          </a:prstGeom>
        </p:spPr>
      </p:pic>
      <p:sp>
        <p:nvSpPr>
          <p:cNvPr id="5" name="テキスト ボックス 4"/>
          <p:cNvSpPr txBox="1"/>
          <p:nvPr/>
        </p:nvSpPr>
        <p:spPr>
          <a:xfrm>
            <a:off x="0" y="0"/>
            <a:ext cx="75295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000" dirty="0"/>
              <a:t>Current path comparison between PMP9640 and UCC28070 interleave</a:t>
            </a:r>
            <a:endParaRPr lang="ja-JP" altLang="en-US" sz="2000" dirty="0"/>
          </a:p>
        </p:txBody>
      </p:sp>
      <p:sp>
        <p:nvSpPr>
          <p:cNvPr id="6" name="加算 5"/>
          <p:cNvSpPr/>
          <p:nvPr/>
        </p:nvSpPr>
        <p:spPr>
          <a:xfrm>
            <a:off x="251461" y="979858"/>
            <a:ext cx="236154" cy="236154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70688" tIns="85344" rIns="170688" bIns="8534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ja-JP" altLang="en-US" sz="3360"/>
          </a:p>
        </p:txBody>
      </p:sp>
      <p:sp>
        <p:nvSpPr>
          <p:cNvPr id="7" name="減算 6"/>
          <p:cNvSpPr/>
          <p:nvPr/>
        </p:nvSpPr>
        <p:spPr>
          <a:xfrm>
            <a:off x="241464" y="1464400"/>
            <a:ext cx="246912" cy="246912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70688" tIns="85344" rIns="170688" bIns="8534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ja-JP" altLang="en-US" sz="3360"/>
          </a:p>
        </p:txBody>
      </p:sp>
      <p:cxnSp>
        <p:nvCxnSpPr>
          <p:cNvPr id="9" name="直線コネクタ 8"/>
          <p:cNvCxnSpPr/>
          <p:nvPr/>
        </p:nvCxnSpPr>
        <p:spPr>
          <a:xfrm>
            <a:off x="567575" y="1087275"/>
            <a:ext cx="2844000" cy="0"/>
          </a:xfrm>
          <a:prstGeom prst="line">
            <a:avLst/>
          </a:prstGeom>
          <a:ln w="38100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テキスト ボックス 9"/>
          <p:cNvSpPr txBox="1"/>
          <p:nvPr/>
        </p:nvSpPr>
        <p:spPr>
          <a:xfrm>
            <a:off x="0" y="270107"/>
            <a:ext cx="526208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000" dirty="0"/>
              <a:t>(1) When the L1 side is positive (when FET is ON)</a:t>
            </a:r>
            <a:endParaRPr lang="ja-JP" altLang="en-US" sz="2000" dirty="0"/>
          </a:p>
        </p:txBody>
      </p:sp>
      <p:cxnSp>
        <p:nvCxnSpPr>
          <p:cNvPr id="11" name="直線コネクタ 10"/>
          <p:cNvCxnSpPr/>
          <p:nvPr/>
        </p:nvCxnSpPr>
        <p:spPr>
          <a:xfrm>
            <a:off x="3445317" y="1092866"/>
            <a:ext cx="0" cy="1476000"/>
          </a:xfrm>
          <a:prstGeom prst="line">
            <a:avLst/>
          </a:prstGeom>
          <a:ln w="38100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コネクタ 14"/>
          <p:cNvCxnSpPr/>
          <p:nvPr/>
        </p:nvCxnSpPr>
        <p:spPr>
          <a:xfrm flipH="1">
            <a:off x="2316289" y="2591466"/>
            <a:ext cx="1116000" cy="0"/>
          </a:xfrm>
          <a:prstGeom prst="line">
            <a:avLst/>
          </a:prstGeom>
          <a:ln w="38100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線コネクタ 17"/>
          <p:cNvCxnSpPr/>
          <p:nvPr/>
        </p:nvCxnSpPr>
        <p:spPr>
          <a:xfrm flipH="1" flipV="1">
            <a:off x="2260409" y="1583086"/>
            <a:ext cx="2" cy="972000"/>
          </a:xfrm>
          <a:prstGeom prst="line">
            <a:avLst/>
          </a:prstGeom>
          <a:ln w="38100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線コネクタ 20"/>
          <p:cNvCxnSpPr/>
          <p:nvPr/>
        </p:nvCxnSpPr>
        <p:spPr>
          <a:xfrm flipH="1">
            <a:off x="581570" y="1560226"/>
            <a:ext cx="1656000" cy="2"/>
          </a:xfrm>
          <a:prstGeom prst="line">
            <a:avLst/>
          </a:prstGeom>
          <a:ln w="38100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線コネクタ 23"/>
          <p:cNvCxnSpPr/>
          <p:nvPr/>
        </p:nvCxnSpPr>
        <p:spPr>
          <a:xfrm flipH="1">
            <a:off x="1675992" y="1377936"/>
            <a:ext cx="276633" cy="0"/>
          </a:xfrm>
          <a:prstGeom prst="line">
            <a:avLst/>
          </a:prstGeom>
          <a:ln w="38100">
            <a:solidFill>
              <a:srgbClr val="00B05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8" name="図 3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84603" y="790561"/>
            <a:ext cx="3904870" cy="2000250"/>
          </a:xfrm>
          <a:prstGeom prst="rect">
            <a:avLst/>
          </a:prstGeom>
        </p:spPr>
      </p:pic>
      <p:sp>
        <p:nvSpPr>
          <p:cNvPr id="39" name="テキスト ボックス 38"/>
          <p:cNvSpPr txBox="1"/>
          <p:nvPr/>
        </p:nvSpPr>
        <p:spPr>
          <a:xfrm>
            <a:off x="351790" y="584344"/>
            <a:ext cx="106952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400" dirty="0"/>
              <a:t>◆</a:t>
            </a:r>
            <a:r>
              <a:rPr lang="en-US" altLang="ja-JP" sz="1400" dirty="0"/>
              <a:t>PMP9640</a:t>
            </a:r>
            <a:endParaRPr lang="ja-JP" altLang="en-US" sz="1400" dirty="0"/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5739130" y="584344"/>
            <a:ext cx="193969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400" dirty="0"/>
              <a:t>◆</a:t>
            </a:r>
            <a:r>
              <a:rPr lang="en-US" altLang="ja-JP" sz="1400" dirty="0"/>
              <a:t> UCC28070 interleave</a:t>
            </a:r>
            <a:endParaRPr lang="ja-JP" altLang="en-US" sz="1400" dirty="0"/>
          </a:p>
        </p:txBody>
      </p:sp>
      <p:cxnSp>
        <p:nvCxnSpPr>
          <p:cNvPr id="42" name="直線コネクタ 41"/>
          <p:cNvCxnSpPr/>
          <p:nvPr/>
        </p:nvCxnSpPr>
        <p:spPr>
          <a:xfrm>
            <a:off x="1718855" y="954073"/>
            <a:ext cx="276633" cy="0"/>
          </a:xfrm>
          <a:prstGeom prst="line">
            <a:avLst/>
          </a:prstGeom>
          <a:ln w="38100">
            <a:solidFill>
              <a:srgbClr val="00B05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加算 42"/>
          <p:cNvSpPr/>
          <p:nvPr/>
        </p:nvSpPr>
        <p:spPr>
          <a:xfrm>
            <a:off x="5542598" y="1365621"/>
            <a:ext cx="236154" cy="236154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70688" tIns="85344" rIns="170688" bIns="8534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ja-JP" altLang="en-US" sz="3360"/>
          </a:p>
        </p:txBody>
      </p:sp>
      <p:sp>
        <p:nvSpPr>
          <p:cNvPr id="44" name="減算 43"/>
          <p:cNvSpPr/>
          <p:nvPr/>
        </p:nvSpPr>
        <p:spPr>
          <a:xfrm>
            <a:off x="5532601" y="1850163"/>
            <a:ext cx="246912" cy="246912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70688" tIns="85344" rIns="170688" bIns="8534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ja-JP" altLang="en-US" sz="3360"/>
          </a:p>
        </p:txBody>
      </p:sp>
      <p:cxnSp>
        <p:nvCxnSpPr>
          <p:cNvPr id="45" name="直線コネクタ 44"/>
          <p:cNvCxnSpPr/>
          <p:nvPr/>
        </p:nvCxnSpPr>
        <p:spPr>
          <a:xfrm>
            <a:off x="5801563" y="1539713"/>
            <a:ext cx="1584000" cy="0"/>
          </a:xfrm>
          <a:prstGeom prst="line">
            <a:avLst/>
          </a:prstGeom>
          <a:ln w="38100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直線コネクタ 45"/>
          <p:cNvCxnSpPr/>
          <p:nvPr/>
        </p:nvCxnSpPr>
        <p:spPr>
          <a:xfrm>
            <a:off x="7388667" y="1581816"/>
            <a:ext cx="0" cy="936000"/>
          </a:xfrm>
          <a:prstGeom prst="line">
            <a:avLst/>
          </a:prstGeom>
          <a:ln w="38100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直線コネクタ 46"/>
          <p:cNvCxnSpPr/>
          <p:nvPr/>
        </p:nvCxnSpPr>
        <p:spPr>
          <a:xfrm flipV="1">
            <a:off x="7381989" y="2544538"/>
            <a:ext cx="695211" cy="0"/>
          </a:xfrm>
          <a:prstGeom prst="line">
            <a:avLst/>
          </a:prstGeom>
          <a:ln w="38100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直線コネクタ 47"/>
          <p:cNvCxnSpPr/>
          <p:nvPr/>
        </p:nvCxnSpPr>
        <p:spPr>
          <a:xfrm flipH="1" flipV="1">
            <a:off x="8121459" y="1957736"/>
            <a:ext cx="2" cy="576000"/>
          </a:xfrm>
          <a:prstGeom prst="line">
            <a:avLst/>
          </a:prstGeom>
          <a:ln w="38100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直線コネクタ 48"/>
          <p:cNvCxnSpPr/>
          <p:nvPr/>
        </p:nvCxnSpPr>
        <p:spPr>
          <a:xfrm flipH="1">
            <a:off x="5808789" y="1950116"/>
            <a:ext cx="2268000" cy="0"/>
          </a:xfrm>
          <a:prstGeom prst="line">
            <a:avLst/>
          </a:prstGeom>
          <a:ln w="38100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直線コネクタ 49"/>
          <p:cNvCxnSpPr/>
          <p:nvPr/>
        </p:nvCxnSpPr>
        <p:spPr>
          <a:xfrm>
            <a:off x="6589305" y="1354123"/>
            <a:ext cx="276633" cy="0"/>
          </a:xfrm>
          <a:prstGeom prst="line">
            <a:avLst/>
          </a:prstGeom>
          <a:ln w="38100">
            <a:solidFill>
              <a:srgbClr val="00B05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1" name="図 5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0666" y="3612922"/>
            <a:ext cx="4686538" cy="2076187"/>
          </a:xfrm>
          <a:prstGeom prst="rect">
            <a:avLst/>
          </a:prstGeom>
        </p:spPr>
      </p:pic>
      <p:sp>
        <p:nvSpPr>
          <p:cNvPr id="52" name="加算 51"/>
          <p:cNvSpPr/>
          <p:nvPr/>
        </p:nvSpPr>
        <p:spPr>
          <a:xfrm>
            <a:off x="251461" y="3928957"/>
            <a:ext cx="236154" cy="236154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70688" tIns="85344" rIns="170688" bIns="8534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ja-JP" altLang="en-US" sz="3360"/>
          </a:p>
        </p:txBody>
      </p:sp>
      <p:sp>
        <p:nvSpPr>
          <p:cNvPr id="53" name="減算 52"/>
          <p:cNvSpPr/>
          <p:nvPr/>
        </p:nvSpPr>
        <p:spPr>
          <a:xfrm>
            <a:off x="241464" y="4413499"/>
            <a:ext cx="246912" cy="246912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70688" tIns="85344" rIns="170688" bIns="8534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ja-JP" altLang="en-US" sz="3360"/>
          </a:p>
        </p:txBody>
      </p:sp>
      <p:cxnSp>
        <p:nvCxnSpPr>
          <p:cNvPr id="54" name="直線コネクタ 53"/>
          <p:cNvCxnSpPr/>
          <p:nvPr/>
        </p:nvCxnSpPr>
        <p:spPr>
          <a:xfrm>
            <a:off x="567575" y="4036374"/>
            <a:ext cx="3348000" cy="0"/>
          </a:xfrm>
          <a:prstGeom prst="line">
            <a:avLst/>
          </a:prstGeom>
          <a:ln w="38100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テキスト ボックス 54"/>
          <p:cNvSpPr txBox="1"/>
          <p:nvPr/>
        </p:nvSpPr>
        <p:spPr>
          <a:xfrm>
            <a:off x="0" y="3233720"/>
            <a:ext cx="533421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000" dirty="0"/>
              <a:t>(2) When the L1 side is positive (when FET is OFF)</a:t>
            </a:r>
            <a:endParaRPr lang="ja-JP" altLang="en-US" sz="2000" dirty="0"/>
          </a:p>
        </p:txBody>
      </p:sp>
      <p:cxnSp>
        <p:nvCxnSpPr>
          <p:cNvPr id="56" name="直線コネクタ 55"/>
          <p:cNvCxnSpPr/>
          <p:nvPr/>
        </p:nvCxnSpPr>
        <p:spPr>
          <a:xfrm>
            <a:off x="3917757" y="4285806"/>
            <a:ext cx="890463" cy="1224"/>
          </a:xfrm>
          <a:prstGeom prst="line">
            <a:avLst/>
          </a:prstGeom>
          <a:ln w="38100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直線コネクタ 56"/>
          <p:cNvCxnSpPr/>
          <p:nvPr/>
        </p:nvCxnSpPr>
        <p:spPr>
          <a:xfrm flipH="1">
            <a:off x="4815840" y="4328985"/>
            <a:ext cx="0" cy="1192485"/>
          </a:xfrm>
          <a:prstGeom prst="line">
            <a:avLst/>
          </a:prstGeom>
          <a:ln w="38100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直線コネクタ 57"/>
          <p:cNvCxnSpPr/>
          <p:nvPr/>
        </p:nvCxnSpPr>
        <p:spPr>
          <a:xfrm flipH="1">
            <a:off x="3893820" y="4056385"/>
            <a:ext cx="0" cy="252000"/>
          </a:xfrm>
          <a:prstGeom prst="line">
            <a:avLst/>
          </a:prstGeom>
          <a:ln w="38100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直線コネクタ 58"/>
          <p:cNvCxnSpPr/>
          <p:nvPr/>
        </p:nvCxnSpPr>
        <p:spPr>
          <a:xfrm flipH="1">
            <a:off x="581570" y="4508010"/>
            <a:ext cx="393790" cy="1317"/>
          </a:xfrm>
          <a:prstGeom prst="line">
            <a:avLst/>
          </a:prstGeom>
          <a:ln w="38100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直線コネクタ 59"/>
          <p:cNvCxnSpPr/>
          <p:nvPr/>
        </p:nvCxnSpPr>
        <p:spPr>
          <a:xfrm flipH="1">
            <a:off x="1675992" y="4327035"/>
            <a:ext cx="276633" cy="0"/>
          </a:xfrm>
          <a:prstGeom prst="line">
            <a:avLst/>
          </a:prstGeom>
          <a:ln w="38100">
            <a:solidFill>
              <a:srgbClr val="00B05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1" name="図 6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84603" y="3739660"/>
            <a:ext cx="3904870" cy="2000250"/>
          </a:xfrm>
          <a:prstGeom prst="rect">
            <a:avLst/>
          </a:prstGeom>
        </p:spPr>
      </p:pic>
      <p:sp>
        <p:nvSpPr>
          <p:cNvPr id="62" name="テキスト ボックス 61"/>
          <p:cNvSpPr txBox="1"/>
          <p:nvPr/>
        </p:nvSpPr>
        <p:spPr>
          <a:xfrm>
            <a:off x="351790" y="3533443"/>
            <a:ext cx="106952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400" dirty="0"/>
              <a:t>◆</a:t>
            </a:r>
            <a:r>
              <a:rPr lang="en-US" altLang="ja-JP" sz="1400" dirty="0"/>
              <a:t>PMP9640</a:t>
            </a:r>
            <a:endParaRPr lang="ja-JP" altLang="en-US" sz="1400" dirty="0"/>
          </a:p>
        </p:txBody>
      </p:sp>
      <p:sp>
        <p:nvSpPr>
          <p:cNvPr id="63" name="テキスト ボックス 62"/>
          <p:cNvSpPr txBox="1"/>
          <p:nvPr/>
        </p:nvSpPr>
        <p:spPr>
          <a:xfrm>
            <a:off x="5739130" y="3533443"/>
            <a:ext cx="193969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400" dirty="0"/>
              <a:t>◆</a:t>
            </a:r>
            <a:r>
              <a:rPr lang="en-US" altLang="ja-JP" sz="1400" dirty="0"/>
              <a:t> UCC28070 interleave</a:t>
            </a:r>
            <a:endParaRPr lang="ja-JP" altLang="en-US" sz="1400" dirty="0"/>
          </a:p>
        </p:txBody>
      </p:sp>
      <p:cxnSp>
        <p:nvCxnSpPr>
          <p:cNvPr id="64" name="直線コネクタ 63"/>
          <p:cNvCxnSpPr/>
          <p:nvPr/>
        </p:nvCxnSpPr>
        <p:spPr>
          <a:xfrm>
            <a:off x="1718855" y="3903172"/>
            <a:ext cx="276633" cy="0"/>
          </a:xfrm>
          <a:prstGeom prst="line">
            <a:avLst/>
          </a:prstGeom>
          <a:ln w="38100">
            <a:solidFill>
              <a:srgbClr val="00B05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加算 64"/>
          <p:cNvSpPr/>
          <p:nvPr/>
        </p:nvSpPr>
        <p:spPr>
          <a:xfrm>
            <a:off x="5542598" y="4314720"/>
            <a:ext cx="236154" cy="236154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70688" tIns="85344" rIns="170688" bIns="8534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ja-JP" altLang="en-US" sz="3360"/>
          </a:p>
        </p:txBody>
      </p:sp>
      <p:sp>
        <p:nvSpPr>
          <p:cNvPr id="66" name="減算 65"/>
          <p:cNvSpPr/>
          <p:nvPr/>
        </p:nvSpPr>
        <p:spPr>
          <a:xfrm>
            <a:off x="5532601" y="4799262"/>
            <a:ext cx="246912" cy="246912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70688" tIns="85344" rIns="170688" bIns="8534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ja-JP" altLang="en-US" sz="3360"/>
          </a:p>
        </p:txBody>
      </p:sp>
      <p:cxnSp>
        <p:nvCxnSpPr>
          <p:cNvPr id="67" name="直線コネクタ 66"/>
          <p:cNvCxnSpPr/>
          <p:nvPr/>
        </p:nvCxnSpPr>
        <p:spPr>
          <a:xfrm>
            <a:off x="5801563" y="4488812"/>
            <a:ext cx="1584000" cy="0"/>
          </a:xfrm>
          <a:prstGeom prst="line">
            <a:avLst/>
          </a:prstGeom>
          <a:ln w="38100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直線コネクタ 67"/>
          <p:cNvCxnSpPr/>
          <p:nvPr/>
        </p:nvCxnSpPr>
        <p:spPr>
          <a:xfrm flipH="1">
            <a:off x="8999220" y="3959415"/>
            <a:ext cx="0" cy="1562055"/>
          </a:xfrm>
          <a:prstGeom prst="line">
            <a:avLst/>
          </a:prstGeom>
          <a:ln w="38100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直線コネクタ 68"/>
          <p:cNvCxnSpPr/>
          <p:nvPr/>
        </p:nvCxnSpPr>
        <p:spPr>
          <a:xfrm flipH="1">
            <a:off x="8069580" y="5480875"/>
            <a:ext cx="863079" cy="2495"/>
          </a:xfrm>
          <a:prstGeom prst="line">
            <a:avLst/>
          </a:prstGeom>
          <a:ln w="38100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直線コネクタ 69"/>
          <p:cNvCxnSpPr/>
          <p:nvPr/>
        </p:nvCxnSpPr>
        <p:spPr>
          <a:xfrm flipH="1" flipV="1">
            <a:off x="7416609" y="3880675"/>
            <a:ext cx="2" cy="576000"/>
          </a:xfrm>
          <a:prstGeom prst="line">
            <a:avLst/>
          </a:prstGeom>
          <a:ln w="38100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直線コネクタ 70"/>
          <p:cNvCxnSpPr/>
          <p:nvPr/>
        </p:nvCxnSpPr>
        <p:spPr>
          <a:xfrm flipH="1" flipV="1">
            <a:off x="5872289" y="4886515"/>
            <a:ext cx="2220151" cy="2495"/>
          </a:xfrm>
          <a:prstGeom prst="line">
            <a:avLst/>
          </a:prstGeom>
          <a:ln w="38100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直線コネクタ 71"/>
          <p:cNvCxnSpPr/>
          <p:nvPr/>
        </p:nvCxnSpPr>
        <p:spPr>
          <a:xfrm>
            <a:off x="6589305" y="4303222"/>
            <a:ext cx="276633" cy="0"/>
          </a:xfrm>
          <a:prstGeom prst="line">
            <a:avLst/>
          </a:prstGeom>
          <a:ln w="38100">
            <a:solidFill>
              <a:srgbClr val="00B05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直線コネクタ 77"/>
          <p:cNvCxnSpPr/>
          <p:nvPr/>
        </p:nvCxnSpPr>
        <p:spPr>
          <a:xfrm flipH="1" flipV="1">
            <a:off x="1234440" y="5529090"/>
            <a:ext cx="3573780" cy="0"/>
          </a:xfrm>
          <a:prstGeom prst="line">
            <a:avLst/>
          </a:prstGeom>
          <a:ln w="38100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直線コネクタ 81"/>
          <p:cNvCxnSpPr/>
          <p:nvPr/>
        </p:nvCxnSpPr>
        <p:spPr>
          <a:xfrm flipV="1">
            <a:off x="1242060" y="4279410"/>
            <a:ext cx="0" cy="1226820"/>
          </a:xfrm>
          <a:prstGeom prst="line">
            <a:avLst/>
          </a:prstGeom>
          <a:ln w="38100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直線コネクタ 84"/>
          <p:cNvCxnSpPr/>
          <p:nvPr/>
        </p:nvCxnSpPr>
        <p:spPr>
          <a:xfrm flipH="1">
            <a:off x="982980" y="4264170"/>
            <a:ext cx="220980" cy="266700"/>
          </a:xfrm>
          <a:prstGeom prst="line">
            <a:avLst/>
          </a:prstGeom>
          <a:ln w="38100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直線コネクタ 87"/>
          <p:cNvCxnSpPr/>
          <p:nvPr/>
        </p:nvCxnSpPr>
        <p:spPr>
          <a:xfrm>
            <a:off x="7470343" y="3940172"/>
            <a:ext cx="1584000" cy="0"/>
          </a:xfrm>
          <a:prstGeom prst="line">
            <a:avLst/>
          </a:prstGeom>
          <a:ln w="38100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直線コネクタ 91"/>
          <p:cNvCxnSpPr/>
          <p:nvPr/>
        </p:nvCxnSpPr>
        <p:spPr>
          <a:xfrm flipV="1">
            <a:off x="2263140" y="4546110"/>
            <a:ext cx="0" cy="936000"/>
          </a:xfrm>
          <a:prstGeom prst="line">
            <a:avLst/>
          </a:prstGeom>
          <a:ln w="38100">
            <a:solidFill>
              <a:srgbClr val="FFC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直線コネクタ 92"/>
          <p:cNvCxnSpPr/>
          <p:nvPr/>
        </p:nvCxnSpPr>
        <p:spPr>
          <a:xfrm flipH="1">
            <a:off x="1059180" y="4523250"/>
            <a:ext cx="1158240" cy="0"/>
          </a:xfrm>
          <a:prstGeom prst="line">
            <a:avLst/>
          </a:prstGeom>
          <a:ln w="38100">
            <a:solidFill>
              <a:srgbClr val="FFC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直線コネクタ 95"/>
          <p:cNvCxnSpPr/>
          <p:nvPr/>
        </p:nvCxnSpPr>
        <p:spPr>
          <a:xfrm flipH="1" flipV="1">
            <a:off x="8178609" y="4840795"/>
            <a:ext cx="2" cy="576000"/>
          </a:xfrm>
          <a:prstGeom prst="line">
            <a:avLst/>
          </a:prstGeom>
          <a:ln w="38100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直線コネクタ 98"/>
          <p:cNvCxnSpPr/>
          <p:nvPr/>
        </p:nvCxnSpPr>
        <p:spPr>
          <a:xfrm flipH="1">
            <a:off x="6560412" y="4791855"/>
            <a:ext cx="276633" cy="0"/>
          </a:xfrm>
          <a:prstGeom prst="line">
            <a:avLst/>
          </a:prstGeom>
          <a:ln w="38100">
            <a:solidFill>
              <a:srgbClr val="00B05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直線コネクタ 99"/>
          <p:cNvCxnSpPr/>
          <p:nvPr/>
        </p:nvCxnSpPr>
        <p:spPr>
          <a:xfrm flipV="1">
            <a:off x="6291580" y="1966581"/>
            <a:ext cx="0" cy="504000"/>
          </a:xfrm>
          <a:prstGeom prst="line">
            <a:avLst/>
          </a:prstGeom>
          <a:ln w="38100">
            <a:solidFill>
              <a:srgbClr val="FFC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直線コネクタ 100"/>
          <p:cNvCxnSpPr/>
          <p:nvPr/>
        </p:nvCxnSpPr>
        <p:spPr>
          <a:xfrm flipH="1">
            <a:off x="6291580" y="2541891"/>
            <a:ext cx="1080000" cy="0"/>
          </a:xfrm>
          <a:prstGeom prst="line">
            <a:avLst/>
          </a:prstGeom>
          <a:ln w="38100">
            <a:solidFill>
              <a:srgbClr val="FFC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直線コネクタ 104"/>
          <p:cNvCxnSpPr/>
          <p:nvPr/>
        </p:nvCxnSpPr>
        <p:spPr>
          <a:xfrm flipH="1">
            <a:off x="6568032" y="1819896"/>
            <a:ext cx="276633" cy="0"/>
          </a:xfrm>
          <a:prstGeom prst="line">
            <a:avLst/>
          </a:prstGeom>
          <a:ln w="38100">
            <a:solidFill>
              <a:srgbClr val="00B05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6" name="図 10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8126" y="6433164"/>
            <a:ext cx="4686538" cy="2076187"/>
          </a:xfrm>
          <a:prstGeom prst="rect">
            <a:avLst/>
          </a:prstGeom>
        </p:spPr>
      </p:pic>
      <p:sp>
        <p:nvSpPr>
          <p:cNvPr id="107" name="加算 106"/>
          <p:cNvSpPr/>
          <p:nvPr/>
        </p:nvSpPr>
        <p:spPr>
          <a:xfrm>
            <a:off x="236221" y="7244499"/>
            <a:ext cx="236154" cy="236154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70688" tIns="85344" rIns="170688" bIns="8534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ja-JP" altLang="en-US" sz="3360"/>
          </a:p>
        </p:txBody>
      </p:sp>
      <p:sp>
        <p:nvSpPr>
          <p:cNvPr id="108" name="減算 107"/>
          <p:cNvSpPr/>
          <p:nvPr/>
        </p:nvSpPr>
        <p:spPr>
          <a:xfrm>
            <a:off x="238924" y="6757491"/>
            <a:ext cx="246912" cy="246912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70688" tIns="85344" rIns="170688" bIns="8534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ja-JP" altLang="en-US" sz="3360"/>
          </a:p>
        </p:txBody>
      </p:sp>
      <p:cxnSp>
        <p:nvCxnSpPr>
          <p:cNvPr id="109" name="直線コネクタ 108"/>
          <p:cNvCxnSpPr/>
          <p:nvPr/>
        </p:nvCxnSpPr>
        <p:spPr>
          <a:xfrm>
            <a:off x="539635" y="7339216"/>
            <a:ext cx="1692000" cy="0"/>
          </a:xfrm>
          <a:prstGeom prst="line">
            <a:avLst/>
          </a:prstGeom>
          <a:ln w="38100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0" name="テキスト ボックス 109"/>
          <p:cNvSpPr txBox="1"/>
          <p:nvPr/>
        </p:nvSpPr>
        <p:spPr>
          <a:xfrm>
            <a:off x="-2540" y="6053962"/>
            <a:ext cx="53319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000" dirty="0"/>
              <a:t>(3) When the L1 side is negative (when FET is ON)</a:t>
            </a:r>
            <a:endParaRPr lang="ja-JP" altLang="en-US" sz="2000" dirty="0"/>
          </a:p>
        </p:txBody>
      </p:sp>
      <p:cxnSp>
        <p:nvCxnSpPr>
          <p:cNvPr id="111" name="直線コネクタ 110"/>
          <p:cNvCxnSpPr/>
          <p:nvPr/>
        </p:nvCxnSpPr>
        <p:spPr>
          <a:xfrm flipV="1">
            <a:off x="2249230" y="8337718"/>
            <a:ext cx="1219684" cy="0"/>
          </a:xfrm>
          <a:prstGeom prst="line">
            <a:avLst/>
          </a:prstGeom>
          <a:ln w="38100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直線コネクタ 111"/>
          <p:cNvCxnSpPr/>
          <p:nvPr/>
        </p:nvCxnSpPr>
        <p:spPr>
          <a:xfrm flipH="1">
            <a:off x="2247900" y="7390527"/>
            <a:ext cx="0" cy="972000"/>
          </a:xfrm>
          <a:prstGeom prst="line">
            <a:avLst/>
          </a:prstGeom>
          <a:ln w="38100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直線コネクタ 113"/>
          <p:cNvCxnSpPr/>
          <p:nvPr/>
        </p:nvCxnSpPr>
        <p:spPr>
          <a:xfrm flipH="1">
            <a:off x="559980" y="6871052"/>
            <a:ext cx="2880000" cy="1317"/>
          </a:xfrm>
          <a:prstGeom prst="line">
            <a:avLst/>
          </a:prstGeom>
          <a:ln w="38100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直線コネクタ 114"/>
          <p:cNvCxnSpPr/>
          <p:nvPr/>
        </p:nvCxnSpPr>
        <p:spPr>
          <a:xfrm flipH="1">
            <a:off x="1641702" y="6759927"/>
            <a:ext cx="276633" cy="0"/>
          </a:xfrm>
          <a:prstGeom prst="line">
            <a:avLst/>
          </a:prstGeom>
          <a:ln w="38100">
            <a:solidFill>
              <a:srgbClr val="00B05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6" name="図 11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82063" y="6559902"/>
            <a:ext cx="3904870" cy="2000250"/>
          </a:xfrm>
          <a:prstGeom prst="rect">
            <a:avLst/>
          </a:prstGeom>
        </p:spPr>
      </p:pic>
      <p:sp>
        <p:nvSpPr>
          <p:cNvPr id="117" name="テキスト ボックス 116"/>
          <p:cNvSpPr txBox="1"/>
          <p:nvPr/>
        </p:nvSpPr>
        <p:spPr>
          <a:xfrm>
            <a:off x="349250" y="6353685"/>
            <a:ext cx="106952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400" dirty="0"/>
              <a:t>◆</a:t>
            </a:r>
            <a:r>
              <a:rPr lang="en-US" altLang="ja-JP" sz="1400" dirty="0"/>
              <a:t>PMP9640</a:t>
            </a:r>
            <a:endParaRPr lang="ja-JP" altLang="en-US" sz="1400" dirty="0"/>
          </a:p>
        </p:txBody>
      </p:sp>
      <p:sp>
        <p:nvSpPr>
          <p:cNvPr id="118" name="テキスト ボックス 117"/>
          <p:cNvSpPr txBox="1"/>
          <p:nvPr/>
        </p:nvSpPr>
        <p:spPr>
          <a:xfrm>
            <a:off x="5736590" y="6353685"/>
            <a:ext cx="193969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400" dirty="0"/>
              <a:t>◆</a:t>
            </a:r>
            <a:r>
              <a:rPr lang="en-US" altLang="ja-JP" sz="1400" dirty="0"/>
              <a:t> UCC28070 interleave</a:t>
            </a:r>
            <a:endParaRPr lang="ja-JP" altLang="en-US" sz="1400" dirty="0"/>
          </a:p>
        </p:txBody>
      </p:sp>
      <p:cxnSp>
        <p:nvCxnSpPr>
          <p:cNvPr id="119" name="直線コネクタ 118"/>
          <p:cNvCxnSpPr/>
          <p:nvPr/>
        </p:nvCxnSpPr>
        <p:spPr>
          <a:xfrm>
            <a:off x="1709965" y="7212364"/>
            <a:ext cx="276633" cy="0"/>
          </a:xfrm>
          <a:prstGeom prst="line">
            <a:avLst/>
          </a:prstGeom>
          <a:ln w="38100">
            <a:solidFill>
              <a:srgbClr val="00B05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0" name="加算 119"/>
          <p:cNvSpPr/>
          <p:nvPr/>
        </p:nvSpPr>
        <p:spPr>
          <a:xfrm>
            <a:off x="5521008" y="7636612"/>
            <a:ext cx="236154" cy="236154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70688" tIns="85344" rIns="170688" bIns="8534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ja-JP" altLang="en-US" sz="3360"/>
          </a:p>
        </p:txBody>
      </p:sp>
      <p:sp>
        <p:nvSpPr>
          <p:cNvPr id="121" name="減算 120"/>
          <p:cNvSpPr/>
          <p:nvPr/>
        </p:nvSpPr>
        <p:spPr>
          <a:xfrm>
            <a:off x="5479261" y="7175004"/>
            <a:ext cx="246912" cy="246912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70688" tIns="85344" rIns="170688" bIns="8534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ja-JP" altLang="en-US" sz="3360"/>
          </a:p>
        </p:txBody>
      </p:sp>
      <p:cxnSp>
        <p:nvCxnSpPr>
          <p:cNvPr id="122" name="直線コネクタ 121"/>
          <p:cNvCxnSpPr/>
          <p:nvPr/>
        </p:nvCxnSpPr>
        <p:spPr>
          <a:xfrm>
            <a:off x="5824423" y="7734504"/>
            <a:ext cx="2304000" cy="0"/>
          </a:xfrm>
          <a:prstGeom prst="line">
            <a:avLst/>
          </a:prstGeom>
          <a:ln w="38100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直線コネクタ 123"/>
          <p:cNvCxnSpPr/>
          <p:nvPr/>
        </p:nvCxnSpPr>
        <p:spPr>
          <a:xfrm flipH="1">
            <a:off x="5749290" y="7297817"/>
            <a:ext cx="1656000" cy="0"/>
          </a:xfrm>
          <a:prstGeom prst="line">
            <a:avLst/>
          </a:prstGeom>
          <a:ln w="38100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直線コネクタ 124"/>
          <p:cNvCxnSpPr/>
          <p:nvPr/>
        </p:nvCxnSpPr>
        <p:spPr>
          <a:xfrm flipH="1">
            <a:off x="8112569" y="7748667"/>
            <a:ext cx="2" cy="540000"/>
          </a:xfrm>
          <a:prstGeom prst="line">
            <a:avLst/>
          </a:prstGeom>
          <a:ln w="38100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直線コネクタ 125"/>
          <p:cNvCxnSpPr/>
          <p:nvPr/>
        </p:nvCxnSpPr>
        <p:spPr>
          <a:xfrm flipH="1" flipV="1">
            <a:off x="7415974" y="8316357"/>
            <a:ext cx="684000" cy="0"/>
          </a:xfrm>
          <a:prstGeom prst="line">
            <a:avLst/>
          </a:prstGeom>
          <a:ln w="38100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直線コネクタ 126"/>
          <p:cNvCxnSpPr/>
          <p:nvPr/>
        </p:nvCxnSpPr>
        <p:spPr>
          <a:xfrm>
            <a:off x="6580415" y="7606064"/>
            <a:ext cx="276633" cy="0"/>
          </a:xfrm>
          <a:prstGeom prst="line">
            <a:avLst/>
          </a:prstGeom>
          <a:ln w="38100">
            <a:solidFill>
              <a:srgbClr val="00B05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直線コネクタ 128"/>
          <p:cNvCxnSpPr/>
          <p:nvPr/>
        </p:nvCxnSpPr>
        <p:spPr>
          <a:xfrm flipV="1">
            <a:off x="3439341" y="6898266"/>
            <a:ext cx="0" cy="1404000"/>
          </a:xfrm>
          <a:prstGeom prst="line">
            <a:avLst/>
          </a:prstGeom>
          <a:ln w="38100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直線コネクタ 133"/>
          <p:cNvCxnSpPr/>
          <p:nvPr/>
        </p:nvCxnSpPr>
        <p:spPr>
          <a:xfrm flipH="1" flipV="1">
            <a:off x="7423594" y="7283212"/>
            <a:ext cx="2" cy="972000"/>
          </a:xfrm>
          <a:prstGeom prst="line">
            <a:avLst/>
          </a:prstGeom>
          <a:ln w="38100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直線コネクタ 134"/>
          <p:cNvCxnSpPr/>
          <p:nvPr/>
        </p:nvCxnSpPr>
        <p:spPr>
          <a:xfrm flipH="1">
            <a:off x="6551522" y="7393022"/>
            <a:ext cx="276633" cy="0"/>
          </a:xfrm>
          <a:prstGeom prst="line">
            <a:avLst/>
          </a:prstGeom>
          <a:ln w="38100">
            <a:solidFill>
              <a:srgbClr val="00B05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直線コネクタ 143"/>
          <p:cNvCxnSpPr/>
          <p:nvPr/>
        </p:nvCxnSpPr>
        <p:spPr>
          <a:xfrm flipH="1" flipV="1">
            <a:off x="6105525" y="7327617"/>
            <a:ext cx="0" cy="972000"/>
          </a:xfrm>
          <a:prstGeom prst="line">
            <a:avLst/>
          </a:prstGeom>
          <a:ln w="38100">
            <a:solidFill>
              <a:srgbClr val="FFC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直線コネクタ 146"/>
          <p:cNvCxnSpPr/>
          <p:nvPr/>
        </p:nvCxnSpPr>
        <p:spPr>
          <a:xfrm flipH="1">
            <a:off x="6089649" y="8308692"/>
            <a:ext cx="1296000" cy="0"/>
          </a:xfrm>
          <a:prstGeom prst="line">
            <a:avLst/>
          </a:prstGeom>
          <a:ln w="38100">
            <a:solidFill>
              <a:srgbClr val="FFC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9" name="図 14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3570" y="9374974"/>
            <a:ext cx="4686538" cy="2076187"/>
          </a:xfrm>
          <a:prstGeom prst="rect">
            <a:avLst/>
          </a:prstGeom>
        </p:spPr>
      </p:pic>
      <p:sp>
        <p:nvSpPr>
          <p:cNvPr id="150" name="加算 149"/>
          <p:cNvSpPr/>
          <p:nvPr/>
        </p:nvSpPr>
        <p:spPr>
          <a:xfrm>
            <a:off x="241665" y="10186309"/>
            <a:ext cx="236154" cy="236154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70688" tIns="85344" rIns="170688" bIns="8534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ja-JP" altLang="en-US" sz="3360"/>
          </a:p>
        </p:txBody>
      </p:sp>
      <p:sp>
        <p:nvSpPr>
          <p:cNvPr id="151" name="減算 150"/>
          <p:cNvSpPr/>
          <p:nvPr/>
        </p:nvSpPr>
        <p:spPr>
          <a:xfrm>
            <a:off x="244368" y="9699301"/>
            <a:ext cx="246912" cy="246912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70688" tIns="85344" rIns="170688" bIns="8534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ja-JP" altLang="en-US" sz="3360"/>
          </a:p>
        </p:txBody>
      </p:sp>
      <p:cxnSp>
        <p:nvCxnSpPr>
          <p:cNvPr id="152" name="直線コネクタ 151"/>
          <p:cNvCxnSpPr/>
          <p:nvPr/>
        </p:nvCxnSpPr>
        <p:spPr>
          <a:xfrm>
            <a:off x="545079" y="10281026"/>
            <a:ext cx="3348000" cy="0"/>
          </a:xfrm>
          <a:prstGeom prst="line">
            <a:avLst/>
          </a:prstGeom>
          <a:ln w="38100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" name="テキスト ボックス 152"/>
          <p:cNvSpPr txBox="1"/>
          <p:nvPr/>
        </p:nvSpPr>
        <p:spPr>
          <a:xfrm>
            <a:off x="2904" y="8995772"/>
            <a:ext cx="54617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000" dirty="0"/>
              <a:t>(4) When the L1 side is negative (when FET is OFF) </a:t>
            </a:r>
            <a:endParaRPr lang="ja-JP" altLang="en-US" sz="2000" dirty="0"/>
          </a:p>
        </p:txBody>
      </p:sp>
      <p:cxnSp>
        <p:nvCxnSpPr>
          <p:cNvPr id="154" name="直線コネクタ 153"/>
          <p:cNvCxnSpPr/>
          <p:nvPr/>
        </p:nvCxnSpPr>
        <p:spPr>
          <a:xfrm>
            <a:off x="3892914" y="10040192"/>
            <a:ext cx="900000" cy="0"/>
          </a:xfrm>
          <a:prstGeom prst="line">
            <a:avLst/>
          </a:prstGeom>
          <a:ln w="38100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直線コネクタ 154"/>
          <p:cNvCxnSpPr/>
          <p:nvPr/>
        </p:nvCxnSpPr>
        <p:spPr>
          <a:xfrm flipH="1">
            <a:off x="4813664" y="10058017"/>
            <a:ext cx="0" cy="1224000"/>
          </a:xfrm>
          <a:prstGeom prst="line">
            <a:avLst/>
          </a:prstGeom>
          <a:ln w="38100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直線コネクタ 155"/>
          <p:cNvCxnSpPr/>
          <p:nvPr/>
        </p:nvCxnSpPr>
        <p:spPr>
          <a:xfrm flipH="1">
            <a:off x="534944" y="9828102"/>
            <a:ext cx="393790" cy="1317"/>
          </a:xfrm>
          <a:prstGeom prst="line">
            <a:avLst/>
          </a:prstGeom>
          <a:ln w="38100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直線コネクタ 156"/>
          <p:cNvCxnSpPr/>
          <p:nvPr/>
        </p:nvCxnSpPr>
        <p:spPr>
          <a:xfrm flipH="1">
            <a:off x="1647146" y="9701737"/>
            <a:ext cx="276633" cy="0"/>
          </a:xfrm>
          <a:prstGeom prst="line">
            <a:avLst/>
          </a:prstGeom>
          <a:ln w="38100">
            <a:solidFill>
              <a:srgbClr val="00B05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8" name="図 15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87507" y="9501712"/>
            <a:ext cx="3904870" cy="2000250"/>
          </a:xfrm>
          <a:prstGeom prst="rect">
            <a:avLst/>
          </a:prstGeom>
        </p:spPr>
      </p:pic>
      <p:sp>
        <p:nvSpPr>
          <p:cNvPr id="159" name="テキスト ボックス 158"/>
          <p:cNvSpPr txBox="1"/>
          <p:nvPr/>
        </p:nvSpPr>
        <p:spPr>
          <a:xfrm>
            <a:off x="354694" y="9295495"/>
            <a:ext cx="106952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400" dirty="0"/>
              <a:t>◆</a:t>
            </a:r>
            <a:r>
              <a:rPr lang="en-US" altLang="ja-JP" sz="1400" dirty="0"/>
              <a:t>PMP9640</a:t>
            </a:r>
            <a:endParaRPr lang="ja-JP" altLang="en-US" sz="1400" dirty="0"/>
          </a:p>
        </p:txBody>
      </p:sp>
      <p:sp>
        <p:nvSpPr>
          <p:cNvPr id="160" name="テキスト ボックス 159"/>
          <p:cNvSpPr txBox="1"/>
          <p:nvPr/>
        </p:nvSpPr>
        <p:spPr>
          <a:xfrm>
            <a:off x="5742034" y="9295495"/>
            <a:ext cx="193969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400" dirty="0"/>
              <a:t>◆</a:t>
            </a:r>
            <a:r>
              <a:rPr lang="en-US" altLang="ja-JP" sz="1400" dirty="0"/>
              <a:t> UCC28070 interleave</a:t>
            </a:r>
            <a:endParaRPr lang="ja-JP" altLang="en-US" sz="1400" dirty="0"/>
          </a:p>
        </p:txBody>
      </p:sp>
      <p:cxnSp>
        <p:nvCxnSpPr>
          <p:cNvPr id="161" name="直線コネクタ 160"/>
          <p:cNvCxnSpPr/>
          <p:nvPr/>
        </p:nvCxnSpPr>
        <p:spPr>
          <a:xfrm>
            <a:off x="1715409" y="10154174"/>
            <a:ext cx="276633" cy="0"/>
          </a:xfrm>
          <a:prstGeom prst="line">
            <a:avLst/>
          </a:prstGeom>
          <a:ln w="38100">
            <a:solidFill>
              <a:srgbClr val="00B05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2" name="加算 161"/>
          <p:cNvSpPr/>
          <p:nvPr/>
        </p:nvSpPr>
        <p:spPr>
          <a:xfrm>
            <a:off x="5526452" y="10578422"/>
            <a:ext cx="236154" cy="236154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70688" tIns="85344" rIns="170688" bIns="8534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ja-JP" altLang="en-US" sz="3360"/>
          </a:p>
        </p:txBody>
      </p:sp>
      <p:sp>
        <p:nvSpPr>
          <p:cNvPr id="163" name="減算 162"/>
          <p:cNvSpPr/>
          <p:nvPr/>
        </p:nvSpPr>
        <p:spPr>
          <a:xfrm>
            <a:off x="5484705" y="10116814"/>
            <a:ext cx="246912" cy="246912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70688" tIns="85344" rIns="170688" bIns="8534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ja-JP" altLang="en-US" sz="3360"/>
          </a:p>
        </p:txBody>
      </p:sp>
      <p:cxnSp>
        <p:nvCxnSpPr>
          <p:cNvPr id="164" name="直線コネクタ 163"/>
          <p:cNvCxnSpPr/>
          <p:nvPr/>
        </p:nvCxnSpPr>
        <p:spPr>
          <a:xfrm>
            <a:off x="5810817" y="10657264"/>
            <a:ext cx="2304000" cy="0"/>
          </a:xfrm>
          <a:prstGeom prst="line">
            <a:avLst/>
          </a:prstGeom>
          <a:ln w="38100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直線コネクタ 164"/>
          <p:cNvCxnSpPr/>
          <p:nvPr/>
        </p:nvCxnSpPr>
        <p:spPr>
          <a:xfrm flipH="1">
            <a:off x="5754734" y="10239627"/>
            <a:ext cx="1656000" cy="0"/>
          </a:xfrm>
          <a:prstGeom prst="line">
            <a:avLst/>
          </a:prstGeom>
          <a:ln w="38100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直線コネクタ 165"/>
          <p:cNvCxnSpPr/>
          <p:nvPr/>
        </p:nvCxnSpPr>
        <p:spPr>
          <a:xfrm flipV="1">
            <a:off x="8118015" y="9688402"/>
            <a:ext cx="0" cy="1002075"/>
          </a:xfrm>
          <a:prstGeom prst="line">
            <a:avLst/>
          </a:prstGeom>
          <a:ln w="38100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直線コネクタ 166"/>
          <p:cNvCxnSpPr/>
          <p:nvPr/>
        </p:nvCxnSpPr>
        <p:spPr>
          <a:xfrm flipH="1" flipV="1">
            <a:off x="7411893" y="11250547"/>
            <a:ext cx="1764000" cy="0"/>
          </a:xfrm>
          <a:prstGeom prst="line">
            <a:avLst/>
          </a:prstGeom>
          <a:ln w="38100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8" name="直線コネクタ 167"/>
          <p:cNvCxnSpPr/>
          <p:nvPr/>
        </p:nvCxnSpPr>
        <p:spPr>
          <a:xfrm>
            <a:off x="6585859" y="10547874"/>
            <a:ext cx="276633" cy="0"/>
          </a:xfrm>
          <a:prstGeom prst="line">
            <a:avLst/>
          </a:prstGeom>
          <a:ln w="38100">
            <a:solidFill>
              <a:srgbClr val="00B05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9" name="直線コネクタ 168"/>
          <p:cNvCxnSpPr/>
          <p:nvPr/>
        </p:nvCxnSpPr>
        <p:spPr>
          <a:xfrm flipH="1">
            <a:off x="1199244" y="11280982"/>
            <a:ext cx="3596640" cy="0"/>
          </a:xfrm>
          <a:prstGeom prst="line">
            <a:avLst/>
          </a:prstGeom>
          <a:ln w="38100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0" name="直線コネクタ 169"/>
          <p:cNvCxnSpPr/>
          <p:nvPr/>
        </p:nvCxnSpPr>
        <p:spPr>
          <a:xfrm flipH="1" flipV="1">
            <a:off x="3873864" y="10047812"/>
            <a:ext cx="0" cy="222250"/>
          </a:xfrm>
          <a:prstGeom prst="line">
            <a:avLst/>
          </a:prstGeom>
          <a:ln w="38100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直線コネクタ 170"/>
          <p:cNvCxnSpPr/>
          <p:nvPr/>
        </p:nvCxnSpPr>
        <p:spPr>
          <a:xfrm flipV="1">
            <a:off x="3433174" y="9774502"/>
            <a:ext cx="0" cy="1476000"/>
          </a:xfrm>
          <a:prstGeom prst="line">
            <a:avLst/>
          </a:prstGeom>
          <a:ln w="38100">
            <a:solidFill>
              <a:srgbClr val="FFC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3" name="直線コネクタ 172"/>
          <p:cNvCxnSpPr/>
          <p:nvPr/>
        </p:nvCxnSpPr>
        <p:spPr>
          <a:xfrm flipH="1" flipV="1">
            <a:off x="7415703" y="10238357"/>
            <a:ext cx="2" cy="972000"/>
          </a:xfrm>
          <a:prstGeom prst="line">
            <a:avLst/>
          </a:prstGeom>
          <a:ln w="38100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4" name="直線コネクタ 173"/>
          <p:cNvCxnSpPr/>
          <p:nvPr/>
        </p:nvCxnSpPr>
        <p:spPr>
          <a:xfrm flipH="1">
            <a:off x="6556966" y="10334832"/>
            <a:ext cx="276633" cy="0"/>
          </a:xfrm>
          <a:prstGeom prst="line">
            <a:avLst/>
          </a:prstGeom>
          <a:ln w="38100">
            <a:solidFill>
              <a:srgbClr val="00B05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5" name="直線コネクタ 174"/>
          <p:cNvCxnSpPr/>
          <p:nvPr/>
        </p:nvCxnSpPr>
        <p:spPr>
          <a:xfrm flipH="1">
            <a:off x="1100184" y="9821752"/>
            <a:ext cx="2304000" cy="0"/>
          </a:xfrm>
          <a:prstGeom prst="line">
            <a:avLst/>
          </a:prstGeom>
          <a:ln w="38100">
            <a:solidFill>
              <a:srgbClr val="FFC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5" name="直線コネクタ 184"/>
          <p:cNvCxnSpPr/>
          <p:nvPr/>
        </p:nvCxnSpPr>
        <p:spPr>
          <a:xfrm flipV="1">
            <a:off x="1206864" y="10047578"/>
            <a:ext cx="0" cy="1218164"/>
          </a:xfrm>
          <a:prstGeom prst="line">
            <a:avLst/>
          </a:prstGeom>
          <a:ln w="38100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8" name="直線コネクタ 187"/>
          <p:cNvCxnSpPr/>
          <p:nvPr/>
        </p:nvCxnSpPr>
        <p:spPr>
          <a:xfrm flipH="1" flipV="1">
            <a:off x="978264" y="9833182"/>
            <a:ext cx="205740" cy="228600"/>
          </a:xfrm>
          <a:prstGeom prst="line">
            <a:avLst/>
          </a:prstGeom>
          <a:ln w="38100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2" name="直線コネクタ 191"/>
          <p:cNvCxnSpPr/>
          <p:nvPr/>
        </p:nvCxnSpPr>
        <p:spPr>
          <a:xfrm>
            <a:off x="8134917" y="9689524"/>
            <a:ext cx="1080000" cy="0"/>
          </a:xfrm>
          <a:prstGeom prst="line">
            <a:avLst/>
          </a:prstGeom>
          <a:ln w="38100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3" name="直線コネクタ 192"/>
          <p:cNvCxnSpPr/>
          <p:nvPr/>
        </p:nvCxnSpPr>
        <p:spPr>
          <a:xfrm>
            <a:off x="9185004" y="9741742"/>
            <a:ext cx="0" cy="1512000"/>
          </a:xfrm>
          <a:prstGeom prst="line">
            <a:avLst/>
          </a:prstGeom>
          <a:ln w="38100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7" name="テキスト ボックス 196"/>
          <p:cNvSpPr txBox="1"/>
          <p:nvPr/>
        </p:nvSpPr>
        <p:spPr>
          <a:xfrm>
            <a:off x="593815" y="2775108"/>
            <a:ext cx="66504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200" dirty="0"/>
              <a:t>・</a:t>
            </a:r>
            <a:r>
              <a:rPr lang="en-US" altLang="ja-JP" sz="1200" dirty="0"/>
              <a:t>In PMP9640, both FETs are current paths.</a:t>
            </a:r>
          </a:p>
          <a:p>
            <a:r>
              <a:rPr lang="ja-JP" altLang="en-US" sz="1200" dirty="0"/>
              <a:t>・</a:t>
            </a:r>
            <a:r>
              <a:rPr lang="en-US" altLang="ja-JP" sz="1200" dirty="0"/>
              <a:t>In the UCC28070 interleave, the return path is the bridge diode and the body diode of the phase FET.</a:t>
            </a:r>
          </a:p>
        </p:txBody>
      </p:sp>
      <p:sp>
        <p:nvSpPr>
          <p:cNvPr id="198" name="テキスト ボックス 197"/>
          <p:cNvSpPr txBox="1"/>
          <p:nvPr/>
        </p:nvSpPr>
        <p:spPr>
          <a:xfrm>
            <a:off x="595202" y="5686955"/>
            <a:ext cx="72496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200" dirty="0"/>
              <a:t>・</a:t>
            </a:r>
            <a:r>
              <a:rPr lang="en-US" altLang="ja-JP" sz="1200" dirty="0"/>
              <a:t>Since both FETs of the PMP9640 are turned off, the return path is a bridge diode and a body diode of the FET.</a:t>
            </a:r>
          </a:p>
          <a:p>
            <a:r>
              <a:rPr lang="ja-JP" altLang="en-US" sz="1200" dirty="0"/>
              <a:t>・</a:t>
            </a:r>
            <a:r>
              <a:rPr lang="en-US" altLang="ja-JP" sz="1200" dirty="0"/>
              <a:t> Since the UCC28070 interleave has the anti-phase FET turned on, the anti-phase FET becomes the return path.</a:t>
            </a:r>
            <a:endParaRPr lang="ja-JP" altLang="en-US" sz="1200" dirty="0"/>
          </a:p>
        </p:txBody>
      </p:sp>
      <p:sp>
        <p:nvSpPr>
          <p:cNvPr id="199" name="テキスト ボックス 198"/>
          <p:cNvSpPr txBox="1"/>
          <p:nvPr/>
        </p:nvSpPr>
        <p:spPr>
          <a:xfrm>
            <a:off x="586559" y="8553802"/>
            <a:ext cx="66504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200" dirty="0"/>
              <a:t>・</a:t>
            </a:r>
            <a:r>
              <a:rPr lang="en-US" altLang="ja-JP" sz="1200" dirty="0"/>
              <a:t>In PMP9640, both FETs are current paths.</a:t>
            </a:r>
          </a:p>
          <a:p>
            <a:r>
              <a:rPr lang="ja-JP" altLang="en-US" sz="1200" dirty="0"/>
              <a:t>・</a:t>
            </a:r>
            <a:r>
              <a:rPr lang="en-US" altLang="ja-JP" sz="1200" dirty="0"/>
              <a:t>In the UCC28070 interleave, the return path is the bridge diode and the body diode of the phase FET.</a:t>
            </a:r>
          </a:p>
        </p:txBody>
      </p:sp>
      <p:sp>
        <p:nvSpPr>
          <p:cNvPr id="202" name="テキスト ボックス 201"/>
          <p:cNvSpPr txBox="1"/>
          <p:nvPr/>
        </p:nvSpPr>
        <p:spPr>
          <a:xfrm>
            <a:off x="579704" y="11471724"/>
            <a:ext cx="72454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200" dirty="0"/>
              <a:t>・</a:t>
            </a:r>
            <a:r>
              <a:rPr lang="en-US" altLang="ja-JP" sz="1200" dirty="0"/>
              <a:t>In the PMP9640, both FETs are turned off, so the return path is the bridge diode and the body diode of the FET.</a:t>
            </a:r>
          </a:p>
          <a:p>
            <a:r>
              <a:rPr lang="ja-JP" altLang="en-US" sz="1200" dirty="0"/>
              <a:t>・</a:t>
            </a:r>
            <a:r>
              <a:rPr lang="en-US" altLang="ja-JP" sz="1200" dirty="0"/>
              <a:t> In UCC28070 interleave, since the anti-phase FET is on, the anti-phase FET becomes the return path.</a:t>
            </a:r>
            <a:endParaRPr lang="ja-JP" altLang="en-US" sz="1200" dirty="0"/>
          </a:p>
        </p:txBody>
      </p:sp>
    </p:spTree>
    <p:extLst>
      <p:ext uri="{BB962C8B-B14F-4D97-AF65-F5344CB8AC3E}">
        <p14:creationId xmlns:p14="http://schemas.microsoft.com/office/powerpoint/2010/main" val="23911946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248</TotalTime>
  <Words>245</Words>
  <Application>Microsoft Office PowerPoint</Application>
  <PresentationFormat>A3 297x420 mm</PresentationFormat>
  <Paragraphs>21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50234</dc:creator>
  <cp:lastModifiedBy>TED ECE2 Kajii Michinari</cp:lastModifiedBy>
  <cp:revision>18</cp:revision>
  <dcterms:created xsi:type="dcterms:W3CDTF">2021-06-24T00:24:04Z</dcterms:created>
  <dcterms:modified xsi:type="dcterms:W3CDTF">2021-06-24T09:19:24Z</dcterms:modified>
</cp:coreProperties>
</file>