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4138" y="115888"/>
            <a:ext cx="8915400" cy="360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u="sng" dirty="0" smtClean="0"/>
              <a:t>Customer’s Use Case</a:t>
            </a:r>
            <a:endParaRPr lang="ja-JP" altLang="en-US" sz="2800" u="sng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655" y="1020787"/>
            <a:ext cx="923925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テキスト ボックス 3"/>
          <p:cNvSpPr txBox="1">
            <a:spLocks noChangeArrowheads="1"/>
          </p:cNvSpPr>
          <p:nvPr/>
        </p:nvSpPr>
        <p:spPr bwMode="auto">
          <a:xfrm>
            <a:off x="1605855" y="1466874"/>
            <a:ext cx="468312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400" b="1">
                <a:solidFill>
                  <a:srgbClr val="FF0000"/>
                </a:solidFill>
              </a:rPr>
              <a:t>5V</a:t>
            </a:r>
            <a:endParaRPr lang="ja-JP" altLang="en-US" sz="1400" b="1">
              <a:solidFill>
                <a:srgbClr val="FF0000"/>
              </a:solidFill>
            </a:endParaRPr>
          </a:p>
        </p:txBody>
      </p:sp>
      <p:sp>
        <p:nvSpPr>
          <p:cNvPr id="7" name="テキスト ボックス 5"/>
          <p:cNvSpPr txBox="1">
            <a:spLocks noChangeArrowheads="1"/>
          </p:cNvSpPr>
          <p:nvPr/>
        </p:nvSpPr>
        <p:spPr bwMode="auto">
          <a:xfrm>
            <a:off x="6850955" y="1409724"/>
            <a:ext cx="504825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400" b="1">
                <a:solidFill>
                  <a:srgbClr val="FF0000"/>
                </a:solidFill>
              </a:rPr>
              <a:t>5V</a:t>
            </a:r>
            <a:endParaRPr lang="ja-JP" altLang="en-US" sz="1400" b="1">
              <a:solidFill>
                <a:srgbClr val="FF0000"/>
              </a:solidFill>
            </a:endParaRPr>
          </a:p>
        </p:txBody>
      </p:sp>
      <p:sp>
        <p:nvSpPr>
          <p:cNvPr id="8" name="テキスト ボックス 6"/>
          <p:cNvSpPr txBox="1">
            <a:spLocks noChangeArrowheads="1"/>
          </p:cNvSpPr>
          <p:nvPr/>
        </p:nvSpPr>
        <p:spPr bwMode="auto">
          <a:xfrm>
            <a:off x="5306395" y="2821012"/>
            <a:ext cx="64770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400" b="1">
                <a:solidFill>
                  <a:srgbClr val="FF0000"/>
                </a:solidFill>
              </a:rPr>
              <a:t>22k</a:t>
            </a:r>
            <a:endParaRPr lang="ja-JP" altLang="en-US" sz="1400" b="1">
              <a:solidFill>
                <a:srgbClr val="FF0000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5234958" y="1812949"/>
            <a:ext cx="0" cy="808038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5163520" y="2066949"/>
            <a:ext cx="142875" cy="2873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テキスト ボックス 7"/>
          <p:cNvSpPr txBox="1">
            <a:spLocks noChangeArrowheads="1"/>
          </p:cNvSpPr>
          <p:nvPr/>
        </p:nvSpPr>
        <p:spPr bwMode="auto">
          <a:xfrm>
            <a:off x="5377833" y="2025674"/>
            <a:ext cx="3603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800">
                <a:solidFill>
                  <a:srgbClr val="FF0000"/>
                </a:solidFill>
              </a:rPr>
              <a:t>R</a:t>
            </a:r>
            <a:endParaRPr lang="ja-JP" altLang="en-US" sz="1800">
              <a:solidFill>
                <a:srgbClr val="FF0000"/>
              </a:solidFill>
            </a:endParaRPr>
          </a:p>
        </p:txBody>
      </p:sp>
      <p:sp>
        <p:nvSpPr>
          <p:cNvPr id="12" name="フローチャート : 結合子 11"/>
          <p:cNvSpPr/>
          <p:nvPr/>
        </p:nvSpPr>
        <p:spPr>
          <a:xfrm>
            <a:off x="5206383" y="1751037"/>
            <a:ext cx="71437" cy="9525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ローチャート : 結合子 12"/>
          <p:cNvSpPr/>
          <p:nvPr/>
        </p:nvSpPr>
        <p:spPr>
          <a:xfrm>
            <a:off x="5206383" y="2533674"/>
            <a:ext cx="71437" cy="9525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246320" y="1565299"/>
            <a:ext cx="647700" cy="338138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1600" b="1" dirty="0" err="1">
                <a:solidFill>
                  <a:schemeClr val="accent1">
                    <a:lumMod val="75000"/>
                  </a:schemeClr>
                </a:solidFill>
                <a:ea typeface="ＭＳ Ｐゴシック" pitchFamily="50" charset="-128"/>
              </a:rPr>
              <a:t>Ios</a:t>
            </a:r>
            <a:endParaRPr lang="ja-JP" altLang="en-US" sz="1600" b="1" dirty="0">
              <a:solidFill>
                <a:schemeClr val="accent1">
                  <a:lumMod val="7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15" name="テキスト ボックス 28"/>
          <p:cNvSpPr txBox="1">
            <a:spLocks noChangeArrowheads="1"/>
          </p:cNvSpPr>
          <p:nvPr/>
        </p:nvSpPr>
        <p:spPr bwMode="auto">
          <a:xfrm>
            <a:off x="72330" y="548680"/>
            <a:ext cx="8820150" cy="369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1800" dirty="0">
                <a:latin typeface="+mn-ea"/>
                <a:ea typeface="+mn-ea"/>
              </a:rPr>
              <a:t>When </a:t>
            </a:r>
            <a:r>
              <a:rPr lang="en-US" altLang="ja-JP" sz="1800" dirty="0" smtClean="0">
                <a:latin typeface="+mn-ea"/>
                <a:ea typeface="+mn-ea"/>
              </a:rPr>
              <a:t>between </a:t>
            </a:r>
            <a:r>
              <a:rPr lang="en-US" altLang="ja-JP" sz="1800" dirty="0" err="1" smtClean="0">
                <a:latin typeface="+mn-ea"/>
                <a:ea typeface="+mn-ea"/>
              </a:rPr>
              <a:t>Out_Pin</a:t>
            </a:r>
            <a:r>
              <a:rPr lang="en-US" altLang="ja-JP" sz="1800" dirty="0" smtClean="0">
                <a:latin typeface="+mn-ea"/>
                <a:ea typeface="+mn-ea"/>
              </a:rPr>
              <a:t> </a:t>
            </a:r>
            <a:r>
              <a:rPr lang="en-US" altLang="ja-JP" sz="1800" dirty="0">
                <a:latin typeface="+mn-ea"/>
                <a:ea typeface="+mn-ea"/>
              </a:rPr>
              <a:t>and </a:t>
            </a:r>
            <a:r>
              <a:rPr lang="en-US" altLang="ja-JP" sz="1800" dirty="0" err="1">
                <a:latin typeface="+mn-ea"/>
                <a:ea typeface="+mn-ea"/>
              </a:rPr>
              <a:t>Ilim_Pin</a:t>
            </a:r>
            <a:r>
              <a:rPr lang="en-US" altLang="ja-JP" sz="1800" dirty="0">
                <a:latin typeface="+mn-ea"/>
                <a:ea typeface="+mn-ea"/>
              </a:rPr>
              <a:t> </a:t>
            </a:r>
            <a:r>
              <a:rPr lang="en-US" altLang="ja-JP" sz="1800" dirty="0" smtClean="0">
                <a:latin typeface="+mn-ea"/>
                <a:ea typeface="+mn-ea"/>
              </a:rPr>
              <a:t>were shorted.</a:t>
            </a:r>
            <a:endParaRPr lang="ja-JP" altLang="en-US" sz="1800" dirty="0" smtClean="0">
              <a:latin typeface="+mn-ea"/>
              <a:ea typeface="+mn-ea"/>
            </a:endParaRPr>
          </a:p>
        </p:txBody>
      </p:sp>
      <p:sp>
        <p:nvSpPr>
          <p:cNvPr id="16" name="テキスト ボックス 7"/>
          <p:cNvSpPr txBox="1">
            <a:spLocks noChangeArrowheads="1"/>
          </p:cNvSpPr>
          <p:nvPr/>
        </p:nvSpPr>
        <p:spPr bwMode="auto">
          <a:xfrm>
            <a:off x="5909645" y="2974999"/>
            <a:ext cx="3217863" cy="10779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600">
                <a:solidFill>
                  <a:srgbClr val="FF0000"/>
                </a:solidFill>
              </a:rPr>
              <a:t>R:</a:t>
            </a:r>
            <a:r>
              <a:rPr lang="el-GR" altLang="ja-JP" sz="1600">
                <a:solidFill>
                  <a:srgbClr val="FF0000"/>
                </a:solidFill>
              </a:rPr>
              <a:t>2.2Ω</a:t>
            </a:r>
            <a:r>
              <a:rPr lang="en-US" altLang="ja-JP" sz="1600">
                <a:solidFill>
                  <a:srgbClr val="FF0000"/>
                </a:solidFill>
              </a:rPr>
              <a:t> </a:t>
            </a:r>
            <a:r>
              <a:rPr lang="ja-JP" altLang="en-US" sz="1600">
                <a:solidFill>
                  <a:srgbClr val="FF0000"/>
                </a:solidFill>
              </a:rPr>
              <a:t>（</a:t>
            </a:r>
            <a:r>
              <a:rPr lang="en-US" altLang="ja-JP" sz="1600">
                <a:solidFill>
                  <a:srgbClr val="FF0000"/>
                </a:solidFill>
              </a:rPr>
              <a:t>Shorted</a:t>
            </a:r>
            <a:r>
              <a:rPr lang="ja-JP" altLang="en-US" sz="1600">
                <a:solidFill>
                  <a:srgbClr val="FF0000"/>
                </a:solidFill>
              </a:rPr>
              <a:t> </a:t>
            </a:r>
            <a:r>
              <a:rPr lang="en-US" altLang="ja-JP" sz="1600">
                <a:solidFill>
                  <a:srgbClr val="FF0000"/>
                </a:solidFill>
              </a:rPr>
              <a:t>resistance value</a:t>
            </a:r>
            <a:r>
              <a:rPr lang="ja-JP" altLang="en-US" sz="1600">
                <a:solidFill>
                  <a:srgbClr val="FF0000"/>
                </a:solidFill>
              </a:rPr>
              <a:t>）</a:t>
            </a:r>
            <a:endParaRPr lang="en-US" altLang="ja-JP" sz="1600">
              <a:solidFill>
                <a:srgbClr val="FF0000"/>
              </a:solidFill>
            </a:endParaRPr>
          </a:p>
          <a:p>
            <a:pPr eaLnBrk="1" hangingPunct="1"/>
            <a:r>
              <a:rPr lang="en-US" altLang="ja-JP" sz="1600">
                <a:solidFill>
                  <a:srgbClr val="FF0000"/>
                </a:solidFill>
              </a:rPr>
              <a:t>RILIM:22kΩ</a:t>
            </a:r>
          </a:p>
          <a:p>
            <a:pPr eaLnBrk="1" hangingPunct="1"/>
            <a:r>
              <a:rPr lang="en-US" altLang="ja-JP" sz="1600">
                <a:solidFill>
                  <a:srgbClr val="FF0000"/>
                </a:solidFill>
              </a:rPr>
              <a:t>Input:5V</a:t>
            </a:r>
          </a:p>
          <a:p>
            <a:pPr eaLnBrk="1" hangingPunct="1"/>
            <a:r>
              <a:rPr lang="en-US" altLang="ja-JP" sz="1600">
                <a:solidFill>
                  <a:srgbClr val="FF0000"/>
                </a:solidFill>
              </a:rPr>
              <a:t>Output:5V</a:t>
            </a:r>
            <a:endParaRPr lang="ja-JP" altLang="en-US" sz="1600">
              <a:solidFill>
                <a:srgbClr val="FF0000"/>
              </a:solidFill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5123755" y="1717699"/>
            <a:ext cx="21605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21504"/>
          <p:cNvSpPr>
            <a:spLocks noChangeArrowheads="1"/>
          </p:cNvSpPr>
          <p:nvPr/>
        </p:nvSpPr>
        <p:spPr bwMode="auto">
          <a:xfrm>
            <a:off x="1646833" y="4293096"/>
            <a:ext cx="58054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dirty="0" smtClean="0">
                <a:latin typeface="+mn-ea"/>
                <a:ea typeface="+mn-ea"/>
              </a:rPr>
              <a:t>Setting of </a:t>
            </a:r>
            <a:r>
              <a:rPr lang="en-US" altLang="ja-JP" dirty="0" err="1" smtClean="0">
                <a:latin typeface="+mn-ea"/>
                <a:ea typeface="+mn-ea"/>
              </a:rPr>
              <a:t>Ios</a:t>
            </a:r>
            <a:r>
              <a:rPr lang="ja-JP" altLang="en-US" dirty="0" smtClean="0">
                <a:latin typeface="+mn-ea"/>
                <a:ea typeface="+mn-ea"/>
              </a:rPr>
              <a:t>＝２５２３０Ｖ／２２</a:t>
            </a:r>
            <a:r>
              <a:rPr lang="en-US" altLang="ja-JP" dirty="0" err="1" smtClean="0">
                <a:latin typeface="+mn-ea"/>
                <a:ea typeface="+mn-ea"/>
              </a:rPr>
              <a:t>kΩ</a:t>
            </a:r>
            <a:r>
              <a:rPr lang="ja-JP" altLang="en-US" dirty="0" smtClean="0">
                <a:latin typeface="+mn-ea"/>
                <a:ea typeface="+mn-ea"/>
              </a:rPr>
              <a:t>＝１．１</a:t>
            </a:r>
            <a:r>
              <a:rPr lang="en-US" altLang="ja-JP" dirty="0" smtClean="0">
                <a:latin typeface="+mn-ea"/>
                <a:ea typeface="+mn-ea"/>
              </a:rPr>
              <a:t>A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331640" y="4827067"/>
            <a:ext cx="6288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Is it thought that this setting value changes how</a:t>
            </a:r>
            <a:r>
              <a:rPr lang="en-US" altLang="ja-JP" sz="2400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	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Ios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will be…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	1)big </a:t>
            </a:r>
            <a:r>
              <a:rPr lang="en-US" altLang="ja-JP" sz="2400" dirty="0">
                <a:solidFill>
                  <a:srgbClr val="FF0000"/>
                </a:solidFill>
              </a:rPr>
              <a:t>than setting value.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	2)small </a:t>
            </a:r>
            <a:r>
              <a:rPr lang="en-US" altLang="ja-JP" sz="2400" dirty="0">
                <a:solidFill>
                  <a:srgbClr val="FF0000"/>
                </a:solidFill>
              </a:rPr>
              <a:t>than setting value.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	3)other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47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Tsuguhiko Asai</dc:creator>
  <cp:lastModifiedBy>11405</cp:lastModifiedBy>
  <cp:revision>1</cp:revision>
  <dcterms:created xsi:type="dcterms:W3CDTF">2015-10-08T00:35:44Z</dcterms:created>
  <dcterms:modified xsi:type="dcterms:W3CDTF">2015-10-08T00:44:00Z</dcterms:modified>
</cp:coreProperties>
</file>