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A6E5-1B99-4C8E-BA5D-7C6BEC1A22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CD539E-ECB9-4245-9081-DFCE1A40ED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D1BFC3-44F8-4F6F-97AB-96244E11430C}"/>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50EE22E0-B1CA-45E9-861E-6598673D2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25D1A-EF05-4B75-A81B-A4C456AA1A54}"/>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384289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956D5-FE95-41D2-BF1A-BE8CF7698E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B4BE69-7FA8-47BD-9B01-6D27707AC6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1A31F-36D9-4EF1-B0A2-39D7FB2E3105}"/>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EDD7352F-51D0-4975-9457-64F815936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CC15A-CFC5-4A39-9B23-88668372C550}"/>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148819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E5C1E-201A-4D4D-B59B-90BAB64AC2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637750-6F40-4A09-815E-0181B4AEBA5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41501-431E-47B2-A64B-332B7B3BE4D1}"/>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A7934DEA-BDE6-4C7D-AFE0-E00BDCCA4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CA844C-BBF3-4717-817B-28B9C9B09B45}"/>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75878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80ED3-F321-4514-B9FA-CA77FF9BFE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8315A-B5B8-4F98-83A4-72CD9B9FEFF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DE394-F1C7-489B-92FA-96CCD3AE9DE1}"/>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D9162873-8F7D-46B6-ACC9-215AEE0D2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0DE9C-4151-4498-9C5E-3265A74A9599}"/>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292247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182A-9A17-46D8-9384-C80F6A01AE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D6EB8B-C6AD-4B46-8E1C-B95A2D4CF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BD4ED4-1910-4BBC-AB33-8D6B949E494A}"/>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64382619-8559-4B4D-9CE0-20D5627ED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8B442-9DAE-48C3-A0A4-002D2F25E610}"/>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419838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11D9D-57AB-42E0-98F0-42352CD5C5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538276-AFB3-4FC5-A474-94599E16F1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19FAAB-0C1D-4C5A-80C0-B05FF314DE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0C897D-9090-4629-B398-70F5BFFB6DCD}"/>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6" name="Footer Placeholder 5">
            <a:extLst>
              <a:ext uri="{FF2B5EF4-FFF2-40B4-BE49-F238E27FC236}">
                <a16:creationId xmlns:a16="http://schemas.microsoft.com/office/drawing/2014/main" id="{FD4872AA-1649-48F8-9E85-322E1E5F5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256AE2-3220-4712-B489-0847AF4B4598}"/>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325120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6D76-4FBB-4A39-9649-D9CC837705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88EC08-62DE-44E0-A2CB-391B8CA09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3FA99C-ECA1-4FEC-929C-94F14F8611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E41C3-DEBB-491C-AF72-963B5EE7A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998DCB-C5DC-4994-99ED-78C8E23929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D14A99-35EC-4FC4-8091-A8570B6369E9}"/>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8" name="Footer Placeholder 7">
            <a:extLst>
              <a:ext uri="{FF2B5EF4-FFF2-40B4-BE49-F238E27FC236}">
                <a16:creationId xmlns:a16="http://schemas.microsoft.com/office/drawing/2014/main" id="{44BD3C0D-A606-49D9-A161-D52D73E524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9A48E-AC48-451F-B0A8-2D1B653BD03A}"/>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273156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96CC-C43F-44D9-B22E-FD0CB206D2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8D123-8856-4D92-BAC6-7A4DCD1FFFC0}"/>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4" name="Footer Placeholder 3">
            <a:extLst>
              <a:ext uri="{FF2B5EF4-FFF2-40B4-BE49-F238E27FC236}">
                <a16:creationId xmlns:a16="http://schemas.microsoft.com/office/drawing/2014/main" id="{3BEDB355-3793-49F3-B358-B435B4509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891D97-4276-4A88-81A2-923C06B67A89}"/>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164508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E5EA67-016B-4207-B626-B9113ED152FA}"/>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3" name="Footer Placeholder 2">
            <a:extLst>
              <a:ext uri="{FF2B5EF4-FFF2-40B4-BE49-F238E27FC236}">
                <a16:creationId xmlns:a16="http://schemas.microsoft.com/office/drawing/2014/main" id="{C8863822-3B58-4309-8D54-B194836305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53EE90-0DA0-43B9-B311-151789BADE00}"/>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404826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DFB9-580B-4D89-9691-759FD592FC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3E1A4B-FF93-4BF8-B9C1-BCCD7D9CB3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787589-750E-40BE-AF37-DCA49187A1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091DA1-76D1-4EC0-956E-21345437773B}"/>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6" name="Footer Placeholder 5">
            <a:extLst>
              <a:ext uri="{FF2B5EF4-FFF2-40B4-BE49-F238E27FC236}">
                <a16:creationId xmlns:a16="http://schemas.microsoft.com/office/drawing/2014/main" id="{452A3D1C-55FE-46F4-B58A-768236B02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313B38-0112-48F1-ACAC-343512E26A62}"/>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2853427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EB2C-5819-4572-922E-980F61D876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C61FB8-269B-4F41-BCC4-CFC13C7A1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D6CE3A-4FC7-4518-9A41-51C2904EA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9CF435-0435-42F1-90AF-6C4B33FBB89F}"/>
              </a:ext>
            </a:extLst>
          </p:cNvPr>
          <p:cNvSpPr>
            <a:spLocks noGrp="1"/>
          </p:cNvSpPr>
          <p:nvPr>
            <p:ph type="dt" sz="half" idx="10"/>
          </p:nvPr>
        </p:nvSpPr>
        <p:spPr/>
        <p:txBody>
          <a:bodyPr/>
          <a:lstStyle/>
          <a:p>
            <a:fld id="{79B9BB42-3FA0-4377-AA3D-ED95F86E6472}" type="datetimeFigureOut">
              <a:rPr lang="en-US" smtClean="0"/>
              <a:t>5/18/2023</a:t>
            </a:fld>
            <a:endParaRPr lang="en-US"/>
          </a:p>
        </p:txBody>
      </p:sp>
      <p:sp>
        <p:nvSpPr>
          <p:cNvPr id="6" name="Footer Placeholder 5">
            <a:extLst>
              <a:ext uri="{FF2B5EF4-FFF2-40B4-BE49-F238E27FC236}">
                <a16:creationId xmlns:a16="http://schemas.microsoft.com/office/drawing/2014/main" id="{593D4863-AE23-4303-B835-1A20578A6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284FD1-884D-4838-B432-71341BFD24A6}"/>
              </a:ext>
            </a:extLst>
          </p:cNvPr>
          <p:cNvSpPr>
            <a:spLocks noGrp="1"/>
          </p:cNvSpPr>
          <p:nvPr>
            <p:ph type="sldNum" sz="quarter" idx="12"/>
          </p:nvPr>
        </p:nvSpPr>
        <p:spPr/>
        <p:txBody>
          <a:bodyPr/>
          <a:lstStyle/>
          <a:p>
            <a:fld id="{E74CD055-5FF6-4890-8A5A-786577E1E9DD}" type="slidenum">
              <a:rPr lang="en-US" smtClean="0"/>
              <a:t>‹#›</a:t>
            </a:fld>
            <a:endParaRPr lang="en-US"/>
          </a:p>
        </p:txBody>
      </p:sp>
    </p:spTree>
    <p:extLst>
      <p:ext uri="{BB962C8B-B14F-4D97-AF65-F5344CB8AC3E}">
        <p14:creationId xmlns:p14="http://schemas.microsoft.com/office/powerpoint/2010/main" val="260546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E55719-93AE-45DD-8D53-367773AAE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E04324-2603-44EB-8677-DB91ED51A6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83F6A5-E406-404B-8308-62DB6EF31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9BB42-3FA0-4377-AA3D-ED95F86E6472}" type="datetimeFigureOut">
              <a:rPr lang="en-US" smtClean="0"/>
              <a:t>5/18/2023</a:t>
            </a:fld>
            <a:endParaRPr lang="en-US"/>
          </a:p>
        </p:txBody>
      </p:sp>
      <p:sp>
        <p:nvSpPr>
          <p:cNvPr id="5" name="Footer Placeholder 4">
            <a:extLst>
              <a:ext uri="{FF2B5EF4-FFF2-40B4-BE49-F238E27FC236}">
                <a16:creationId xmlns:a16="http://schemas.microsoft.com/office/drawing/2014/main" id="{495EBCAC-573B-4ED2-90C2-450CA895A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51400C-3FBF-41DE-B957-2D3286BDF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CD055-5FF6-4890-8A5A-786577E1E9DD}" type="slidenum">
              <a:rPr lang="en-US" smtClean="0"/>
              <a:t>‹#›</a:t>
            </a:fld>
            <a:endParaRPr lang="en-US"/>
          </a:p>
        </p:txBody>
      </p:sp>
    </p:spTree>
    <p:extLst>
      <p:ext uri="{BB962C8B-B14F-4D97-AF65-F5344CB8AC3E}">
        <p14:creationId xmlns:p14="http://schemas.microsoft.com/office/powerpoint/2010/main" val="251909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i.com/video/4810557378001"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0AE7-0EDB-499E-BD68-2688F4D09E8E}"/>
              </a:ext>
            </a:extLst>
          </p:cNvPr>
          <p:cNvSpPr>
            <a:spLocks noGrp="1"/>
          </p:cNvSpPr>
          <p:nvPr>
            <p:ph type="ctrTitle"/>
          </p:nvPr>
        </p:nvSpPr>
        <p:spPr/>
        <p:txBody>
          <a:bodyPr/>
          <a:lstStyle/>
          <a:p>
            <a:r>
              <a:rPr lang="en-US" dirty="0"/>
              <a:t>E2E Layout Review</a:t>
            </a:r>
          </a:p>
        </p:txBody>
      </p:sp>
      <p:sp>
        <p:nvSpPr>
          <p:cNvPr id="3" name="Subtitle 2">
            <a:extLst>
              <a:ext uri="{FF2B5EF4-FFF2-40B4-BE49-F238E27FC236}">
                <a16:creationId xmlns:a16="http://schemas.microsoft.com/office/drawing/2014/main" id="{27830BD9-B4D0-4B02-991C-C5C7348BB8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8689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E110C0D-4F24-45A8-9DBF-D1F62003AA7E}"/>
              </a:ext>
            </a:extLst>
          </p:cNvPr>
          <p:cNvSpPr>
            <a:spLocks noGrp="1"/>
          </p:cNvSpPr>
          <p:nvPr>
            <p:ph type="title"/>
          </p:nvPr>
        </p:nvSpPr>
        <p:spPr/>
        <p:txBody>
          <a:bodyPr/>
          <a:lstStyle/>
          <a:p>
            <a:r>
              <a:rPr lang="en-US" dirty="0"/>
              <a:t>Schematic</a:t>
            </a:r>
          </a:p>
        </p:txBody>
      </p:sp>
      <p:pic>
        <p:nvPicPr>
          <p:cNvPr id="1026" name="Picture 2" descr="https://e2e.ti.com/cfs-file/__key/communityserver-discussions-components-files/196/Pwr-CCT.jpg">
            <a:extLst>
              <a:ext uri="{FF2B5EF4-FFF2-40B4-BE49-F238E27FC236}">
                <a16:creationId xmlns:a16="http://schemas.microsoft.com/office/drawing/2014/main" id="{5388C564-CC5B-4BB6-9F59-0DA38DE78D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916129"/>
            <a:ext cx="10515600" cy="2170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43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2E4B98-60D0-43F6-89BE-27813A8B461C}"/>
              </a:ext>
            </a:extLst>
          </p:cNvPr>
          <p:cNvSpPr>
            <a:spLocks noGrp="1"/>
          </p:cNvSpPr>
          <p:nvPr>
            <p:ph type="title"/>
          </p:nvPr>
        </p:nvSpPr>
        <p:spPr/>
        <p:txBody>
          <a:bodyPr/>
          <a:lstStyle/>
          <a:p>
            <a:r>
              <a:rPr lang="en-US" dirty="0"/>
              <a:t>LM5168 Layout</a:t>
            </a:r>
          </a:p>
        </p:txBody>
      </p:sp>
      <p:sp>
        <p:nvSpPr>
          <p:cNvPr id="5" name="Content Placeholder 4">
            <a:extLst>
              <a:ext uri="{FF2B5EF4-FFF2-40B4-BE49-F238E27FC236}">
                <a16:creationId xmlns:a16="http://schemas.microsoft.com/office/drawing/2014/main" id="{E14B7B6D-DCE0-4DB5-92AF-9A27C11E80A0}"/>
              </a:ext>
            </a:extLst>
          </p:cNvPr>
          <p:cNvSpPr>
            <a:spLocks noGrp="1"/>
          </p:cNvSpPr>
          <p:nvPr>
            <p:ph sz="half" idx="1"/>
          </p:nvPr>
        </p:nvSpPr>
        <p:spPr>
          <a:xfrm>
            <a:off x="0" y="1690688"/>
            <a:ext cx="5181600" cy="4351338"/>
          </a:xfrm>
        </p:spPr>
        <p:txBody>
          <a:bodyPr>
            <a:normAutofit fontScale="47500" lnSpcReduction="20000"/>
          </a:bodyPr>
          <a:lstStyle/>
          <a:p>
            <a:r>
              <a:rPr lang="en-US" dirty="0"/>
              <a:t>General guidelines: For SMPS layout, for stuff in the power-stage, it’s easier to do polygons, like SW node, GND plane, VIN plane instead of traces. Traces should be used for small signals. I would recommend having two internal layers, so a 4 layer board. </a:t>
            </a:r>
            <a:r>
              <a:rPr lang="en-US"/>
              <a:t>This is a good video: </a:t>
            </a:r>
            <a:r>
              <a:rPr lang="en-US">
                <a:hlinkClick r:id="rId2"/>
              </a:rPr>
              <a:t>https://www.ti.com/video/4810557378001</a:t>
            </a:r>
            <a:endParaRPr lang="en-US" dirty="0"/>
          </a:p>
          <a:p>
            <a:r>
              <a:rPr lang="en-US" dirty="0"/>
              <a:t>If possible, I would follow figure 9-39 in datasheet. </a:t>
            </a:r>
          </a:p>
          <a:p>
            <a:r>
              <a:rPr lang="en-US" dirty="0"/>
              <a:t>Feedback network seems ok. Looks like there’s a third component connected to the FB outside of R3/R4? </a:t>
            </a:r>
          </a:p>
          <a:p>
            <a:r>
              <a:rPr lang="en-US" dirty="0"/>
              <a:t>Connect to SW with a wide trace. If you can shift inductor down a little bit, it can align up with pin 8 pretty well. And then the boot cap can stay as is. </a:t>
            </a:r>
          </a:p>
          <a:p>
            <a:r>
              <a:rPr lang="en-US" dirty="0"/>
              <a:t>Create a polygon that covers each layer of the board and make it GND. The triangle you currently have is too small, and does not help with thermals yet. The GND plane you have in the middle layer is good.  </a:t>
            </a:r>
          </a:p>
          <a:p>
            <a:r>
              <a:rPr lang="en-US" dirty="0"/>
              <a:t>Output cap (C5?) should be closer to output instead of wiring through a trace. I suggest using a plane for VOUT to reduce any efficiency drops and prevent any long traces which may affect performance </a:t>
            </a:r>
          </a:p>
          <a:p>
            <a:r>
              <a:rPr lang="en-US" dirty="0"/>
              <a:t>Add GND </a:t>
            </a:r>
            <a:r>
              <a:rPr lang="en-US" dirty="0" err="1"/>
              <a:t>vias</a:t>
            </a:r>
            <a:r>
              <a:rPr lang="en-US" dirty="0"/>
              <a:t> that fan out from the GND pad in order to spread out thermals. </a:t>
            </a:r>
          </a:p>
          <a:p>
            <a:endParaRPr lang="en-US" sz="1200" dirty="0">
              <a:latin typeface="+mj-lt"/>
            </a:endParaRPr>
          </a:p>
        </p:txBody>
      </p:sp>
      <p:pic>
        <p:nvPicPr>
          <p:cNvPr id="8" name="Content Placeholder 7">
            <a:extLst>
              <a:ext uri="{FF2B5EF4-FFF2-40B4-BE49-F238E27FC236}">
                <a16:creationId xmlns:a16="http://schemas.microsoft.com/office/drawing/2014/main" id="{2D322A40-A010-4449-8974-F01DADAEABF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943600" y="1291016"/>
            <a:ext cx="5729693" cy="5495547"/>
          </a:xfrm>
        </p:spPr>
      </p:pic>
      <p:sp>
        <p:nvSpPr>
          <p:cNvPr id="9" name="Oval 8">
            <a:extLst>
              <a:ext uri="{FF2B5EF4-FFF2-40B4-BE49-F238E27FC236}">
                <a16:creationId xmlns:a16="http://schemas.microsoft.com/office/drawing/2014/main" id="{D314C795-38AC-4656-9B9E-DABE09A9211E}"/>
              </a:ext>
            </a:extLst>
          </p:cNvPr>
          <p:cNvSpPr/>
          <p:nvPr/>
        </p:nvSpPr>
        <p:spPr>
          <a:xfrm>
            <a:off x="6964218" y="3038764"/>
            <a:ext cx="2078182" cy="6557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006757A8-4525-4519-BB8F-8C1B8A297922}"/>
              </a:ext>
            </a:extLst>
          </p:cNvPr>
          <p:cNvCxnSpPr>
            <a:cxnSpLocks/>
          </p:cNvCxnSpPr>
          <p:nvPr/>
        </p:nvCxnSpPr>
        <p:spPr>
          <a:xfrm flipV="1">
            <a:off x="4784436" y="2106107"/>
            <a:ext cx="4257964" cy="9326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CF57B32-361E-443D-8210-61522E3A5669}"/>
              </a:ext>
            </a:extLst>
          </p:cNvPr>
          <p:cNvSpPr/>
          <p:nvPr/>
        </p:nvSpPr>
        <p:spPr>
          <a:xfrm>
            <a:off x="8922327" y="2521528"/>
            <a:ext cx="729674" cy="6557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274D019-CC54-4F4D-8706-1EF67F7579D6}"/>
              </a:ext>
            </a:extLst>
          </p:cNvPr>
          <p:cNvSpPr/>
          <p:nvPr/>
        </p:nvSpPr>
        <p:spPr>
          <a:xfrm>
            <a:off x="8808446" y="1778217"/>
            <a:ext cx="729674" cy="6557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AA207596-E65A-4CC7-A8C7-D9BE0EB0A36E}"/>
              </a:ext>
            </a:extLst>
          </p:cNvPr>
          <p:cNvCxnSpPr>
            <a:cxnSpLocks/>
          </p:cNvCxnSpPr>
          <p:nvPr/>
        </p:nvCxnSpPr>
        <p:spPr>
          <a:xfrm flipV="1">
            <a:off x="4915319" y="2770368"/>
            <a:ext cx="4371845" cy="7658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D04781C-25BB-490E-82EF-2D502F7ABE1F}"/>
              </a:ext>
            </a:extLst>
          </p:cNvPr>
          <p:cNvCxnSpPr>
            <a:cxnSpLocks/>
          </p:cNvCxnSpPr>
          <p:nvPr/>
        </p:nvCxnSpPr>
        <p:spPr>
          <a:xfrm flipV="1">
            <a:off x="4881420" y="3359889"/>
            <a:ext cx="2941780" cy="8009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4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1CBDA-DA80-440E-85E3-7EBB0D50FE99}"/>
              </a:ext>
            </a:extLst>
          </p:cNvPr>
          <p:cNvSpPr>
            <a:spLocks noGrp="1"/>
          </p:cNvSpPr>
          <p:nvPr>
            <p:ph type="title"/>
          </p:nvPr>
        </p:nvSpPr>
        <p:spPr/>
        <p:txBody>
          <a:bodyPr/>
          <a:lstStyle/>
          <a:p>
            <a:r>
              <a:rPr lang="en-US" dirty="0"/>
              <a:t>TPS62A01 Layout</a:t>
            </a:r>
          </a:p>
        </p:txBody>
      </p:sp>
      <p:sp>
        <p:nvSpPr>
          <p:cNvPr id="3" name="Content Placeholder 2">
            <a:extLst>
              <a:ext uri="{FF2B5EF4-FFF2-40B4-BE49-F238E27FC236}">
                <a16:creationId xmlns:a16="http://schemas.microsoft.com/office/drawing/2014/main" id="{BDBECDDB-8C39-488A-A18C-B65A81A27991}"/>
              </a:ext>
            </a:extLst>
          </p:cNvPr>
          <p:cNvSpPr>
            <a:spLocks noGrp="1"/>
          </p:cNvSpPr>
          <p:nvPr>
            <p:ph sz="half" idx="1"/>
          </p:nvPr>
        </p:nvSpPr>
        <p:spPr>
          <a:xfrm>
            <a:off x="838200" y="1825625"/>
            <a:ext cx="5181600" cy="1444048"/>
          </a:xfrm>
        </p:spPr>
        <p:txBody>
          <a:bodyPr/>
          <a:lstStyle/>
          <a:p>
            <a:r>
              <a:rPr lang="en-US" dirty="0"/>
              <a:t>Similar guideline to the LM5168</a:t>
            </a:r>
          </a:p>
          <a:p>
            <a:r>
              <a:rPr lang="en-US" dirty="0"/>
              <a:t>I would refer to Figure 11-1 in TPS62A01 for reference. </a:t>
            </a:r>
          </a:p>
        </p:txBody>
      </p:sp>
      <p:pic>
        <p:nvPicPr>
          <p:cNvPr id="6" name="Content Placeholder 5">
            <a:extLst>
              <a:ext uri="{FF2B5EF4-FFF2-40B4-BE49-F238E27FC236}">
                <a16:creationId xmlns:a16="http://schemas.microsoft.com/office/drawing/2014/main" id="{A1BB6591-EB4A-4087-A017-20B44052AD9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06088" y="634134"/>
            <a:ext cx="4548297" cy="4351338"/>
          </a:xfrm>
        </p:spPr>
      </p:pic>
    </p:spTree>
    <p:extLst>
      <p:ext uri="{BB962C8B-B14F-4D97-AF65-F5344CB8AC3E}">
        <p14:creationId xmlns:p14="http://schemas.microsoft.com/office/powerpoint/2010/main" val="113861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3D14-BEAC-4338-A7C9-10F99D1B8469}"/>
              </a:ext>
            </a:extLst>
          </p:cNvPr>
          <p:cNvSpPr>
            <a:spLocks noGrp="1"/>
          </p:cNvSpPr>
          <p:nvPr>
            <p:ph type="title"/>
          </p:nvPr>
        </p:nvSpPr>
        <p:spPr>
          <a:xfrm>
            <a:off x="6444673" y="328180"/>
            <a:ext cx="5664200" cy="1325563"/>
          </a:xfrm>
        </p:spPr>
        <p:txBody>
          <a:bodyPr/>
          <a:lstStyle/>
          <a:p>
            <a:r>
              <a:rPr lang="en-US" dirty="0"/>
              <a:t>Combining both layouts</a:t>
            </a:r>
          </a:p>
        </p:txBody>
      </p:sp>
      <p:pic>
        <p:nvPicPr>
          <p:cNvPr id="6" name="Content Placeholder 5">
            <a:extLst>
              <a:ext uri="{FF2B5EF4-FFF2-40B4-BE49-F238E27FC236}">
                <a16:creationId xmlns:a16="http://schemas.microsoft.com/office/drawing/2014/main" id="{3EB2A545-CE07-4937-BB64-AB0ADD9DEC7D}"/>
              </a:ext>
            </a:extLst>
          </p:cNvPr>
          <p:cNvPicPr>
            <a:picLocks noGrp="1" noChangeAspect="1"/>
          </p:cNvPicPr>
          <p:nvPr>
            <p:ph sz="half" idx="1"/>
          </p:nvPr>
        </p:nvPicPr>
        <p:blipFill>
          <a:blip r:embed="rId2"/>
          <a:stretch>
            <a:fillRect/>
          </a:stretch>
        </p:blipFill>
        <p:spPr>
          <a:xfrm rot="16200000">
            <a:off x="1946177" y="1437439"/>
            <a:ext cx="5082309" cy="3759104"/>
          </a:xfrm>
          <a:prstGeom prst="rect">
            <a:avLst/>
          </a:prstGeom>
        </p:spPr>
      </p:pic>
      <p:pic>
        <p:nvPicPr>
          <p:cNvPr id="5" name="Content Placeholder 4">
            <a:extLst>
              <a:ext uri="{FF2B5EF4-FFF2-40B4-BE49-F238E27FC236}">
                <a16:creationId xmlns:a16="http://schemas.microsoft.com/office/drawing/2014/main" id="{DA54D208-7B2D-45A6-907A-C74EB3FE774D}"/>
              </a:ext>
            </a:extLst>
          </p:cNvPr>
          <p:cNvPicPr>
            <a:picLocks noGrp="1" noChangeAspect="1"/>
          </p:cNvPicPr>
          <p:nvPr>
            <p:ph sz="half" idx="2"/>
          </p:nvPr>
        </p:nvPicPr>
        <p:blipFill>
          <a:blip r:embed="rId3"/>
          <a:stretch>
            <a:fillRect/>
          </a:stretch>
        </p:blipFill>
        <p:spPr>
          <a:xfrm>
            <a:off x="5535611" y="4593954"/>
            <a:ext cx="3000375" cy="2143125"/>
          </a:xfrm>
          <a:prstGeom prst="rect">
            <a:avLst/>
          </a:prstGeom>
        </p:spPr>
      </p:pic>
      <p:sp>
        <p:nvSpPr>
          <p:cNvPr id="7" name="TextBox 6">
            <a:extLst>
              <a:ext uri="{FF2B5EF4-FFF2-40B4-BE49-F238E27FC236}">
                <a16:creationId xmlns:a16="http://schemas.microsoft.com/office/drawing/2014/main" id="{508E6971-E2E7-4F5B-81C4-9946ECE0E4B5}"/>
              </a:ext>
            </a:extLst>
          </p:cNvPr>
          <p:cNvSpPr txBox="1"/>
          <p:nvPr/>
        </p:nvSpPr>
        <p:spPr>
          <a:xfrm>
            <a:off x="8802255" y="5126182"/>
            <a:ext cx="1930400" cy="369332"/>
          </a:xfrm>
          <a:prstGeom prst="rect">
            <a:avLst/>
          </a:prstGeom>
          <a:noFill/>
        </p:spPr>
        <p:txBody>
          <a:bodyPr wrap="square" rtlCol="0">
            <a:spAutoFit/>
          </a:bodyPr>
          <a:lstStyle/>
          <a:p>
            <a:r>
              <a:rPr lang="en-US" dirty="0"/>
              <a:t>TPS62A01</a:t>
            </a:r>
          </a:p>
        </p:txBody>
      </p:sp>
      <p:sp>
        <p:nvSpPr>
          <p:cNvPr id="8" name="TextBox 7">
            <a:extLst>
              <a:ext uri="{FF2B5EF4-FFF2-40B4-BE49-F238E27FC236}">
                <a16:creationId xmlns:a16="http://schemas.microsoft.com/office/drawing/2014/main" id="{4CDA255B-95EF-40CE-A594-56C8FFD57FB5}"/>
              </a:ext>
            </a:extLst>
          </p:cNvPr>
          <p:cNvSpPr txBox="1"/>
          <p:nvPr/>
        </p:nvSpPr>
        <p:spPr>
          <a:xfrm>
            <a:off x="6633153" y="2678545"/>
            <a:ext cx="2529320" cy="369332"/>
          </a:xfrm>
          <a:prstGeom prst="rect">
            <a:avLst/>
          </a:prstGeom>
          <a:noFill/>
        </p:spPr>
        <p:txBody>
          <a:bodyPr wrap="square" rtlCol="0">
            <a:spAutoFit/>
          </a:bodyPr>
          <a:lstStyle/>
          <a:p>
            <a:r>
              <a:rPr lang="en-US" dirty="0"/>
              <a:t>LM5168</a:t>
            </a:r>
          </a:p>
        </p:txBody>
      </p:sp>
    </p:spTree>
    <p:extLst>
      <p:ext uri="{BB962C8B-B14F-4D97-AF65-F5344CB8AC3E}">
        <p14:creationId xmlns:p14="http://schemas.microsoft.com/office/powerpoint/2010/main" val="1861101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269</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E2E Layout Review</vt:lpstr>
      <vt:lpstr>Schematic</vt:lpstr>
      <vt:lpstr>LM5168 Layout</vt:lpstr>
      <vt:lpstr>TPS62A01 Layout</vt:lpstr>
      <vt:lpstr>Combining both layouts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E2E Layout Review</dc:title>
  <dc:creator>Fu, Richard</dc:creator>
  <cp:lastModifiedBy>Fu, Richard</cp:lastModifiedBy>
  <cp:revision>7</cp:revision>
  <dcterms:created xsi:type="dcterms:W3CDTF">2023-05-18T17:52:12Z</dcterms:created>
  <dcterms:modified xsi:type="dcterms:W3CDTF">2023-05-18T18:58:12Z</dcterms:modified>
</cp:coreProperties>
</file>