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71" r:id="rId2"/>
    <p:sldId id="603" r:id="rId3"/>
    <p:sldId id="604" r:id="rId4"/>
    <p:sldId id="608" r:id="rId5"/>
    <p:sldId id="609" r:id="rId6"/>
    <p:sldId id="610" r:id="rId7"/>
    <p:sldId id="612" r:id="rId8"/>
    <p:sldId id="637" r:id="rId9"/>
    <p:sldId id="638" r:id="rId10"/>
    <p:sldId id="639" r:id="rId11"/>
    <p:sldId id="640" r:id="rId12"/>
    <p:sldId id="641" r:id="rId13"/>
    <p:sldId id="642" r:id="rId14"/>
  </p:sldIdLst>
  <p:sldSz cx="9144000" cy="5143500" type="screen16x9"/>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425662C3-A934-401B-A6CB-5EAD7B56FE68}">
          <p14:sldIdLst>
            <p14:sldId id="571"/>
            <p14:sldId id="603"/>
            <p14:sldId id="604"/>
            <p14:sldId id="608"/>
            <p14:sldId id="609"/>
            <p14:sldId id="610"/>
          </p14:sldIdLst>
        </p14:section>
        <p14:section name="ripple performance" id="{451CC3D9-7495-4635-857F-0CEFBF316934}">
          <p14:sldIdLst>
            <p14:sldId id="612"/>
            <p14:sldId id="637"/>
            <p14:sldId id="638"/>
            <p14:sldId id="639"/>
            <p14:sldId id="640"/>
            <p14:sldId id="641"/>
            <p14:sldId id="642"/>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3024">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7B9"/>
    <a:srgbClr val="FF00FF"/>
    <a:srgbClr val="ECECEC"/>
    <a:srgbClr val="AAAAAA"/>
    <a:srgbClr val="D8D8D8"/>
    <a:srgbClr val="6699FF"/>
    <a:srgbClr val="DE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10" autoAdjust="0"/>
    <p:restoredTop sz="94718" autoAdjust="0"/>
  </p:normalViewPr>
  <p:slideViewPr>
    <p:cSldViewPr snapToGrid="0">
      <p:cViewPr varScale="1">
        <p:scale>
          <a:sx n="90" d="100"/>
          <a:sy n="90" d="100"/>
        </p:scale>
        <p:origin x="76" y="64"/>
      </p:cViewPr>
      <p:guideLst>
        <p:guide orient="horz" pos="1620"/>
        <p:guide pos="2878"/>
      </p:guideLst>
    </p:cSldViewPr>
  </p:slideViewPr>
  <p:outlineViewPr>
    <p:cViewPr>
      <p:scale>
        <a:sx n="33" d="100"/>
        <a:sy n="33" d="100"/>
      </p:scale>
      <p:origin x="0" y="224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4" d="100"/>
          <a:sy n="54" d="100"/>
        </p:scale>
        <p:origin x="-2790" y="-96"/>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169530" cy="479399"/>
          </a:xfrm>
          <a:prstGeom prst="rect">
            <a:avLst/>
          </a:prstGeom>
          <a:noFill/>
          <a:ln w="9525">
            <a:noFill/>
            <a:miter lim="800000"/>
            <a:headEnd/>
            <a:tailEnd/>
          </a:ln>
          <a:effectLst/>
        </p:spPr>
        <p:txBody>
          <a:bodyPr vert="horz" wrap="square" lIns="95732" tIns="47866" rIns="95732" bIns="47866" numCol="1" anchor="t" anchorCtr="0" compatLnSpc="1">
            <a:prstTxWarp prst="textNoShape">
              <a:avLst/>
            </a:prstTxWarp>
          </a:bodyPr>
          <a:lstStyle>
            <a:lvl1pPr>
              <a:defRPr sz="1200"/>
            </a:lvl1pPr>
          </a:lstStyle>
          <a:p>
            <a:endParaRPr lang="en-US"/>
          </a:p>
        </p:txBody>
      </p:sp>
      <p:sp>
        <p:nvSpPr>
          <p:cNvPr id="122883" name="Rectangle 3"/>
          <p:cNvSpPr>
            <a:spLocks noGrp="1" noChangeArrowheads="1"/>
          </p:cNvSpPr>
          <p:nvPr>
            <p:ph type="dt" sz="quarter" idx="1"/>
          </p:nvPr>
        </p:nvSpPr>
        <p:spPr bwMode="auto">
          <a:xfrm>
            <a:off x="4143997" y="0"/>
            <a:ext cx="3169529" cy="479399"/>
          </a:xfrm>
          <a:prstGeom prst="rect">
            <a:avLst/>
          </a:prstGeom>
          <a:noFill/>
          <a:ln w="9525">
            <a:noFill/>
            <a:miter lim="800000"/>
            <a:headEnd/>
            <a:tailEnd/>
          </a:ln>
          <a:effectLst/>
        </p:spPr>
        <p:txBody>
          <a:bodyPr vert="horz" wrap="square" lIns="95732" tIns="47866" rIns="95732" bIns="47866" numCol="1" anchor="t" anchorCtr="0" compatLnSpc="1">
            <a:prstTxWarp prst="textNoShape">
              <a:avLst/>
            </a:prstTxWarp>
          </a:bodyPr>
          <a:lstStyle>
            <a:lvl1pPr algn="r">
              <a:defRPr sz="1200"/>
            </a:lvl1pPr>
          </a:lstStyle>
          <a:p>
            <a:endParaRPr lang="en-US"/>
          </a:p>
        </p:txBody>
      </p:sp>
      <p:sp>
        <p:nvSpPr>
          <p:cNvPr id="122884" name="Rectangle 4"/>
          <p:cNvSpPr>
            <a:spLocks noGrp="1" noChangeArrowheads="1"/>
          </p:cNvSpPr>
          <p:nvPr>
            <p:ph type="ftr" sz="quarter" idx="2"/>
          </p:nvPr>
        </p:nvSpPr>
        <p:spPr bwMode="auto">
          <a:xfrm>
            <a:off x="0" y="9120150"/>
            <a:ext cx="3169530" cy="479399"/>
          </a:xfrm>
          <a:prstGeom prst="rect">
            <a:avLst/>
          </a:prstGeom>
          <a:noFill/>
          <a:ln w="9525">
            <a:noFill/>
            <a:miter lim="800000"/>
            <a:headEnd/>
            <a:tailEnd/>
          </a:ln>
          <a:effectLst/>
        </p:spPr>
        <p:txBody>
          <a:bodyPr vert="horz" wrap="square" lIns="95732" tIns="47866" rIns="95732" bIns="47866" numCol="1" anchor="b" anchorCtr="0" compatLnSpc="1">
            <a:prstTxWarp prst="textNoShape">
              <a:avLst/>
            </a:prstTxWarp>
          </a:bodyPr>
          <a:lstStyle>
            <a:lvl1pPr>
              <a:defRPr sz="1200"/>
            </a:lvl1pPr>
          </a:lstStyle>
          <a:p>
            <a:endParaRPr lang="en-US"/>
          </a:p>
        </p:txBody>
      </p:sp>
      <p:sp>
        <p:nvSpPr>
          <p:cNvPr id="122885" name="Rectangle 5"/>
          <p:cNvSpPr>
            <a:spLocks noGrp="1" noChangeArrowheads="1"/>
          </p:cNvSpPr>
          <p:nvPr>
            <p:ph type="sldNum" sz="quarter" idx="3"/>
          </p:nvPr>
        </p:nvSpPr>
        <p:spPr bwMode="auto">
          <a:xfrm>
            <a:off x="4143997" y="9120150"/>
            <a:ext cx="3169529" cy="479399"/>
          </a:xfrm>
          <a:prstGeom prst="rect">
            <a:avLst/>
          </a:prstGeom>
          <a:noFill/>
          <a:ln w="9525">
            <a:noFill/>
            <a:miter lim="800000"/>
            <a:headEnd/>
            <a:tailEnd/>
          </a:ln>
          <a:effectLst/>
        </p:spPr>
        <p:txBody>
          <a:bodyPr vert="horz" wrap="square" lIns="95732" tIns="47866" rIns="95732" bIns="47866" numCol="1" anchor="b" anchorCtr="0" compatLnSpc="1">
            <a:prstTxWarp prst="textNoShape">
              <a:avLst/>
            </a:prstTxWarp>
          </a:bodyPr>
          <a:lstStyle>
            <a:lvl1pPr algn="r">
              <a:defRPr sz="1200"/>
            </a:lvl1pPr>
          </a:lstStyle>
          <a:p>
            <a:fld id="{103C7419-61D9-46C1-97E9-76E9D8F8C3E9}" type="slidenum">
              <a:rPr lang="en-US"/>
              <a:pPr/>
              <a:t>‹#›</a:t>
            </a:fld>
            <a:endParaRPr lang="en-US"/>
          </a:p>
        </p:txBody>
      </p:sp>
    </p:spTree>
    <p:extLst>
      <p:ext uri="{BB962C8B-B14F-4D97-AF65-F5344CB8AC3E}">
        <p14:creationId xmlns:p14="http://schemas.microsoft.com/office/powerpoint/2010/main" val="2859990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169530" cy="479399"/>
          </a:xfrm>
          <a:prstGeom prst="rect">
            <a:avLst/>
          </a:prstGeom>
          <a:noFill/>
          <a:ln w="9525">
            <a:noFill/>
            <a:miter lim="800000"/>
            <a:headEnd/>
            <a:tailEnd/>
          </a:ln>
          <a:effectLst/>
        </p:spPr>
        <p:txBody>
          <a:bodyPr vert="horz" wrap="square" lIns="95732" tIns="47866" rIns="95732" bIns="47866" numCol="1" anchor="t" anchorCtr="0" compatLnSpc="1">
            <a:prstTxWarp prst="textNoShape">
              <a:avLst/>
            </a:prstTxWarp>
          </a:bodyPr>
          <a:lstStyle>
            <a:lvl1pPr>
              <a:defRPr sz="1200"/>
            </a:lvl1pPr>
          </a:lstStyle>
          <a:p>
            <a:endParaRPr lang="en-US"/>
          </a:p>
        </p:txBody>
      </p:sp>
      <p:sp>
        <p:nvSpPr>
          <p:cNvPr id="121859" name="Rectangle 3"/>
          <p:cNvSpPr>
            <a:spLocks noGrp="1" noChangeArrowheads="1"/>
          </p:cNvSpPr>
          <p:nvPr>
            <p:ph type="dt" idx="1"/>
          </p:nvPr>
        </p:nvSpPr>
        <p:spPr bwMode="auto">
          <a:xfrm>
            <a:off x="4143997" y="0"/>
            <a:ext cx="3169529" cy="479399"/>
          </a:xfrm>
          <a:prstGeom prst="rect">
            <a:avLst/>
          </a:prstGeom>
          <a:noFill/>
          <a:ln w="9525">
            <a:noFill/>
            <a:miter lim="800000"/>
            <a:headEnd/>
            <a:tailEnd/>
          </a:ln>
          <a:effectLst/>
        </p:spPr>
        <p:txBody>
          <a:bodyPr vert="horz" wrap="square" lIns="95732" tIns="47866" rIns="95732" bIns="47866"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731688" y="4560902"/>
            <a:ext cx="5851824" cy="4319547"/>
          </a:xfrm>
          <a:prstGeom prst="rect">
            <a:avLst/>
          </a:prstGeom>
          <a:noFill/>
          <a:ln w="9525">
            <a:noFill/>
            <a:miter lim="800000"/>
            <a:headEnd/>
            <a:tailEnd/>
          </a:ln>
          <a:effectLst/>
        </p:spPr>
        <p:txBody>
          <a:bodyPr vert="horz" wrap="square" lIns="95732" tIns="47866" rIns="95732" bIns="478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9120150"/>
            <a:ext cx="3169530" cy="479399"/>
          </a:xfrm>
          <a:prstGeom prst="rect">
            <a:avLst/>
          </a:prstGeom>
          <a:noFill/>
          <a:ln w="9525">
            <a:noFill/>
            <a:miter lim="800000"/>
            <a:headEnd/>
            <a:tailEnd/>
          </a:ln>
          <a:effectLst/>
        </p:spPr>
        <p:txBody>
          <a:bodyPr vert="horz" wrap="square" lIns="95732" tIns="47866" rIns="95732" bIns="47866" numCol="1" anchor="b" anchorCtr="0" compatLnSpc="1">
            <a:prstTxWarp prst="textNoShape">
              <a:avLst/>
            </a:prstTxWarp>
          </a:bodyPr>
          <a:lstStyle>
            <a:lvl1pPr>
              <a:defRPr sz="1200"/>
            </a:lvl1pPr>
          </a:lstStyle>
          <a:p>
            <a:endParaRPr lang="en-US"/>
          </a:p>
        </p:txBody>
      </p:sp>
      <p:sp>
        <p:nvSpPr>
          <p:cNvPr id="121863" name="Rectangle 7"/>
          <p:cNvSpPr>
            <a:spLocks noGrp="1" noChangeArrowheads="1"/>
          </p:cNvSpPr>
          <p:nvPr>
            <p:ph type="sldNum" sz="quarter" idx="5"/>
          </p:nvPr>
        </p:nvSpPr>
        <p:spPr bwMode="auto">
          <a:xfrm>
            <a:off x="4143997" y="9120150"/>
            <a:ext cx="3169529" cy="479399"/>
          </a:xfrm>
          <a:prstGeom prst="rect">
            <a:avLst/>
          </a:prstGeom>
          <a:noFill/>
          <a:ln w="9525">
            <a:noFill/>
            <a:miter lim="800000"/>
            <a:headEnd/>
            <a:tailEnd/>
          </a:ln>
          <a:effectLst/>
        </p:spPr>
        <p:txBody>
          <a:bodyPr vert="horz" wrap="square" lIns="95732" tIns="47866" rIns="95732" bIns="47866" numCol="1" anchor="b" anchorCtr="0" compatLnSpc="1">
            <a:prstTxWarp prst="textNoShape">
              <a:avLst/>
            </a:prstTxWarp>
          </a:bodyPr>
          <a:lstStyle>
            <a:lvl1pPr algn="r">
              <a:defRPr sz="1200"/>
            </a:lvl1pPr>
          </a:lstStyle>
          <a:p>
            <a:fld id="{F603C3B5-9CFC-4B60-AD1F-942309290D4C}" type="slidenum">
              <a:rPr lang="en-US"/>
              <a:pPr/>
              <a:t>‹#›</a:t>
            </a:fld>
            <a:endParaRPr lang="en-US"/>
          </a:p>
        </p:txBody>
      </p:sp>
    </p:spTree>
    <p:extLst>
      <p:ext uri="{BB962C8B-B14F-4D97-AF65-F5344CB8AC3E}">
        <p14:creationId xmlns:p14="http://schemas.microsoft.com/office/powerpoint/2010/main" val="4274965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1</a:t>
            </a:fld>
            <a:endParaRPr lang="en-US"/>
          </a:p>
        </p:txBody>
      </p:sp>
    </p:spTree>
    <p:extLst>
      <p:ext uri="{BB962C8B-B14F-4D97-AF65-F5344CB8AC3E}">
        <p14:creationId xmlns:p14="http://schemas.microsoft.com/office/powerpoint/2010/main" val="171618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7</a:t>
            </a:fld>
            <a:endParaRPr lang="en-US"/>
          </a:p>
        </p:txBody>
      </p:sp>
    </p:spTree>
    <p:extLst>
      <p:ext uri="{BB962C8B-B14F-4D97-AF65-F5344CB8AC3E}">
        <p14:creationId xmlns:p14="http://schemas.microsoft.com/office/powerpoint/2010/main" val="101153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8</a:t>
            </a:fld>
            <a:endParaRPr lang="en-US"/>
          </a:p>
        </p:txBody>
      </p:sp>
    </p:spTree>
    <p:extLst>
      <p:ext uri="{BB962C8B-B14F-4D97-AF65-F5344CB8AC3E}">
        <p14:creationId xmlns:p14="http://schemas.microsoft.com/office/powerpoint/2010/main" val="314025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9</a:t>
            </a:fld>
            <a:endParaRPr lang="en-US"/>
          </a:p>
        </p:txBody>
      </p:sp>
    </p:spTree>
    <p:extLst>
      <p:ext uri="{BB962C8B-B14F-4D97-AF65-F5344CB8AC3E}">
        <p14:creationId xmlns:p14="http://schemas.microsoft.com/office/powerpoint/2010/main" val="361638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10</a:t>
            </a:fld>
            <a:endParaRPr lang="en-US"/>
          </a:p>
        </p:txBody>
      </p:sp>
    </p:spTree>
    <p:extLst>
      <p:ext uri="{BB962C8B-B14F-4D97-AF65-F5344CB8AC3E}">
        <p14:creationId xmlns:p14="http://schemas.microsoft.com/office/powerpoint/2010/main" val="292369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11</a:t>
            </a:fld>
            <a:endParaRPr lang="en-US"/>
          </a:p>
        </p:txBody>
      </p:sp>
    </p:spTree>
    <p:extLst>
      <p:ext uri="{BB962C8B-B14F-4D97-AF65-F5344CB8AC3E}">
        <p14:creationId xmlns:p14="http://schemas.microsoft.com/office/powerpoint/2010/main" val="16528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When studying a converter schematic prior to PCB layout, it’s often convenient to highlight the high current traces, the high dv/</a:t>
            </a:r>
            <a:r>
              <a:rPr lang="en-US" sz="1200" kern="1200" dirty="0" err="1">
                <a:solidFill>
                  <a:schemeClr val="tx1"/>
                </a:solidFill>
                <a:effectLst/>
                <a:latin typeface="Arial" charset="0"/>
                <a:ea typeface="+mn-ea"/>
                <a:cs typeface="+mn-cs"/>
              </a:rPr>
              <a:t>dt</a:t>
            </a:r>
            <a:r>
              <a:rPr lang="en-US" sz="1200" kern="1200" dirty="0">
                <a:solidFill>
                  <a:schemeClr val="tx1"/>
                </a:solidFill>
                <a:effectLst/>
                <a:latin typeface="Arial" charset="0"/>
                <a:ea typeface="+mn-ea"/>
                <a:cs typeface="+mn-cs"/>
              </a:rPr>
              <a:t> circuit nodes, and the noise-sensitive nets as shown in this</a:t>
            </a:r>
            <a:r>
              <a:rPr lang="en-US" sz="1200" kern="1200" baseline="0" dirty="0">
                <a:solidFill>
                  <a:schemeClr val="tx1"/>
                </a:solidFill>
                <a:effectLst/>
                <a:latin typeface="Arial" charset="0"/>
                <a:ea typeface="+mn-ea"/>
                <a:cs typeface="+mn-cs"/>
              </a:rPr>
              <a:t> slide</a:t>
            </a:r>
            <a:r>
              <a:rPr lang="en-US" sz="1200" kern="1200" dirty="0">
                <a:solidFill>
                  <a:schemeClr val="tx1"/>
                </a:solidFill>
                <a:effectLst/>
                <a:latin typeface="Arial" charset="0"/>
                <a:ea typeface="+mn-ea"/>
                <a:cs typeface="+mn-cs"/>
              </a:rPr>
              <a:t>. This example shows a voltage-mode </a:t>
            </a:r>
            <a:r>
              <a:rPr lang="en-US" sz="1200" kern="1200" baseline="0" dirty="0">
                <a:solidFill>
                  <a:schemeClr val="tx1"/>
                </a:solidFill>
                <a:effectLst/>
                <a:latin typeface="Arial" charset="0"/>
                <a:ea typeface="+mn-ea"/>
                <a:cs typeface="+mn-cs"/>
              </a:rPr>
              <a:t>controlled regulator</a:t>
            </a:r>
            <a:r>
              <a:rPr lang="en-US" sz="1200" kern="1200" dirty="0">
                <a:solidFill>
                  <a:schemeClr val="tx1"/>
                </a:solidFill>
                <a:effectLst/>
                <a:latin typeface="Arial" charset="0"/>
                <a:ea typeface="+mn-ea"/>
                <a:cs typeface="+mn-cs"/>
              </a:rPr>
              <a:t> intended for noise-sensitive communications applications that uses TI’s </a:t>
            </a:r>
            <a:r>
              <a:rPr lang="en-US" sz="1200" b="1" kern="1200" dirty="0">
                <a:solidFill>
                  <a:schemeClr val="tx1"/>
                </a:solidFill>
                <a:effectLst/>
                <a:latin typeface="Arial" charset="0"/>
                <a:ea typeface="+mn-ea"/>
                <a:cs typeface="+mn-cs"/>
              </a:rPr>
              <a:t>LM5145</a:t>
            </a:r>
            <a:r>
              <a:rPr lang="en-US" sz="1200" kern="1200" dirty="0">
                <a:solidFill>
                  <a:schemeClr val="tx1"/>
                </a:solidFill>
                <a:effectLst/>
                <a:latin typeface="Arial" charset="0"/>
                <a:ea typeface="+mn-ea"/>
                <a:cs typeface="+mn-cs"/>
              </a:rPr>
              <a:t> 100V synchronous buck controller.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Various noise reduction features integrated in the LM5145 include external clock synchronization, internal oscillator. Pulse skipping at light loads is inhibited during synchronization or when the SYNCIN pin is pulled low to reduce noise and RF interference. For added reliability, the LM5145 is rated for negative SW and gate drive transients of -5V up to 20ns duration.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12</a:t>
            </a:fld>
            <a:endParaRPr lang="en-US"/>
          </a:p>
        </p:txBody>
      </p:sp>
    </p:spTree>
    <p:extLst>
      <p:ext uri="{BB962C8B-B14F-4D97-AF65-F5344CB8AC3E}">
        <p14:creationId xmlns:p14="http://schemas.microsoft.com/office/powerpoint/2010/main" val="350454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25"/>
            <a:ext cx="8458200" cy="1102519"/>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4529138"/>
            <a:ext cx="2133600" cy="154781"/>
          </a:xfrm>
        </p:spPr>
        <p:txBody>
          <a:bodyPr/>
          <a:lstStyle>
            <a:lvl1pPr>
              <a:defRPr/>
            </a:lvl1pPr>
          </a:lstStyle>
          <a:p>
            <a:fld id="{B1006088-BF21-4FD5-870B-675EAADE47B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BD60626-1ACC-48B1-8201-AA7BD5684B54}" type="slidenum">
              <a:rPr lang="en-US"/>
              <a:pPr/>
              <a:t>‹#›</a:t>
            </a:fld>
            <a:endParaRPr lang="en-US"/>
          </a:p>
        </p:txBody>
      </p:sp>
      <p:sp>
        <p:nvSpPr>
          <p:cNvPr id="3" name="TextBox 2"/>
          <p:cNvSpPr txBox="1"/>
          <p:nvPr userDrawn="1"/>
        </p:nvSpPr>
        <p:spPr>
          <a:xfrm>
            <a:off x="389561" y="4760976"/>
            <a:ext cx="2432887" cy="307777"/>
          </a:xfrm>
          <a:prstGeom prst="rect">
            <a:avLst/>
          </a:prstGeom>
          <a:noFill/>
        </p:spPr>
        <p:txBody>
          <a:bodyPr wrap="square" rtlCol="0">
            <a:spAutoFit/>
          </a:bodyPr>
          <a:lstStyle/>
          <a:p>
            <a:r>
              <a:rPr lang="en-US" sz="1400" dirty="0">
                <a:solidFill>
                  <a:schemeClr val="bg2">
                    <a:lumMod val="40000"/>
                    <a:lumOff val="60000"/>
                  </a:schemeClr>
                </a:solidFill>
              </a:rPr>
              <a:t>TI CONFIDENTIAL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32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1F5D59E-3020-483D-90FC-392986F41C5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8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E2DB302-961D-41B7-BD2E-EA757E550C4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89852D4D-CA63-4F5E-A04D-C043C1229BE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4" y="107156"/>
            <a:ext cx="2141537" cy="4301729"/>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1775" y="107156"/>
            <a:ext cx="6275388" cy="4301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C0706DD-24B8-4851-91EA-2616D1811F3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13" name="Rectangle 12"/>
          <p:cNvSpPr/>
          <p:nvPr userDrawn="1"/>
        </p:nvSpPr>
        <p:spPr>
          <a:xfrm>
            <a:off x="1" y="4741069"/>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9" y="4830367"/>
            <a:ext cx="1874837" cy="173831"/>
          </a:xfrm>
          <a:prstGeom prst="rect">
            <a:avLst/>
          </a:prstGeom>
          <a:noFill/>
          <a:ln w="9525">
            <a:noFill/>
            <a:miter lim="800000"/>
            <a:headEnd/>
            <a:tailEnd/>
          </a:ln>
        </p:spPr>
      </p:pic>
      <p:sp>
        <p:nvSpPr>
          <p:cNvPr id="3074" name="Rectangle 2"/>
          <p:cNvSpPr>
            <a:spLocks noGrp="1" noChangeArrowheads="1"/>
          </p:cNvSpPr>
          <p:nvPr>
            <p:ph type="ctrTitle"/>
          </p:nvPr>
        </p:nvSpPr>
        <p:spPr>
          <a:xfrm>
            <a:off x="342900" y="1457325"/>
            <a:ext cx="8458200" cy="1102519"/>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4529138"/>
            <a:ext cx="2133600" cy="154781"/>
          </a:xfrm>
        </p:spPr>
        <p:txBody>
          <a:bodyPr/>
          <a:lstStyle>
            <a:lvl1pPr>
              <a:defRPr/>
            </a:lvl1pPr>
          </a:lstStyle>
          <a:p>
            <a:fld id="{B09843C0-6DAC-490D-A4BA-BCECDC8ED96F}"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5" name="Rectangle 4"/>
          <p:cNvSpPr/>
          <p:nvPr userDrawn="1"/>
        </p:nvSpPr>
        <p:spPr>
          <a:xfrm>
            <a:off x="1"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1" y="4741069"/>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9" y="4830367"/>
            <a:ext cx="1874837" cy="173831"/>
          </a:xfrm>
          <a:prstGeom prst="rect">
            <a:avLst/>
          </a:prstGeom>
          <a:noFill/>
          <a:ln w="9525">
            <a:noFill/>
            <a:miter lim="800000"/>
            <a:headEnd/>
            <a:tailEnd/>
          </a:ln>
        </p:spPr>
      </p:pic>
      <p:sp>
        <p:nvSpPr>
          <p:cNvPr id="3074" name="Rectangle 2"/>
          <p:cNvSpPr>
            <a:spLocks noGrp="1" noChangeArrowheads="1"/>
          </p:cNvSpPr>
          <p:nvPr>
            <p:ph type="ctrTitle"/>
          </p:nvPr>
        </p:nvSpPr>
        <p:spPr>
          <a:xfrm>
            <a:off x="342900" y="1457325"/>
            <a:ext cx="8458200" cy="1102519"/>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4529138"/>
            <a:ext cx="2133600" cy="154781"/>
          </a:xfrm>
        </p:spPr>
        <p:txBody>
          <a:bodyPr/>
          <a:lstStyle>
            <a:lvl1pPr>
              <a:defRPr/>
            </a:lvl1pPr>
          </a:lstStyle>
          <a:p>
            <a:fld id="{F2394529-A9B3-4A54-83EC-E61379E8334E}"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5" name="Rectangle 4"/>
          <p:cNvSpPr/>
          <p:nvPr userDrawn="1"/>
        </p:nvSpPr>
        <p:spPr>
          <a:xfrm>
            <a:off x="0" y="4743450"/>
            <a:ext cx="878205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1" y="4741069"/>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9" y="4830367"/>
            <a:ext cx="1874837" cy="173831"/>
          </a:xfrm>
          <a:prstGeom prst="rect">
            <a:avLst/>
          </a:prstGeom>
          <a:noFill/>
          <a:ln w="9525">
            <a:noFill/>
            <a:miter lim="800000"/>
            <a:headEnd/>
            <a:tailEnd/>
          </a:ln>
        </p:spPr>
      </p:pic>
      <p:sp>
        <p:nvSpPr>
          <p:cNvPr id="3074" name="Rectangle 2"/>
          <p:cNvSpPr>
            <a:spLocks noGrp="1" noChangeArrowheads="1"/>
          </p:cNvSpPr>
          <p:nvPr>
            <p:ph type="ctrTitle"/>
          </p:nvPr>
        </p:nvSpPr>
        <p:spPr>
          <a:xfrm>
            <a:off x="342900" y="1457325"/>
            <a:ext cx="8458200" cy="1102519"/>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4529138"/>
            <a:ext cx="2133600" cy="154781"/>
          </a:xfrm>
        </p:spPr>
        <p:txBody>
          <a:bodyPr/>
          <a:lstStyle>
            <a:lvl1pPr>
              <a:defRPr/>
            </a:lvl1pPr>
          </a:lstStyle>
          <a:p>
            <a:fld id="{91A5AC0A-F4BD-4464-80DC-A88E0D9F781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6" y="786351"/>
            <a:ext cx="8467725" cy="3709449"/>
          </a:xfrm>
        </p:spPr>
        <p:txBody>
          <a:bodyPr/>
          <a:lstStyle>
            <a:lvl1pPr>
              <a:spcBef>
                <a:spcPts val="800"/>
              </a:spcBef>
              <a:defRPr/>
            </a:lvl1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3B20521C-F793-4067-BB07-C7AF74E21EF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6638925" y="4537473"/>
            <a:ext cx="2133600" cy="154781"/>
          </a:xfrm>
        </p:spPr>
        <p:txBody>
          <a:bodyPr/>
          <a:lstStyle>
            <a:lvl1pPr>
              <a:defRPr/>
            </a:lvl1pPr>
          </a:lstStyle>
          <a:p>
            <a:fld id="{156AB8A3-9FE4-4612-8857-687BFF70DD9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6" y="889397"/>
            <a:ext cx="4157663" cy="351948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7"/>
            <a:ext cx="4157662" cy="35194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93A6A834-CC4A-4943-952A-D55BFAADAD5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fld id="{2B3D8EEF-7576-4AB0-8518-088FB58AB73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803D9FE4-F784-4A94-8F3E-54A098F0E8CC}" type="slidenum">
              <a:rPr lang="en-US"/>
              <a:pPr/>
              <a:t>‹#›</a:t>
            </a:fld>
            <a:endParaRPr lang="en-US"/>
          </a:p>
        </p:txBody>
      </p:sp>
      <p:sp>
        <p:nvSpPr>
          <p:cNvPr id="4" name="TextBox 3"/>
          <p:cNvSpPr txBox="1"/>
          <p:nvPr userDrawn="1"/>
        </p:nvSpPr>
        <p:spPr>
          <a:xfrm>
            <a:off x="389561" y="4760976"/>
            <a:ext cx="2432887" cy="307777"/>
          </a:xfrm>
          <a:prstGeom prst="rect">
            <a:avLst/>
          </a:prstGeom>
          <a:noFill/>
        </p:spPr>
        <p:txBody>
          <a:bodyPr wrap="square" rtlCol="0">
            <a:spAutoFit/>
          </a:bodyPr>
          <a:lstStyle/>
          <a:p>
            <a:r>
              <a:rPr lang="en-US" sz="1400" dirty="0">
                <a:solidFill>
                  <a:schemeClr val="bg2">
                    <a:lumMod val="40000"/>
                    <a:lumOff val="60000"/>
                  </a:schemeClr>
                </a:solidFill>
              </a:rPr>
              <a:t>TI CONFIDENTIAL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41276" y="4743450"/>
            <a:ext cx="87407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 name="Rectangle 21"/>
          <p:cNvSpPr/>
          <p:nvPr/>
        </p:nvSpPr>
        <p:spPr>
          <a:xfrm>
            <a:off x="1" y="4741069"/>
            <a:ext cx="8810625" cy="349758"/>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8" descr="ti_logo_powerpoint_1_line.png"/>
          <p:cNvPicPr>
            <a:picLocks noChangeAspect="1"/>
          </p:cNvPicPr>
          <p:nvPr/>
        </p:nvPicPr>
        <p:blipFill>
          <a:blip r:embed="rId16" cstate="print"/>
          <a:srcRect/>
          <a:stretch>
            <a:fillRect/>
          </a:stretch>
        </p:blipFill>
        <p:spPr bwMode="auto">
          <a:xfrm>
            <a:off x="6675439" y="4830367"/>
            <a:ext cx="1874837" cy="173831"/>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07156"/>
            <a:ext cx="8458200" cy="6107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333376" y="794148"/>
            <a:ext cx="8467725" cy="370165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6"/>
          <p:cNvSpPr>
            <a:spLocks noGrp="1" noChangeArrowheads="1"/>
          </p:cNvSpPr>
          <p:nvPr>
            <p:ph type="sldNum" sz="quarter" idx="4"/>
          </p:nvPr>
        </p:nvSpPr>
        <p:spPr bwMode="auto">
          <a:xfrm>
            <a:off x="6642100" y="4537473"/>
            <a:ext cx="2133600" cy="1547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3144B24B-BAB1-431A-82C6-36E096187F5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28" r:id="rId5"/>
    <p:sldLayoutId id="2147483741"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hf hdr="0" ftr="0" dt="0"/>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ts val="8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a:solidFill>
            <a:schemeClr val="tx1"/>
          </a:solidFill>
          <a:latin typeface="+mn-lt"/>
        </a:defRPr>
      </a:lvl3pPr>
      <a:lvl4pPr marL="1201738" indent="-233363" algn="l" rtl="0" eaLnBrk="1" fontAlgn="base" hangingPunct="1">
        <a:spcBef>
          <a:spcPct val="5000"/>
        </a:spcBef>
        <a:spcAft>
          <a:spcPct val="0"/>
        </a:spcAft>
        <a:buChar char="–"/>
        <a:defRPr>
          <a:solidFill>
            <a:schemeClr val="tx1"/>
          </a:solidFill>
          <a:latin typeface="+mn-lt"/>
        </a:defRPr>
      </a:lvl4pPr>
      <a:lvl5pPr marL="1489075" indent="-173038" algn="l" rtl="0" eaLnBrk="1" fontAlgn="base" hangingPunct="1">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09843C0-6DAC-490D-A4BA-BCECDC8ED96F}" type="slidenum">
              <a:rPr lang="en-US" smtClean="0"/>
              <a:pPr/>
              <a:t>1</a:t>
            </a:fld>
            <a:endParaRPr lang="en-US"/>
          </a:p>
        </p:txBody>
      </p:sp>
      <p:sp>
        <p:nvSpPr>
          <p:cNvPr id="5" name="Title 6"/>
          <p:cNvSpPr>
            <a:spLocks noGrp="1"/>
          </p:cNvSpPr>
          <p:nvPr>
            <p:ph type="ctrTitle"/>
          </p:nvPr>
        </p:nvSpPr>
        <p:spPr>
          <a:xfrm>
            <a:off x="65809" y="1469231"/>
            <a:ext cx="9012381" cy="1102519"/>
          </a:xfrm>
        </p:spPr>
        <p:txBody>
          <a:bodyPr/>
          <a:lstStyle/>
          <a:p>
            <a:r>
              <a:rPr lang="en-US" altLang="zh-CN" sz="3600" dirty="0">
                <a:solidFill>
                  <a:srgbClr val="FF0000"/>
                </a:solidFill>
                <a:ea typeface="宋体" pitchFamily="2" charset="-122"/>
              </a:rPr>
              <a:t>Efficiency comparison test between TPS63805 and TPS631000</a:t>
            </a:r>
            <a:endParaRPr lang="en-US" altLang="zh-CN" sz="2400" dirty="0">
              <a:ea typeface="宋体" pitchFamily="2" charset="-122"/>
            </a:endParaRPr>
          </a:p>
        </p:txBody>
      </p:sp>
    </p:spTree>
    <p:extLst>
      <p:ext uri="{BB962C8B-B14F-4D97-AF65-F5344CB8AC3E}">
        <p14:creationId xmlns:p14="http://schemas.microsoft.com/office/powerpoint/2010/main" val="122865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10</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287160" y="711994"/>
            <a:ext cx="8638118" cy="14728"/>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R</a:t>
            </a:r>
            <a:r>
              <a:rPr lang="en-US" altLang="zh-CN" dirty="0"/>
              <a:t>ipple test</a:t>
            </a:r>
            <a:br>
              <a:rPr lang="en-US" dirty="0"/>
            </a:br>
            <a:r>
              <a:rPr lang="en-US" sz="1500" dirty="0">
                <a:solidFill>
                  <a:srgbClr val="0000FF"/>
                </a:solidFill>
              </a:rPr>
              <a:t>Vin=5V  </a:t>
            </a:r>
            <a:r>
              <a:rPr lang="en-US" sz="1500" dirty="0" err="1">
                <a:solidFill>
                  <a:srgbClr val="0000FF"/>
                </a:solidFill>
              </a:rPr>
              <a:t>Vout</a:t>
            </a:r>
            <a:r>
              <a:rPr lang="en-US" sz="1500" dirty="0">
                <a:solidFill>
                  <a:srgbClr val="0000FF"/>
                </a:solidFill>
              </a:rPr>
              <a:t>=3.3V  </a:t>
            </a:r>
            <a:r>
              <a:rPr lang="en-US" sz="1500" dirty="0" err="1">
                <a:solidFill>
                  <a:srgbClr val="0000FF"/>
                </a:solidFill>
              </a:rPr>
              <a:t>Iout</a:t>
            </a:r>
            <a:r>
              <a:rPr lang="en-US" sz="1500" dirty="0">
                <a:solidFill>
                  <a:srgbClr val="0000FF"/>
                </a:solidFill>
              </a:rPr>
              <a:t>=0.0048A Capacitor:22u/10V X5R with </a:t>
            </a:r>
            <a:r>
              <a:rPr lang="en-US" sz="1500" dirty="0" err="1">
                <a:solidFill>
                  <a:srgbClr val="0000FF"/>
                </a:solidFill>
              </a:rPr>
              <a:t>Cff</a:t>
            </a:r>
            <a:r>
              <a:rPr lang="en-US" sz="1500" dirty="0">
                <a:solidFill>
                  <a:srgbClr val="0000FF"/>
                </a:solidFill>
              </a:rPr>
              <a:t>=51pF PFM</a:t>
            </a:r>
            <a:endParaRPr lang="en-US" dirty="0">
              <a:solidFill>
                <a:srgbClr val="0000FF"/>
              </a:solidFill>
            </a:endParaRPr>
          </a:p>
        </p:txBody>
      </p:sp>
      <p:sp>
        <p:nvSpPr>
          <p:cNvPr id="5" name="TextBox 4">
            <a:extLst>
              <a:ext uri="{FF2B5EF4-FFF2-40B4-BE49-F238E27FC236}">
                <a16:creationId xmlns:a16="http://schemas.microsoft.com/office/drawing/2014/main" id="{5EFEAD27-D78C-43A9-A842-E5D223E621DF}"/>
              </a:ext>
            </a:extLst>
          </p:cNvPr>
          <p:cNvSpPr txBox="1"/>
          <p:nvPr/>
        </p:nvSpPr>
        <p:spPr>
          <a:xfrm>
            <a:off x="2005024" y="4121658"/>
            <a:ext cx="5133952" cy="646331"/>
          </a:xfrm>
          <a:prstGeom prst="rect">
            <a:avLst/>
          </a:prstGeom>
          <a:noFill/>
        </p:spPr>
        <p:txBody>
          <a:bodyPr wrap="square" rtlCol="0">
            <a:spAutoFit/>
          </a:bodyPr>
          <a:lstStyle/>
          <a:p>
            <a:r>
              <a:rPr lang="en-US" sz="1200" dirty="0">
                <a:solidFill>
                  <a:srgbClr val="1407B9"/>
                </a:solidFill>
              </a:rPr>
              <a:t>Single pulse during switching, the maximum output ripple is 46mV. Also we did test in the range of </a:t>
            </a:r>
            <a:r>
              <a:rPr lang="en-US" sz="1200" dirty="0" err="1">
                <a:solidFill>
                  <a:srgbClr val="1407B9"/>
                </a:solidFill>
              </a:rPr>
              <a:t>Iout</a:t>
            </a:r>
            <a:r>
              <a:rPr lang="en-US" sz="1200" dirty="0">
                <a:solidFill>
                  <a:srgbClr val="1407B9"/>
                </a:solidFill>
              </a:rPr>
              <a:t>=0.003-0.025A Vin=2/3.3/5V. The ripple always smaller than 60mV</a:t>
            </a:r>
          </a:p>
        </p:txBody>
      </p:sp>
      <p:pic>
        <p:nvPicPr>
          <p:cNvPr id="3" name="Picture 2">
            <a:extLst>
              <a:ext uri="{FF2B5EF4-FFF2-40B4-BE49-F238E27FC236}">
                <a16:creationId xmlns:a16="http://schemas.microsoft.com/office/drawing/2014/main" id="{ED6DF025-000C-490B-A63B-55C1C2A35066}"/>
              </a:ext>
            </a:extLst>
          </p:cNvPr>
          <p:cNvPicPr>
            <a:picLocks noChangeAspect="1"/>
          </p:cNvPicPr>
          <p:nvPr/>
        </p:nvPicPr>
        <p:blipFill>
          <a:blip r:embed="rId3"/>
          <a:stretch>
            <a:fillRect/>
          </a:stretch>
        </p:blipFill>
        <p:spPr>
          <a:xfrm>
            <a:off x="2040854" y="1021842"/>
            <a:ext cx="5130729" cy="3099816"/>
          </a:xfrm>
          <a:prstGeom prst="rect">
            <a:avLst/>
          </a:prstGeom>
        </p:spPr>
      </p:pic>
    </p:spTree>
    <p:extLst>
      <p:ext uri="{BB962C8B-B14F-4D97-AF65-F5344CB8AC3E}">
        <p14:creationId xmlns:p14="http://schemas.microsoft.com/office/powerpoint/2010/main" val="3288977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11</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287160" y="711994"/>
            <a:ext cx="8638118" cy="14728"/>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Loop is unstable</a:t>
            </a:r>
            <a:br>
              <a:rPr lang="en-US" dirty="0"/>
            </a:br>
            <a:r>
              <a:rPr lang="en-US" sz="1500" dirty="0">
                <a:solidFill>
                  <a:srgbClr val="0000FF"/>
                </a:solidFill>
              </a:rPr>
              <a:t>Vin=5V  </a:t>
            </a:r>
            <a:r>
              <a:rPr lang="en-US" sz="1500" dirty="0" err="1">
                <a:solidFill>
                  <a:srgbClr val="0000FF"/>
                </a:solidFill>
              </a:rPr>
              <a:t>Vout</a:t>
            </a:r>
            <a:r>
              <a:rPr lang="en-US" sz="1500" dirty="0">
                <a:solidFill>
                  <a:srgbClr val="0000FF"/>
                </a:solidFill>
              </a:rPr>
              <a:t>=3.3V  </a:t>
            </a:r>
            <a:r>
              <a:rPr lang="en-US" sz="1500" dirty="0" err="1">
                <a:solidFill>
                  <a:srgbClr val="0000FF"/>
                </a:solidFill>
              </a:rPr>
              <a:t>Iout</a:t>
            </a:r>
            <a:r>
              <a:rPr lang="en-US" sz="1500" dirty="0">
                <a:solidFill>
                  <a:srgbClr val="0000FF"/>
                </a:solidFill>
              </a:rPr>
              <a:t>=0A Capacitor:22u/10V X5R </a:t>
            </a:r>
            <a:r>
              <a:rPr lang="en-US" sz="1500" dirty="0" err="1">
                <a:solidFill>
                  <a:srgbClr val="0000FF"/>
                </a:solidFill>
              </a:rPr>
              <a:t>Cff</a:t>
            </a:r>
            <a:r>
              <a:rPr lang="en-US" sz="1500" dirty="0">
                <a:solidFill>
                  <a:srgbClr val="0000FF"/>
                </a:solidFill>
              </a:rPr>
              <a:t>=51pF  FPWM</a:t>
            </a:r>
            <a:endParaRPr lang="en-US" dirty="0">
              <a:solidFill>
                <a:srgbClr val="0000FF"/>
              </a:solidFill>
            </a:endParaRPr>
          </a:p>
        </p:txBody>
      </p:sp>
      <p:sp>
        <p:nvSpPr>
          <p:cNvPr id="5" name="TextBox 4">
            <a:extLst>
              <a:ext uri="{FF2B5EF4-FFF2-40B4-BE49-F238E27FC236}">
                <a16:creationId xmlns:a16="http://schemas.microsoft.com/office/drawing/2014/main" id="{5EFEAD27-D78C-43A9-A842-E5D223E621DF}"/>
              </a:ext>
            </a:extLst>
          </p:cNvPr>
          <p:cNvSpPr txBox="1"/>
          <p:nvPr/>
        </p:nvSpPr>
        <p:spPr>
          <a:xfrm>
            <a:off x="2005024" y="4236766"/>
            <a:ext cx="5133952" cy="461665"/>
          </a:xfrm>
          <a:prstGeom prst="rect">
            <a:avLst/>
          </a:prstGeom>
          <a:noFill/>
        </p:spPr>
        <p:txBody>
          <a:bodyPr wrap="square" rtlCol="0">
            <a:spAutoFit/>
          </a:bodyPr>
          <a:lstStyle/>
          <a:p>
            <a:r>
              <a:rPr lang="en-US" sz="1200" dirty="0">
                <a:solidFill>
                  <a:srgbClr val="FF0000"/>
                </a:solidFill>
              </a:rPr>
              <a:t>Warning: loop is not stable with </a:t>
            </a:r>
            <a:r>
              <a:rPr lang="en-US" sz="1200" dirty="0" err="1">
                <a:solidFill>
                  <a:srgbClr val="FF0000"/>
                </a:solidFill>
              </a:rPr>
              <a:t>Cff</a:t>
            </a:r>
            <a:r>
              <a:rPr lang="en-US" sz="1200" dirty="0">
                <a:solidFill>
                  <a:srgbClr val="FF0000"/>
                </a:solidFill>
              </a:rPr>
              <a:t>=51pF. </a:t>
            </a:r>
            <a:r>
              <a:rPr lang="en-US" sz="1200" dirty="0">
                <a:solidFill>
                  <a:srgbClr val="1407B9"/>
                </a:solidFill>
              </a:rPr>
              <a:t>Make sure the output current should no more than 0.1A(PFM working only) if </a:t>
            </a:r>
            <a:r>
              <a:rPr lang="en-US" sz="1200" dirty="0" err="1">
                <a:solidFill>
                  <a:srgbClr val="1407B9"/>
                </a:solidFill>
              </a:rPr>
              <a:t>Cff</a:t>
            </a:r>
            <a:r>
              <a:rPr lang="en-US" sz="1200" dirty="0">
                <a:solidFill>
                  <a:srgbClr val="1407B9"/>
                </a:solidFill>
              </a:rPr>
              <a:t>=51pF used.</a:t>
            </a:r>
          </a:p>
        </p:txBody>
      </p:sp>
      <p:pic>
        <p:nvPicPr>
          <p:cNvPr id="3" name="Picture 2">
            <a:extLst>
              <a:ext uri="{FF2B5EF4-FFF2-40B4-BE49-F238E27FC236}">
                <a16:creationId xmlns:a16="http://schemas.microsoft.com/office/drawing/2014/main" id="{DF56F9CB-17D7-43F3-A4F4-61FC074D1346}"/>
              </a:ext>
            </a:extLst>
          </p:cNvPr>
          <p:cNvPicPr>
            <a:picLocks noChangeAspect="1"/>
          </p:cNvPicPr>
          <p:nvPr/>
        </p:nvPicPr>
        <p:blipFill>
          <a:blip r:embed="rId3"/>
          <a:stretch>
            <a:fillRect/>
          </a:stretch>
        </p:blipFill>
        <p:spPr>
          <a:xfrm>
            <a:off x="2026614" y="1021842"/>
            <a:ext cx="5159210" cy="3099816"/>
          </a:xfrm>
          <a:prstGeom prst="rect">
            <a:avLst/>
          </a:prstGeom>
        </p:spPr>
      </p:pic>
    </p:spTree>
    <p:extLst>
      <p:ext uri="{BB962C8B-B14F-4D97-AF65-F5344CB8AC3E}">
        <p14:creationId xmlns:p14="http://schemas.microsoft.com/office/powerpoint/2010/main" val="169930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12</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287160" y="711994"/>
            <a:ext cx="8638118" cy="14728"/>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Load transient</a:t>
            </a:r>
            <a:br>
              <a:rPr lang="en-US" dirty="0"/>
            </a:br>
            <a:r>
              <a:rPr lang="en-US" sz="1500" dirty="0">
                <a:solidFill>
                  <a:srgbClr val="0000FF"/>
                </a:solidFill>
              </a:rPr>
              <a:t>Vin=5V  </a:t>
            </a:r>
            <a:r>
              <a:rPr lang="en-US" sz="1500" dirty="0" err="1">
                <a:solidFill>
                  <a:srgbClr val="0000FF"/>
                </a:solidFill>
              </a:rPr>
              <a:t>Vout</a:t>
            </a:r>
            <a:r>
              <a:rPr lang="en-US" sz="1500" dirty="0">
                <a:solidFill>
                  <a:srgbClr val="0000FF"/>
                </a:solidFill>
              </a:rPr>
              <a:t>=3.3V  </a:t>
            </a:r>
            <a:r>
              <a:rPr lang="en-US" sz="1500" dirty="0" err="1">
                <a:solidFill>
                  <a:srgbClr val="0000FF"/>
                </a:solidFill>
              </a:rPr>
              <a:t>Iout</a:t>
            </a:r>
            <a:r>
              <a:rPr lang="en-US" sz="1500" dirty="0">
                <a:solidFill>
                  <a:srgbClr val="0000FF"/>
                </a:solidFill>
              </a:rPr>
              <a:t>=0-1A 250mA/us Capacitor:22u/10V X5R  PFM</a:t>
            </a:r>
            <a:endParaRPr lang="en-US" dirty="0">
              <a:solidFill>
                <a:srgbClr val="0000FF"/>
              </a:solidFill>
            </a:endParaRPr>
          </a:p>
        </p:txBody>
      </p:sp>
      <p:sp>
        <p:nvSpPr>
          <p:cNvPr id="5" name="TextBox 4">
            <a:extLst>
              <a:ext uri="{FF2B5EF4-FFF2-40B4-BE49-F238E27FC236}">
                <a16:creationId xmlns:a16="http://schemas.microsoft.com/office/drawing/2014/main" id="{5EFEAD27-D78C-43A9-A842-E5D223E621DF}"/>
              </a:ext>
            </a:extLst>
          </p:cNvPr>
          <p:cNvSpPr txBox="1"/>
          <p:nvPr/>
        </p:nvSpPr>
        <p:spPr>
          <a:xfrm>
            <a:off x="2005024" y="4236766"/>
            <a:ext cx="5133952" cy="276999"/>
          </a:xfrm>
          <a:prstGeom prst="rect">
            <a:avLst/>
          </a:prstGeom>
          <a:noFill/>
        </p:spPr>
        <p:txBody>
          <a:bodyPr wrap="square" rtlCol="0">
            <a:spAutoFit/>
          </a:bodyPr>
          <a:lstStyle/>
          <a:p>
            <a:r>
              <a:rPr lang="en-US" sz="1200" dirty="0">
                <a:solidFill>
                  <a:srgbClr val="1407B9"/>
                </a:solidFill>
              </a:rPr>
              <a:t>loop is  stable without </a:t>
            </a:r>
            <a:r>
              <a:rPr lang="en-US" sz="1200" dirty="0" err="1">
                <a:solidFill>
                  <a:srgbClr val="1407B9"/>
                </a:solidFill>
              </a:rPr>
              <a:t>Cff</a:t>
            </a:r>
            <a:r>
              <a:rPr lang="en-US" sz="1200" dirty="0">
                <a:solidFill>
                  <a:srgbClr val="1407B9"/>
                </a:solidFill>
              </a:rPr>
              <a:t> when </a:t>
            </a:r>
            <a:r>
              <a:rPr lang="en-US" sz="1200" dirty="0" err="1">
                <a:solidFill>
                  <a:srgbClr val="1407B9"/>
                </a:solidFill>
              </a:rPr>
              <a:t>Cout</a:t>
            </a:r>
            <a:r>
              <a:rPr lang="en-US" sz="1200" dirty="0">
                <a:solidFill>
                  <a:srgbClr val="1407B9"/>
                </a:solidFill>
              </a:rPr>
              <a:t>=22uF.</a:t>
            </a:r>
          </a:p>
        </p:txBody>
      </p:sp>
      <p:pic>
        <p:nvPicPr>
          <p:cNvPr id="2" name="Picture 1">
            <a:extLst>
              <a:ext uri="{FF2B5EF4-FFF2-40B4-BE49-F238E27FC236}">
                <a16:creationId xmlns:a16="http://schemas.microsoft.com/office/drawing/2014/main" id="{D621B08E-4417-4D46-A07D-C4FFD2793773}"/>
              </a:ext>
            </a:extLst>
          </p:cNvPr>
          <p:cNvPicPr>
            <a:picLocks noChangeAspect="1"/>
          </p:cNvPicPr>
          <p:nvPr/>
        </p:nvPicPr>
        <p:blipFill>
          <a:blip r:embed="rId3"/>
          <a:stretch>
            <a:fillRect/>
          </a:stretch>
        </p:blipFill>
        <p:spPr>
          <a:xfrm>
            <a:off x="2005024" y="1027429"/>
            <a:ext cx="5132570" cy="3099816"/>
          </a:xfrm>
          <a:prstGeom prst="rect">
            <a:avLst/>
          </a:prstGeom>
        </p:spPr>
      </p:pic>
    </p:spTree>
    <p:extLst>
      <p:ext uri="{BB962C8B-B14F-4D97-AF65-F5344CB8AC3E}">
        <p14:creationId xmlns:p14="http://schemas.microsoft.com/office/powerpoint/2010/main" val="4046793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BD60626-1ACC-48B1-8201-AA7BD5684B54}" type="slidenum">
              <a:rPr lang="en-US" smtClean="0"/>
              <a:pPr/>
              <a:t>13</a:t>
            </a:fld>
            <a:endParaRPr lang="en-US"/>
          </a:p>
        </p:txBody>
      </p:sp>
      <p:sp>
        <p:nvSpPr>
          <p:cNvPr id="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itle 1"/>
          <p:cNvSpPr txBox="1">
            <a:spLocks/>
          </p:cNvSpPr>
          <p:nvPr/>
        </p:nvSpPr>
        <p:spPr>
          <a:xfrm>
            <a:off x="62436" y="9517"/>
            <a:ext cx="8455025" cy="470939"/>
          </a:xfrm>
          <a:prstGeom prst="rect">
            <a:avLst/>
          </a:prstGeom>
        </p:spPr>
        <p:txBody>
          <a:bodyPr/>
          <a:lst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a:lstStyle>
          <a:p>
            <a:pPr>
              <a:defRPr/>
            </a:pPr>
            <a:r>
              <a:rPr lang="en-US" altLang="en-US" sz="2800" kern="0" dirty="0">
                <a:solidFill>
                  <a:srgbClr val="FF0000"/>
                </a:solidFill>
              </a:rPr>
              <a:t>Test results</a:t>
            </a:r>
            <a:endParaRPr lang="en-US" altLang="en-US" sz="2800" kern="0" dirty="0"/>
          </a:p>
        </p:txBody>
      </p:sp>
      <p:graphicFrame>
        <p:nvGraphicFramePr>
          <p:cNvPr id="3" name="Table 2">
            <a:extLst>
              <a:ext uri="{FF2B5EF4-FFF2-40B4-BE49-F238E27FC236}">
                <a16:creationId xmlns:a16="http://schemas.microsoft.com/office/drawing/2014/main" id="{3B60D75E-71C4-45CA-89E1-82C421817A11}"/>
              </a:ext>
            </a:extLst>
          </p:cNvPr>
          <p:cNvGraphicFramePr>
            <a:graphicFrameLocks noGrp="1"/>
          </p:cNvGraphicFramePr>
          <p:nvPr>
            <p:extLst>
              <p:ext uri="{D42A27DB-BD31-4B8C-83A1-F6EECF244321}">
                <p14:modId xmlns:p14="http://schemas.microsoft.com/office/powerpoint/2010/main" val="2366472013"/>
              </p:ext>
            </p:extLst>
          </p:nvPr>
        </p:nvGraphicFramePr>
        <p:xfrm>
          <a:off x="595424" y="1777049"/>
          <a:ext cx="7430243" cy="1112520"/>
        </p:xfrm>
        <a:graphic>
          <a:graphicData uri="http://schemas.openxmlformats.org/drawingml/2006/table">
            <a:tbl>
              <a:tblPr firstRow="1" bandRow="1">
                <a:tableStyleId>{5C22544A-7EE6-4342-B048-85BDC9FD1C3A}</a:tableStyleId>
              </a:tblPr>
              <a:tblGrid>
                <a:gridCol w="1609060">
                  <a:extLst>
                    <a:ext uri="{9D8B030D-6E8A-4147-A177-3AD203B41FA5}">
                      <a16:colId xmlns:a16="http://schemas.microsoft.com/office/drawing/2014/main" val="1162241503"/>
                    </a:ext>
                  </a:extLst>
                </a:gridCol>
                <a:gridCol w="1169581">
                  <a:extLst>
                    <a:ext uri="{9D8B030D-6E8A-4147-A177-3AD203B41FA5}">
                      <a16:colId xmlns:a16="http://schemas.microsoft.com/office/drawing/2014/main" val="3037481428"/>
                    </a:ext>
                  </a:extLst>
                </a:gridCol>
                <a:gridCol w="1212112">
                  <a:extLst>
                    <a:ext uri="{9D8B030D-6E8A-4147-A177-3AD203B41FA5}">
                      <a16:colId xmlns:a16="http://schemas.microsoft.com/office/drawing/2014/main" val="2120943548"/>
                    </a:ext>
                  </a:extLst>
                </a:gridCol>
                <a:gridCol w="1079668">
                  <a:extLst>
                    <a:ext uri="{9D8B030D-6E8A-4147-A177-3AD203B41FA5}">
                      <a16:colId xmlns:a16="http://schemas.microsoft.com/office/drawing/2014/main" val="2830139183"/>
                    </a:ext>
                  </a:extLst>
                </a:gridCol>
                <a:gridCol w="1148019">
                  <a:extLst>
                    <a:ext uri="{9D8B030D-6E8A-4147-A177-3AD203B41FA5}">
                      <a16:colId xmlns:a16="http://schemas.microsoft.com/office/drawing/2014/main" val="1136089646"/>
                    </a:ext>
                  </a:extLst>
                </a:gridCol>
                <a:gridCol w="1211803">
                  <a:extLst>
                    <a:ext uri="{9D8B030D-6E8A-4147-A177-3AD203B41FA5}">
                      <a16:colId xmlns:a16="http://schemas.microsoft.com/office/drawing/2014/main" val="2240691473"/>
                    </a:ext>
                  </a:extLst>
                </a:gridCol>
              </a:tblGrid>
              <a:tr h="370840">
                <a:tc>
                  <a:txBody>
                    <a:bodyPr/>
                    <a:lstStyle/>
                    <a:p>
                      <a:endParaRPr lang="en-US" dirty="0"/>
                    </a:p>
                  </a:txBody>
                  <a:tcPr/>
                </a:tc>
                <a:tc>
                  <a:txBody>
                    <a:bodyPr/>
                    <a:lstStyle/>
                    <a:p>
                      <a:r>
                        <a:rPr lang="en-US" dirty="0"/>
                        <a:t>Vin</a:t>
                      </a:r>
                    </a:p>
                  </a:txBody>
                  <a:tcPr/>
                </a:tc>
                <a:tc>
                  <a:txBody>
                    <a:bodyPr/>
                    <a:lstStyle/>
                    <a:p>
                      <a:r>
                        <a:rPr lang="en-US" dirty="0" err="1"/>
                        <a:t>Iin</a:t>
                      </a:r>
                      <a:endParaRPr lang="en-US" dirty="0"/>
                    </a:p>
                  </a:txBody>
                  <a:tcPr/>
                </a:tc>
                <a:tc>
                  <a:txBody>
                    <a:bodyPr/>
                    <a:lstStyle/>
                    <a:p>
                      <a:r>
                        <a:rPr lang="en-US" dirty="0" err="1"/>
                        <a:t>Vout</a:t>
                      </a:r>
                      <a:endParaRPr lang="en-US" dirty="0"/>
                    </a:p>
                  </a:txBody>
                  <a:tcPr/>
                </a:tc>
                <a:tc>
                  <a:txBody>
                    <a:bodyPr/>
                    <a:lstStyle/>
                    <a:p>
                      <a:r>
                        <a:rPr lang="en-US" dirty="0" err="1"/>
                        <a:t>Iout</a:t>
                      </a:r>
                      <a:endParaRPr lang="en-US" dirty="0"/>
                    </a:p>
                  </a:txBody>
                  <a:tcPr/>
                </a:tc>
                <a:tc>
                  <a:txBody>
                    <a:bodyPr/>
                    <a:lstStyle/>
                    <a:p>
                      <a:r>
                        <a:rPr lang="en-US" dirty="0"/>
                        <a:t>Eff</a:t>
                      </a:r>
                    </a:p>
                  </a:txBody>
                  <a:tcPr/>
                </a:tc>
                <a:extLst>
                  <a:ext uri="{0D108BD9-81ED-4DB2-BD59-A6C34878D82A}">
                    <a16:rowId xmlns:a16="http://schemas.microsoft.com/office/drawing/2014/main" val="1656510094"/>
                  </a:ext>
                </a:extLst>
              </a:tr>
              <a:tr h="370840">
                <a:tc>
                  <a:txBody>
                    <a:bodyPr/>
                    <a:lstStyle/>
                    <a:p>
                      <a:r>
                        <a:rPr lang="en-US" sz="1200" dirty="0"/>
                        <a:t>TPS631000(with </a:t>
                      </a:r>
                      <a:r>
                        <a:rPr lang="en-US" sz="1200" dirty="0" err="1"/>
                        <a:t>Cff</a:t>
                      </a:r>
                      <a:r>
                        <a:rPr lang="en-US" sz="1200" dirty="0"/>
                        <a:t>)</a:t>
                      </a:r>
                    </a:p>
                  </a:txBody>
                  <a:tcPr/>
                </a:tc>
                <a:tc>
                  <a:txBody>
                    <a:bodyPr/>
                    <a:lstStyle/>
                    <a:p>
                      <a:r>
                        <a:rPr lang="en-US" sz="1200" dirty="0"/>
                        <a:t>3.698</a:t>
                      </a:r>
                    </a:p>
                  </a:txBody>
                  <a:tcPr/>
                </a:tc>
                <a:tc>
                  <a:txBody>
                    <a:bodyPr/>
                    <a:lstStyle/>
                    <a:p>
                      <a:r>
                        <a:rPr lang="en-US" sz="1200" dirty="0"/>
                        <a:t>0.0143</a:t>
                      </a:r>
                    </a:p>
                  </a:txBody>
                  <a:tcPr/>
                </a:tc>
                <a:tc>
                  <a:txBody>
                    <a:bodyPr/>
                    <a:lstStyle/>
                    <a:p>
                      <a:r>
                        <a:rPr lang="en-US" sz="1200" dirty="0"/>
                        <a:t>3.281</a:t>
                      </a:r>
                    </a:p>
                  </a:txBody>
                  <a:tcPr/>
                </a:tc>
                <a:tc>
                  <a:txBody>
                    <a:bodyPr/>
                    <a:lstStyle/>
                    <a:p>
                      <a:r>
                        <a:rPr lang="en-US" sz="1200" dirty="0"/>
                        <a:t>0.0152</a:t>
                      </a:r>
                    </a:p>
                  </a:txBody>
                  <a:tcPr/>
                </a:tc>
                <a:tc>
                  <a:txBody>
                    <a:bodyPr/>
                    <a:lstStyle/>
                    <a:p>
                      <a:r>
                        <a:rPr lang="en-US" sz="1200" dirty="0"/>
                        <a:t>94.3%</a:t>
                      </a:r>
                    </a:p>
                  </a:txBody>
                  <a:tcPr/>
                </a:tc>
                <a:extLst>
                  <a:ext uri="{0D108BD9-81ED-4DB2-BD59-A6C34878D82A}">
                    <a16:rowId xmlns:a16="http://schemas.microsoft.com/office/drawing/2014/main" val="562330493"/>
                  </a:ext>
                </a:extLst>
              </a:tr>
              <a:tr h="370840">
                <a:tc>
                  <a:txBody>
                    <a:bodyPr/>
                    <a:lstStyle/>
                    <a:p>
                      <a:r>
                        <a:rPr lang="en-US" sz="1200" dirty="0"/>
                        <a:t>TPS631000</a:t>
                      </a:r>
                    </a:p>
                  </a:txBody>
                  <a:tcPr/>
                </a:tc>
                <a:tc>
                  <a:txBody>
                    <a:bodyPr/>
                    <a:lstStyle/>
                    <a:p>
                      <a:r>
                        <a:rPr lang="en-US" sz="1200" dirty="0"/>
                        <a:t>3.699</a:t>
                      </a:r>
                    </a:p>
                  </a:txBody>
                  <a:tcPr/>
                </a:tc>
                <a:tc>
                  <a:txBody>
                    <a:bodyPr/>
                    <a:lstStyle/>
                    <a:p>
                      <a:r>
                        <a:rPr lang="en-US" sz="1200" dirty="0"/>
                        <a:t>0.0146</a:t>
                      </a:r>
                    </a:p>
                  </a:txBody>
                  <a:tcPr/>
                </a:tc>
                <a:tc>
                  <a:txBody>
                    <a:bodyPr/>
                    <a:lstStyle/>
                    <a:p>
                      <a:r>
                        <a:rPr lang="en-US" sz="1200" dirty="0"/>
                        <a:t>3.279</a:t>
                      </a:r>
                    </a:p>
                  </a:txBody>
                  <a:tcPr/>
                </a:tc>
                <a:tc>
                  <a:txBody>
                    <a:bodyPr/>
                    <a:lstStyle/>
                    <a:p>
                      <a:r>
                        <a:rPr lang="en-US" sz="1200" dirty="0"/>
                        <a:t>0.0152</a:t>
                      </a:r>
                    </a:p>
                  </a:txBody>
                  <a:tcPr/>
                </a:tc>
                <a:tc>
                  <a:txBody>
                    <a:bodyPr/>
                    <a:lstStyle/>
                    <a:p>
                      <a:r>
                        <a:rPr lang="en-US" sz="1200" dirty="0"/>
                        <a:t>92.3%</a:t>
                      </a:r>
                    </a:p>
                  </a:txBody>
                  <a:tcPr/>
                </a:tc>
                <a:extLst>
                  <a:ext uri="{0D108BD9-81ED-4DB2-BD59-A6C34878D82A}">
                    <a16:rowId xmlns:a16="http://schemas.microsoft.com/office/drawing/2014/main" val="891028711"/>
                  </a:ext>
                </a:extLst>
              </a:tr>
            </a:tbl>
          </a:graphicData>
        </a:graphic>
      </p:graphicFrame>
    </p:spTree>
    <p:extLst>
      <p:ext uri="{BB962C8B-B14F-4D97-AF65-F5344CB8AC3E}">
        <p14:creationId xmlns:p14="http://schemas.microsoft.com/office/powerpoint/2010/main" val="91574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BD60626-1ACC-48B1-8201-AA7BD5684B54}" type="slidenum">
              <a:rPr lang="en-US" smtClean="0"/>
              <a:pPr/>
              <a:t>2</a:t>
            </a:fld>
            <a:endParaRPr lang="en-US"/>
          </a:p>
        </p:txBody>
      </p:sp>
      <p:sp>
        <p:nvSpPr>
          <p:cNvPr id="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1"/>
          <p:cNvSpPr txBox="1">
            <a:spLocks/>
          </p:cNvSpPr>
          <p:nvPr/>
        </p:nvSpPr>
        <p:spPr bwMode="auto">
          <a:xfrm>
            <a:off x="6642100" y="4537473"/>
            <a:ext cx="2133600" cy="1547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8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4BD60626-1ACC-48B1-8201-AA7BD5684B54}" type="slidenum">
              <a:rPr lang="en-US" smtClean="0"/>
              <a:pPr/>
              <a:t>2</a:t>
            </a:fld>
            <a:endParaRPr lang="en-US"/>
          </a:p>
        </p:txBody>
      </p:sp>
      <p:sp>
        <p:nvSpPr>
          <p:cNvPr id="7"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1"/>
          <p:cNvSpPr txBox="1">
            <a:spLocks/>
          </p:cNvSpPr>
          <p:nvPr/>
        </p:nvSpPr>
        <p:spPr>
          <a:xfrm>
            <a:off x="62437" y="9517"/>
            <a:ext cx="9020606" cy="470939"/>
          </a:xfrm>
          <a:prstGeom prst="rect">
            <a:avLst/>
          </a:prstGeom>
        </p:spPr>
        <p:txBody>
          <a:bodyPr/>
          <a:lst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a:lstStyle>
          <a:p>
            <a:pPr>
              <a:defRPr/>
            </a:pPr>
            <a:r>
              <a:rPr lang="en-US" altLang="en-US" sz="2800" kern="0" dirty="0">
                <a:solidFill>
                  <a:srgbClr val="FF0000"/>
                </a:solidFill>
              </a:rPr>
              <a:t>Information of inductor</a:t>
            </a:r>
            <a:endParaRPr lang="en-US" altLang="en-US" sz="1800" kern="0" dirty="0">
              <a:solidFill>
                <a:schemeClr val="tx1"/>
              </a:solidFill>
            </a:endParaRPr>
          </a:p>
        </p:txBody>
      </p:sp>
      <p:pic>
        <p:nvPicPr>
          <p:cNvPr id="3" name="Picture 2">
            <a:extLst>
              <a:ext uri="{FF2B5EF4-FFF2-40B4-BE49-F238E27FC236}">
                <a16:creationId xmlns:a16="http://schemas.microsoft.com/office/drawing/2014/main" id="{A1F0EAED-704A-4DC2-9880-FC0C20DF78C8}"/>
              </a:ext>
            </a:extLst>
          </p:cNvPr>
          <p:cNvPicPr>
            <a:picLocks noChangeAspect="1"/>
          </p:cNvPicPr>
          <p:nvPr/>
        </p:nvPicPr>
        <p:blipFill>
          <a:blip r:embed="rId2"/>
          <a:stretch>
            <a:fillRect/>
          </a:stretch>
        </p:blipFill>
        <p:spPr>
          <a:xfrm>
            <a:off x="412416" y="618588"/>
            <a:ext cx="3020359" cy="3820625"/>
          </a:xfrm>
          <a:prstGeom prst="rect">
            <a:avLst/>
          </a:prstGeom>
        </p:spPr>
      </p:pic>
      <p:pic>
        <p:nvPicPr>
          <p:cNvPr id="12" name="Picture 11">
            <a:extLst>
              <a:ext uri="{FF2B5EF4-FFF2-40B4-BE49-F238E27FC236}">
                <a16:creationId xmlns:a16="http://schemas.microsoft.com/office/drawing/2014/main" id="{37F7DABF-4CD1-4F89-9DE2-87A6742BA4C9}"/>
              </a:ext>
            </a:extLst>
          </p:cNvPr>
          <p:cNvPicPr>
            <a:picLocks noChangeAspect="1"/>
          </p:cNvPicPr>
          <p:nvPr/>
        </p:nvPicPr>
        <p:blipFill>
          <a:blip r:embed="rId3"/>
          <a:stretch>
            <a:fillRect/>
          </a:stretch>
        </p:blipFill>
        <p:spPr>
          <a:xfrm>
            <a:off x="4147704" y="625675"/>
            <a:ext cx="4684408" cy="3820625"/>
          </a:xfrm>
          <a:prstGeom prst="rect">
            <a:avLst/>
          </a:prstGeom>
        </p:spPr>
      </p:pic>
    </p:spTree>
    <p:extLst>
      <p:ext uri="{BB962C8B-B14F-4D97-AF65-F5344CB8AC3E}">
        <p14:creationId xmlns:p14="http://schemas.microsoft.com/office/powerpoint/2010/main" val="98168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BD60626-1ACC-48B1-8201-AA7BD5684B54}" type="slidenum">
              <a:rPr lang="en-US" smtClean="0"/>
              <a:pPr/>
              <a:t>3</a:t>
            </a:fld>
            <a:endParaRPr lang="en-US"/>
          </a:p>
        </p:txBody>
      </p:sp>
      <p:sp>
        <p:nvSpPr>
          <p:cNvPr id="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itle 1"/>
          <p:cNvSpPr txBox="1">
            <a:spLocks/>
          </p:cNvSpPr>
          <p:nvPr/>
        </p:nvSpPr>
        <p:spPr>
          <a:xfrm>
            <a:off x="62436" y="9517"/>
            <a:ext cx="8455025" cy="470939"/>
          </a:xfrm>
          <a:prstGeom prst="rect">
            <a:avLst/>
          </a:prstGeom>
        </p:spPr>
        <p:txBody>
          <a:bodyPr/>
          <a:lst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a:lstStyle>
          <a:p>
            <a:pPr>
              <a:defRPr/>
            </a:pPr>
            <a:r>
              <a:rPr lang="en-US" altLang="en-US" sz="2800" kern="0" dirty="0">
                <a:solidFill>
                  <a:srgbClr val="FF0000"/>
                </a:solidFill>
              </a:rPr>
              <a:t>Test results</a:t>
            </a:r>
            <a:endParaRPr lang="en-US" altLang="en-US" sz="2800" kern="0" dirty="0"/>
          </a:p>
        </p:txBody>
      </p:sp>
      <p:graphicFrame>
        <p:nvGraphicFramePr>
          <p:cNvPr id="3" name="Table 2">
            <a:extLst>
              <a:ext uri="{FF2B5EF4-FFF2-40B4-BE49-F238E27FC236}">
                <a16:creationId xmlns:a16="http://schemas.microsoft.com/office/drawing/2014/main" id="{3B60D75E-71C4-45CA-89E1-82C421817A11}"/>
              </a:ext>
            </a:extLst>
          </p:cNvPr>
          <p:cNvGraphicFramePr>
            <a:graphicFrameLocks noGrp="1"/>
          </p:cNvGraphicFramePr>
          <p:nvPr>
            <p:extLst>
              <p:ext uri="{D42A27DB-BD31-4B8C-83A1-F6EECF244321}">
                <p14:modId xmlns:p14="http://schemas.microsoft.com/office/powerpoint/2010/main" val="1309162388"/>
              </p:ext>
            </p:extLst>
          </p:nvPr>
        </p:nvGraphicFramePr>
        <p:xfrm>
          <a:off x="1118334" y="1777049"/>
          <a:ext cx="6907331" cy="111252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1162241503"/>
                    </a:ext>
                  </a:extLst>
                </a:gridCol>
                <a:gridCol w="1078371">
                  <a:extLst>
                    <a:ext uri="{9D8B030D-6E8A-4147-A177-3AD203B41FA5}">
                      <a16:colId xmlns:a16="http://schemas.microsoft.com/office/drawing/2014/main" val="3037481428"/>
                    </a:ext>
                  </a:extLst>
                </a:gridCol>
                <a:gridCol w="1111695">
                  <a:extLst>
                    <a:ext uri="{9D8B030D-6E8A-4147-A177-3AD203B41FA5}">
                      <a16:colId xmlns:a16="http://schemas.microsoft.com/office/drawing/2014/main" val="2120943548"/>
                    </a:ext>
                  </a:extLst>
                </a:gridCol>
                <a:gridCol w="1126518">
                  <a:extLst>
                    <a:ext uri="{9D8B030D-6E8A-4147-A177-3AD203B41FA5}">
                      <a16:colId xmlns:a16="http://schemas.microsoft.com/office/drawing/2014/main" val="2830139183"/>
                    </a:ext>
                  </a:extLst>
                </a:gridCol>
                <a:gridCol w="1067226">
                  <a:extLst>
                    <a:ext uri="{9D8B030D-6E8A-4147-A177-3AD203B41FA5}">
                      <a16:colId xmlns:a16="http://schemas.microsoft.com/office/drawing/2014/main" val="1136089646"/>
                    </a:ext>
                  </a:extLst>
                </a:gridCol>
                <a:gridCol w="1126521">
                  <a:extLst>
                    <a:ext uri="{9D8B030D-6E8A-4147-A177-3AD203B41FA5}">
                      <a16:colId xmlns:a16="http://schemas.microsoft.com/office/drawing/2014/main" val="2240691473"/>
                    </a:ext>
                  </a:extLst>
                </a:gridCol>
              </a:tblGrid>
              <a:tr h="370840">
                <a:tc>
                  <a:txBody>
                    <a:bodyPr/>
                    <a:lstStyle/>
                    <a:p>
                      <a:endParaRPr lang="en-US" dirty="0"/>
                    </a:p>
                  </a:txBody>
                  <a:tcPr/>
                </a:tc>
                <a:tc>
                  <a:txBody>
                    <a:bodyPr/>
                    <a:lstStyle/>
                    <a:p>
                      <a:r>
                        <a:rPr lang="en-US" dirty="0"/>
                        <a:t>Vin</a:t>
                      </a:r>
                    </a:p>
                  </a:txBody>
                  <a:tcPr/>
                </a:tc>
                <a:tc>
                  <a:txBody>
                    <a:bodyPr/>
                    <a:lstStyle/>
                    <a:p>
                      <a:r>
                        <a:rPr lang="en-US" dirty="0" err="1"/>
                        <a:t>Iin</a:t>
                      </a:r>
                      <a:endParaRPr lang="en-US" dirty="0"/>
                    </a:p>
                  </a:txBody>
                  <a:tcPr/>
                </a:tc>
                <a:tc>
                  <a:txBody>
                    <a:bodyPr/>
                    <a:lstStyle/>
                    <a:p>
                      <a:r>
                        <a:rPr lang="en-US" dirty="0" err="1"/>
                        <a:t>Vout</a:t>
                      </a:r>
                      <a:endParaRPr lang="en-US" dirty="0"/>
                    </a:p>
                  </a:txBody>
                  <a:tcPr/>
                </a:tc>
                <a:tc>
                  <a:txBody>
                    <a:bodyPr/>
                    <a:lstStyle/>
                    <a:p>
                      <a:r>
                        <a:rPr lang="en-US" dirty="0" err="1"/>
                        <a:t>Iout</a:t>
                      </a:r>
                      <a:endParaRPr lang="en-US" dirty="0"/>
                    </a:p>
                  </a:txBody>
                  <a:tcPr/>
                </a:tc>
                <a:tc>
                  <a:txBody>
                    <a:bodyPr/>
                    <a:lstStyle/>
                    <a:p>
                      <a:r>
                        <a:rPr lang="en-US" dirty="0"/>
                        <a:t>Eff</a:t>
                      </a:r>
                    </a:p>
                  </a:txBody>
                  <a:tcPr/>
                </a:tc>
                <a:extLst>
                  <a:ext uri="{0D108BD9-81ED-4DB2-BD59-A6C34878D82A}">
                    <a16:rowId xmlns:a16="http://schemas.microsoft.com/office/drawing/2014/main" val="1656510094"/>
                  </a:ext>
                </a:extLst>
              </a:tr>
              <a:tr h="370840">
                <a:tc>
                  <a:txBody>
                    <a:bodyPr/>
                    <a:lstStyle/>
                    <a:p>
                      <a:r>
                        <a:rPr lang="en-US" dirty="0"/>
                        <a:t>TPS63805</a:t>
                      </a:r>
                    </a:p>
                  </a:txBody>
                  <a:tcPr/>
                </a:tc>
                <a:tc>
                  <a:txBody>
                    <a:bodyPr/>
                    <a:lstStyle/>
                    <a:p>
                      <a:r>
                        <a:rPr lang="en-US" dirty="0"/>
                        <a:t>3.699</a:t>
                      </a:r>
                    </a:p>
                  </a:txBody>
                  <a:tcPr/>
                </a:tc>
                <a:tc>
                  <a:txBody>
                    <a:bodyPr/>
                    <a:lstStyle/>
                    <a:p>
                      <a:r>
                        <a:rPr lang="en-US" dirty="0"/>
                        <a:t>0.01577</a:t>
                      </a:r>
                    </a:p>
                  </a:txBody>
                  <a:tcPr/>
                </a:tc>
                <a:tc>
                  <a:txBody>
                    <a:bodyPr/>
                    <a:lstStyle/>
                    <a:p>
                      <a:r>
                        <a:rPr lang="en-US" dirty="0"/>
                        <a:t>3.35</a:t>
                      </a:r>
                    </a:p>
                  </a:txBody>
                  <a:tcPr/>
                </a:tc>
                <a:tc>
                  <a:txBody>
                    <a:bodyPr/>
                    <a:lstStyle/>
                    <a:p>
                      <a:r>
                        <a:rPr lang="en-US" dirty="0"/>
                        <a:t>0.0152</a:t>
                      </a:r>
                    </a:p>
                  </a:txBody>
                  <a:tcPr/>
                </a:tc>
                <a:tc>
                  <a:txBody>
                    <a:bodyPr/>
                    <a:lstStyle/>
                    <a:p>
                      <a:r>
                        <a:rPr lang="en-US" dirty="0"/>
                        <a:t>87.3%</a:t>
                      </a:r>
                    </a:p>
                  </a:txBody>
                  <a:tcPr/>
                </a:tc>
                <a:extLst>
                  <a:ext uri="{0D108BD9-81ED-4DB2-BD59-A6C34878D82A}">
                    <a16:rowId xmlns:a16="http://schemas.microsoft.com/office/drawing/2014/main" val="562330493"/>
                  </a:ext>
                </a:extLst>
              </a:tr>
              <a:tr h="370840">
                <a:tc>
                  <a:txBody>
                    <a:bodyPr/>
                    <a:lstStyle/>
                    <a:p>
                      <a:r>
                        <a:rPr lang="en-US" dirty="0"/>
                        <a:t>TPS631000</a:t>
                      </a:r>
                    </a:p>
                  </a:txBody>
                  <a:tcPr/>
                </a:tc>
                <a:tc>
                  <a:txBody>
                    <a:bodyPr/>
                    <a:lstStyle/>
                    <a:p>
                      <a:r>
                        <a:rPr lang="en-US" dirty="0"/>
                        <a:t>3.699</a:t>
                      </a:r>
                    </a:p>
                  </a:txBody>
                  <a:tcPr/>
                </a:tc>
                <a:tc>
                  <a:txBody>
                    <a:bodyPr/>
                    <a:lstStyle/>
                    <a:p>
                      <a:r>
                        <a:rPr lang="en-US" dirty="0"/>
                        <a:t>0.0146</a:t>
                      </a:r>
                    </a:p>
                  </a:txBody>
                  <a:tcPr/>
                </a:tc>
                <a:tc>
                  <a:txBody>
                    <a:bodyPr/>
                    <a:lstStyle/>
                    <a:p>
                      <a:r>
                        <a:rPr lang="en-US" dirty="0"/>
                        <a:t>3.279</a:t>
                      </a:r>
                    </a:p>
                  </a:txBody>
                  <a:tcPr/>
                </a:tc>
                <a:tc>
                  <a:txBody>
                    <a:bodyPr/>
                    <a:lstStyle/>
                    <a:p>
                      <a:r>
                        <a:rPr lang="en-US" dirty="0"/>
                        <a:t>0.0152</a:t>
                      </a:r>
                    </a:p>
                  </a:txBody>
                  <a:tcPr/>
                </a:tc>
                <a:tc>
                  <a:txBody>
                    <a:bodyPr/>
                    <a:lstStyle/>
                    <a:p>
                      <a:r>
                        <a:rPr lang="en-US" dirty="0"/>
                        <a:t>92.3%</a:t>
                      </a:r>
                    </a:p>
                  </a:txBody>
                  <a:tcPr/>
                </a:tc>
                <a:extLst>
                  <a:ext uri="{0D108BD9-81ED-4DB2-BD59-A6C34878D82A}">
                    <a16:rowId xmlns:a16="http://schemas.microsoft.com/office/drawing/2014/main" val="891028711"/>
                  </a:ext>
                </a:extLst>
              </a:tr>
            </a:tbl>
          </a:graphicData>
        </a:graphic>
      </p:graphicFrame>
    </p:spTree>
    <p:extLst>
      <p:ext uri="{BB962C8B-B14F-4D97-AF65-F5344CB8AC3E}">
        <p14:creationId xmlns:p14="http://schemas.microsoft.com/office/powerpoint/2010/main" val="173662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BD60626-1ACC-48B1-8201-AA7BD5684B54}" type="slidenum">
              <a:rPr lang="en-US" smtClean="0"/>
              <a:pPr/>
              <a:t>4</a:t>
            </a:fld>
            <a:endParaRPr lang="en-US"/>
          </a:p>
        </p:txBody>
      </p:sp>
      <p:sp>
        <p:nvSpPr>
          <p:cNvPr id="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itle 1"/>
          <p:cNvSpPr txBox="1">
            <a:spLocks/>
          </p:cNvSpPr>
          <p:nvPr/>
        </p:nvSpPr>
        <p:spPr>
          <a:xfrm>
            <a:off x="62436" y="9517"/>
            <a:ext cx="8455025" cy="470939"/>
          </a:xfrm>
          <a:prstGeom prst="rect">
            <a:avLst/>
          </a:prstGeom>
        </p:spPr>
        <p:txBody>
          <a:bodyPr/>
          <a:lst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a:lstStyle>
          <a:p>
            <a:pPr>
              <a:defRPr/>
            </a:pPr>
            <a:r>
              <a:rPr lang="en-US" altLang="en-US" sz="2800" kern="0" dirty="0">
                <a:solidFill>
                  <a:srgbClr val="FF0000"/>
                </a:solidFill>
              </a:rPr>
              <a:t>PFM working-TPS63805 </a:t>
            </a:r>
            <a:endParaRPr lang="en-US" altLang="en-US" sz="2800" kern="0" dirty="0"/>
          </a:p>
        </p:txBody>
      </p:sp>
      <p:pic>
        <p:nvPicPr>
          <p:cNvPr id="4" name="Picture 3">
            <a:extLst>
              <a:ext uri="{FF2B5EF4-FFF2-40B4-BE49-F238E27FC236}">
                <a16:creationId xmlns:a16="http://schemas.microsoft.com/office/drawing/2014/main" id="{407A55EF-FD50-4C35-85EC-190FAC8E1DD0}"/>
              </a:ext>
            </a:extLst>
          </p:cNvPr>
          <p:cNvPicPr>
            <a:picLocks noChangeAspect="1"/>
          </p:cNvPicPr>
          <p:nvPr/>
        </p:nvPicPr>
        <p:blipFill>
          <a:blip r:embed="rId2"/>
          <a:stretch>
            <a:fillRect/>
          </a:stretch>
        </p:blipFill>
        <p:spPr>
          <a:xfrm>
            <a:off x="163032" y="1319039"/>
            <a:ext cx="3375967" cy="2026985"/>
          </a:xfrm>
          <a:prstGeom prst="rect">
            <a:avLst/>
          </a:prstGeom>
        </p:spPr>
      </p:pic>
      <p:pic>
        <p:nvPicPr>
          <p:cNvPr id="5" name="Picture 4">
            <a:extLst>
              <a:ext uri="{FF2B5EF4-FFF2-40B4-BE49-F238E27FC236}">
                <a16:creationId xmlns:a16="http://schemas.microsoft.com/office/drawing/2014/main" id="{88651317-B20C-40EA-88E1-D73A8A9A4734}"/>
              </a:ext>
            </a:extLst>
          </p:cNvPr>
          <p:cNvPicPr>
            <a:picLocks noChangeAspect="1"/>
          </p:cNvPicPr>
          <p:nvPr/>
        </p:nvPicPr>
        <p:blipFill>
          <a:blip r:embed="rId3"/>
          <a:stretch>
            <a:fillRect/>
          </a:stretch>
        </p:blipFill>
        <p:spPr>
          <a:xfrm>
            <a:off x="4299652" y="941693"/>
            <a:ext cx="4624897" cy="2781676"/>
          </a:xfrm>
          <a:prstGeom prst="rect">
            <a:avLst/>
          </a:prstGeom>
        </p:spPr>
      </p:pic>
      <p:sp>
        <p:nvSpPr>
          <p:cNvPr id="6" name="Rectangle 5">
            <a:extLst>
              <a:ext uri="{FF2B5EF4-FFF2-40B4-BE49-F238E27FC236}">
                <a16:creationId xmlns:a16="http://schemas.microsoft.com/office/drawing/2014/main" id="{BC7C9BF4-8B43-4F18-B80B-5D79CB31C21D}"/>
              </a:ext>
            </a:extLst>
          </p:cNvPr>
          <p:cNvSpPr/>
          <p:nvPr/>
        </p:nvSpPr>
        <p:spPr>
          <a:xfrm>
            <a:off x="153328" y="3304668"/>
            <a:ext cx="3375967" cy="837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1407B9"/>
                </a:solidFill>
              </a:rPr>
              <a:t>Switching time—1.6us</a:t>
            </a:r>
          </a:p>
          <a:p>
            <a:r>
              <a:rPr lang="en-US" sz="1200" dirty="0">
                <a:solidFill>
                  <a:srgbClr val="1407B9"/>
                </a:solidFill>
              </a:rPr>
              <a:t>Pause time—59us</a:t>
            </a:r>
          </a:p>
          <a:p>
            <a:r>
              <a:rPr lang="en-US" sz="1200" dirty="0">
                <a:solidFill>
                  <a:srgbClr val="1407B9"/>
                </a:solidFill>
              </a:rPr>
              <a:t>Quiescent current—11uA</a:t>
            </a:r>
          </a:p>
        </p:txBody>
      </p:sp>
      <p:sp>
        <p:nvSpPr>
          <p:cNvPr id="11" name="Rectangle 10">
            <a:extLst>
              <a:ext uri="{FF2B5EF4-FFF2-40B4-BE49-F238E27FC236}">
                <a16:creationId xmlns:a16="http://schemas.microsoft.com/office/drawing/2014/main" id="{7010A481-D3DD-4250-B274-0B5F95335CF4}"/>
              </a:ext>
            </a:extLst>
          </p:cNvPr>
          <p:cNvSpPr/>
          <p:nvPr/>
        </p:nvSpPr>
        <p:spPr>
          <a:xfrm>
            <a:off x="4289948" y="3723369"/>
            <a:ext cx="4624897" cy="837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1407B9"/>
                </a:solidFill>
              </a:rPr>
              <a:t>Buck-boost switching</a:t>
            </a:r>
          </a:p>
          <a:p>
            <a:r>
              <a:rPr lang="en-US" sz="1200" dirty="0">
                <a:solidFill>
                  <a:srgbClr val="1407B9"/>
                </a:solidFill>
              </a:rPr>
              <a:t>Rising time and falling time are almost all 29nS </a:t>
            </a:r>
          </a:p>
        </p:txBody>
      </p:sp>
    </p:spTree>
    <p:extLst>
      <p:ext uri="{BB962C8B-B14F-4D97-AF65-F5344CB8AC3E}">
        <p14:creationId xmlns:p14="http://schemas.microsoft.com/office/powerpoint/2010/main" val="777927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BD60626-1ACC-48B1-8201-AA7BD5684B54}" type="slidenum">
              <a:rPr lang="en-US" smtClean="0"/>
              <a:pPr/>
              <a:t>5</a:t>
            </a:fld>
            <a:endParaRPr lang="en-US"/>
          </a:p>
        </p:txBody>
      </p:sp>
      <p:sp>
        <p:nvSpPr>
          <p:cNvPr id="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itle 1"/>
          <p:cNvSpPr txBox="1">
            <a:spLocks/>
          </p:cNvSpPr>
          <p:nvPr/>
        </p:nvSpPr>
        <p:spPr>
          <a:xfrm>
            <a:off x="62436" y="9517"/>
            <a:ext cx="8455025" cy="470939"/>
          </a:xfrm>
          <a:prstGeom prst="rect">
            <a:avLst/>
          </a:prstGeom>
        </p:spPr>
        <p:txBody>
          <a:bodyPr/>
          <a:lst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a:lstStyle>
          <a:p>
            <a:pPr>
              <a:defRPr/>
            </a:pPr>
            <a:r>
              <a:rPr lang="en-US" altLang="en-US" sz="2800" kern="0" dirty="0">
                <a:solidFill>
                  <a:srgbClr val="FF0000"/>
                </a:solidFill>
              </a:rPr>
              <a:t>PFM working-TPS631000 </a:t>
            </a:r>
            <a:endParaRPr lang="en-US" altLang="en-US" sz="2800" kern="0" dirty="0"/>
          </a:p>
        </p:txBody>
      </p:sp>
      <p:sp>
        <p:nvSpPr>
          <p:cNvPr id="6" name="Rectangle 5">
            <a:extLst>
              <a:ext uri="{FF2B5EF4-FFF2-40B4-BE49-F238E27FC236}">
                <a16:creationId xmlns:a16="http://schemas.microsoft.com/office/drawing/2014/main" id="{BC7C9BF4-8B43-4F18-B80B-5D79CB31C21D}"/>
              </a:ext>
            </a:extLst>
          </p:cNvPr>
          <p:cNvSpPr/>
          <p:nvPr/>
        </p:nvSpPr>
        <p:spPr>
          <a:xfrm>
            <a:off x="163032" y="3413758"/>
            <a:ext cx="3375967" cy="98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1407B9"/>
                </a:solidFill>
              </a:rPr>
              <a:t>Switching time—changing due to skip mode</a:t>
            </a:r>
          </a:p>
          <a:p>
            <a:r>
              <a:rPr lang="en-US" sz="1200" dirty="0">
                <a:solidFill>
                  <a:srgbClr val="1407B9"/>
                </a:solidFill>
              </a:rPr>
              <a:t>Pause time—changing due to skip mode, but much smaller than TPS63805 </a:t>
            </a:r>
          </a:p>
          <a:p>
            <a:r>
              <a:rPr lang="en-US" sz="1200" dirty="0">
                <a:solidFill>
                  <a:srgbClr val="1407B9"/>
                </a:solidFill>
              </a:rPr>
              <a:t>Quiescent current—8.5uA</a:t>
            </a:r>
          </a:p>
        </p:txBody>
      </p:sp>
      <p:sp>
        <p:nvSpPr>
          <p:cNvPr id="11" name="Rectangle 10">
            <a:extLst>
              <a:ext uri="{FF2B5EF4-FFF2-40B4-BE49-F238E27FC236}">
                <a16:creationId xmlns:a16="http://schemas.microsoft.com/office/drawing/2014/main" id="{7010A481-D3DD-4250-B274-0B5F95335CF4}"/>
              </a:ext>
            </a:extLst>
          </p:cNvPr>
          <p:cNvSpPr/>
          <p:nvPr/>
        </p:nvSpPr>
        <p:spPr>
          <a:xfrm>
            <a:off x="3999292" y="3854852"/>
            <a:ext cx="4624897" cy="837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1407B9"/>
                </a:solidFill>
              </a:rPr>
              <a:t>Buck-boost switching</a:t>
            </a:r>
          </a:p>
          <a:p>
            <a:r>
              <a:rPr lang="en-US" sz="1200" dirty="0">
                <a:solidFill>
                  <a:srgbClr val="1407B9"/>
                </a:solidFill>
              </a:rPr>
              <a:t>Rising time and falling time are almost all 25nS </a:t>
            </a:r>
          </a:p>
        </p:txBody>
      </p:sp>
      <p:pic>
        <p:nvPicPr>
          <p:cNvPr id="3" name="Picture 2">
            <a:extLst>
              <a:ext uri="{FF2B5EF4-FFF2-40B4-BE49-F238E27FC236}">
                <a16:creationId xmlns:a16="http://schemas.microsoft.com/office/drawing/2014/main" id="{54B0A712-9BD0-45D3-883E-A32A0391E789}"/>
              </a:ext>
            </a:extLst>
          </p:cNvPr>
          <p:cNvPicPr>
            <a:picLocks noChangeAspect="1"/>
          </p:cNvPicPr>
          <p:nvPr/>
        </p:nvPicPr>
        <p:blipFill>
          <a:blip r:embed="rId2"/>
          <a:stretch>
            <a:fillRect/>
          </a:stretch>
        </p:blipFill>
        <p:spPr>
          <a:xfrm>
            <a:off x="163032" y="1350399"/>
            <a:ext cx="3262259" cy="1960068"/>
          </a:xfrm>
          <a:prstGeom prst="rect">
            <a:avLst/>
          </a:prstGeom>
        </p:spPr>
      </p:pic>
      <p:pic>
        <p:nvPicPr>
          <p:cNvPr id="7" name="Picture 6">
            <a:extLst>
              <a:ext uri="{FF2B5EF4-FFF2-40B4-BE49-F238E27FC236}">
                <a16:creationId xmlns:a16="http://schemas.microsoft.com/office/drawing/2014/main" id="{BF46ACD7-90A7-4A84-AEE5-83239324208C}"/>
              </a:ext>
            </a:extLst>
          </p:cNvPr>
          <p:cNvPicPr>
            <a:picLocks noChangeAspect="1"/>
          </p:cNvPicPr>
          <p:nvPr/>
        </p:nvPicPr>
        <p:blipFill>
          <a:blip r:embed="rId3"/>
          <a:stretch>
            <a:fillRect/>
          </a:stretch>
        </p:blipFill>
        <p:spPr>
          <a:xfrm>
            <a:off x="4016226" y="901683"/>
            <a:ext cx="4898214" cy="2930773"/>
          </a:xfrm>
          <a:prstGeom prst="rect">
            <a:avLst/>
          </a:prstGeom>
        </p:spPr>
      </p:pic>
    </p:spTree>
    <p:extLst>
      <p:ext uri="{BB962C8B-B14F-4D97-AF65-F5344CB8AC3E}">
        <p14:creationId xmlns:p14="http://schemas.microsoft.com/office/powerpoint/2010/main" val="172197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8FB8A5-9279-40A3-AD59-686CE2DF2B2E}"/>
              </a:ext>
            </a:extLst>
          </p:cNvPr>
          <p:cNvSpPr>
            <a:spLocks noGrp="1"/>
          </p:cNvSpPr>
          <p:nvPr>
            <p:ph type="sldNum" sz="quarter" idx="10"/>
          </p:nvPr>
        </p:nvSpPr>
        <p:spPr/>
        <p:txBody>
          <a:bodyPr/>
          <a:lstStyle/>
          <a:p>
            <a:fld id="{4BD60626-1ACC-48B1-8201-AA7BD5684B54}" type="slidenum">
              <a:rPr lang="en-US" smtClean="0"/>
              <a:pPr/>
              <a:t>6</a:t>
            </a:fld>
            <a:endParaRPr lang="en-US"/>
          </a:p>
        </p:txBody>
      </p:sp>
      <p:graphicFrame>
        <p:nvGraphicFramePr>
          <p:cNvPr id="3" name="Table 2">
            <a:extLst>
              <a:ext uri="{FF2B5EF4-FFF2-40B4-BE49-F238E27FC236}">
                <a16:creationId xmlns:a16="http://schemas.microsoft.com/office/drawing/2014/main" id="{00AB1E69-48F2-4521-906A-39D5A801BEF0}"/>
              </a:ext>
            </a:extLst>
          </p:cNvPr>
          <p:cNvGraphicFramePr>
            <a:graphicFrameLocks noGrp="1"/>
          </p:cNvGraphicFramePr>
          <p:nvPr>
            <p:extLst>
              <p:ext uri="{D42A27DB-BD31-4B8C-83A1-F6EECF244321}">
                <p14:modId xmlns:p14="http://schemas.microsoft.com/office/powerpoint/2010/main" val="2283183573"/>
              </p:ext>
            </p:extLst>
          </p:nvPr>
        </p:nvGraphicFramePr>
        <p:xfrm>
          <a:off x="207433" y="657860"/>
          <a:ext cx="8729133" cy="1564640"/>
        </p:xfrm>
        <a:graphic>
          <a:graphicData uri="http://schemas.openxmlformats.org/drawingml/2006/table">
            <a:tbl>
              <a:tblPr firstRow="1" bandRow="1">
                <a:tableStyleId>{5C22544A-7EE6-4342-B048-85BDC9FD1C3A}</a:tableStyleId>
              </a:tblPr>
              <a:tblGrid>
                <a:gridCol w="1716298">
                  <a:extLst>
                    <a:ext uri="{9D8B030D-6E8A-4147-A177-3AD203B41FA5}">
                      <a16:colId xmlns:a16="http://schemas.microsoft.com/office/drawing/2014/main" val="1484130929"/>
                    </a:ext>
                  </a:extLst>
                </a:gridCol>
                <a:gridCol w="993051">
                  <a:extLst>
                    <a:ext uri="{9D8B030D-6E8A-4147-A177-3AD203B41FA5}">
                      <a16:colId xmlns:a16="http://schemas.microsoft.com/office/drawing/2014/main" val="332999079"/>
                    </a:ext>
                  </a:extLst>
                </a:gridCol>
                <a:gridCol w="1258439">
                  <a:extLst>
                    <a:ext uri="{9D8B030D-6E8A-4147-A177-3AD203B41FA5}">
                      <a16:colId xmlns:a16="http://schemas.microsoft.com/office/drawing/2014/main" val="3047303635"/>
                    </a:ext>
                  </a:extLst>
                </a:gridCol>
                <a:gridCol w="1208195">
                  <a:extLst>
                    <a:ext uri="{9D8B030D-6E8A-4147-A177-3AD203B41FA5}">
                      <a16:colId xmlns:a16="http://schemas.microsoft.com/office/drawing/2014/main" val="2619044876"/>
                    </a:ext>
                  </a:extLst>
                </a:gridCol>
                <a:gridCol w="1366597">
                  <a:extLst>
                    <a:ext uri="{9D8B030D-6E8A-4147-A177-3AD203B41FA5}">
                      <a16:colId xmlns:a16="http://schemas.microsoft.com/office/drawing/2014/main" val="644139634"/>
                    </a:ext>
                  </a:extLst>
                </a:gridCol>
                <a:gridCol w="1291497">
                  <a:extLst>
                    <a:ext uri="{9D8B030D-6E8A-4147-A177-3AD203B41FA5}">
                      <a16:colId xmlns:a16="http://schemas.microsoft.com/office/drawing/2014/main" val="1595142283"/>
                    </a:ext>
                  </a:extLst>
                </a:gridCol>
                <a:gridCol w="895056">
                  <a:extLst>
                    <a:ext uri="{9D8B030D-6E8A-4147-A177-3AD203B41FA5}">
                      <a16:colId xmlns:a16="http://schemas.microsoft.com/office/drawing/2014/main" val="3723232446"/>
                    </a:ext>
                  </a:extLst>
                </a:gridCol>
              </a:tblGrid>
              <a:tr h="370840">
                <a:tc>
                  <a:txBody>
                    <a:bodyPr/>
                    <a:lstStyle/>
                    <a:p>
                      <a:endParaRPr lang="en-US" dirty="0"/>
                    </a:p>
                  </a:txBody>
                  <a:tcPr/>
                </a:tc>
                <a:tc>
                  <a:txBody>
                    <a:bodyPr/>
                    <a:lstStyle/>
                    <a:p>
                      <a:r>
                        <a:rPr lang="en-US" sz="1600" dirty="0" err="1"/>
                        <a:t>Rdson</a:t>
                      </a:r>
                      <a:endParaRPr lang="en-US" sz="1600" dirty="0"/>
                    </a:p>
                  </a:txBody>
                  <a:tcPr/>
                </a:tc>
                <a:tc>
                  <a:txBody>
                    <a:bodyPr/>
                    <a:lstStyle/>
                    <a:p>
                      <a:r>
                        <a:rPr lang="en-US" sz="1600" dirty="0"/>
                        <a:t>Rising time/switching time</a:t>
                      </a:r>
                    </a:p>
                  </a:txBody>
                  <a:tcPr/>
                </a:tc>
                <a:tc>
                  <a:txBody>
                    <a:bodyPr/>
                    <a:lstStyle/>
                    <a:p>
                      <a:r>
                        <a:rPr lang="en-US" sz="1600" dirty="0"/>
                        <a:t>Falling time/switching time</a:t>
                      </a:r>
                    </a:p>
                  </a:txBody>
                  <a:tcPr/>
                </a:tc>
                <a:tc>
                  <a:txBody>
                    <a:bodyPr/>
                    <a:lstStyle/>
                    <a:p>
                      <a:r>
                        <a:rPr lang="en-US" sz="1600" dirty="0"/>
                        <a:t>Peak current/switching time</a:t>
                      </a:r>
                    </a:p>
                  </a:txBody>
                  <a:tcPr/>
                </a:tc>
                <a:tc>
                  <a:txBody>
                    <a:bodyPr/>
                    <a:lstStyle/>
                    <a:p>
                      <a:r>
                        <a:rPr lang="en-US" sz="1600" dirty="0"/>
                        <a:t>Switching loss/switching time</a:t>
                      </a:r>
                    </a:p>
                  </a:txBody>
                  <a:tcPr/>
                </a:tc>
                <a:tc>
                  <a:txBody>
                    <a:bodyPr/>
                    <a:lstStyle/>
                    <a:p>
                      <a:r>
                        <a:rPr lang="en-US" sz="1600" dirty="0"/>
                        <a:t>Switching mode</a:t>
                      </a:r>
                    </a:p>
                  </a:txBody>
                  <a:tcPr/>
                </a:tc>
                <a:extLst>
                  <a:ext uri="{0D108BD9-81ED-4DB2-BD59-A6C34878D82A}">
                    <a16:rowId xmlns:a16="http://schemas.microsoft.com/office/drawing/2014/main" val="1784785439"/>
                  </a:ext>
                </a:extLst>
              </a:tr>
              <a:tr h="370840">
                <a:tc>
                  <a:txBody>
                    <a:bodyPr/>
                    <a:lstStyle/>
                    <a:p>
                      <a:r>
                        <a:rPr lang="en-US" dirty="0"/>
                        <a:t>TPS63805</a:t>
                      </a:r>
                    </a:p>
                  </a:txBody>
                  <a:tcPr/>
                </a:tc>
                <a:tc>
                  <a:txBody>
                    <a:bodyPr/>
                    <a:lstStyle/>
                    <a:p>
                      <a:r>
                        <a:rPr lang="en-US" dirty="0"/>
                        <a:t>Better</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r>
                        <a:rPr lang="en-US" dirty="0"/>
                        <a:t>Burst</a:t>
                      </a:r>
                    </a:p>
                  </a:txBody>
                  <a:tcPr/>
                </a:tc>
                <a:extLst>
                  <a:ext uri="{0D108BD9-81ED-4DB2-BD59-A6C34878D82A}">
                    <a16:rowId xmlns:a16="http://schemas.microsoft.com/office/drawing/2014/main" val="1026591573"/>
                  </a:ext>
                </a:extLst>
              </a:tr>
              <a:tr h="370840">
                <a:tc>
                  <a:txBody>
                    <a:bodyPr/>
                    <a:lstStyle/>
                    <a:p>
                      <a:r>
                        <a:rPr lang="en-US" dirty="0"/>
                        <a:t>TPS631000</a:t>
                      </a:r>
                    </a:p>
                  </a:txBody>
                  <a:tcPr/>
                </a:tc>
                <a:tc>
                  <a:txBody>
                    <a:bodyPr/>
                    <a:lstStyle/>
                    <a:p>
                      <a:endParaRPr lang="en-US" dirty="0"/>
                    </a:p>
                  </a:txBody>
                  <a:tcPr/>
                </a:tc>
                <a:tc>
                  <a:txBody>
                    <a:bodyPr/>
                    <a:lstStyle/>
                    <a:p>
                      <a:r>
                        <a:rPr lang="en-US" dirty="0">
                          <a:solidFill>
                            <a:srgbClr val="00B050"/>
                          </a:solidFill>
                        </a:rPr>
                        <a:t>Better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rPr>
                        <a:t>Better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rPr>
                        <a:t>smaller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rPr>
                        <a:t>Better</a:t>
                      </a:r>
                    </a:p>
                  </a:txBody>
                  <a:tcPr/>
                </a:tc>
                <a:tc>
                  <a:txBody>
                    <a:bodyPr/>
                    <a:lstStyle/>
                    <a:p>
                      <a:r>
                        <a:rPr lang="en-US" dirty="0"/>
                        <a:t>Skip</a:t>
                      </a:r>
                    </a:p>
                  </a:txBody>
                  <a:tcPr/>
                </a:tc>
                <a:extLst>
                  <a:ext uri="{0D108BD9-81ED-4DB2-BD59-A6C34878D82A}">
                    <a16:rowId xmlns:a16="http://schemas.microsoft.com/office/drawing/2014/main" val="3470603395"/>
                  </a:ext>
                </a:extLst>
              </a:tr>
            </a:tbl>
          </a:graphicData>
        </a:graphic>
      </p:graphicFrame>
      <p:sp>
        <p:nvSpPr>
          <p:cNvPr id="4" name="TextBox 3">
            <a:extLst>
              <a:ext uri="{FF2B5EF4-FFF2-40B4-BE49-F238E27FC236}">
                <a16:creationId xmlns:a16="http://schemas.microsoft.com/office/drawing/2014/main" id="{ABFD12F0-2DA5-4B50-B408-31BA67FA4866}"/>
              </a:ext>
            </a:extLst>
          </p:cNvPr>
          <p:cNvSpPr txBox="1"/>
          <p:nvPr/>
        </p:nvSpPr>
        <p:spPr>
          <a:xfrm>
            <a:off x="207433" y="2381250"/>
            <a:ext cx="8729133" cy="646331"/>
          </a:xfrm>
          <a:prstGeom prst="rect">
            <a:avLst/>
          </a:prstGeom>
          <a:noFill/>
        </p:spPr>
        <p:txBody>
          <a:bodyPr wrap="square" rtlCol="0">
            <a:spAutoFit/>
          </a:bodyPr>
          <a:lstStyle/>
          <a:p>
            <a:r>
              <a:rPr lang="en-US" sz="1200" dirty="0">
                <a:solidFill>
                  <a:srgbClr val="1407B9"/>
                </a:solidFill>
              </a:rPr>
              <a:t>TPS631000 has a much smaller pause time which means much less energy transferred  to output during each switching period. Then we will get smaller peak current and much less switching loss during switching. That is why TPS631000 has a better efficiency performance in this case</a:t>
            </a:r>
          </a:p>
        </p:txBody>
      </p:sp>
    </p:spTree>
    <p:extLst>
      <p:ext uri="{BB962C8B-B14F-4D97-AF65-F5344CB8AC3E}">
        <p14:creationId xmlns:p14="http://schemas.microsoft.com/office/powerpoint/2010/main" val="227837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09843C0-6DAC-490D-A4BA-BCECDC8ED96F}" type="slidenum">
              <a:rPr lang="en-US" smtClean="0"/>
              <a:pPr/>
              <a:t>7</a:t>
            </a:fld>
            <a:endParaRPr lang="en-US"/>
          </a:p>
        </p:txBody>
      </p:sp>
      <p:sp>
        <p:nvSpPr>
          <p:cNvPr id="5" name="Title 6"/>
          <p:cNvSpPr>
            <a:spLocks noGrp="1"/>
          </p:cNvSpPr>
          <p:nvPr>
            <p:ph type="ctrTitle"/>
          </p:nvPr>
        </p:nvSpPr>
        <p:spPr>
          <a:xfrm>
            <a:off x="65809" y="1469231"/>
            <a:ext cx="9012381" cy="1102519"/>
          </a:xfrm>
        </p:spPr>
        <p:txBody>
          <a:bodyPr/>
          <a:lstStyle/>
          <a:p>
            <a:r>
              <a:rPr lang="en-US" altLang="zh-CN" sz="3600" dirty="0">
                <a:solidFill>
                  <a:srgbClr val="FF0000"/>
                </a:solidFill>
                <a:ea typeface="宋体" pitchFamily="2" charset="-122"/>
              </a:rPr>
              <a:t>Ripple performance of TPS631000</a:t>
            </a:r>
            <a:endParaRPr lang="en-US" altLang="zh-CN" sz="2400" dirty="0">
              <a:ea typeface="宋体" pitchFamily="2" charset="-122"/>
            </a:endParaRPr>
          </a:p>
        </p:txBody>
      </p:sp>
    </p:spTree>
    <p:extLst>
      <p:ext uri="{BB962C8B-B14F-4D97-AF65-F5344CB8AC3E}">
        <p14:creationId xmlns:p14="http://schemas.microsoft.com/office/powerpoint/2010/main" val="110629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8</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287160" y="711994"/>
            <a:ext cx="8638118" cy="14728"/>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a:xfrm>
            <a:off x="231774" y="107156"/>
            <a:ext cx="8693503" cy="610791"/>
          </a:xfrm>
        </p:spPr>
        <p:txBody>
          <a:bodyPr/>
          <a:lstStyle/>
          <a:p>
            <a:r>
              <a:rPr lang="en-US" dirty="0"/>
              <a:t>R</a:t>
            </a:r>
            <a:r>
              <a:rPr lang="en-US" altLang="zh-CN" dirty="0"/>
              <a:t>ipple test</a:t>
            </a:r>
            <a:br>
              <a:rPr lang="en-US" dirty="0"/>
            </a:br>
            <a:r>
              <a:rPr lang="en-US" sz="1500" dirty="0">
                <a:solidFill>
                  <a:srgbClr val="0000FF"/>
                </a:solidFill>
              </a:rPr>
              <a:t>Vin=5V  </a:t>
            </a:r>
            <a:r>
              <a:rPr lang="en-US" sz="1500" dirty="0" err="1">
                <a:solidFill>
                  <a:srgbClr val="0000FF"/>
                </a:solidFill>
              </a:rPr>
              <a:t>Vout</a:t>
            </a:r>
            <a:r>
              <a:rPr lang="en-US" sz="1500" dirty="0">
                <a:solidFill>
                  <a:srgbClr val="0000FF"/>
                </a:solidFill>
              </a:rPr>
              <a:t>=3.3V  </a:t>
            </a:r>
            <a:r>
              <a:rPr lang="en-US" sz="1500" dirty="0" err="1">
                <a:solidFill>
                  <a:srgbClr val="0000FF"/>
                </a:solidFill>
              </a:rPr>
              <a:t>Iout</a:t>
            </a:r>
            <a:r>
              <a:rPr lang="en-US" sz="1500" dirty="0">
                <a:solidFill>
                  <a:srgbClr val="0000FF"/>
                </a:solidFill>
              </a:rPr>
              <a:t>=0.0048A Capacitor:22u/10V X5R without feedforward capacitor PFM</a:t>
            </a:r>
            <a:endParaRPr lang="en-US" dirty="0">
              <a:solidFill>
                <a:srgbClr val="0000FF"/>
              </a:solidFill>
            </a:endParaRPr>
          </a:p>
        </p:txBody>
      </p:sp>
      <p:pic>
        <p:nvPicPr>
          <p:cNvPr id="2" name="Picture 1">
            <a:extLst>
              <a:ext uri="{FF2B5EF4-FFF2-40B4-BE49-F238E27FC236}">
                <a16:creationId xmlns:a16="http://schemas.microsoft.com/office/drawing/2014/main" id="{ECEE15E7-431E-4A82-9332-DAB7D58FA670}"/>
              </a:ext>
            </a:extLst>
          </p:cNvPr>
          <p:cNvPicPr>
            <a:picLocks noChangeAspect="1"/>
          </p:cNvPicPr>
          <p:nvPr/>
        </p:nvPicPr>
        <p:blipFill>
          <a:blip r:embed="rId3"/>
          <a:stretch>
            <a:fillRect/>
          </a:stretch>
        </p:blipFill>
        <p:spPr>
          <a:xfrm>
            <a:off x="2005024" y="1027952"/>
            <a:ext cx="5133952" cy="3095314"/>
          </a:xfrm>
          <a:prstGeom prst="rect">
            <a:avLst/>
          </a:prstGeom>
        </p:spPr>
      </p:pic>
      <p:sp>
        <p:nvSpPr>
          <p:cNvPr id="5" name="TextBox 4">
            <a:extLst>
              <a:ext uri="{FF2B5EF4-FFF2-40B4-BE49-F238E27FC236}">
                <a16:creationId xmlns:a16="http://schemas.microsoft.com/office/drawing/2014/main" id="{5EFEAD27-D78C-43A9-A842-E5D223E621DF}"/>
              </a:ext>
            </a:extLst>
          </p:cNvPr>
          <p:cNvSpPr txBox="1"/>
          <p:nvPr/>
        </p:nvSpPr>
        <p:spPr>
          <a:xfrm>
            <a:off x="2005024" y="4236766"/>
            <a:ext cx="5133952" cy="276999"/>
          </a:xfrm>
          <a:prstGeom prst="rect">
            <a:avLst/>
          </a:prstGeom>
          <a:noFill/>
        </p:spPr>
        <p:txBody>
          <a:bodyPr wrap="square" rtlCol="0">
            <a:spAutoFit/>
          </a:bodyPr>
          <a:lstStyle/>
          <a:p>
            <a:r>
              <a:rPr lang="en-US" sz="1200" dirty="0">
                <a:solidFill>
                  <a:srgbClr val="1407B9"/>
                </a:solidFill>
              </a:rPr>
              <a:t>Two pulses during switching, the maximum output ripple is 83mV</a:t>
            </a:r>
          </a:p>
        </p:txBody>
      </p:sp>
    </p:spTree>
    <p:extLst>
      <p:ext uri="{BB962C8B-B14F-4D97-AF65-F5344CB8AC3E}">
        <p14:creationId xmlns:p14="http://schemas.microsoft.com/office/powerpoint/2010/main" val="304568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B4DCB94-D9B2-4EFD-9ED1-FA7F5411E010}" type="slidenum">
              <a:rPr lang="en-US" smtClean="0"/>
              <a:pPr>
                <a:defRPr/>
              </a:pPr>
              <a:t>9</a:t>
            </a:fld>
            <a:endParaRPr lang="en-US" dirty="0"/>
          </a:p>
        </p:txBody>
      </p:sp>
      <p:cxnSp>
        <p:nvCxnSpPr>
          <p:cNvPr id="8" name="Straight Connector 7">
            <a:extLst>
              <a:ext uri="{FF2B5EF4-FFF2-40B4-BE49-F238E27FC236}">
                <a16:creationId xmlns:a16="http://schemas.microsoft.com/office/drawing/2014/main" id="{26798534-9B5C-4F03-B3FC-9B65E9FDE1B9}"/>
              </a:ext>
            </a:extLst>
          </p:cNvPr>
          <p:cNvCxnSpPr>
            <a:cxnSpLocks/>
          </p:cNvCxnSpPr>
          <p:nvPr/>
        </p:nvCxnSpPr>
        <p:spPr>
          <a:xfrm>
            <a:off x="287160" y="711994"/>
            <a:ext cx="8638118" cy="14728"/>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2F05D3F-0F3D-4C84-A651-B52C6D362B17}"/>
              </a:ext>
            </a:extLst>
          </p:cNvPr>
          <p:cNvSpPr>
            <a:spLocks noGrp="1"/>
          </p:cNvSpPr>
          <p:nvPr>
            <p:ph type="title"/>
          </p:nvPr>
        </p:nvSpPr>
        <p:spPr/>
        <p:txBody>
          <a:bodyPr/>
          <a:lstStyle/>
          <a:p>
            <a:r>
              <a:rPr lang="en-US" dirty="0"/>
              <a:t>R</a:t>
            </a:r>
            <a:r>
              <a:rPr lang="en-US" altLang="zh-CN" dirty="0"/>
              <a:t>ipple test</a:t>
            </a:r>
            <a:br>
              <a:rPr lang="en-US" dirty="0"/>
            </a:br>
            <a:r>
              <a:rPr lang="en-US" sz="1500" dirty="0">
                <a:solidFill>
                  <a:srgbClr val="0000FF"/>
                </a:solidFill>
              </a:rPr>
              <a:t>Vin=5V  </a:t>
            </a:r>
            <a:r>
              <a:rPr lang="en-US" sz="1500" dirty="0" err="1">
                <a:solidFill>
                  <a:srgbClr val="0000FF"/>
                </a:solidFill>
              </a:rPr>
              <a:t>Vout</a:t>
            </a:r>
            <a:r>
              <a:rPr lang="en-US" sz="1500" dirty="0">
                <a:solidFill>
                  <a:srgbClr val="0000FF"/>
                </a:solidFill>
              </a:rPr>
              <a:t>=3.3V  </a:t>
            </a:r>
            <a:r>
              <a:rPr lang="en-US" sz="1500" dirty="0" err="1">
                <a:solidFill>
                  <a:srgbClr val="0000FF"/>
                </a:solidFill>
              </a:rPr>
              <a:t>Iout</a:t>
            </a:r>
            <a:r>
              <a:rPr lang="en-US" sz="1500" dirty="0">
                <a:solidFill>
                  <a:srgbClr val="0000FF"/>
                </a:solidFill>
              </a:rPr>
              <a:t>=0.02A Capacitor:22u/10V X5R without feedforward capacitor PFM</a:t>
            </a:r>
            <a:endParaRPr lang="en-US" dirty="0">
              <a:solidFill>
                <a:srgbClr val="0000FF"/>
              </a:solidFill>
            </a:endParaRPr>
          </a:p>
        </p:txBody>
      </p:sp>
      <p:sp>
        <p:nvSpPr>
          <p:cNvPr id="5" name="TextBox 4">
            <a:extLst>
              <a:ext uri="{FF2B5EF4-FFF2-40B4-BE49-F238E27FC236}">
                <a16:creationId xmlns:a16="http://schemas.microsoft.com/office/drawing/2014/main" id="{5EFEAD27-D78C-43A9-A842-E5D223E621DF}"/>
              </a:ext>
            </a:extLst>
          </p:cNvPr>
          <p:cNvSpPr txBox="1"/>
          <p:nvPr/>
        </p:nvSpPr>
        <p:spPr>
          <a:xfrm>
            <a:off x="1993275" y="4239563"/>
            <a:ext cx="5133952" cy="276999"/>
          </a:xfrm>
          <a:prstGeom prst="rect">
            <a:avLst/>
          </a:prstGeom>
          <a:noFill/>
        </p:spPr>
        <p:txBody>
          <a:bodyPr wrap="square" rtlCol="0">
            <a:spAutoFit/>
          </a:bodyPr>
          <a:lstStyle/>
          <a:p>
            <a:r>
              <a:rPr lang="en-US" sz="1200" dirty="0">
                <a:solidFill>
                  <a:srgbClr val="1407B9"/>
                </a:solidFill>
              </a:rPr>
              <a:t>One pulse only and the maximum ripple is 46.8mV</a:t>
            </a:r>
          </a:p>
        </p:txBody>
      </p:sp>
      <p:pic>
        <p:nvPicPr>
          <p:cNvPr id="3" name="Picture 2">
            <a:extLst>
              <a:ext uri="{FF2B5EF4-FFF2-40B4-BE49-F238E27FC236}">
                <a16:creationId xmlns:a16="http://schemas.microsoft.com/office/drawing/2014/main" id="{D322A177-86AD-46F6-9213-77A00E5265F1}"/>
              </a:ext>
            </a:extLst>
          </p:cNvPr>
          <p:cNvPicPr>
            <a:picLocks noChangeAspect="1"/>
          </p:cNvPicPr>
          <p:nvPr/>
        </p:nvPicPr>
        <p:blipFill>
          <a:blip r:embed="rId3"/>
          <a:stretch>
            <a:fillRect/>
          </a:stretch>
        </p:blipFill>
        <p:spPr>
          <a:xfrm>
            <a:off x="1993275" y="1017227"/>
            <a:ext cx="5157450" cy="3099816"/>
          </a:xfrm>
          <a:prstGeom prst="rect">
            <a:avLst/>
          </a:prstGeom>
        </p:spPr>
      </p:pic>
    </p:spTree>
    <p:extLst>
      <p:ext uri="{BB962C8B-B14F-4D97-AF65-F5344CB8AC3E}">
        <p14:creationId xmlns:p14="http://schemas.microsoft.com/office/powerpoint/2010/main" val="3937772324"/>
      </p:ext>
    </p:extLst>
  </p:cSld>
  <p:clrMapOvr>
    <a:masterClrMapping/>
  </p:clrMapOvr>
</p:sld>
</file>

<file path=ppt/theme/theme1.xml><?xml version="1.0" encoding="utf-8"?>
<a:theme xmlns:a="http://schemas.openxmlformats.org/drawingml/2006/main" name="TI_Standard_PowerPoint_v7">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13928</TotalTime>
  <Words>1041</Words>
  <Application>Microsoft Office PowerPoint</Application>
  <PresentationFormat>On-screen Show (16:9)</PresentationFormat>
  <Paragraphs>113</Paragraphs>
  <Slides>13</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宋体</vt:lpstr>
      <vt:lpstr>Arial</vt:lpstr>
      <vt:lpstr>TI_Standard_PowerPoint_v7</vt:lpstr>
      <vt:lpstr>Efficiency comparison test between TPS63805 and TPS631000</vt:lpstr>
      <vt:lpstr>PowerPoint Presentation</vt:lpstr>
      <vt:lpstr>PowerPoint Presentation</vt:lpstr>
      <vt:lpstr>PowerPoint Presentation</vt:lpstr>
      <vt:lpstr>PowerPoint Presentation</vt:lpstr>
      <vt:lpstr>PowerPoint Presentation</vt:lpstr>
      <vt:lpstr>Ripple performance of TPS631000</vt:lpstr>
      <vt:lpstr>Ripple test Vin=5V  Vout=3.3V  Iout=0.0048A Capacitor:22u/10V X5R without feedforward capacitor PFM</vt:lpstr>
      <vt:lpstr>Ripple test Vin=5V  Vout=3.3V  Iout=0.02A Capacitor:22u/10V X5R without feedforward capacitor PFM</vt:lpstr>
      <vt:lpstr>Ripple test Vin=5V  Vout=3.3V  Iout=0.0048A Capacitor:22u/10V X5R with Cff=51pF PFM</vt:lpstr>
      <vt:lpstr>Loop is unstable Vin=5V  Vout=3.3V  Iout=0A Capacitor:22u/10V X5R Cff=51pF  FPWM</vt:lpstr>
      <vt:lpstr>Load transient Vin=5V  Vout=3.3V  Iout=0-1A 250mA/us Capacitor:22u/10V X5R  PFM</vt:lpstr>
      <vt:lpstr>PowerPoint Presentation</vt:lpstr>
    </vt:vector>
  </TitlesOfParts>
  <Company>Texas Instruments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Deng, Li</dc:creator>
  <cp:lastModifiedBy>Zhang, Tao</cp:lastModifiedBy>
  <cp:revision>827</cp:revision>
  <cp:lastPrinted>2015-03-10T15:52:55Z</cp:lastPrinted>
  <dcterms:created xsi:type="dcterms:W3CDTF">2014-12-15T17:02:14Z</dcterms:created>
  <dcterms:modified xsi:type="dcterms:W3CDTF">2022-02-14T07:50:23Z</dcterms:modified>
</cp:coreProperties>
</file>