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935788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AAAAAA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9" autoAdjust="0"/>
    <p:restoredTop sz="94718" autoAdjust="0"/>
  </p:normalViewPr>
  <p:slideViewPr>
    <p:cSldViewPr snapToGrid="0">
      <p:cViewPr>
        <p:scale>
          <a:sx n="73" d="100"/>
          <a:sy n="73" d="100"/>
        </p:scale>
        <p:origin x="-1300" y="-304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3C7419-61D9-46C1-97E9-76E9D8F8C3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4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5288" y="692150"/>
            <a:ext cx="6145212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8312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8238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03C3B5-9CFC-4B60-AD1F-942309290D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81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26"/>
            <a:ext cx="8458200" cy="1102519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6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9"/>
            <a:ext cx="2133600" cy="154781"/>
          </a:xfrm>
        </p:spPr>
        <p:txBody>
          <a:bodyPr/>
          <a:lstStyle>
            <a:lvl1pPr>
              <a:defRPr/>
            </a:lvl1pPr>
          </a:lstStyle>
          <a:p>
            <a:fld id="{B1006088-BF21-4FD5-870B-675EAADE4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60626-1ACC-48B1-8201-AA7BD5684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5D59E-3020-483D-90FC-392986F4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DB302-961D-41B7-BD2E-EA757E550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52D4D-CA63-4F5E-A04D-C043C1229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6" y="107157"/>
            <a:ext cx="2141537" cy="4301729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07157"/>
            <a:ext cx="6275388" cy="4301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706DD-24B8-4851-91EA-2616D1811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 training slides BG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r="9158"/>
          <a:stretch/>
        </p:blipFill>
        <p:spPr>
          <a:xfrm>
            <a:off x="-1" y="-8142"/>
            <a:ext cx="9158942" cy="51597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" y="4741069"/>
            <a:ext cx="8810625" cy="349758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41" y="4830368"/>
            <a:ext cx="1874837" cy="17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26"/>
            <a:ext cx="8458200" cy="1102519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6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9"/>
            <a:ext cx="2133600" cy="154781"/>
          </a:xfrm>
        </p:spPr>
        <p:txBody>
          <a:bodyPr/>
          <a:lstStyle>
            <a:lvl1pPr>
              <a:defRPr/>
            </a:lvl1pPr>
          </a:lstStyle>
          <a:p>
            <a:fld id="{B09843C0-6DAC-490D-A4BA-BCECDC8ED9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TI training slides BG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r="9158"/>
          <a:stretch/>
        </p:blipFill>
        <p:spPr>
          <a:xfrm>
            <a:off x="-1" y="0"/>
            <a:ext cx="9158942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4741069"/>
            <a:ext cx="8810625" cy="349758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41" y="4830368"/>
            <a:ext cx="1874837" cy="17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31"/>
          <p:cNvSpPr txBox="1">
            <a:spLocks noChangeArrowheads="1"/>
          </p:cNvSpPr>
          <p:nvPr userDrawn="1"/>
        </p:nvSpPr>
        <p:spPr bwMode="auto">
          <a:xfrm>
            <a:off x="314325" y="4529138"/>
            <a:ext cx="25336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>
                <a:cs typeface="+mn-cs"/>
              </a:rPr>
              <a:t>TI </a:t>
            </a:r>
            <a:r>
              <a:rPr lang="en-US" sz="800" dirty="0" smtClean="0">
                <a:cs typeface="+mn-cs"/>
              </a:rPr>
              <a:t>Confidential</a:t>
            </a:r>
            <a:r>
              <a:rPr lang="en-US" sz="800" baseline="0" dirty="0" smtClean="0">
                <a:cs typeface="+mn-cs"/>
              </a:rPr>
              <a:t> </a:t>
            </a:r>
            <a:r>
              <a:rPr lang="en-US" sz="800" dirty="0" smtClean="0">
                <a:cs typeface="+mn-cs"/>
              </a:rPr>
              <a:t>– NDA Restrictions</a:t>
            </a:r>
            <a:endParaRPr lang="en-US" sz="800" dirty="0"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 training slides BG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/>
        </p:blipFill>
        <p:spPr>
          <a:xfrm>
            <a:off x="-9136" y="1"/>
            <a:ext cx="9162274" cy="3857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" y="4741069"/>
            <a:ext cx="8810625" cy="349758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41" y="4830368"/>
            <a:ext cx="1874837" cy="17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26"/>
            <a:ext cx="8458200" cy="1102519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6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9"/>
            <a:ext cx="2133600" cy="154781"/>
          </a:xfrm>
        </p:spPr>
        <p:txBody>
          <a:bodyPr/>
          <a:lstStyle>
            <a:lvl1pPr>
              <a:defRPr/>
            </a:lvl1pPr>
          </a:lstStyle>
          <a:p>
            <a:fld id="{F2394529-A9B3-4A54-83EC-E61379E833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TI training slides BG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/>
        </p:blipFill>
        <p:spPr>
          <a:xfrm>
            <a:off x="-9136" y="1"/>
            <a:ext cx="9162274" cy="385762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4741069"/>
            <a:ext cx="8810625" cy="349758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41" y="4830368"/>
            <a:ext cx="1874837" cy="17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31"/>
          <p:cNvSpPr txBox="1">
            <a:spLocks noChangeArrowheads="1"/>
          </p:cNvSpPr>
          <p:nvPr userDrawn="1"/>
        </p:nvSpPr>
        <p:spPr bwMode="auto">
          <a:xfrm>
            <a:off x="314325" y="4529138"/>
            <a:ext cx="25336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>
                <a:cs typeface="+mn-cs"/>
              </a:rPr>
              <a:t>TI </a:t>
            </a:r>
            <a:r>
              <a:rPr lang="en-US" sz="800" dirty="0" smtClean="0">
                <a:cs typeface="+mn-cs"/>
              </a:rPr>
              <a:t>Confidential</a:t>
            </a:r>
            <a:r>
              <a:rPr lang="en-US" sz="800" baseline="0" dirty="0" smtClean="0">
                <a:cs typeface="+mn-cs"/>
              </a:rPr>
              <a:t> </a:t>
            </a:r>
            <a:r>
              <a:rPr lang="en-US" sz="800" dirty="0" smtClean="0">
                <a:cs typeface="+mn-cs"/>
              </a:rPr>
              <a:t>– NDA Restrictions</a:t>
            </a:r>
            <a:endParaRPr lang="en-US" sz="800" dirty="0"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 training slides BG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58941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43450"/>
            <a:ext cx="878205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" y="4741069"/>
            <a:ext cx="8810625" cy="349758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41" y="4830368"/>
            <a:ext cx="1874837" cy="17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26"/>
            <a:ext cx="8458200" cy="1102519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6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9"/>
            <a:ext cx="2133600" cy="154781"/>
          </a:xfrm>
        </p:spPr>
        <p:txBody>
          <a:bodyPr/>
          <a:lstStyle>
            <a:lvl1pPr>
              <a:defRPr/>
            </a:lvl1pPr>
          </a:lstStyle>
          <a:p>
            <a:fld id="{91A5AC0A-F4BD-4464-80DC-A88E0D9F7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TI training slides BG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58941" cy="51435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43450"/>
            <a:ext cx="878205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4741069"/>
            <a:ext cx="8810625" cy="349758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41" y="4830368"/>
            <a:ext cx="1874837" cy="17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31"/>
          <p:cNvSpPr txBox="1">
            <a:spLocks noChangeArrowheads="1"/>
          </p:cNvSpPr>
          <p:nvPr userDrawn="1"/>
        </p:nvSpPr>
        <p:spPr bwMode="auto">
          <a:xfrm>
            <a:off x="314325" y="4529138"/>
            <a:ext cx="25336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>
                <a:cs typeface="+mn-cs"/>
              </a:rPr>
              <a:t>TI </a:t>
            </a:r>
            <a:r>
              <a:rPr lang="en-US" sz="800" dirty="0" smtClean="0">
                <a:cs typeface="+mn-cs"/>
              </a:rPr>
              <a:t>Confidential</a:t>
            </a:r>
            <a:r>
              <a:rPr lang="en-US" sz="800" baseline="0" dirty="0" smtClean="0">
                <a:cs typeface="+mn-cs"/>
              </a:rPr>
              <a:t> </a:t>
            </a:r>
            <a:r>
              <a:rPr lang="en-US" sz="800" dirty="0" smtClean="0">
                <a:cs typeface="+mn-cs"/>
              </a:rPr>
              <a:t>– NDA Restrictions</a:t>
            </a:r>
            <a:endParaRPr lang="en-US" sz="800" dirty="0"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786352"/>
            <a:ext cx="8467725" cy="3709449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0521C-F793-4067-BB07-C7AF74E21E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4"/>
            <a:ext cx="2133600" cy="154781"/>
          </a:xfrm>
        </p:spPr>
        <p:txBody>
          <a:bodyPr/>
          <a:lstStyle>
            <a:lvl1pPr>
              <a:defRPr/>
            </a:lvl1pPr>
          </a:lstStyle>
          <a:p>
            <a:fld id="{156AB8A3-9FE4-4612-8857-687BFF70DD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6" y="889397"/>
            <a:ext cx="4157663" cy="3519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7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6A834-CC4A-4943-952A-D55BFAADA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D8EEF-7576-4AB0-8518-088FB58AB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D9FE4-F784-4A94-8F3E-54A098F0E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276" y="4743450"/>
            <a:ext cx="87407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4741069"/>
            <a:ext cx="8810625" cy="349758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75441" y="4830368"/>
            <a:ext cx="1874837" cy="17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56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6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4537474"/>
            <a:ext cx="2133600" cy="15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4B24B-BAB1-431A-82C6-36E096187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1" fontAlgn="base" hangingPunct="1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1" fontAlgn="base" hangingPunct="1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1738" indent="-233363" algn="l" rtl="0" eaLnBrk="1" fontAlgn="base" hangingPunct="1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9075" indent="-173038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6275" indent="-173038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Explain on UCC2813-X VCC Abs. Max Rating and UVLO Turn on Threshold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06088-BF21-4FD5-870B-675EAADE47B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33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3376" y="786352"/>
            <a:ext cx="8467725" cy="1149129"/>
          </a:xfrm>
        </p:spPr>
        <p:txBody>
          <a:bodyPr/>
          <a:lstStyle/>
          <a:p>
            <a:r>
              <a:rPr lang="en-US" sz="1600" dirty="0" smtClean="0"/>
              <a:t>In UCC2813-X datasheet, the VCC pin Abs. max rating is 12V</a:t>
            </a:r>
          </a:p>
          <a:p>
            <a:r>
              <a:rPr lang="en-US" sz="1600" dirty="0" smtClean="0"/>
              <a:t>UCC2813-2 and UCC2813-4 has a turn on threshold of 12.5V</a:t>
            </a:r>
          </a:p>
          <a:p>
            <a:r>
              <a:rPr lang="en-US" sz="1600" dirty="0" smtClean="0"/>
              <a:t>Why the UVLO turn on threshold can be above Abs. max rating and how to deal with it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843C0-6DAC-490D-A4BA-BCECDC8ED96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" y="2052638"/>
            <a:ext cx="7506970" cy="75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68955"/>
            <a:ext cx="65849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807200" y="2484120"/>
            <a:ext cx="528320" cy="198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42560" y="3790950"/>
            <a:ext cx="528320" cy="118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42560" y="4027170"/>
            <a:ext cx="528320" cy="133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5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Structure of VCC Pin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42100" y="4439506"/>
            <a:ext cx="2133600" cy="154781"/>
          </a:xfrm>
        </p:spPr>
        <p:txBody>
          <a:bodyPr/>
          <a:lstStyle/>
          <a:p>
            <a:fld id="{3B20521C-F793-4067-BB07-C7AF74E21EF3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712348"/>
              </p:ext>
            </p:extLst>
          </p:nvPr>
        </p:nvGraphicFramePr>
        <p:xfrm>
          <a:off x="784225" y="694739"/>
          <a:ext cx="3287258" cy="1241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Visio" r:id="rId3" imgW="2800492" imgH="1409274" progId="Visio.Drawing.11">
                  <p:embed/>
                </p:oleObj>
              </mc:Choice>
              <mc:Fallback>
                <p:oleObj name="Visio" r:id="rId3" imgW="2800492" imgH="140927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4225" y="694739"/>
                        <a:ext cx="3287258" cy="1241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4823" y="1898210"/>
            <a:ext cx="413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Tolerances on these </a:t>
            </a:r>
            <a:r>
              <a:rPr lang="en-US" sz="1400" dirty="0" smtClean="0"/>
              <a:t>parameters</a:t>
            </a:r>
          </a:p>
          <a:p>
            <a:pPr algn="ctr"/>
            <a:r>
              <a:rPr lang="en-US" sz="1400" dirty="0" smtClean="0"/>
              <a:t>(UCC2813-2 </a:t>
            </a:r>
            <a:r>
              <a:rPr lang="en-US" sz="1400" dirty="0" smtClean="0"/>
              <a:t>as example)</a:t>
            </a:r>
            <a:endParaRPr lang="en-US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214563"/>
              </p:ext>
            </p:extLst>
          </p:nvPr>
        </p:nvGraphicFramePr>
        <p:xfrm>
          <a:off x="124823" y="2421430"/>
          <a:ext cx="4497987" cy="1794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9425"/>
                <a:gridCol w="792854"/>
                <a:gridCol w="792854"/>
                <a:gridCol w="792854"/>
              </a:tblGrid>
              <a:tr h="28575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Min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Nom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Max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UVLO_ON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11.5V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12.5V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13.5V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Vzener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12V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13.5V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15V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100" b="1" dirty="0" err="1" smtClean="0">
                          <a:solidFill>
                            <a:srgbClr val="FF0000"/>
                          </a:solidFill>
                        </a:rPr>
                        <a:t>Vzener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-UVLO_ON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0.5V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1V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15840" y="472277"/>
            <a:ext cx="3866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Powering IC from low impedance source</a:t>
            </a:r>
            <a:endParaRPr lang="en-US" sz="1600" dirty="0">
              <a:solidFill>
                <a:srgbClr val="0000FF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828924"/>
              </p:ext>
            </p:extLst>
          </p:nvPr>
        </p:nvGraphicFramePr>
        <p:xfrm>
          <a:off x="5232401" y="749276"/>
          <a:ext cx="2987472" cy="1255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Visio" r:id="rId5" imgW="3330682" imgH="1866855" progId="Visio.Drawing.11">
                  <p:embed/>
                </p:oleObj>
              </mc:Choice>
              <mc:Fallback>
                <p:oleObj name="Visio" r:id="rId5" imgW="3330682" imgH="186685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32401" y="749276"/>
                        <a:ext cx="2987472" cy="1255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4162" y="4264034"/>
            <a:ext cx="4175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Zener break down voltage is always above UVLO_ON level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805466" y="1964177"/>
            <a:ext cx="419262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As soon as external voltage source is above Zener breakdown voltage, without current limit, </a:t>
            </a:r>
            <a:r>
              <a:rPr lang="en-US" sz="1100" dirty="0" err="1" smtClean="0"/>
              <a:t>zener</a:t>
            </a:r>
            <a:r>
              <a:rPr lang="en-US" sz="1100" dirty="0" smtClean="0"/>
              <a:t> diode will get damaged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FF0000"/>
                </a:solidFill>
              </a:rPr>
              <a:t>Abs. max rating on VCC is based on the minimum Zener breakdown voltage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5464" y="2831964"/>
            <a:ext cx="3467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Powering IC from high impedance source</a:t>
            </a:r>
            <a:endParaRPr lang="en-US" sz="1400" dirty="0">
              <a:solidFill>
                <a:srgbClr val="0000FF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224637"/>
              </p:ext>
            </p:extLst>
          </p:nvPr>
        </p:nvGraphicFramePr>
        <p:xfrm>
          <a:off x="5284782" y="3079780"/>
          <a:ext cx="3100462" cy="1303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Visio" r:id="rId7" imgW="3330682" imgH="1866855" progId="Visio.Drawing.11">
                  <p:embed/>
                </p:oleObj>
              </mc:Choice>
              <mc:Fallback>
                <p:oleObj name="Visio" r:id="rId7" imgW="3330682" imgH="186685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84782" y="3079780"/>
                        <a:ext cx="3100462" cy="1303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825571" y="4356367"/>
            <a:ext cx="41822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Zener diode can be safely breakdown as long as the current can be limited by the impedance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04180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Power Up the UCC2813-2/4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192" y="625843"/>
            <a:ext cx="8467725" cy="3709449"/>
          </a:xfrm>
        </p:spPr>
        <p:txBody>
          <a:bodyPr/>
          <a:lstStyle/>
          <a:p>
            <a:r>
              <a:rPr lang="en-US" sz="1800" dirty="0" smtClean="0"/>
              <a:t>To ensure IC starts up normally, the external voltage source should be higher than the maximum UVLO_ON threshold of 13.5V</a:t>
            </a:r>
          </a:p>
          <a:p>
            <a:r>
              <a:rPr lang="en-US" sz="1800" dirty="0" smtClean="0"/>
              <a:t>Using external current limiting resistor for limit the Zener breakdown current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204911"/>
              </p:ext>
            </p:extLst>
          </p:nvPr>
        </p:nvGraphicFramePr>
        <p:xfrm>
          <a:off x="2151568" y="1609016"/>
          <a:ext cx="4560516" cy="1815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Visio" r:id="rId3" imgW="3516691" imgH="1866855" progId="Visio.Drawing.11">
                  <p:embed/>
                </p:oleObj>
              </mc:Choice>
              <mc:Fallback>
                <p:oleObj name="Visio" r:id="rId3" imgW="3516691" imgH="186685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1568" y="1609016"/>
                        <a:ext cx="4560516" cy="1815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5915" y="3677054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</a:t>
            </a:r>
            <a:r>
              <a:rPr lang="en-US" dirty="0" err="1" smtClean="0"/>
              <a:t>Rs</a:t>
            </a:r>
            <a:r>
              <a:rPr lang="en-US" dirty="0" smtClean="0"/>
              <a:t> based on the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45895" y="3580033"/>
                <a:ext cx="2333780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𝑚𝑎𝑥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−12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895" y="4773377"/>
                <a:ext cx="2333780" cy="6280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45915" y="4297193"/>
            <a:ext cx="522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Make sure during start up, Vs follow this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45898" y="4297193"/>
                <a:ext cx="2908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&gt;13.5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×0.23</m:t>
                      </m:r>
                      <m:r>
                        <a:rPr lang="en-US" b="0" i="1" smtClean="0">
                          <a:latin typeface="Cambria Math"/>
                        </a:rPr>
                        <m:t>𝑚𝐴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895" y="5729591"/>
                <a:ext cx="2908489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5641" y="3998189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Vs(max) is the Vs maximum voltage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0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Abs. max rating on VDD is the minimum Zener breakdown voltage</a:t>
            </a:r>
          </a:p>
          <a:p>
            <a:r>
              <a:rPr lang="en-US" dirty="0" smtClean="0"/>
              <a:t>Zener breakdown voltage is always above UVLO_ON threshold</a:t>
            </a:r>
          </a:p>
          <a:p>
            <a:r>
              <a:rPr lang="en-US" dirty="0" smtClean="0"/>
              <a:t>The UCC2813-2/4 should be powered up using voltage source well above 13.5V with current limiting resistor</a:t>
            </a:r>
          </a:p>
          <a:p>
            <a:r>
              <a:rPr lang="en-US" dirty="0" smtClean="0"/>
              <a:t>There is no voltage high limit on the external voltage source, as long as the Zener breakdown current can be limited to well below 30mA (design margin is required)</a:t>
            </a:r>
          </a:p>
          <a:p>
            <a:r>
              <a:rPr lang="en-US" dirty="0" smtClean="0"/>
              <a:t>The same theory can be applied to </a:t>
            </a:r>
          </a:p>
          <a:p>
            <a:pPr lvl="1"/>
            <a:r>
              <a:rPr lang="en-US" dirty="0" smtClean="0"/>
              <a:t>UCCx802/4</a:t>
            </a:r>
          </a:p>
          <a:p>
            <a:pPr marL="341312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8495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TI_Standard_PowerPoint_v8</Template>
  <TotalTime>58</TotalTime>
  <Words>332</Words>
  <Application>Microsoft Office PowerPoint</Application>
  <PresentationFormat>On-screen Show (16:9)</PresentationFormat>
  <Paragraphs>48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FinalPowerpoint</vt:lpstr>
      <vt:lpstr>Visio</vt:lpstr>
      <vt:lpstr>Explain on UCC2813-X VCC Abs. Max Rating and UVLO Turn on Threshold</vt:lpstr>
      <vt:lpstr>Background</vt:lpstr>
      <vt:lpstr>Internal Structure of VCC Pin</vt:lpstr>
      <vt:lpstr>How to Power Up the UCC2813-2/4</vt:lpstr>
      <vt:lpstr>Summary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Explain on UCC2813-X VCC Abs. Max Rating and UVLO Turn on Threshold</dc:title>
  <dc:creator>Lu, Bing -PSC</dc:creator>
  <cp:lastModifiedBy>Brandon Sbert</cp:lastModifiedBy>
  <cp:revision>7</cp:revision>
  <dcterms:created xsi:type="dcterms:W3CDTF">2017-02-14T15:42:16Z</dcterms:created>
  <dcterms:modified xsi:type="dcterms:W3CDTF">2017-02-14T19:46:41Z</dcterms:modified>
</cp:coreProperties>
</file>