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x-msvide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4"/>
  </p:sldMasterIdLst>
  <p:notesMasterIdLst>
    <p:notesMasterId r:id="rId7"/>
  </p:notesMasterIdLst>
  <p:handoutMasterIdLst>
    <p:handoutMasterId r:id="rId8"/>
  </p:handoutMasterIdLst>
  <p:sldIdLst>
    <p:sldId id="398" r:id="rId5"/>
    <p:sldId id="441" r:id="rId6"/>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068" autoAdjust="0"/>
    <p:restoredTop sz="66286" autoAdjust="0"/>
  </p:normalViewPr>
  <p:slideViewPr>
    <p:cSldViewPr snapToGrid="0">
      <p:cViewPr varScale="1">
        <p:scale>
          <a:sx n="38" d="100"/>
          <a:sy n="38" d="100"/>
        </p:scale>
        <p:origin x="62" y="456"/>
      </p:cViewPr>
      <p:guideLst>
        <p:guide orient="horz" pos="1620"/>
        <p:guide pos="2878"/>
      </p:guideLst>
    </p:cSldViewPr>
  </p:slideViewPr>
  <p:notesTextViewPr>
    <p:cViewPr>
      <p:scale>
        <a:sx n="100" d="100"/>
        <a:sy n="100" d="100"/>
      </p:scale>
      <p:origin x="0" y="0"/>
    </p:cViewPr>
  </p:notesTextViewPr>
  <p:sorterViewPr>
    <p:cViewPr>
      <p:scale>
        <a:sx n="110" d="100"/>
        <a:sy n="110" d="100"/>
      </p:scale>
      <p:origin x="0" y="0"/>
    </p:cViewPr>
  </p:sorterViewPr>
  <p:notesViewPr>
    <p:cSldViewPr snapToGrid="0">
      <p:cViewPr varScale="1">
        <p:scale>
          <a:sx n="84" d="100"/>
          <a:sy n="84" d="100"/>
        </p:scale>
        <p:origin x="-3768" y="-84"/>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1"/>
            <a:ext cx="3037466" cy="464180"/>
          </a:xfrm>
          <a:prstGeom prst="rect">
            <a:avLst/>
          </a:prstGeom>
          <a:noFill/>
          <a:ln w="9525">
            <a:noFill/>
            <a:miter lim="800000"/>
            <a:headEnd/>
            <a:tailEnd/>
          </a:ln>
          <a:effectLst/>
        </p:spPr>
        <p:txBody>
          <a:bodyPr vert="horz" wrap="square" lIns="92279" tIns="46139" rIns="92279" bIns="46139" numCol="1" anchor="t" anchorCtr="0" compatLnSpc="1">
            <a:prstTxWarp prst="textNoShape">
              <a:avLst/>
            </a:prstTxWarp>
          </a:bodyPr>
          <a:lstStyle>
            <a:lvl1pPr>
              <a:defRPr sz="1200"/>
            </a:lvl1pPr>
          </a:lstStyle>
          <a:p>
            <a:pPr>
              <a:defRPr/>
            </a:pPr>
            <a:endParaRPr lang="en-US"/>
          </a:p>
        </p:txBody>
      </p:sp>
      <p:sp>
        <p:nvSpPr>
          <p:cNvPr id="122883" name="Rectangle 3"/>
          <p:cNvSpPr>
            <a:spLocks noGrp="1" noChangeArrowheads="1"/>
          </p:cNvSpPr>
          <p:nvPr>
            <p:ph type="dt" sz="quarter" idx="1"/>
          </p:nvPr>
        </p:nvSpPr>
        <p:spPr bwMode="auto">
          <a:xfrm>
            <a:off x="3971331" y="1"/>
            <a:ext cx="3037465" cy="464180"/>
          </a:xfrm>
          <a:prstGeom prst="rect">
            <a:avLst/>
          </a:prstGeom>
          <a:noFill/>
          <a:ln w="9525">
            <a:noFill/>
            <a:miter lim="800000"/>
            <a:headEnd/>
            <a:tailEnd/>
          </a:ln>
          <a:effectLst/>
        </p:spPr>
        <p:txBody>
          <a:bodyPr vert="horz" wrap="square" lIns="92279" tIns="46139" rIns="92279" bIns="46139" numCol="1" anchor="t" anchorCtr="0" compatLnSpc="1">
            <a:prstTxWarp prst="textNoShape">
              <a:avLst/>
            </a:prstTxWarp>
          </a:bodyPr>
          <a:lstStyle>
            <a:lvl1pPr algn="r">
              <a:defRPr sz="1200"/>
            </a:lvl1pPr>
          </a:lstStyle>
          <a:p>
            <a:pPr>
              <a:defRPr/>
            </a:pPr>
            <a:endParaRPr lang="en-US"/>
          </a:p>
        </p:txBody>
      </p:sp>
      <p:sp>
        <p:nvSpPr>
          <p:cNvPr id="122884" name="Rectangle 4"/>
          <p:cNvSpPr>
            <a:spLocks noGrp="1" noChangeArrowheads="1"/>
          </p:cNvSpPr>
          <p:nvPr>
            <p:ph type="ftr" sz="quarter" idx="2"/>
          </p:nvPr>
        </p:nvSpPr>
        <p:spPr bwMode="auto">
          <a:xfrm>
            <a:off x="0" y="8830621"/>
            <a:ext cx="3037466" cy="464180"/>
          </a:xfrm>
          <a:prstGeom prst="rect">
            <a:avLst/>
          </a:prstGeom>
          <a:noFill/>
          <a:ln w="9525">
            <a:noFill/>
            <a:miter lim="800000"/>
            <a:headEnd/>
            <a:tailEnd/>
          </a:ln>
          <a:effectLst/>
        </p:spPr>
        <p:txBody>
          <a:bodyPr vert="horz" wrap="square" lIns="92279" tIns="46139" rIns="92279" bIns="46139" numCol="1" anchor="b" anchorCtr="0" compatLnSpc="1">
            <a:prstTxWarp prst="textNoShape">
              <a:avLst/>
            </a:prstTxWarp>
          </a:bodyPr>
          <a:lstStyle>
            <a:lvl1pPr>
              <a:defRPr sz="1200"/>
            </a:lvl1pPr>
          </a:lstStyle>
          <a:p>
            <a:pPr>
              <a:defRPr/>
            </a:pPr>
            <a:r>
              <a:rPr lang="en-US"/>
              <a:t>TI Information - Selective Disclosure</a:t>
            </a:r>
          </a:p>
        </p:txBody>
      </p:sp>
      <p:sp>
        <p:nvSpPr>
          <p:cNvPr id="122885" name="Rectangle 5"/>
          <p:cNvSpPr>
            <a:spLocks noGrp="1" noChangeArrowheads="1"/>
          </p:cNvSpPr>
          <p:nvPr>
            <p:ph type="sldNum" sz="quarter" idx="3"/>
          </p:nvPr>
        </p:nvSpPr>
        <p:spPr bwMode="auto">
          <a:xfrm>
            <a:off x="3971331" y="8830621"/>
            <a:ext cx="3037465" cy="464180"/>
          </a:xfrm>
          <a:prstGeom prst="rect">
            <a:avLst/>
          </a:prstGeom>
          <a:noFill/>
          <a:ln w="9525">
            <a:noFill/>
            <a:miter lim="800000"/>
            <a:headEnd/>
            <a:tailEnd/>
          </a:ln>
          <a:effectLst/>
        </p:spPr>
        <p:txBody>
          <a:bodyPr vert="horz" wrap="square" lIns="92279" tIns="46139" rIns="92279" bIns="46139" numCol="1" anchor="b" anchorCtr="0" compatLnSpc="1">
            <a:prstTxWarp prst="textNoShape">
              <a:avLst/>
            </a:prstTxWarp>
          </a:bodyPr>
          <a:lstStyle>
            <a:lvl1pPr algn="r">
              <a:defRPr sz="12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1"/>
            <a:ext cx="3037466" cy="464180"/>
          </a:xfrm>
          <a:prstGeom prst="rect">
            <a:avLst/>
          </a:prstGeom>
          <a:noFill/>
          <a:ln w="9525">
            <a:noFill/>
            <a:miter lim="800000"/>
            <a:headEnd/>
            <a:tailEnd/>
          </a:ln>
          <a:effectLst/>
        </p:spPr>
        <p:txBody>
          <a:bodyPr vert="horz" wrap="square" lIns="92279" tIns="46139" rIns="92279" bIns="46139" numCol="1" anchor="t" anchorCtr="0" compatLnSpc="1">
            <a:prstTxWarp prst="textNoShape">
              <a:avLst/>
            </a:prstTxWarp>
          </a:bodyPr>
          <a:lstStyle>
            <a:lvl1pPr>
              <a:defRPr sz="1200"/>
            </a:lvl1pPr>
          </a:lstStyle>
          <a:p>
            <a:pPr>
              <a:defRPr/>
            </a:pPr>
            <a:endParaRPr lang="en-US"/>
          </a:p>
        </p:txBody>
      </p:sp>
      <p:sp>
        <p:nvSpPr>
          <p:cNvPr id="121859" name="Rectangle 3"/>
          <p:cNvSpPr>
            <a:spLocks noGrp="1" noChangeArrowheads="1"/>
          </p:cNvSpPr>
          <p:nvPr>
            <p:ph type="dt" idx="1"/>
          </p:nvPr>
        </p:nvSpPr>
        <p:spPr bwMode="auto">
          <a:xfrm>
            <a:off x="3971331" y="1"/>
            <a:ext cx="3037465" cy="464180"/>
          </a:xfrm>
          <a:prstGeom prst="rect">
            <a:avLst/>
          </a:prstGeom>
          <a:noFill/>
          <a:ln w="9525">
            <a:noFill/>
            <a:miter lim="800000"/>
            <a:headEnd/>
            <a:tailEnd/>
          </a:ln>
          <a:effectLst/>
        </p:spPr>
        <p:txBody>
          <a:bodyPr vert="horz" wrap="square" lIns="92279" tIns="46139" rIns="92279" bIns="46139"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701202" y="4416111"/>
            <a:ext cx="5607998" cy="4182420"/>
          </a:xfrm>
          <a:prstGeom prst="rect">
            <a:avLst/>
          </a:prstGeom>
          <a:noFill/>
          <a:ln w="9525">
            <a:noFill/>
            <a:miter lim="800000"/>
            <a:headEnd/>
            <a:tailEnd/>
          </a:ln>
          <a:effectLst/>
        </p:spPr>
        <p:txBody>
          <a:bodyPr vert="horz" wrap="square" lIns="92279" tIns="46139" rIns="92279" bIns="461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8830621"/>
            <a:ext cx="3037466" cy="464180"/>
          </a:xfrm>
          <a:prstGeom prst="rect">
            <a:avLst/>
          </a:prstGeom>
          <a:noFill/>
          <a:ln w="9525">
            <a:noFill/>
            <a:miter lim="800000"/>
            <a:headEnd/>
            <a:tailEnd/>
          </a:ln>
          <a:effectLst/>
        </p:spPr>
        <p:txBody>
          <a:bodyPr vert="horz" wrap="square" lIns="92279" tIns="46139" rIns="92279" bIns="46139" numCol="1" anchor="b" anchorCtr="0" compatLnSpc="1">
            <a:prstTxWarp prst="textNoShape">
              <a:avLst/>
            </a:prstTxWarp>
          </a:bodyPr>
          <a:lstStyle>
            <a:lvl1pPr>
              <a:defRPr sz="1200"/>
            </a:lvl1pPr>
          </a:lstStyle>
          <a:p>
            <a:pPr>
              <a:defRPr/>
            </a:pPr>
            <a:r>
              <a:rPr lang="en-US"/>
              <a:t>TI Information - Selective Disclosure</a:t>
            </a:r>
          </a:p>
        </p:txBody>
      </p:sp>
      <p:sp>
        <p:nvSpPr>
          <p:cNvPr id="121863" name="Rectangle 7"/>
          <p:cNvSpPr>
            <a:spLocks noGrp="1" noChangeArrowheads="1"/>
          </p:cNvSpPr>
          <p:nvPr>
            <p:ph type="sldNum" sz="quarter" idx="5"/>
          </p:nvPr>
        </p:nvSpPr>
        <p:spPr bwMode="auto">
          <a:xfrm>
            <a:off x="3971331" y="8830621"/>
            <a:ext cx="3037465" cy="464180"/>
          </a:xfrm>
          <a:prstGeom prst="rect">
            <a:avLst/>
          </a:prstGeom>
          <a:noFill/>
          <a:ln w="9525">
            <a:noFill/>
            <a:miter lim="800000"/>
            <a:headEnd/>
            <a:tailEnd/>
          </a:ln>
          <a:effectLst/>
        </p:spPr>
        <p:txBody>
          <a:bodyPr vert="horz" wrap="square" lIns="92279" tIns="46139" rIns="92279" bIns="46139" numCol="1" anchor="b" anchorCtr="0" compatLnSpc="1">
            <a:prstTxWarp prst="textNoShape">
              <a:avLst/>
            </a:prstTxWarp>
          </a:bodyPr>
          <a:lstStyle>
            <a:lvl1pPr algn="r">
              <a:defRPr sz="12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is the </a:t>
            </a:r>
            <a:r>
              <a:rPr lang="en-IE" baseline="0" dirty="0"/>
              <a:t>schematic of a PSFB circuit</a:t>
            </a:r>
          </a:p>
          <a:p>
            <a:r>
              <a:rPr lang="en-IE" baseline="0" dirty="0"/>
              <a:t> QA, QB, QC and QD are the four primary side switches. QE and QF are the secondary side rectifiers. Other secondary rectification circuits are possible, and we will look at these later but for now we will concentrate on this centre tapped full wave rectifier.</a:t>
            </a:r>
          </a:p>
          <a:p>
            <a:endParaRPr lang="en-IE" baseline="0" dirty="0"/>
          </a:p>
          <a:p>
            <a:r>
              <a:rPr lang="en-IE" baseline="0" dirty="0"/>
              <a:t>It’s a double ended topology which means that both ends of the transformer primary are alternately switched between Vin and 0V, this allows symmetrical positive and negative flux swings in the transformer core so core reset is not an issue. The transformer primary sees the full input voltage so currents are less than in other topologies.</a:t>
            </a:r>
          </a:p>
          <a:p>
            <a:endParaRPr lang="en-IE" baseline="0" dirty="0"/>
          </a:p>
          <a:p>
            <a:r>
              <a:rPr lang="en-IE" baseline="0" dirty="0"/>
              <a:t>The PSFB is a buck derived topology so the input / output conversion is directly proportional to the duty cycle.</a:t>
            </a:r>
          </a:p>
          <a:p>
            <a:endParaRPr lang="en-IE" baseline="0" dirty="0"/>
          </a:p>
          <a:p>
            <a:r>
              <a:rPr lang="en-IE" baseline="0" dirty="0"/>
              <a:t>There are four switching states and four ZVS transitions per cycle and we will look at these in more detail shortly.</a:t>
            </a:r>
          </a:p>
          <a:p>
            <a:endParaRPr lang="en-IE" baseline="0" dirty="0"/>
          </a:p>
          <a:p>
            <a:r>
              <a:rPr lang="en-IE" dirty="0"/>
              <a:t>There are different terms</a:t>
            </a:r>
            <a:r>
              <a:rPr lang="en-IE" baseline="0" dirty="0"/>
              <a:t> used by different sources when describing this topology. I’m going to use the convention usually used within TI – which is the one shown here.</a:t>
            </a:r>
          </a:p>
          <a:p>
            <a:endParaRPr lang="en-IE" baseline="0" dirty="0"/>
          </a:p>
          <a:p>
            <a:r>
              <a:rPr lang="en-IE" baseline="0" dirty="0"/>
              <a:t>Just to restate – the PSFB is well suited to high input voltage, high power applications because of excellent transformer core utilisation and its ability to achieve ZVS.</a:t>
            </a:r>
            <a:endParaRPr lang="en-IE" dirty="0"/>
          </a:p>
        </p:txBody>
      </p:sp>
      <p:sp>
        <p:nvSpPr>
          <p:cNvPr id="4" name="Footer Placeholder 3"/>
          <p:cNvSpPr>
            <a:spLocks noGrp="1"/>
          </p:cNvSpPr>
          <p:nvPr>
            <p:ph type="ftr" sz="quarter" idx="10"/>
          </p:nvPr>
        </p:nvSpPr>
        <p:spPr/>
        <p:txBody>
          <a:bodyPr/>
          <a:lstStyle/>
          <a:p>
            <a:pPr>
              <a:defRPr/>
            </a:pPr>
            <a:r>
              <a:rPr lang="en-US"/>
              <a:t>TI Information - Selective Disclosure</a:t>
            </a:r>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1</a:t>
            </a:fld>
            <a:endParaRPr lang="en-US"/>
          </a:p>
        </p:txBody>
      </p:sp>
    </p:spTree>
    <p:extLst>
      <p:ext uri="{BB962C8B-B14F-4D97-AF65-F5344CB8AC3E}">
        <p14:creationId xmlns:p14="http://schemas.microsoft.com/office/powerpoint/2010/main" val="256170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a:t>The graphic shows the gate drives to QA and QB (red and blue) on top. QC and QD (red and blue) in the middle.</a:t>
            </a:r>
          </a:p>
          <a:p>
            <a:r>
              <a:rPr lang="en-IE" baseline="0" dirty="0"/>
              <a:t>The voltage across the transformer is shown in brown at the bottom.</a:t>
            </a:r>
          </a:p>
          <a:p>
            <a:endParaRPr lang="en-IE" baseline="0" dirty="0"/>
          </a:p>
          <a:p>
            <a:r>
              <a:rPr lang="en-IE" baseline="0" dirty="0"/>
              <a:t>These waveforms are all at 50% duty cycle – less 1% or 2% to allow time for ZVS transitions.</a:t>
            </a:r>
          </a:p>
          <a:p>
            <a:r>
              <a:rPr lang="en-IE" baseline="0" dirty="0"/>
              <a:t>OUTA and OUTB are the reference pair, they don’t change.</a:t>
            </a:r>
          </a:p>
          <a:p>
            <a:r>
              <a:rPr lang="en-IE" baseline="0" dirty="0"/>
              <a:t>OUTC and OUTD are phase shifted with respect to the reference pair to control the duty cycle.</a:t>
            </a:r>
          </a:p>
          <a:p>
            <a:r>
              <a:rPr lang="en-IE" baseline="0" dirty="0"/>
              <a:t>Power transfer from primary to secondary happens when ‘diagonal pairs’ of switches are on. – QA and QD or QB and QC</a:t>
            </a:r>
          </a:p>
          <a:p>
            <a:r>
              <a:rPr lang="en-IE" baseline="0" dirty="0"/>
              <a:t>The transformer duty cycle is simply the proportion of the switching cycle for which voltage is applied to the transformer</a:t>
            </a:r>
          </a:p>
          <a:p>
            <a:endParaRPr lang="en-IE" baseline="0" dirty="0"/>
          </a:p>
          <a:p>
            <a:endParaRPr lang="en-IE" baseline="0" dirty="0"/>
          </a:p>
          <a:p>
            <a:r>
              <a:rPr lang="en-IE" baseline="0" dirty="0"/>
              <a:t>I’m going to play the animation now – </a:t>
            </a:r>
          </a:p>
          <a:p>
            <a:endParaRPr lang="en-IE"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a:t>
            </a:fld>
            <a:endParaRPr lang="en-US"/>
          </a:p>
        </p:txBody>
      </p:sp>
    </p:spTree>
    <p:extLst>
      <p:ext uri="{BB962C8B-B14F-4D97-AF65-F5344CB8AC3E}">
        <p14:creationId xmlns:p14="http://schemas.microsoft.com/office/powerpoint/2010/main" val="3163933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4"/>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9239878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82" y="786358"/>
            <a:ext cx="8467725" cy="3709449"/>
          </a:xfrm>
        </p:spPr>
        <p:txBody>
          <a:bodyPr/>
          <a:lstStyle>
            <a:lvl1pPr>
              <a:spcBef>
                <a:spcPts val="667"/>
              </a:spcBef>
              <a:defRPr/>
            </a:lvl1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594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3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4537472"/>
            <a:ext cx="2133600" cy="154782"/>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764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45537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92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Rectangle 6"/>
          <p:cNvSpPr>
            <a:spLocks noGrp="1" noChangeArrowheads="1"/>
          </p:cNvSpPr>
          <p:nvPr>
            <p:ph type="sldNum" sz="quarter" idx="10"/>
          </p:nvPr>
        </p:nvSpPr>
        <p:spPr>
          <a:xfrm>
            <a:off x="6977743" y="4947901"/>
            <a:ext cx="2133600" cy="154781"/>
          </a:xfrm>
          <a:ln/>
        </p:spPr>
        <p:txBody>
          <a:bodyPr/>
          <a:lstStyle>
            <a:lvl1pPr>
              <a:defRPr/>
            </a:lvl1pPr>
          </a:lstStyle>
          <a:p>
            <a:pPr>
              <a:defRPr/>
            </a:pPr>
            <a:fld id="{BFDA812F-8479-4F37-8662-4BBFDADD96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185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3"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solidFill>
                <a:srgbClr val="FFFFFF"/>
              </a:solidFill>
            </a:endParaRPr>
          </a:p>
        </p:txBody>
      </p:sp>
      <p:sp>
        <p:nvSpPr>
          <p:cNvPr id="19" name="Rectangle 18"/>
          <p:cNvSpPr/>
          <p:nvPr/>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231775" y="107165"/>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33382" y="794152"/>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010400" y="4946678"/>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solidFill>
                  <a:srgbClr val="000000"/>
                </a:solidFill>
              </a:rPr>
              <a:pPr>
                <a:defRPr/>
              </a:pPr>
              <a:t>‹#›</a:t>
            </a:fld>
            <a:endParaRPr lang="en-US">
              <a:solidFill>
                <a:srgbClr val="000000"/>
              </a:solidFill>
            </a:endParaRPr>
          </a:p>
        </p:txBody>
      </p:sp>
      <p:grpSp>
        <p:nvGrpSpPr>
          <p:cNvPr id="16" name="Group 15"/>
          <p:cNvGrpSpPr/>
          <p:nvPr/>
        </p:nvGrpSpPr>
        <p:grpSpPr>
          <a:xfrm>
            <a:off x="0" y="4706938"/>
            <a:ext cx="8826500" cy="38862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2" name="Picture 27" descr="ti_logo_powerpoint_1_line.png"/>
            <p:cNvPicPr>
              <a:picLocks noChangeAspect="1"/>
            </p:cNvPicPr>
            <p:nvPr userDrawn="1"/>
          </p:nvPicPr>
          <p:blipFill>
            <a:blip r:embed="rId8"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Footer Placeholder 1"/>
          <p:cNvSpPr>
            <a:spLocks noGrp="1"/>
          </p:cNvSpPr>
          <p:nvPr>
            <p:ph type="ftr" sz="quarter" idx="3"/>
          </p:nvPr>
        </p:nvSpPr>
        <p:spPr>
          <a:xfrm>
            <a:off x="327789" y="4536035"/>
            <a:ext cx="3086100" cy="172599"/>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905278143"/>
      </p:ext>
    </p:extLst>
  </p:cSld>
  <p:clrMap bg1="lt1" tx1="dk1" bg2="lt2" tx2="dk2" accent1="accent1" accent2="accent2" accent3="accent3" accent4="accent4" accent5="accent5" accent6="accent6" hlink="hlink" folHlink="folHlink"/>
  <p:sldLayoutIdLst>
    <p:sldLayoutId id="2147483795" r:id="rId1"/>
    <p:sldLayoutId id="2147483797" r:id="rId2"/>
    <p:sldLayoutId id="2147483798" r:id="rId3"/>
    <p:sldLayoutId id="2147483799" r:id="rId4"/>
    <p:sldLayoutId id="2147483800" r:id="rId5"/>
    <p:sldLayoutId id="2147483801" r:id="rId6"/>
  </p:sldLayoutIdLst>
  <p:hf sldNum="0" hdr="0" dt="0"/>
  <p:txStyles>
    <p:title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p:titleStyle>
    <p:body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600">
          <a:solidFill>
            <a:schemeClr val="tx1"/>
          </a:solidFill>
          <a:latin typeface="+mn-lt"/>
        </a:defRPr>
      </a:lvl3pPr>
      <a:lvl4pPr marL="1001168" indent="-194416" algn="l" rtl="0" eaLnBrk="0" fontAlgn="base" hangingPunct="0">
        <a:spcBef>
          <a:spcPct val="5000"/>
        </a:spcBef>
        <a:spcAft>
          <a:spcPct val="0"/>
        </a:spcAft>
        <a:buChar char="–"/>
        <a:defRPr sz="1600">
          <a:solidFill>
            <a:schemeClr val="tx1"/>
          </a:solidFill>
          <a:latin typeface="+mn-lt"/>
        </a:defRPr>
      </a:lvl4pPr>
      <a:lvl5pPr marL="1240546" indent="-144163" algn="l" rtl="0" eaLnBrk="0" fontAlgn="base" hangingPunct="0">
        <a:spcBef>
          <a:spcPct val="0"/>
        </a:spcBef>
        <a:spcAft>
          <a:spcPct val="0"/>
        </a:spcAft>
        <a:buChar char="»"/>
        <a:defRPr sz="16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500.png"/><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3.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t>Phase Shifted Full Bridge</a:t>
            </a:r>
          </a:p>
        </p:txBody>
      </p:sp>
      <p:sp>
        <p:nvSpPr>
          <p:cNvPr id="16387" name="Rectangle 3"/>
          <p:cNvSpPr>
            <a:spLocks noGrp="1" noChangeArrowheads="1"/>
          </p:cNvSpPr>
          <p:nvPr>
            <p:ph type="body" idx="1"/>
          </p:nvPr>
        </p:nvSpPr>
        <p:spPr>
          <a:xfrm>
            <a:off x="333377" y="889397"/>
            <a:ext cx="5037876" cy="3770709"/>
          </a:xfrm>
        </p:spPr>
        <p:txBody>
          <a:bodyPr/>
          <a:lstStyle/>
          <a:p>
            <a:pPr eaLnBrk="1" hangingPunct="1">
              <a:lnSpc>
                <a:spcPct val="90000"/>
              </a:lnSpc>
            </a:pPr>
            <a:r>
              <a:rPr lang="en-US" altLang="en-US" sz="1600" dirty="0"/>
              <a:t>Four switches, transformer, two rectifiers, inductor</a:t>
            </a:r>
          </a:p>
          <a:p>
            <a:pPr lvl="1" eaLnBrk="1" hangingPunct="1">
              <a:lnSpc>
                <a:spcPct val="90000"/>
              </a:lnSpc>
            </a:pPr>
            <a:r>
              <a:rPr lang="en-US" altLang="en-US" dirty="0"/>
              <a:t>Double ended topology</a:t>
            </a:r>
          </a:p>
          <a:p>
            <a:pPr eaLnBrk="1" hangingPunct="1">
              <a:lnSpc>
                <a:spcPct val="90000"/>
              </a:lnSpc>
            </a:pPr>
            <a:r>
              <a:rPr lang="en-US" altLang="en-US" sz="1600" dirty="0"/>
              <a:t>Buck like output stage</a:t>
            </a:r>
          </a:p>
          <a:p>
            <a:pPr eaLnBrk="1" hangingPunct="1">
              <a:lnSpc>
                <a:spcPct val="90000"/>
              </a:lnSpc>
            </a:pPr>
            <a:r>
              <a:rPr lang="en-US" altLang="en-US" sz="1600" dirty="0"/>
              <a:t>Four switching states per cycle</a:t>
            </a:r>
          </a:p>
          <a:p>
            <a:pPr lvl="1" eaLnBrk="1" hangingPunct="1">
              <a:lnSpc>
                <a:spcPct val="90000"/>
              </a:lnSpc>
            </a:pPr>
            <a:r>
              <a:rPr lang="en-US" altLang="en-US" dirty="0"/>
              <a:t>Two power transfer</a:t>
            </a:r>
          </a:p>
          <a:p>
            <a:pPr lvl="1" eaLnBrk="1" hangingPunct="1">
              <a:lnSpc>
                <a:spcPct val="90000"/>
              </a:lnSpc>
            </a:pPr>
            <a:r>
              <a:rPr lang="en-US" altLang="en-US" dirty="0"/>
              <a:t>Two freewheeling</a:t>
            </a:r>
          </a:p>
          <a:p>
            <a:pPr eaLnBrk="1" hangingPunct="1">
              <a:lnSpc>
                <a:spcPct val="90000"/>
              </a:lnSpc>
            </a:pPr>
            <a:r>
              <a:rPr lang="en-US" altLang="en-US" sz="1600" dirty="0"/>
              <a:t>Four ZVS transitions per cycle</a:t>
            </a:r>
          </a:p>
          <a:p>
            <a:pPr eaLnBrk="1" hangingPunct="1">
              <a:lnSpc>
                <a:spcPct val="90000"/>
              </a:lnSpc>
            </a:pPr>
            <a:r>
              <a:rPr lang="en-US" altLang="en-US" sz="1600" dirty="0"/>
              <a:t>Phase between legs controls conversion ratio</a:t>
            </a:r>
          </a:p>
          <a:p>
            <a:pPr lvl="1" eaLnBrk="1" hangingPunct="1">
              <a:lnSpc>
                <a:spcPct val="90000"/>
              </a:lnSpc>
            </a:pPr>
            <a:r>
              <a:rPr lang="en-US" altLang="en-US" dirty="0"/>
              <a:t>Complex control, requires IC</a:t>
            </a:r>
          </a:p>
          <a:p>
            <a:pPr eaLnBrk="1" hangingPunct="1">
              <a:lnSpc>
                <a:spcPct val="90000"/>
              </a:lnSpc>
            </a:pPr>
            <a:r>
              <a:rPr lang="en-US" altLang="en-US" sz="1600" dirty="0"/>
              <a:t>High power (1kW and upwards)</a:t>
            </a:r>
          </a:p>
          <a:p>
            <a:pPr eaLnBrk="1" hangingPunct="1">
              <a:lnSpc>
                <a:spcPct val="90000"/>
              </a:lnSpc>
            </a:pPr>
            <a:r>
              <a:rPr lang="en-US" altLang="en-US" sz="1600" dirty="0"/>
              <a:t>Can achieve zero voltage switching</a:t>
            </a:r>
          </a:p>
          <a:p>
            <a:pPr lvl="1" eaLnBrk="1" hangingPunct="1">
              <a:lnSpc>
                <a:spcPct val="90000"/>
              </a:lnSpc>
            </a:pPr>
            <a:r>
              <a:rPr lang="en-US" altLang="en-US" dirty="0"/>
              <a:t>Important for high Vin applications</a:t>
            </a:r>
          </a:p>
        </p:txBody>
      </p:sp>
      <p:sp>
        <p:nvSpPr>
          <p:cNvPr id="4" name="Slide Number Placeholder 3"/>
          <p:cNvSpPr txBox="1">
            <a:spLocks/>
          </p:cNvSpPr>
          <p:nvPr/>
        </p:nvSpPr>
        <p:spPr>
          <a:xfrm>
            <a:off x="7010400" y="4946678"/>
            <a:ext cx="2133600" cy="154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algn="r" eaLnBrk="1" hangingPunct="1">
              <a:defRPr/>
            </a:pPr>
            <a:fld id="{511AA9F3-DB07-4194-B12A-08275D3FA653}" type="slidenum">
              <a:rPr lang="en-US" sz="700" smtClean="0">
                <a:solidFill>
                  <a:srgbClr val="000000"/>
                </a:solidFill>
              </a:rPr>
              <a:pPr algn="r" eaLnBrk="1" hangingPunct="1">
                <a:defRPr/>
              </a:pPr>
              <a:t>1</a:t>
            </a:fld>
            <a:endParaRPr lang="en-US" sz="700" dirty="0">
              <a:solidFill>
                <a:srgbClr val="000000"/>
              </a:solidFill>
            </a:endParaRPr>
          </a:p>
        </p:txBody>
      </p:sp>
      <p:sp>
        <p:nvSpPr>
          <p:cNvPr id="6" name="Rectangle 5"/>
          <p:cNvSpPr/>
          <p:nvPr/>
        </p:nvSpPr>
        <p:spPr>
          <a:xfrm>
            <a:off x="5371252" y="749949"/>
            <a:ext cx="1141659" cy="584775"/>
          </a:xfrm>
          <a:prstGeom prst="rect">
            <a:avLst/>
          </a:prstGeom>
        </p:spPr>
        <p:txBody>
          <a:bodyPr wrap="none">
            <a:spAutoFit/>
          </a:bodyPr>
          <a:lstStyle/>
          <a:p>
            <a:r>
              <a:rPr lang="en-IE" sz="1600" dirty="0">
                <a:solidFill>
                  <a:srgbClr val="FF0000"/>
                </a:solidFill>
              </a:rPr>
              <a:t>Active Leg</a:t>
            </a:r>
          </a:p>
          <a:p>
            <a:r>
              <a:rPr lang="en-IE" sz="1600" dirty="0">
                <a:solidFill>
                  <a:srgbClr val="FF0000"/>
                </a:solidFill>
              </a:rPr>
              <a:t>QA, QB</a:t>
            </a:r>
          </a:p>
        </p:txBody>
      </p:sp>
      <p:sp>
        <p:nvSpPr>
          <p:cNvPr id="7" name="Rectangle 6"/>
          <p:cNvSpPr/>
          <p:nvPr/>
        </p:nvSpPr>
        <p:spPr>
          <a:xfrm>
            <a:off x="7379150" y="714093"/>
            <a:ext cx="1447656" cy="584775"/>
          </a:xfrm>
          <a:prstGeom prst="rect">
            <a:avLst/>
          </a:prstGeom>
        </p:spPr>
        <p:txBody>
          <a:bodyPr wrap="square">
            <a:spAutoFit/>
          </a:bodyPr>
          <a:lstStyle/>
          <a:p>
            <a:r>
              <a:rPr lang="en-IE" sz="1600" dirty="0">
                <a:solidFill>
                  <a:srgbClr val="FF0000"/>
                </a:solidFill>
              </a:rPr>
              <a:t>Passive Leg</a:t>
            </a:r>
          </a:p>
          <a:p>
            <a:r>
              <a:rPr lang="en-IE" sz="1600" dirty="0">
                <a:solidFill>
                  <a:srgbClr val="FF0000"/>
                </a:solidFill>
              </a:rPr>
              <a:t>QC, QD</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00" y="1296000"/>
            <a:ext cx="3710000"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04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IE" dirty="0"/>
              <a:t>Phase Shifted Full Bridge</a:t>
            </a:r>
          </a:p>
        </p:txBody>
      </p:sp>
      <p:sp>
        <p:nvSpPr>
          <p:cNvPr id="13" name="Slide Number Placeholder 3"/>
          <p:cNvSpPr txBox="1">
            <a:spLocks/>
          </p:cNvSpPr>
          <p:nvPr/>
        </p:nvSpPr>
        <p:spPr>
          <a:xfrm>
            <a:off x="7010400" y="4946678"/>
            <a:ext cx="2133600" cy="154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algn="r" eaLnBrk="1" hangingPunct="1">
              <a:defRPr/>
            </a:pPr>
            <a:fld id="{511AA9F3-DB07-4194-B12A-08275D3FA653}" type="slidenum">
              <a:rPr lang="en-US" sz="700" smtClean="0">
                <a:solidFill>
                  <a:srgbClr val="000000"/>
                </a:solidFill>
              </a:rPr>
              <a:pPr algn="r" eaLnBrk="1" hangingPunct="1">
                <a:defRPr/>
              </a:pPr>
              <a:t>2</a:t>
            </a:fld>
            <a:endParaRPr lang="en-US" sz="700" dirty="0">
              <a:solidFill>
                <a:srgbClr val="000000"/>
              </a:solidFill>
            </a:endParaRP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00" y="1296000"/>
            <a:ext cx="3710000"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Arrow Connector 24"/>
          <p:cNvCxnSpPr/>
          <p:nvPr/>
        </p:nvCxnSpPr>
        <p:spPr>
          <a:xfrm flipV="1">
            <a:off x="4874444" y="2475914"/>
            <a:ext cx="1366169" cy="44008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75257" y="3699856"/>
            <a:ext cx="3934667" cy="1077218"/>
          </a:xfrm>
          <a:prstGeom prst="rect">
            <a:avLst/>
          </a:prstGeom>
        </p:spPr>
        <p:txBody>
          <a:bodyPr wrap="none">
            <a:spAutoFit/>
          </a:bodyPr>
          <a:lstStyle/>
          <a:p>
            <a:r>
              <a:rPr lang="en-IE" sz="1600" dirty="0">
                <a:latin typeface="+mn-lt"/>
              </a:rPr>
              <a:t>Buck Derived topology</a:t>
            </a:r>
          </a:p>
          <a:p>
            <a:r>
              <a:rPr lang="en-IE" sz="1600" dirty="0">
                <a:latin typeface="+mn-lt"/>
              </a:rPr>
              <a:t>OUTA, OUTB – reference pair</a:t>
            </a:r>
          </a:p>
          <a:p>
            <a:r>
              <a:rPr lang="en-IE" sz="1600" dirty="0">
                <a:latin typeface="+mn-lt"/>
              </a:rPr>
              <a:t>D controlled by phase shifting OUTC &amp; OUTD</a:t>
            </a:r>
          </a:p>
          <a:p>
            <a:r>
              <a:rPr lang="en-IE" sz="1600" dirty="0">
                <a:latin typeface="+mn-lt"/>
              </a:rPr>
              <a:t>QE, QF are SRs, Diode rectification is possible</a:t>
            </a:r>
          </a:p>
        </p:txBody>
      </p:sp>
      <mc:AlternateContent xmlns:mc="http://schemas.openxmlformats.org/markup-compatibility/2006" xmlns:a14="http://schemas.microsoft.com/office/drawing/2010/main">
        <mc:Choice Requires="a14">
          <p:sp>
            <p:nvSpPr>
              <p:cNvPr id="27" name="TextBox 26"/>
              <p:cNvSpPr txBox="1"/>
              <p:nvPr/>
            </p:nvSpPr>
            <p:spPr>
              <a:xfrm>
                <a:off x="2958284" y="3596428"/>
                <a:ext cx="2198100" cy="5936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E" sz="1600" i="1" smtClean="0">
                              <a:latin typeface="Cambria Math" panose="02040503050406030204" pitchFamily="18" charset="0"/>
                            </a:rPr>
                          </m:ctrlPr>
                        </m:sSubPr>
                        <m:e>
                          <m:r>
                            <a:rPr lang="en-IE" sz="1600" b="0" i="1" smtClean="0">
                              <a:latin typeface="Cambria Math"/>
                            </a:rPr>
                            <m:t>𝑉</m:t>
                          </m:r>
                        </m:e>
                        <m:sub>
                          <m:r>
                            <a:rPr lang="en-IE" sz="1600" b="0" i="1" smtClean="0">
                              <a:latin typeface="Cambria Math"/>
                            </a:rPr>
                            <m:t>𝑂𝑈𝑇</m:t>
                          </m:r>
                        </m:sub>
                      </m:sSub>
                      <m:r>
                        <a:rPr lang="en-IE" sz="1600" b="0" i="1" smtClean="0">
                          <a:latin typeface="Cambria Math"/>
                        </a:rPr>
                        <m:t>=</m:t>
                      </m:r>
                      <m:r>
                        <a:rPr lang="en-IE" sz="1600" b="0" i="1" smtClean="0">
                          <a:latin typeface="Cambria Math"/>
                        </a:rPr>
                        <m:t>𝐷</m:t>
                      </m:r>
                      <m:r>
                        <a:rPr lang="en-IE" sz="1600" b="0" i="1" smtClean="0">
                          <a:latin typeface="Cambria Math"/>
                        </a:rPr>
                        <m:t> </m:t>
                      </m:r>
                      <m:sSub>
                        <m:sSubPr>
                          <m:ctrlPr>
                            <a:rPr lang="en-IE" sz="1600" b="0" i="1" smtClean="0">
                              <a:latin typeface="Cambria Math" panose="02040503050406030204" pitchFamily="18" charset="0"/>
                            </a:rPr>
                          </m:ctrlPr>
                        </m:sSubPr>
                        <m:e>
                          <m:r>
                            <a:rPr lang="en-IE" sz="1600" b="0" i="1" smtClean="0">
                              <a:latin typeface="Cambria Math"/>
                            </a:rPr>
                            <m:t>𝑉</m:t>
                          </m:r>
                        </m:e>
                        <m:sub>
                          <m:r>
                            <a:rPr lang="en-IE" sz="1600" b="0" i="1" smtClean="0">
                              <a:latin typeface="Cambria Math"/>
                            </a:rPr>
                            <m:t>𝐼𝑁</m:t>
                          </m:r>
                        </m:sub>
                      </m:sSub>
                      <m:r>
                        <a:rPr lang="en-IE" sz="1600" b="0" i="1" smtClean="0">
                          <a:latin typeface="Cambria Math"/>
                        </a:rPr>
                        <m:t> </m:t>
                      </m:r>
                      <m:f>
                        <m:fPr>
                          <m:ctrlPr>
                            <a:rPr lang="en-IE" sz="1600" b="0" i="1" smtClean="0">
                              <a:latin typeface="Cambria Math" panose="02040503050406030204" pitchFamily="18" charset="0"/>
                            </a:rPr>
                          </m:ctrlPr>
                        </m:fPr>
                        <m:num>
                          <m:sSub>
                            <m:sSubPr>
                              <m:ctrlPr>
                                <a:rPr lang="en-IE" sz="1600" b="0" i="1" smtClean="0">
                                  <a:latin typeface="Cambria Math" panose="02040503050406030204" pitchFamily="18" charset="0"/>
                                </a:rPr>
                              </m:ctrlPr>
                            </m:sSubPr>
                            <m:e>
                              <m:r>
                                <a:rPr lang="en-IE" sz="1600" b="0" i="1" smtClean="0">
                                  <a:latin typeface="Cambria Math"/>
                                </a:rPr>
                                <m:t>𝑁</m:t>
                              </m:r>
                            </m:e>
                            <m:sub>
                              <m:r>
                                <a:rPr lang="en-IE" sz="1600" b="0" i="1" smtClean="0">
                                  <a:latin typeface="Cambria Math"/>
                                </a:rPr>
                                <m:t>𝑆</m:t>
                              </m:r>
                            </m:sub>
                          </m:sSub>
                        </m:num>
                        <m:den>
                          <m:sSub>
                            <m:sSubPr>
                              <m:ctrlPr>
                                <a:rPr lang="en-IE" sz="1600" b="0" i="1" smtClean="0">
                                  <a:latin typeface="Cambria Math" panose="02040503050406030204" pitchFamily="18" charset="0"/>
                                </a:rPr>
                              </m:ctrlPr>
                            </m:sSubPr>
                            <m:e>
                              <m:r>
                                <a:rPr lang="en-IE" sz="1600" b="0" i="1" smtClean="0">
                                  <a:latin typeface="Cambria Math"/>
                                </a:rPr>
                                <m:t>𝑁</m:t>
                              </m:r>
                            </m:e>
                            <m:sub>
                              <m:r>
                                <a:rPr lang="en-IE" sz="1600" b="0" i="1" smtClean="0">
                                  <a:latin typeface="Cambria Math"/>
                                </a:rPr>
                                <m:t>𝑃</m:t>
                              </m:r>
                            </m:sub>
                          </m:sSub>
                        </m:den>
                      </m:f>
                    </m:oMath>
                  </m:oMathPara>
                </a14:m>
                <a:endParaRPr lang="en-IE" sz="1600" dirty="0">
                  <a:latin typeface="+mn-lt"/>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958284" y="3596428"/>
                <a:ext cx="2198100" cy="593624"/>
              </a:xfrm>
              <a:prstGeom prst="rect">
                <a:avLst/>
              </a:prstGeom>
              <a:blipFill rotWithShape="1">
                <a:blip r:embed="rId7"/>
                <a:stretch>
                  <a:fillRect/>
                </a:stretch>
              </a:blipFill>
            </p:spPr>
            <p:txBody>
              <a:bodyPr/>
              <a:lstStyle/>
              <a:p>
                <a:r>
                  <a:rPr lang="en-IE">
                    <a:noFill/>
                  </a:rPr>
                  <a:t> </a:t>
                </a:r>
              </a:p>
            </p:txBody>
          </p:sp>
        </mc:Fallback>
      </mc:AlternateContent>
      <p:sp>
        <p:nvSpPr>
          <p:cNvPr id="28" name="TextBox 27"/>
          <p:cNvSpPr txBox="1"/>
          <p:nvPr/>
        </p:nvSpPr>
        <p:spPr>
          <a:xfrm>
            <a:off x="4896524" y="4448818"/>
            <a:ext cx="3781356" cy="307777"/>
          </a:xfrm>
          <a:prstGeom prst="rect">
            <a:avLst/>
          </a:prstGeom>
          <a:noFill/>
        </p:spPr>
        <p:txBody>
          <a:bodyPr wrap="none" rtlCol="0">
            <a:spAutoFit/>
          </a:bodyPr>
          <a:lstStyle/>
          <a:p>
            <a:r>
              <a:rPr lang="en-IE" sz="1400" dirty="0">
                <a:solidFill>
                  <a:srgbClr val="FF0000"/>
                </a:solidFill>
                <a:latin typeface="+mn-lt"/>
              </a:rPr>
              <a:t>Mouse over the waveforms to play the animation</a:t>
            </a:r>
          </a:p>
        </p:txBody>
      </p:sp>
      <p:cxnSp>
        <p:nvCxnSpPr>
          <p:cNvPr id="30" name="Straight Arrow Connector 29"/>
          <p:cNvCxnSpPr/>
          <p:nvPr/>
        </p:nvCxnSpPr>
        <p:spPr>
          <a:xfrm>
            <a:off x="2607024" y="3906974"/>
            <a:ext cx="524796"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2" name="Animation_5 trace.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30763" y="811948"/>
            <a:ext cx="4752523" cy="2353844"/>
          </a:xfrm>
          <a:prstGeom prst="rect">
            <a:avLst/>
          </a:prstGeom>
        </p:spPr>
      </p:pic>
      <p:sp>
        <p:nvSpPr>
          <p:cNvPr id="14" name="Rectangle 13"/>
          <p:cNvSpPr/>
          <p:nvPr/>
        </p:nvSpPr>
        <p:spPr>
          <a:xfrm>
            <a:off x="5371252" y="437529"/>
            <a:ext cx="830677" cy="738664"/>
          </a:xfrm>
          <a:prstGeom prst="rect">
            <a:avLst/>
          </a:prstGeom>
        </p:spPr>
        <p:txBody>
          <a:bodyPr wrap="none">
            <a:spAutoFit/>
          </a:bodyPr>
          <a:lstStyle/>
          <a:p>
            <a:r>
              <a:rPr lang="en-IE" sz="1400" dirty="0">
                <a:solidFill>
                  <a:srgbClr val="FF0000"/>
                </a:solidFill>
                <a:latin typeface="+mn-lt"/>
              </a:rPr>
              <a:t>PA Leg</a:t>
            </a:r>
          </a:p>
          <a:p>
            <a:r>
              <a:rPr lang="en-IE" sz="1400" dirty="0">
                <a:solidFill>
                  <a:srgbClr val="FF0000"/>
                </a:solidFill>
                <a:latin typeface="+mn-lt"/>
              </a:rPr>
              <a:t>Left Leg</a:t>
            </a:r>
          </a:p>
          <a:p>
            <a:r>
              <a:rPr lang="en-IE" sz="1400" dirty="0">
                <a:solidFill>
                  <a:srgbClr val="FF0000"/>
                </a:solidFill>
                <a:latin typeface="+mn-lt"/>
              </a:rPr>
              <a:t>QA, QB</a:t>
            </a:r>
          </a:p>
        </p:txBody>
      </p:sp>
      <p:sp>
        <p:nvSpPr>
          <p:cNvPr id="15" name="Rectangle 14"/>
          <p:cNvSpPr/>
          <p:nvPr/>
        </p:nvSpPr>
        <p:spPr>
          <a:xfrm>
            <a:off x="7379150" y="439773"/>
            <a:ext cx="1447656" cy="738664"/>
          </a:xfrm>
          <a:prstGeom prst="rect">
            <a:avLst/>
          </a:prstGeom>
        </p:spPr>
        <p:txBody>
          <a:bodyPr wrap="square">
            <a:spAutoFit/>
          </a:bodyPr>
          <a:lstStyle/>
          <a:p>
            <a:r>
              <a:rPr lang="en-IE" sz="1400" dirty="0">
                <a:solidFill>
                  <a:srgbClr val="FF0000"/>
                </a:solidFill>
                <a:latin typeface="+mn-lt"/>
              </a:rPr>
              <a:t>AP Leg</a:t>
            </a:r>
          </a:p>
          <a:p>
            <a:r>
              <a:rPr lang="en-IE" sz="1400" dirty="0">
                <a:solidFill>
                  <a:srgbClr val="FF0000"/>
                </a:solidFill>
                <a:latin typeface="+mn-lt"/>
              </a:rPr>
              <a:t>Right Leg</a:t>
            </a:r>
          </a:p>
          <a:p>
            <a:r>
              <a:rPr lang="en-IE" sz="1400" dirty="0">
                <a:solidFill>
                  <a:srgbClr val="FF0000"/>
                </a:solidFill>
                <a:latin typeface="+mn-lt"/>
              </a:rPr>
              <a:t>QC, QD</a:t>
            </a:r>
          </a:p>
        </p:txBody>
      </p:sp>
    </p:spTree>
    <p:extLst>
      <p:ext uri="{BB962C8B-B14F-4D97-AF65-F5344CB8AC3E}">
        <p14:creationId xmlns:p14="http://schemas.microsoft.com/office/powerpoint/2010/main" val="26259925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9F876E1E1ECC44B7AEB038587DA72F" ma:contentTypeVersion="0" ma:contentTypeDescription="Create a new document." ma:contentTypeScope="" ma:versionID="ec15ac77968d0512ff10bcc44cf97eb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6B34489-50A0-436D-A053-29DC32B5F6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78DB964-7B6C-4FC5-9A21-DE7084205C39}">
  <ds:schemaRefs>
    <ds:schemaRef ds:uri="http://schemas.microsoft.com/sharepoint/v3/contenttype/forms"/>
  </ds:schemaRefs>
</ds:datastoreItem>
</file>

<file path=customXml/itemProps3.xml><?xml version="1.0" encoding="utf-8"?>
<ds:datastoreItem xmlns:ds="http://schemas.openxmlformats.org/officeDocument/2006/customXml" ds:itemID="{C1D30B8F-6463-40D8-9E58-620E46AC8BF3}">
  <ds:schemaRef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22400</TotalTime>
  <Words>512</Words>
  <Application>Microsoft Office PowerPoint</Application>
  <PresentationFormat>On-screen Show (16:9)</PresentationFormat>
  <Paragraphs>58</Paragraphs>
  <Slides>2</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ＭＳ Ｐゴシック</vt:lpstr>
      <vt:lpstr>Arial</vt:lpstr>
      <vt:lpstr>Cambria Math</vt:lpstr>
      <vt:lpstr>FinalPowerpoint</vt:lpstr>
      <vt:lpstr>Phase Shifted Full Bridge</vt:lpstr>
      <vt:lpstr>Phase Shifted Full Bridge</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suzetteh@ti.com</dc:creator>
  <cp:lastModifiedBy>O'Loughlin, Mike</cp:lastModifiedBy>
  <cp:revision>389</cp:revision>
  <cp:lastPrinted>2017-04-10T14:09:14Z</cp:lastPrinted>
  <dcterms:created xsi:type="dcterms:W3CDTF">2007-12-19T20:51:45Z</dcterms:created>
  <dcterms:modified xsi:type="dcterms:W3CDTF">2024-02-05T18:49:20Z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0x010100A89F876E1E1ECC44B7AEB038587DA72F</vt:lpwstr>
  </property>
</Properties>
</file>