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67" autoAdjust="0"/>
    <p:restoredTop sz="94101" autoAdjust="0"/>
  </p:normalViewPr>
  <p:slideViewPr>
    <p:cSldViewPr snapToGrid="0">
      <p:cViewPr varScale="1">
        <p:scale>
          <a:sx n="111" d="100"/>
          <a:sy n="111" d="100"/>
        </p:scale>
        <p:origin x="-926" y="-82"/>
      </p:cViewPr>
      <p:guideLst>
        <p:guide orient="horz" pos="1620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0414061\Documents\MyWork\zzArchived\LM5017_18_19\LM5017%20Dual%20Inverting%20Buck-Boost\Inv%20Buck%20Boost%20Calculations%202014Sep2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v>Inv Buck-Boost</c:v>
          </c:tx>
          <c:marker>
            <c:symbol val="none"/>
          </c:marker>
          <c:xVal>
            <c:numRef>
              <c:f>'Harris Inv Buck Boost'!$B$3:$J$3</c:f>
              <c:numCache>
                <c:formatCode>General</c:formatCode>
                <c:ptCount val="9"/>
                <c:pt idx="0">
                  <c:v>30</c:v>
                </c:pt>
                <c:pt idx="1">
                  <c:v>24</c:v>
                </c:pt>
                <c:pt idx="2">
                  <c:v>18</c:v>
                </c:pt>
                <c:pt idx="3">
                  <c:v>16</c:v>
                </c:pt>
                <c:pt idx="4">
                  <c:v>15</c:v>
                </c:pt>
                <c:pt idx="5">
                  <c:v>14</c:v>
                </c:pt>
                <c:pt idx="6">
                  <c:v>13</c:v>
                </c:pt>
                <c:pt idx="7">
                  <c:v>12</c:v>
                </c:pt>
                <c:pt idx="8">
                  <c:v>10</c:v>
                </c:pt>
              </c:numCache>
            </c:numRef>
          </c:xVal>
          <c:yVal>
            <c:numRef>
              <c:f>'Harris Inv Buck Boost'!$B$9:$J$9</c:f>
              <c:numCache>
                <c:formatCode>0.00</c:formatCode>
                <c:ptCount val="9"/>
                <c:pt idx="0">
                  <c:v>0.2857142857142857</c:v>
                </c:pt>
                <c:pt idx="1">
                  <c:v>0.33333333333333331</c:v>
                </c:pt>
                <c:pt idx="2">
                  <c:v>0.4</c:v>
                </c:pt>
                <c:pt idx="3">
                  <c:v>0.42857142857142855</c:v>
                </c:pt>
                <c:pt idx="4">
                  <c:v>0.44444444444444442</c:v>
                </c:pt>
                <c:pt idx="5">
                  <c:v>0.46153846153846156</c:v>
                </c:pt>
                <c:pt idx="6">
                  <c:v>0.48</c:v>
                </c:pt>
                <c:pt idx="7">
                  <c:v>0.5</c:v>
                </c:pt>
                <c:pt idx="8">
                  <c:v>0.54545454545454541</c:v>
                </c:pt>
              </c:numCache>
            </c:numRef>
          </c:yVal>
          <c:smooth val="1"/>
        </c:ser>
        <c:ser>
          <c:idx val="1"/>
          <c:order val="1"/>
          <c:tx>
            <c:v>Buck</c:v>
          </c:tx>
          <c:marker>
            <c:symbol val="none"/>
          </c:marker>
          <c:xVal>
            <c:numRef>
              <c:f>'Harris Inv Buck Boost'!$B$18:$H$18</c:f>
              <c:numCache>
                <c:formatCode>General</c:formatCode>
                <c:ptCount val="7"/>
                <c:pt idx="0">
                  <c:v>30</c:v>
                </c:pt>
                <c:pt idx="1">
                  <c:v>24</c:v>
                </c:pt>
                <c:pt idx="2">
                  <c:v>18</c:v>
                </c:pt>
                <c:pt idx="3">
                  <c:v>15</c:v>
                </c:pt>
                <c:pt idx="4">
                  <c:v>14</c:v>
                </c:pt>
                <c:pt idx="5">
                  <c:v>13</c:v>
                </c:pt>
                <c:pt idx="6">
                  <c:v>14</c:v>
                </c:pt>
              </c:numCache>
            </c:numRef>
          </c:xVal>
          <c:yVal>
            <c:numRef>
              <c:f>'Harris Inv Buck Boost'!$B$24:$H$24</c:f>
              <c:numCache>
                <c:formatCode>0.00</c:formatCode>
                <c:ptCount val="7"/>
                <c:pt idx="0">
                  <c:v>0.4</c:v>
                </c:pt>
                <c:pt idx="1">
                  <c:v>0.5</c:v>
                </c:pt>
                <c:pt idx="2">
                  <c:v>0.66666666666666663</c:v>
                </c:pt>
                <c:pt idx="3">
                  <c:v>0.8</c:v>
                </c:pt>
                <c:pt idx="4">
                  <c:v>0.8571428571428571</c:v>
                </c:pt>
                <c:pt idx="5">
                  <c:v>0.92307692307692313</c:v>
                </c:pt>
                <c:pt idx="6">
                  <c:v>0.8571428571428571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990080"/>
        <c:axId val="85402368"/>
      </c:scatterChart>
      <c:valAx>
        <c:axId val="72990080"/>
        <c:scaling>
          <c:orientation val="minMax"/>
          <c:max val="32"/>
          <c:min val="8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baseline="0"/>
                  <a:t>Input Voltage (V)</a:t>
                </a:r>
                <a:endParaRPr lang="en-US" baseline="-250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5402368"/>
        <c:crosses val="autoZero"/>
        <c:crossBetween val="midCat"/>
        <c:majorUnit val="4"/>
      </c:valAx>
      <c:valAx>
        <c:axId val="854023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en-US" sz="800"/>
                  <a:t>Duty Cycle</a:t>
                </a:r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72990080"/>
        <c:crosses val="autoZero"/>
        <c:crossBetween val="midCat"/>
        <c:majorUnit val="0.2"/>
      </c:valAx>
    </c:plotArea>
    <c:legend>
      <c:legendPos val="r"/>
      <c:layout>
        <c:manualLayout>
          <c:xMode val="edge"/>
          <c:yMode val="edge"/>
          <c:x val="0.57541770693297489"/>
          <c:y val="0.12495908599660338"/>
          <c:w val="0.35002685710797776"/>
          <c:h val="0.16783756197142025"/>
        </c:manualLayout>
      </c:layout>
      <c:overlay val="1"/>
      <c:spPr>
        <a:solidFill>
          <a:schemeClr val="bg1"/>
        </a:solidFill>
      </c:spPr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74638" y="1108075"/>
            <a:ext cx="9845676" cy="55387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Flow and format same as the </a:t>
            </a:r>
            <a:r>
              <a:rPr lang="en-US" sz="1200" dirty="0" err="1"/>
              <a:t>fly-Buck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D2394B-E06C-4DC9-BCC2-551C3DED9AA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27747" lvl="1" indent="-25302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221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27747" lvl="1" indent="-25302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221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74638" y="1108075"/>
            <a:ext cx="9845676" cy="55387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67079" lvl="1" algn="just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6D360A-E953-4011-89B6-D5CC5561390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51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920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5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emf"/><Relationship Id="rId5" Type="http://schemas.openxmlformats.org/officeDocument/2006/relationships/image" Target="../media/image13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2773B-7332-4E92-84CF-34A277FF245B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94000" y="1317477"/>
            <a:ext cx="7506000" cy="216852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600" dirty="0" smtClean="0"/>
              <a:t>Fly-Buck-Boost Converters</a:t>
            </a:r>
            <a:br>
              <a:rPr lang="en-US" sz="3600" dirty="0" smtClean="0"/>
            </a:br>
            <a:r>
              <a:rPr lang="en-US" sz="2400" dirty="0" smtClean="0">
                <a:solidFill>
                  <a:srgbClr val="0000FF"/>
                </a:solidFill>
              </a:rPr>
              <a:t/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Buck-boost D/(1–D) Transfer Function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Feedback of 2x VOUT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FF"/>
                </a:solidFill>
              </a:rPr>
              <a:t>Low VIN </a:t>
            </a:r>
            <a:r>
              <a:rPr lang="en-US" sz="2400" dirty="0">
                <a:solidFill>
                  <a:srgbClr val="0000FF"/>
                </a:solidFill>
              </a:rPr>
              <a:t>o</a:t>
            </a:r>
            <a:r>
              <a:rPr lang="en-US" sz="2400" dirty="0" smtClean="0">
                <a:solidFill>
                  <a:srgbClr val="0000FF"/>
                </a:solidFill>
              </a:rPr>
              <a:t>peration possible</a:t>
            </a:r>
            <a:br>
              <a:rPr lang="en-US" sz="2400" dirty="0" smtClean="0">
                <a:solidFill>
                  <a:srgbClr val="0000FF"/>
                </a:solidFill>
              </a:rPr>
            </a:br>
            <a:endParaRPr lang="en-US" sz="2400" baseline="-25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13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Fly-Buck-Boost Operation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9FE4-F784-4A94-8F3E-54A098F0E8CC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876942"/>
              </p:ext>
            </p:extLst>
          </p:nvPr>
        </p:nvGraphicFramePr>
        <p:xfrm>
          <a:off x="-67532" y="3073762"/>
          <a:ext cx="3657600" cy="1576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58" name="Visio" r:id="rId4" imgW="2197802" imgH="1179749" progId="Visio.Drawing.11">
                  <p:embed/>
                </p:oleObj>
              </mc:Choice>
              <mc:Fallback>
                <p:oleObj name="Visio" r:id="rId4" imgW="2197802" imgH="117974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67532" y="3073762"/>
                        <a:ext cx="3657600" cy="15763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1682" y="1329990"/>
            <a:ext cx="613758" cy="338554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cs typeface="Arial" charset="0"/>
              </a:rPr>
              <a:t>TON</a:t>
            </a:r>
            <a:endParaRPr lang="en-US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1682" y="3456617"/>
            <a:ext cx="78322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TOFF</a:t>
            </a: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770909"/>
            <a:ext cx="4424218" cy="19188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37019" y="1138670"/>
            <a:ext cx="572654" cy="2690381"/>
          </a:xfrm>
          <a:prstGeom prst="rect">
            <a:avLst/>
          </a:prstGeom>
          <a:solidFill>
            <a:srgbClr val="DE000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82739"/>
              </p:ext>
            </p:extLst>
          </p:nvPr>
        </p:nvGraphicFramePr>
        <p:xfrm>
          <a:off x="-1" y="971550"/>
          <a:ext cx="3581401" cy="1466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59" name="Visio" r:id="rId6" imgW="2339351" imgH="1214066" progId="Visio.Drawing.11">
                  <p:embed/>
                </p:oleObj>
              </mc:Choice>
              <mc:Fallback>
                <p:oleObj name="Visio" r:id="rId6" imgW="2339351" imgH="121406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" y="971550"/>
                        <a:ext cx="3581401" cy="14667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984341"/>
              </p:ext>
            </p:extLst>
          </p:nvPr>
        </p:nvGraphicFramePr>
        <p:xfrm>
          <a:off x="4876801" y="971550"/>
          <a:ext cx="4600575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0" name="Visio" r:id="rId8" imgW="5304060" imgH="3071509" progId="Visio.Drawing.11">
                  <p:embed/>
                </p:oleObj>
              </mc:Choice>
              <mc:Fallback>
                <p:oleObj name="Visio" r:id="rId8" imgW="5304060" imgH="307150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1" y="971550"/>
                        <a:ext cx="4600575" cy="2914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331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Fly-Buck-Boost Operation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D9FE4-F784-4A94-8F3E-54A098F0E8CC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682" y="1329990"/>
            <a:ext cx="613758" cy="338554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cs typeface="Arial" charset="0"/>
              </a:rPr>
              <a:t>TON</a:t>
            </a:r>
            <a:endParaRPr lang="en-US" sz="16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1682" y="3456617"/>
            <a:ext cx="78322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TOFF</a:t>
            </a:r>
            <a:endParaRPr lang="en-US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67400" y="1138670"/>
            <a:ext cx="572654" cy="2690381"/>
          </a:xfrm>
          <a:prstGeom prst="rect">
            <a:avLst/>
          </a:prstGeom>
          <a:solidFill>
            <a:srgbClr val="DE000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583012"/>
              </p:ext>
            </p:extLst>
          </p:nvPr>
        </p:nvGraphicFramePr>
        <p:xfrm>
          <a:off x="-1" y="971550"/>
          <a:ext cx="3581401" cy="1466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2" name="Visio" r:id="rId4" imgW="2339351" imgH="1214066" progId="Visio.Drawing.11">
                  <p:embed/>
                </p:oleObj>
              </mc:Choice>
              <mc:Fallback>
                <p:oleObj name="Visio" r:id="rId4" imgW="2339351" imgH="121406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" y="971550"/>
                        <a:ext cx="3581401" cy="14667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144607"/>
              </p:ext>
            </p:extLst>
          </p:nvPr>
        </p:nvGraphicFramePr>
        <p:xfrm>
          <a:off x="4876801" y="1028700"/>
          <a:ext cx="4600575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3" name="Visio" r:id="rId6" imgW="5304060" imgH="3071509" progId="Visio.Drawing.11">
                  <p:embed/>
                </p:oleObj>
              </mc:Choice>
              <mc:Fallback>
                <p:oleObj name="Visio" r:id="rId6" imgW="5304060" imgH="307150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1" y="1028700"/>
                        <a:ext cx="4600575" cy="2914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285693"/>
              </p:ext>
            </p:extLst>
          </p:nvPr>
        </p:nvGraphicFramePr>
        <p:xfrm>
          <a:off x="0" y="3086101"/>
          <a:ext cx="3657600" cy="1428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4" name="Visio" r:id="rId8" imgW="2343403" imgH="1219740" progId="Visio.Drawing.11">
                  <p:embed/>
                </p:oleObj>
              </mc:Choice>
              <mc:Fallback>
                <p:oleObj name="Visio" r:id="rId8" imgW="2343403" imgH="121974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86101"/>
                        <a:ext cx="3657600" cy="14287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0" y="800100"/>
            <a:ext cx="4424218" cy="191885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71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>
          <a:xfrm>
            <a:off x="231776" y="107157"/>
            <a:ext cx="8912225" cy="501107"/>
          </a:xfrm>
        </p:spPr>
        <p:txBody>
          <a:bodyPr/>
          <a:lstStyle/>
          <a:p>
            <a:r>
              <a:rPr lang="en-US" dirty="0" smtClean="0"/>
              <a:t>“Fly-Buck-Boost” Details</a:t>
            </a:r>
            <a:endParaRPr lang="en-US" baseline="-25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8785" y="4537473"/>
            <a:ext cx="2133600" cy="154782"/>
          </a:xfrm>
        </p:spPr>
        <p:txBody>
          <a:bodyPr/>
          <a:lstStyle/>
          <a:p>
            <a:pPr>
              <a:defRPr/>
            </a:pPr>
            <a:fld id="{900AE33C-0B32-4DE0-AAB4-DAB87B1FA35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009453"/>
              </p:ext>
            </p:extLst>
          </p:nvPr>
        </p:nvGraphicFramePr>
        <p:xfrm>
          <a:off x="307474" y="788737"/>
          <a:ext cx="8452527" cy="3583004"/>
        </p:xfrm>
        <a:graphic>
          <a:graphicData uri="http://schemas.openxmlformats.org/drawingml/2006/table">
            <a:tbl>
              <a:tblPr firstRow="1" bandRow="1"/>
              <a:tblGrid>
                <a:gridCol w="1201718"/>
                <a:gridCol w="7250809"/>
              </a:tblGrid>
              <a:tr h="515954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000000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Fly-Buck-Boost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000000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173355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5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000000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500" b="0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Lower D than Fly-Buck </a:t>
                      </a:r>
                      <a:r>
                        <a:rPr lang="en-US" sz="1500" b="0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  <a:sym typeface="Symbol"/>
                        </a:rPr>
                        <a:t>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Fly-buck-boost can operate at 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lower VIN 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if needed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Transformer SEC-to-PRI turns ratio can be lower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Þ"/>
                        <a:tabLst/>
                        <a:defRPr/>
                      </a:pP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+mj-lt"/>
                          <a:sym typeface="Symbol"/>
                        </a:rPr>
                        <a:t>f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ewer winding turns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Þ"/>
                        <a:tabLst/>
                        <a:defRPr/>
                      </a:pP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lower leakage inductance &amp; DCR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Þ"/>
                        <a:tabLst/>
                        <a:defRPr/>
                      </a:pP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less current ringing caused by transformer parasitics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Þ"/>
                        <a:tabLst/>
                        <a:defRPr/>
                      </a:pPr>
                      <a:r>
                        <a:rPr lang="en-US" sz="1500" b="0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improved load regulation</a:t>
                      </a:r>
                      <a:endParaRPr lang="en-US" sz="1500" dirty="0" smtClean="0">
                        <a:latin typeface="+mj-lt"/>
                      </a:endParaRPr>
                    </a:p>
                  </a:txBody>
                  <a:tcPr marL="76200" marR="0" marT="38100" marB="381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33500">
                <a:tc>
                  <a:txBody>
                    <a:bodyPr/>
                    <a:lstStyle/>
                    <a:p>
                      <a:pPr algn="ctr"/>
                      <a:endParaRPr lang="en-US" sz="15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76200" marR="76200" marT="38100" marB="381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5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uck-boost 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primary-side inductor current is higher: </a:t>
                      </a:r>
                      <a:r>
                        <a:rPr lang="en-US" sz="1500" dirty="0" err="1" smtClean="0">
                          <a:latin typeface="+mj-lt"/>
                        </a:rPr>
                        <a:t>I</a:t>
                      </a:r>
                      <a:r>
                        <a:rPr lang="en-US" sz="1500" baseline="-25000" dirty="0" err="1" smtClean="0">
                          <a:latin typeface="+mj-lt"/>
                        </a:rPr>
                        <a:t>Lp</a:t>
                      </a:r>
                      <a:r>
                        <a:rPr lang="en-US" sz="1500" dirty="0" smtClean="0">
                          <a:latin typeface="+mj-lt"/>
                        </a:rPr>
                        <a:t> = (I</a:t>
                      </a:r>
                      <a:r>
                        <a:rPr lang="en-US" sz="1500" baseline="-25000" dirty="0" smtClean="0">
                          <a:latin typeface="+mj-lt"/>
                        </a:rPr>
                        <a:t>PRI</a:t>
                      </a:r>
                      <a:r>
                        <a:rPr lang="en-US" sz="1500" dirty="0" smtClean="0">
                          <a:latin typeface="+mj-lt"/>
                        </a:rPr>
                        <a:t> + N*I</a:t>
                      </a:r>
                      <a:r>
                        <a:rPr lang="en-US" sz="1500" baseline="-25000" dirty="0" smtClean="0">
                          <a:latin typeface="+mj-lt"/>
                        </a:rPr>
                        <a:t>SEC</a:t>
                      </a:r>
                      <a:r>
                        <a:rPr lang="en-US" sz="1500" dirty="0" smtClean="0">
                          <a:latin typeface="+mj-lt"/>
                        </a:rPr>
                        <a:t>)/(1 – D)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Effective VIN(max) is higher: V</a:t>
                      </a:r>
                      <a:r>
                        <a:rPr lang="en-US" sz="1500" b="0" baseline="-25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+ V</a:t>
                      </a:r>
                      <a:r>
                        <a:rPr lang="en-US" sz="1500" b="0" baseline="-25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PRI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Input UVLO is not easily set as the IC references  </a:t>
                      </a: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V</a:t>
                      </a:r>
                      <a:r>
                        <a:rPr lang="en-US" sz="1500" b="0" baseline="-25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PRI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as GND</a:t>
                      </a:r>
                      <a:endParaRPr lang="en-US" sz="15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6200" marR="0" marT="38100" marB="3810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39" y="1575178"/>
            <a:ext cx="1001421" cy="7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98018"/>
            <a:ext cx="985594" cy="916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319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Fly-Buck-Boost Circuit with LM5017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509392"/>
              </p:ext>
            </p:extLst>
          </p:nvPr>
        </p:nvGraphicFramePr>
        <p:xfrm>
          <a:off x="152401" y="743800"/>
          <a:ext cx="3683549" cy="1828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6" name="Visio" r:id="rId4" imgW="4117502" imgH="2184909" progId="Visio.Drawing.11">
                  <p:embed/>
                </p:oleObj>
              </mc:Choice>
              <mc:Fallback>
                <p:oleObj name="Visio" r:id="rId4" imgW="4117502" imgH="218490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1" y="743800"/>
                        <a:ext cx="3683549" cy="18288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16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71500"/>
            <a:ext cx="2895600" cy="16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2189934504"/>
              </p:ext>
            </p:extLst>
          </p:nvPr>
        </p:nvGraphicFramePr>
        <p:xfrm>
          <a:off x="5562600" y="2457450"/>
          <a:ext cx="3124200" cy="194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485859"/>
              </p:ext>
            </p:extLst>
          </p:nvPr>
        </p:nvGraphicFramePr>
        <p:xfrm>
          <a:off x="301754" y="2741328"/>
          <a:ext cx="3560561" cy="1865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7" name="Visio" r:id="rId8" imgW="4114800" imgH="2206206" progId="Visio.Drawing.11">
                  <p:embed/>
                </p:oleObj>
              </mc:Choice>
              <mc:Fallback>
                <p:oleObj name="Visio" r:id="rId8" imgW="4114800" imgH="220620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1754" y="2741328"/>
                        <a:ext cx="3560561" cy="1865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73606" y="2178844"/>
            <a:ext cx="1815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Inverting Fly-Buck-Boost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3721290" y="4221459"/>
            <a:ext cx="18151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Fly-Buck</a:t>
            </a:r>
            <a:endParaRPr lang="en-US" sz="1000" dirty="0"/>
          </a:p>
        </p:txBody>
      </p:sp>
      <p:sp>
        <p:nvSpPr>
          <p:cNvPr id="8" name="Oval 7"/>
          <p:cNvSpPr/>
          <p:nvPr/>
        </p:nvSpPr>
        <p:spPr>
          <a:xfrm>
            <a:off x="402607" y="1842448"/>
            <a:ext cx="3398293" cy="798394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29075" y="2640842"/>
            <a:ext cx="1507367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Note the change in the schematic</a:t>
            </a:r>
            <a:endParaRPr lang="en-US" sz="1000" b="1" dirty="0"/>
          </a:p>
        </p:txBody>
      </p:sp>
      <p:cxnSp>
        <p:nvCxnSpPr>
          <p:cNvPr id="12" name="Straight Arrow Connector 11"/>
          <p:cNvCxnSpPr>
            <a:stCxn id="9" idx="1"/>
            <a:endCxn id="8" idx="4"/>
          </p:cNvCxnSpPr>
          <p:nvPr/>
        </p:nvCxnSpPr>
        <p:spPr>
          <a:xfrm flipH="1" flipV="1">
            <a:off x="2101754" y="2640842"/>
            <a:ext cx="1927321" cy="200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64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Fly-Buck-Boost Design Equations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03377824"/>
                  </p:ext>
                </p:extLst>
              </p:nvPr>
            </p:nvGraphicFramePr>
            <p:xfrm>
              <a:off x="333373" y="744251"/>
              <a:ext cx="8542772" cy="32689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32787"/>
                    <a:gridCol w="5309985"/>
                  </a:tblGrid>
                  <a:tr h="278130">
                    <a:tc>
                      <a:txBody>
                        <a:bodyPr/>
                        <a:lstStyle/>
                        <a:p>
                          <a:r>
                            <a:rPr lang="en-US" sz="800" dirty="0" smtClean="0"/>
                            <a:t>Design Steps </a:t>
                          </a:r>
                          <a:endParaRPr lang="en-US" sz="80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800" dirty="0" smtClean="0"/>
                            <a:t>Equations</a:t>
                          </a:r>
                          <a:endParaRPr lang="en-US" sz="800" dirty="0"/>
                        </a:p>
                      </a:txBody>
                      <a:tcPr marT="34290" marB="34290"/>
                    </a:tc>
                  </a:tr>
                  <a:tr h="981170">
                    <a:tc>
                      <a:txBody>
                        <a:bodyPr/>
                        <a:lstStyle/>
                        <a:p>
                          <a:r>
                            <a:rPr lang="en-US" sz="800" b="0" dirty="0" smtClean="0"/>
                            <a:t>1. Select VOUT1 and</a:t>
                          </a:r>
                          <a:r>
                            <a:rPr lang="en-US" sz="800" b="0" baseline="0" dirty="0" smtClean="0"/>
                            <a:t> VOUT2</a:t>
                          </a:r>
                          <a:endParaRPr lang="en-US" sz="800" b="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𝑂𝑈𝑇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𝑂𝑁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𝑂𝐹𝐹</m:t>
                                        </m:r>
                                      </m:sub>
                                    </m:sSub>
                                  </m:den>
                                </m:f>
                                <m:sSub>
                                  <m:sSub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𝐼𝑁</m:t>
                                    </m:r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𝐷</m:t>
                                    </m:r>
                                  </m:num>
                                  <m:den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1−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𝐷</m:t>
                                    </m:r>
                                  </m:den>
                                </m:f>
                                <m:sSub>
                                  <m:sSub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𝐼𝑁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en-US" sz="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  <a:endParaRPr lang="en-US" sz="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𝐷</m:t>
                                </m:r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|</m:t>
                                        </m:r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𝑂𝑈𝑇</m:t>
                                        </m:r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| 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𝐼𝑁</m:t>
                                        </m:r>
                                      </m:sub>
                                    </m:s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|</m:t>
                                        </m:r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𝑂𝑈𝑇</m:t>
                                        </m:r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|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r>
                            <a:rPr lang="en-US" sz="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𝑂𝑈𝑇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𝑁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𝑁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den>
                                </m:f>
                                <m:sSub>
                                  <m:sSub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|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𝑂𝑈𝑇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|−</m:t>
                                </m:r>
                                <m:sSub>
                                  <m:sSub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𝐹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800" dirty="0"/>
                        </a:p>
                      </a:txBody>
                      <a:tcPr marT="34290" marB="34290"/>
                    </a:tc>
                  </a:tr>
                  <a:tr h="542449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800" b="0" dirty="0" smtClean="0"/>
                            <a:t>2. Frequency</a:t>
                          </a:r>
                        </a:p>
                        <a:p>
                          <a:endParaRPr lang="en-US" sz="800" b="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𝑂𝑁</m:t>
                                    </m:r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𝐾</m:t>
                                </m:r>
                                <m:f>
                                  <m:f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𝑂𝑁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𝐼𝑁</m:t>
                                        </m:r>
                                      </m:sub>
                                    </m:s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|</m:t>
                                        </m:r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𝑂𝑈𝑇</m:t>
                                        </m:r>
                                      </m:sub>
                                    </m:s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|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𝑠𝑤</m:t>
                                    </m:r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𝐷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𝑂𝑁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8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8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/>
                                                <a:ea typeface="+mn-ea"/>
                                                <a:cs typeface="+mn-cs"/>
                                              </a:rPr>
                                              <m:t>𝑉</m:t>
                                            </m:r>
                                          </m:e>
                                          <m:sub>
                                            <m:r>
                                              <a:rPr lang="en-US" sz="8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/>
                                                <a:ea typeface="+mn-ea"/>
                                                <a:cs typeface="+mn-cs"/>
                                              </a:rPr>
                                              <m:t>𝑂𝑈𝑇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𝐾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×</m:t>
                                    </m:r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𝑂𝑁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800" dirty="0"/>
                        </a:p>
                      </a:txBody>
                      <a:tcPr marT="34290" marB="34290"/>
                    </a:tc>
                  </a:tr>
                  <a:tr h="396907">
                    <a:tc>
                      <a:txBody>
                        <a:bodyPr/>
                        <a:lstStyle/>
                        <a:p>
                          <a:pPr lvl="0"/>
                          <a:r>
                            <a:rPr lang="en-US" sz="800" b="0" dirty="0" smtClean="0"/>
                            <a:t>3. Inductor</a:t>
                          </a:r>
                          <a:r>
                            <a:rPr lang="en-US" sz="800" b="0" baseline="0" dirty="0" smtClean="0"/>
                            <a:t>/ Average current</a:t>
                          </a:r>
                          <a:endParaRPr lang="en-US" sz="800" b="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𝐿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1−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𝐷</m:t>
                                    </m:r>
                                  </m:e>
                                </m:d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𝑂𝑈𝑇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𝑁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𝑁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den>
                                </m:f>
                                <m:sSub>
                                  <m:sSubPr>
                                    <m:ctrlPr>
                                      <a:rPr lang="en-US" sz="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𝑂𝑈𝑇</m:t>
                                    </m:r>
                                    <m:r>
                                      <a:rPr lang="en-US" sz="800" b="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𝐿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𝑂𝑈𝑇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800" dirty="0"/>
                        </a:p>
                      </a:txBody>
                      <a:tcPr marT="34290" marB="34290"/>
                    </a:tc>
                  </a:tr>
                  <a:tr h="318707">
                    <a:tc>
                      <a:txBody>
                        <a:bodyPr/>
                        <a:lstStyle/>
                        <a:p>
                          <a:r>
                            <a:rPr lang="en-US" sz="800" b="0" dirty="0" smtClean="0"/>
                            <a:t>4. Primary Inductance</a:t>
                          </a:r>
                          <a:r>
                            <a:rPr lang="en-US" sz="800" b="0" baseline="0" dirty="0" smtClean="0"/>
                            <a:t> (</a:t>
                          </a:r>
                          <a:r>
                            <a:rPr lang="en-US" sz="800" b="0" dirty="0" smtClean="0"/>
                            <a:t>L1)</a:t>
                          </a:r>
                          <a:endParaRPr lang="en-US" sz="800" b="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i="1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sSub>
                                  <m:sSub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𝐿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𝐿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1×</m:t>
                                    </m:r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𝑠𝑤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×</m:t>
                                </m:r>
                                <m:f>
                                  <m:f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𝐼𝑁</m:t>
                                        </m:r>
                                        <m:d>
                                          <m:dPr>
                                            <m:ctrlPr>
                                              <a:rPr lang="en-US" sz="8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8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/>
                                                <a:ea typeface="+mn-ea"/>
                                                <a:cs typeface="+mn-cs"/>
                                              </a:rPr>
                                              <m:t>𝑀𝐴𝑋</m:t>
                                            </m:r>
                                          </m:e>
                                        </m:d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|</m:t>
                                        </m:r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𝑂𝑈𝑇</m:t>
                                        </m:r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|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𝐼𝑁</m:t>
                                        </m:r>
                                        <m:d>
                                          <m:dPr>
                                            <m:ctrlPr>
                                              <a:rPr lang="en-US" sz="8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/>
                                                <a:ea typeface="+mn-ea"/>
                                                <a:cs typeface="+mn-cs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z="800" i="1" kern="1200">
                                                <a:solidFill>
                                                  <a:schemeClr val="dk1"/>
                                                </a:solidFill>
                                                <a:effectLst/>
                                                <a:latin typeface="Cambria Math"/>
                                                <a:ea typeface="+mn-ea"/>
                                                <a:cs typeface="+mn-cs"/>
                                              </a:rPr>
                                              <m:t>𝑀𝐴𝑋</m:t>
                                            </m:r>
                                          </m:e>
                                        </m:d>
                                      </m:sub>
                                    </m:s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+|</m:t>
                                    </m:r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𝑂𝑈𝑇</m:t>
                                        </m:r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|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800" dirty="0"/>
                        </a:p>
                      </a:txBody>
                      <a:tcPr marT="34290" marB="34290"/>
                    </a:tc>
                  </a:tr>
                  <a:tr h="325422">
                    <a:tc>
                      <a:txBody>
                        <a:bodyPr/>
                        <a:lstStyle/>
                        <a:p>
                          <a:pPr lvl="1"/>
                          <a:r>
                            <a:rPr lang="en-US" sz="800" b="0" dirty="0" smtClean="0"/>
                            <a:t>Peak</a:t>
                          </a:r>
                          <a:r>
                            <a:rPr lang="en-US" sz="800" b="0" baseline="0" dirty="0" smtClean="0"/>
                            <a:t> Inductor Current</a:t>
                          </a:r>
                          <a:endParaRPr lang="en-US" sz="800" b="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𝑠𝑤</m:t>
                                    </m:r>
                                    <m:d>
                                      <m:d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𝑝𝑒𝑎𝑘</m:t>
                                        </m:r>
                                      </m:e>
                                    </m:d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𝑖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𝐿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1(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𝑝𝑒𝑎𝑘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)</m:t>
                                    </m:r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1−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𝐷</m:t>
                                    </m:r>
                                  </m:den>
                                </m:f>
                                <m:d>
                                  <m:d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𝐼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𝑂𝑈𝑇</m:t>
                                        </m:r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𝑁</m:t>
                                        </m:r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num>
                                      <m:den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𝑁</m:t>
                                        </m:r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𝐼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𝑂𝑈𝑇</m:t>
                                        </m:r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 +</m:t>
                                </m:r>
                                <m:f>
                                  <m:f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∆</m:t>
                                    </m:r>
                                    <m:sSub>
                                      <m:sSubPr>
                                        <m:ctrlP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𝐼</m:t>
                                        </m:r>
                                      </m:e>
                                      <m:sub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𝐿</m:t>
                                        </m:r>
                                        <m:r>
                                          <a:rPr lang="en-US" sz="800" i="1" kern="1200">
                                            <a:solidFill>
                                              <a:schemeClr val="dk1"/>
                                            </a:solidFill>
                                            <a:effectLst/>
                                            <a:latin typeface="Cambria Math"/>
                                            <a:ea typeface="+mn-ea"/>
                                            <a:cs typeface="+mn-cs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800" dirty="0"/>
                        </a:p>
                      </a:txBody>
                      <a:tcPr marT="34290" marB="34290"/>
                    </a:tc>
                  </a:tr>
                  <a:tr h="278130">
                    <a:tc>
                      <a:txBody>
                        <a:bodyPr/>
                        <a:lstStyle/>
                        <a:p>
                          <a:r>
                            <a:rPr lang="en-US" sz="800" b="0" dirty="0" smtClean="0"/>
                            <a:t>7. Input Voltage Range</a:t>
                          </a:r>
                          <a:endParaRPr lang="en-US" sz="800" b="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𝐼𝑁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(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𝑀𝐴𝑋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)</m:t>
                                    </m:r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𝐼𝑁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,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𝑅𝑇𝑁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(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𝑀𝐴𝑋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)</m:t>
                                    </m:r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−|</m:t>
                                </m:r>
                                <m:sSub>
                                  <m:sSubPr>
                                    <m:ctrlP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𝑂𝑈𝑇</m:t>
                                    </m:r>
                                    <m:r>
                                      <a:rPr lang="en-US" sz="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800" i="1" kern="120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/>
                                    <a:ea typeface="+mn-ea"/>
                                    <a:cs typeface="+mn-cs"/>
                                  </a:rPr>
                                  <m:t>|</m:t>
                                </m:r>
                              </m:oMath>
                            </m:oMathPara>
                          </a14:m>
                          <a:endParaRPr lang="en-US" sz="800" dirty="0"/>
                        </a:p>
                      </a:txBody>
                      <a:tcPr marT="34290" marB="3429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23544826"/>
                  </p:ext>
                </p:extLst>
              </p:nvPr>
            </p:nvGraphicFramePr>
            <p:xfrm>
              <a:off x="333373" y="744251"/>
              <a:ext cx="8542772" cy="32689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32787"/>
                    <a:gridCol w="5309985"/>
                  </a:tblGrid>
                  <a:tr h="278130">
                    <a:tc>
                      <a:txBody>
                        <a:bodyPr/>
                        <a:lstStyle/>
                        <a:p>
                          <a:r>
                            <a:rPr lang="en-US" sz="800" dirty="0" smtClean="0"/>
                            <a:t>Design Steps </a:t>
                          </a:r>
                          <a:endParaRPr lang="en-US" sz="80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800" dirty="0" smtClean="0"/>
                            <a:t>Equations</a:t>
                          </a:r>
                          <a:endParaRPr lang="en-US" sz="800" dirty="0"/>
                        </a:p>
                      </a:txBody>
                      <a:tcPr marT="34290" marB="34290"/>
                    </a:tc>
                  </a:tr>
                  <a:tr h="1041781">
                    <a:tc>
                      <a:txBody>
                        <a:bodyPr/>
                        <a:lstStyle/>
                        <a:p>
                          <a:r>
                            <a:rPr lang="en-US" sz="800" b="0" dirty="0" smtClean="0"/>
                            <a:t>1. Select VOUT1 and</a:t>
                          </a:r>
                          <a:r>
                            <a:rPr lang="en-US" sz="800" b="0" baseline="0" dirty="0" smtClean="0"/>
                            <a:t> VOUT2</a:t>
                          </a:r>
                          <a:endParaRPr lang="en-US" sz="800" b="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34290" marB="34290">
                        <a:blipFill rotWithShape="1">
                          <a:blip r:embed="rId3"/>
                          <a:stretch>
                            <a:fillRect l="-60964" t="-27059" r="-115" b="-188824"/>
                          </a:stretch>
                        </a:blipFill>
                      </a:tcPr>
                    </a:tc>
                  </a:tr>
                  <a:tr h="573913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800" b="0" dirty="0" smtClean="0"/>
                            <a:t>2. Frequency</a:t>
                          </a:r>
                        </a:p>
                        <a:p>
                          <a:endParaRPr lang="en-US" sz="800" b="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34290" marB="34290">
                        <a:blipFill rotWithShape="1">
                          <a:blip r:embed="rId3"/>
                          <a:stretch>
                            <a:fillRect l="-60964" t="-227368" r="-115" b="-237895"/>
                          </a:stretch>
                        </a:blipFill>
                      </a:tcPr>
                    </a:tc>
                  </a:tr>
                  <a:tr h="418719">
                    <a:tc>
                      <a:txBody>
                        <a:bodyPr/>
                        <a:lstStyle/>
                        <a:p>
                          <a:pPr lvl="0"/>
                          <a:r>
                            <a:rPr lang="en-US" sz="800" b="0" dirty="0" smtClean="0"/>
                            <a:t>3. Inductor</a:t>
                          </a:r>
                          <a:r>
                            <a:rPr lang="en-US" sz="800" b="0" baseline="0" dirty="0" smtClean="0"/>
                            <a:t>/ Average current</a:t>
                          </a:r>
                          <a:endParaRPr lang="en-US" sz="800" b="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34290" marB="34290">
                        <a:blipFill rotWithShape="1">
                          <a:blip r:embed="rId3"/>
                          <a:stretch>
                            <a:fillRect l="-60964" t="-457353" r="-115" b="-232353"/>
                          </a:stretch>
                        </a:blipFill>
                      </a:tcPr>
                    </a:tc>
                  </a:tr>
                  <a:tr h="335788">
                    <a:tc>
                      <a:txBody>
                        <a:bodyPr/>
                        <a:lstStyle/>
                        <a:p>
                          <a:r>
                            <a:rPr lang="en-US" sz="800" b="0" dirty="0" smtClean="0"/>
                            <a:t>4. Primary Inductance</a:t>
                          </a:r>
                          <a:r>
                            <a:rPr lang="en-US" sz="800" b="0" baseline="0" dirty="0" smtClean="0"/>
                            <a:t> (</a:t>
                          </a:r>
                          <a:r>
                            <a:rPr lang="en-US" sz="800" b="0" dirty="0" smtClean="0"/>
                            <a:t>L1)</a:t>
                          </a:r>
                          <a:endParaRPr lang="en-US" sz="800" b="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34290" marB="34290">
                        <a:blipFill rotWithShape="1">
                          <a:blip r:embed="rId3"/>
                          <a:stretch>
                            <a:fillRect l="-60964" t="-689091" r="-115" b="-187273"/>
                          </a:stretch>
                        </a:blipFill>
                      </a:tcPr>
                    </a:tc>
                  </a:tr>
                  <a:tr h="342519">
                    <a:tc>
                      <a:txBody>
                        <a:bodyPr/>
                        <a:lstStyle/>
                        <a:p>
                          <a:pPr lvl="1"/>
                          <a:r>
                            <a:rPr lang="en-US" sz="800" b="0" dirty="0" smtClean="0"/>
                            <a:t>Peak</a:t>
                          </a:r>
                          <a:r>
                            <a:rPr lang="en-US" sz="800" b="0" baseline="0" dirty="0" smtClean="0"/>
                            <a:t> Inductor Current</a:t>
                          </a:r>
                          <a:endParaRPr lang="en-US" sz="800" b="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34290" marB="34290">
                        <a:blipFill rotWithShape="1">
                          <a:blip r:embed="rId3"/>
                          <a:stretch>
                            <a:fillRect l="-60964" t="-775000" r="-115" b="-83929"/>
                          </a:stretch>
                        </a:blipFill>
                      </a:tcPr>
                    </a:tc>
                  </a:tr>
                  <a:tr h="278130">
                    <a:tc>
                      <a:txBody>
                        <a:bodyPr/>
                        <a:lstStyle/>
                        <a:p>
                          <a:r>
                            <a:rPr lang="en-US" sz="800" b="0" dirty="0" smtClean="0"/>
                            <a:t>7. Input Voltage Range</a:t>
                          </a:r>
                          <a:endParaRPr lang="en-US" sz="800" b="0" dirty="0"/>
                        </a:p>
                      </a:txBody>
                      <a:tcPr marT="34290" marB="3429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34290" marB="34290">
                        <a:blipFill rotWithShape="1">
                          <a:blip r:embed="rId3"/>
                          <a:stretch>
                            <a:fillRect l="-60964" t="-1065217" r="-115" b="-217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0521C-F793-4067-BB07-C7AF74E21EF3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0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D21BA15199F14AB8C1A4A1C66280B1" ma:contentTypeVersion="2" ma:contentTypeDescription="Create a new document." ma:contentTypeScope="" ma:versionID="a985e645e3b66968a40ddd4d109034cc">
  <xsd:schema xmlns:xsd="http://www.w3.org/2001/XMLSchema" xmlns:p="http://schemas.microsoft.com/office/2006/metadata/properties" xmlns:ns2="ab032dea-2c15-4b7d-a29a-7977ea88963e" targetNamespace="http://schemas.microsoft.com/office/2006/metadata/properties" ma:root="true" ma:fieldsID="c441986821e1b7790195cf1ff9003301" ns2:_="">
    <xsd:import namespace="ab032dea-2c15-4b7d-a29a-7977ea88963e"/>
    <xsd:element name="properties">
      <xsd:complexType>
        <xsd:sequence>
          <xsd:element name="documentManagement">
            <xsd:complexType>
              <xsd:all>
                <xsd:element ref="ns2:Year_x0020_Created" minOccurs="0"/>
                <xsd:element ref="ns2:Topic_x0020_Catego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ab032dea-2c15-4b7d-a29a-7977ea88963e" elementFormDefault="qualified">
    <xsd:import namespace="http://schemas.microsoft.com/office/2006/documentManagement/types"/>
    <xsd:element name="Year_x0020_Created" ma:index="8" nillable="true" ma:displayName="Year Created" ma:internalName="Year_x0020_Created">
      <xsd:simpleType>
        <xsd:restriction base="dms:Text">
          <xsd:maxLength value="255"/>
        </xsd:restriction>
      </xsd:simpleType>
    </xsd:element>
    <xsd:element name="Topic_x0020_Category" ma:index="9" nillable="true" ma:displayName="Topic Category" ma:format="Dropdown" ma:internalName="Topic_x0020_Category">
      <xsd:simpleType>
        <xsd:restriction base="dms:Choice">
          <xsd:enumeration value="Automotive"/>
          <xsd:enumeration value="Industrial"/>
          <xsd:enumeration value="Signal Chain"/>
          <xsd:enumeration value="Sensors"/>
          <xsd:enumeration value="Amplifiers"/>
          <xsd:enumeration value="Data Converters"/>
          <xsd:enumeration value="Interface &amp; Clocks"/>
          <xsd:enumeration value="Power"/>
          <xsd:enumeration value="WCS"/>
          <xsd:enumeration value="MCU"/>
          <xsd:enumeration value="Sitara ARM"/>
          <xsd:enumeration value="Process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Topic_x0020_Category xmlns="ab032dea-2c15-4b7d-a29a-7977ea88963e">Power</Topic_x0020_Category>
    <Year_x0020_Created xmlns="ab032dea-2c15-4b7d-a29a-7977ea88963e">2015</Year_x0020_Created>
  </documentManagement>
</p:properties>
</file>

<file path=customXml/itemProps1.xml><?xml version="1.0" encoding="utf-8"?>
<ds:datastoreItem xmlns:ds="http://schemas.openxmlformats.org/officeDocument/2006/customXml" ds:itemID="{2537FEC1-AD5E-414B-82AA-EB3620959D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032dea-2c15-4b7d-a29a-7977ea88963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56C1CFD5-0063-46BC-920C-2AD61651F1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248660-2FD3-4A4D-B96D-AEF9BDAB7F63}">
  <ds:schemaRefs>
    <ds:schemaRef ds:uri="http://www.w3.org/XML/1998/namespace"/>
    <ds:schemaRef ds:uri="ab032dea-2c15-4b7d-a29a-7977ea88963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2247</TotalTime>
  <Words>382</Words>
  <Application>Microsoft Office PowerPoint</Application>
  <PresentationFormat>On-screen Show (16:9)</PresentationFormat>
  <Paragraphs>58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FinalPowerpoint</vt:lpstr>
      <vt:lpstr>Visio</vt:lpstr>
      <vt:lpstr>Fly-Buck-Boost Converters  Buck-boost D/(1–D) Transfer Function Feedback of 2x VOUT Low VIN operation possible </vt:lpstr>
      <vt:lpstr>Fly-Buck-Boost Operation</vt:lpstr>
      <vt:lpstr>Fly-Buck-Boost Operation</vt:lpstr>
      <vt:lpstr>“Fly-Buck-Boost” Details</vt:lpstr>
      <vt:lpstr>Typical Fly-Buck-Boost Circuit with LM5017</vt:lpstr>
      <vt:lpstr>Fly-Buck-Boost Design Equations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Brollo, Clementina</dc:creator>
  <cp:lastModifiedBy>Baba, David</cp:lastModifiedBy>
  <cp:revision>184</cp:revision>
  <dcterms:created xsi:type="dcterms:W3CDTF">2007-12-19T20:51:45Z</dcterms:created>
  <dcterms:modified xsi:type="dcterms:W3CDTF">2017-08-28T22:34:45Z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0x0101003CD21BA15199F14AB8C1A4A1C66280B1</vt:lpwstr>
  </property>
</Properties>
</file>