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56" r:id="rId4"/>
    <p:sldId id="261" r:id="rId5"/>
    <p:sldId id="269" r:id="rId6"/>
    <p:sldId id="270"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4" name="Rectangle 24"/>
          <p:cNvSpPr>
            <a:spLocks noGrp="1" noChangeArrowheads="1"/>
          </p:cNvSpPr>
          <p:nvPr>
            <p:ph type="sldNum" sz="quarter" idx="10"/>
          </p:nvPr>
        </p:nvSpPr>
        <p:spPr>
          <a:xfrm>
            <a:off x="6642100" y="6038850"/>
            <a:ext cx="2133600" cy="206375"/>
          </a:xfrm>
        </p:spPr>
        <p:txBody>
          <a:bodyPr/>
          <a:lstStyle>
            <a:lvl1pPr>
              <a:defRPr/>
            </a:lvl1pPr>
          </a:lstStyle>
          <a:p>
            <a:fld id="{B1006088-BF21-4FD5-870B-675EAADE47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99657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4" name="Picture 6" descr="selected_powerpoint_bg_2.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3" name="Rectangle 12"/>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fld id="{B09843C0-6DAC-490D-A4BA-BCECDC8ED96F}" type="slidenum">
              <a:rPr lang="en-US">
                <a:solidFill>
                  <a:srgbClr val="000000"/>
                </a:solidFill>
              </a:rPr>
              <a:pPr/>
              <a:t>‹#›</a:t>
            </a:fld>
            <a:endParaRPr lang="en-US">
              <a:solidFill>
                <a:srgbClr val="000000"/>
              </a:solidFill>
            </a:endParaRPr>
          </a:p>
        </p:txBody>
      </p:sp>
      <p:sp>
        <p:nvSpPr>
          <p:cNvPr id="14" name="Text Box 31"/>
          <p:cNvSpPr txBox="1">
            <a:spLocks noChangeArrowheads="1"/>
          </p:cNvSpPr>
          <p:nvPr userDrawn="1"/>
        </p:nvSpPr>
        <p:spPr bwMode="auto">
          <a:xfrm>
            <a:off x="314325" y="6038850"/>
            <a:ext cx="2533650" cy="215900"/>
          </a:xfrm>
          <a:prstGeom prst="rect">
            <a:avLst/>
          </a:prstGeom>
          <a:noFill/>
          <a:ln w="9525">
            <a:noFill/>
            <a:miter lim="800000"/>
            <a:headEnd/>
            <a:tailEnd/>
          </a:ln>
          <a:effectLst/>
        </p:spPr>
        <p:txBody>
          <a:bodyPr>
            <a:spAutoFit/>
          </a:bodyPr>
          <a:lstStyle/>
          <a:p>
            <a:pPr fontAlgn="base">
              <a:spcBef>
                <a:spcPct val="50000"/>
              </a:spcBef>
              <a:spcAft>
                <a:spcPct val="0"/>
              </a:spcAft>
              <a:defRPr/>
            </a:pPr>
            <a:r>
              <a:rPr lang="en-US" sz="800" dirty="0">
                <a:solidFill>
                  <a:srgbClr val="000000"/>
                </a:solidFill>
                <a:cs typeface="Arial" charset="0"/>
              </a:rPr>
              <a:t>TI Confidential – NDA Restrictions</a:t>
            </a:r>
          </a:p>
        </p:txBody>
      </p:sp>
    </p:spTree>
    <p:extLst>
      <p:ext uri="{BB962C8B-B14F-4D97-AF65-F5344CB8AC3E}">
        <p14:creationId xmlns:p14="http://schemas.microsoft.com/office/powerpoint/2010/main" val="3854539490"/>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6" descr="selected_powerpoint_bg_1.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en-US">
              <a:solidFill>
                <a:srgbClr val="FFFFFF"/>
              </a:solidFill>
            </a:endParaRPr>
          </a:p>
        </p:txBody>
      </p:sp>
      <p:sp>
        <p:nvSpPr>
          <p:cNvPr id="13" name="Rectangle 12"/>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fld id="{F2394529-A9B3-4A54-83EC-E61379E8334E}" type="slidenum">
              <a:rPr lang="en-US">
                <a:solidFill>
                  <a:srgbClr val="000000"/>
                </a:solidFill>
              </a:rPr>
              <a:pPr/>
              <a:t>‹#›</a:t>
            </a:fld>
            <a:endParaRPr lang="en-US">
              <a:solidFill>
                <a:srgbClr val="000000"/>
              </a:solidFill>
            </a:endParaRPr>
          </a:p>
        </p:txBody>
      </p:sp>
      <p:sp>
        <p:nvSpPr>
          <p:cNvPr id="15" name="Text Box 31"/>
          <p:cNvSpPr txBox="1">
            <a:spLocks noChangeArrowheads="1"/>
          </p:cNvSpPr>
          <p:nvPr userDrawn="1"/>
        </p:nvSpPr>
        <p:spPr bwMode="auto">
          <a:xfrm>
            <a:off x="314325" y="6038850"/>
            <a:ext cx="2533650" cy="215900"/>
          </a:xfrm>
          <a:prstGeom prst="rect">
            <a:avLst/>
          </a:prstGeom>
          <a:noFill/>
          <a:ln w="9525">
            <a:noFill/>
            <a:miter lim="800000"/>
            <a:headEnd/>
            <a:tailEnd/>
          </a:ln>
          <a:effectLst/>
        </p:spPr>
        <p:txBody>
          <a:bodyPr>
            <a:spAutoFit/>
          </a:bodyPr>
          <a:lstStyle/>
          <a:p>
            <a:pPr fontAlgn="base">
              <a:spcBef>
                <a:spcPct val="50000"/>
              </a:spcBef>
              <a:spcAft>
                <a:spcPct val="0"/>
              </a:spcAft>
              <a:defRPr/>
            </a:pPr>
            <a:r>
              <a:rPr lang="en-US" sz="800" dirty="0">
                <a:solidFill>
                  <a:srgbClr val="000000"/>
                </a:solidFill>
                <a:cs typeface="Arial" charset="0"/>
              </a:rPr>
              <a:t>TI Confidential – NDA Restrictions</a:t>
            </a:r>
          </a:p>
        </p:txBody>
      </p:sp>
    </p:spTree>
    <p:extLst>
      <p:ext uri="{BB962C8B-B14F-4D97-AF65-F5344CB8AC3E}">
        <p14:creationId xmlns:p14="http://schemas.microsoft.com/office/powerpoint/2010/main" val="393263879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4" name="Picture 6" descr="selected_powerpoint_bg_1_grey.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78205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en-US">
              <a:solidFill>
                <a:srgbClr val="FFFFFF"/>
              </a:solidFill>
            </a:endParaRPr>
          </a:p>
        </p:txBody>
      </p:sp>
      <p:sp>
        <p:nvSpPr>
          <p:cNvPr id="13" name="Rectangle 12"/>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fld id="{91A5AC0A-F4BD-4464-80DC-A88E0D9F781D}" type="slidenum">
              <a:rPr lang="en-US">
                <a:solidFill>
                  <a:srgbClr val="000000"/>
                </a:solidFill>
              </a:rPr>
              <a:pPr/>
              <a:t>‹#›</a:t>
            </a:fld>
            <a:endParaRPr lang="en-US">
              <a:solidFill>
                <a:srgbClr val="000000"/>
              </a:solidFill>
            </a:endParaRPr>
          </a:p>
        </p:txBody>
      </p:sp>
      <p:sp>
        <p:nvSpPr>
          <p:cNvPr id="14" name="Text Box 31"/>
          <p:cNvSpPr txBox="1">
            <a:spLocks noChangeArrowheads="1"/>
          </p:cNvSpPr>
          <p:nvPr userDrawn="1"/>
        </p:nvSpPr>
        <p:spPr bwMode="auto">
          <a:xfrm>
            <a:off x="314325" y="6038850"/>
            <a:ext cx="2533650" cy="215900"/>
          </a:xfrm>
          <a:prstGeom prst="rect">
            <a:avLst/>
          </a:prstGeom>
          <a:noFill/>
          <a:ln w="9525">
            <a:noFill/>
            <a:miter lim="800000"/>
            <a:headEnd/>
            <a:tailEnd/>
          </a:ln>
          <a:effectLst/>
        </p:spPr>
        <p:txBody>
          <a:bodyPr>
            <a:spAutoFit/>
          </a:bodyPr>
          <a:lstStyle/>
          <a:p>
            <a:pPr fontAlgn="base">
              <a:spcBef>
                <a:spcPct val="50000"/>
              </a:spcBef>
              <a:spcAft>
                <a:spcPct val="0"/>
              </a:spcAft>
              <a:defRPr/>
            </a:pPr>
            <a:r>
              <a:rPr lang="en-US" sz="800" dirty="0">
                <a:solidFill>
                  <a:srgbClr val="000000"/>
                </a:solidFill>
                <a:cs typeface="Arial" charset="0"/>
              </a:rPr>
              <a:t>TI Confidential – NDA Restrictions</a:t>
            </a:r>
          </a:p>
        </p:txBody>
      </p:sp>
    </p:spTree>
    <p:extLst>
      <p:ext uri="{BB962C8B-B14F-4D97-AF65-F5344CB8AC3E}">
        <p14:creationId xmlns:p14="http://schemas.microsoft.com/office/powerpoint/2010/main" val="2883578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75" y="1048468"/>
            <a:ext cx="8467725" cy="4945932"/>
          </a:xfrm>
        </p:spPr>
        <p:txBody>
          <a:bodyPr/>
          <a:lstStyle>
            <a:lvl1pPr>
              <a:spcBef>
                <a:spcPts val="800"/>
              </a:spcBef>
              <a:defRPr/>
            </a:lvl1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fld id="{3B20521C-F793-4067-BB07-C7AF74E21EF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62176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xfrm>
            <a:off x="6638925" y="6049963"/>
            <a:ext cx="2133600" cy="206375"/>
          </a:xfrm>
        </p:spPr>
        <p:txBody>
          <a:bodyPr/>
          <a:lstStyle>
            <a:lvl1pPr>
              <a:defRPr/>
            </a:lvl1pPr>
          </a:lstStyle>
          <a:p>
            <a:fld id="{156AB8A3-9FE4-4612-8857-687BFF70DD9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812992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5" y="1185863"/>
            <a:ext cx="4157663" cy="4692650"/>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1185863"/>
            <a:ext cx="4157662" cy="4692650"/>
          </a:xfrm>
          <a:noFill/>
          <a:ln w="9525" algn="ctr">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Aft>
                <a:spcPct val="0"/>
              </a:spcAft>
              <a:defRPr lang="en-US" sz="2000" smtClean="0">
                <a:solidFill>
                  <a:schemeClr val="tx1"/>
                </a:solidFill>
                <a:latin typeface="+mn-lt"/>
                <a:ea typeface="+mn-ea"/>
                <a:cs typeface="+mn-cs"/>
              </a:defRPr>
            </a:lvl1pPr>
            <a:lvl2pPr algn="l" rtl="0" eaLnBrk="0" fontAlgn="base" hangingPunct="0">
              <a:spcAft>
                <a:spcPct val="0"/>
              </a:spcAft>
              <a:defRPr lang="en-US" sz="1800" smtClean="0">
                <a:solidFill>
                  <a:schemeClr val="tx1"/>
                </a:solidFill>
                <a:latin typeface="+mn-lt"/>
                <a:ea typeface="+mn-ea"/>
                <a:cs typeface="+mn-cs"/>
              </a:defRPr>
            </a:lvl2pPr>
            <a:lvl3pPr algn="l" rtl="0" eaLnBrk="0" fontAlgn="base" hangingPunct="0">
              <a:spcAft>
                <a:spcPct val="0"/>
              </a:spcAft>
              <a:defRPr lang="en-US" sz="1800" smtClean="0">
                <a:solidFill>
                  <a:schemeClr val="tx1"/>
                </a:solidFill>
                <a:latin typeface="+mn-lt"/>
                <a:ea typeface="+mn-ea"/>
                <a:cs typeface="+mn-cs"/>
              </a:defRPr>
            </a:lvl3pPr>
            <a:lvl4pPr algn="l" rtl="0" eaLnBrk="0" fontAlgn="base" hangingPunct="0">
              <a:spcAft>
                <a:spcPct val="0"/>
              </a:spcAft>
              <a:defRPr lang="en-US" sz="1800" smtClean="0">
                <a:solidFill>
                  <a:schemeClr val="tx1"/>
                </a:solidFill>
                <a:latin typeface="+mn-lt"/>
                <a:ea typeface="+mn-ea"/>
                <a:cs typeface="+mn-cs"/>
              </a:defRPr>
            </a:lvl4pPr>
            <a:lvl5pPr algn="l" rtl="0" eaLnBrk="0" fontAlgn="base" hangingPunct="0">
              <a:spcAft>
                <a:spcPct val="0"/>
              </a:spcAft>
              <a:defRPr lang="en-US" sz="18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fld id="{93A6A834-CC4A-4943-952A-D55BFAADAD5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7015276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noFill/>
          <a:ln w="9525" algn="ctr">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Aft>
                <a:spcPct val="0"/>
              </a:spcAft>
              <a:defRPr lang="en-US" sz="2000" smtClean="0">
                <a:solidFill>
                  <a:schemeClr val="tx1"/>
                </a:solidFill>
                <a:latin typeface="+mn-lt"/>
                <a:ea typeface="+mn-ea"/>
                <a:cs typeface="+mn-cs"/>
              </a:defRPr>
            </a:lvl1pPr>
            <a:lvl2pPr algn="l" rtl="0" eaLnBrk="0" fontAlgn="base" hangingPunct="0">
              <a:spcAft>
                <a:spcPct val="0"/>
              </a:spcAft>
              <a:defRPr lang="en-US" sz="1800" smtClean="0">
                <a:solidFill>
                  <a:schemeClr val="tx1"/>
                </a:solidFill>
                <a:latin typeface="+mn-lt"/>
                <a:ea typeface="+mn-ea"/>
                <a:cs typeface="+mn-cs"/>
              </a:defRPr>
            </a:lvl2pPr>
            <a:lvl3pPr algn="l" rtl="0" eaLnBrk="0" fontAlgn="base" hangingPunct="0">
              <a:spcAft>
                <a:spcPct val="0"/>
              </a:spcAft>
              <a:defRPr lang="en-US" sz="1800" smtClean="0">
                <a:solidFill>
                  <a:schemeClr val="tx1"/>
                </a:solidFill>
                <a:latin typeface="+mn-lt"/>
                <a:ea typeface="+mn-ea"/>
                <a:cs typeface="+mn-cs"/>
              </a:defRPr>
            </a:lvl3pPr>
            <a:lvl4pPr algn="l" rtl="0" eaLnBrk="0" fontAlgn="base" hangingPunct="0">
              <a:spcAft>
                <a:spcPct val="0"/>
              </a:spcAft>
              <a:defRPr lang="en-US" sz="1800" smtClean="0">
                <a:solidFill>
                  <a:schemeClr val="tx1"/>
                </a:solidFill>
                <a:latin typeface="+mn-lt"/>
                <a:ea typeface="+mn-ea"/>
                <a:cs typeface="+mn-cs"/>
              </a:defRPr>
            </a:lvl4pPr>
            <a:lvl5pPr algn="l" rtl="0" eaLnBrk="0" fontAlgn="base" hangingPunct="0">
              <a:spcAft>
                <a:spcPct val="0"/>
              </a:spcAft>
              <a:defRPr lang="en-US" sz="18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noFill/>
          <a:ln w="9525" algn="ctr">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Aft>
                <a:spcPct val="0"/>
              </a:spcAft>
              <a:defRPr lang="en-US" sz="2000" smtClean="0">
                <a:solidFill>
                  <a:schemeClr val="tx1"/>
                </a:solidFill>
                <a:latin typeface="+mn-lt"/>
                <a:ea typeface="+mn-ea"/>
                <a:cs typeface="+mn-cs"/>
              </a:defRPr>
            </a:lvl1pPr>
            <a:lvl2pPr algn="l" rtl="0" eaLnBrk="0" fontAlgn="base" hangingPunct="0">
              <a:spcAft>
                <a:spcPct val="0"/>
              </a:spcAft>
              <a:defRPr lang="en-US" sz="1800" smtClean="0">
                <a:solidFill>
                  <a:schemeClr val="tx1"/>
                </a:solidFill>
                <a:latin typeface="+mn-lt"/>
                <a:ea typeface="+mn-ea"/>
                <a:cs typeface="+mn-cs"/>
              </a:defRPr>
            </a:lvl2pPr>
            <a:lvl3pPr algn="l" rtl="0" eaLnBrk="0" fontAlgn="base" hangingPunct="0">
              <a:spcAft>
                <a:spcPct val="0"/>
              </a:spcAft>
              <a:defRPr lang="en-US" sz="1800" smtClean="0">
                <a:solidFill>
                  <a:schemeClr val="tx1"/>
                </a:solidFill>
                <a:latin typeface="+mn-lt"/>
                <a:ea typeface="+mn-ea"/>
                <a:cs typeface="+mn-cs"/>
              </a:defRPr>
            </a:lvl3pPr>
            <a:lvl4pPr algn="l" rtl="0" eaLnBrk="0" fontAlgn="base" hangingPunct="0">
              <a:spcAft>
                <a:spcPct val="0"/>
              </a:spcAft>
              <a:defRPr lang="en-US" sz="1800" smtClean="0">
                <a:solidFill>
                  <a:schemeClr val="tx1"/>
                </a:solidFill>
                <a:latin typeface="+mn-lt"/>
                <a:ea typeface="+mn-ea"/>
                <a:cs typeface="+mn-cs"/>
              </a:defRPr>
            </a:lvl4pPr>
            <a:lvl5pPr algn="l" rtl="0" eaLnBrk="0" fontAlgn="base" hangingPunct="0">
              <a:spcAft>
                <a:spcPct val="0"/>
              </a:spcAft>
              <a:defRPr lang="en-US" sz="18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a:spLocks noGrp="1" noChangeArrowheads="1"/>
          </p:cNvSpPr>
          <p:nvPr>
            <p:ph type="sldNum" sz="quarter" idx="10"/>
          </p:nvPr>
        </p:nvSpPr>
        <p:spPr>
          <a:ln/>
        </p:spPr>
        <p:txBody>
          <a:bodyPr/>
          <a:lstStyle>
            <a:lvl1pPr>
              <a:defRPr/>
            </a:lvl1pPr>
          </a:lstStyle>
          <a:p>
            <a:fld id="{2B3D8EEF-7576-4AB0-8518-088FB58AB73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83178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fld id="{803D9FE4-F784-4A94-8F3E-54A098F0E8C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303783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4BD60626-1ACC-48B1-8201-AA7BD5684B5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078201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32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noFill/>
          <a:ln w="9525" algn="ctr">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Aft>
                <a:spcPct val="0"/>
              </a:spcAft>
              <a:defRPr lang="en-US" sz="2000" smtClean="0">
                <a:solidFill>
                  <a:schemeClr val="tx1"/>
                </a:solidFill>
                <a:latin typeface="+mn-lt"/>
                <a:ea typeface="+mn-ea"/>
                <a:cs typeface="+mn-cs"/>
              </a:defRPr>
            </a:lvl1pPr>
            <a:lvl2pPr algn="l" rtl="0" eaLnBrk="0" fontAlgn="base" hangingPunct="0">
              <a:spcAft>
                <a:spcPct val="0"/>
              </a:spcAft>
              <a:defRPr lang="en-US" sz="1800" smtClean="0">
                <a:solidFill>
                  <a:schemeClr val="tx1"/>
                </a:solidFill>
                <a:latin typeface="+mn-lt"/>
                <a:ea typeface="+mn-ea"/>
                <a:cs typeface="+mn-cs"/>
              </a:defRPr>
            </a:lvl2pPr>
            <a:lvl3pPr algn="l" rtl="0" eaLnBrk="0" fontAlgn="base" hangingPunct="0">
              <a:spcAft>
                <a:spcPct val="0"/>
              </a:spcAft>
              <a:defRPr lang="en-US" sz="1800" smtClean="0">
                <a:solidFill>
                  <a:schemeClr val="tx1"/>
                </a:solidFill>
                <a:latin typeface="+mn-lt"/>
                <a:ea typeface="+mn-ea"/>
                <a:cs typeface="+mn-cs"/>
              </a:defRPr>
            </a:lvl3pPr>
            <a:lvl4pPr algn="l" rtl="0" eaLnBrk="0" fontAlgn="base" hangingPunct="0">
              <a:spcAft>
                <a:spcPct val="0"/>
              </a:spcAft>
              <a:defRPr lang="en-US" sz="1800" smtClean="0">
                <a:solidFill>
                  <a:schemeClr val="tx1"/>
                </a:solidFill>
                <a:latin typeface="+mn-lt"/>
                <a:ea typeface="+mn-ea"/>
                <a:cs typeface="+mn-cs"/>
              </a:defRPr>
            </a:lvl4pPr>
            <a:lvl5pPr algn="l" rtl="0" eaLnBrk="0" fontAlgn="base" hangingPunct="0">
              <a:spcAft>
                <a:spcPct val="0"/>
              </a:spcAft>
              <a:defRPr lang="en-US" sz="1800">
                <a:solidFill>
                  <a:schemeClr val="tx1"/>
                </a:solidFill>
                <a:latin typeface="+mn-lt"/>
                <a:ea typeface="+mn-ea"/>
                <a:cs typeface="+mn-cs"/>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B1F5D59E-3020-483D-90FC-392986F41C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559372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8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7E2DB302-961D-41B7-BD2E-EA757E550C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08406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89852D4D-CA63-4F5E-A04D-C043C1229BE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418945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42875"/>
            <a:ext cx="2141537" cy="573563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42875"/>
            <a:ext cx="6275388" cy="5735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1C0706DD-24B8-4851-91EA-2616D1811F3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3602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en-US">
              <a:solidFill>
                <a:srgbClr val="FFFFFF"/>
              </a:solidFill>
            </a:endParaRPr>
          </a:p>
        </p:txBody>
      </p:sp>
      <p:sp>
        <p:nvSpPr>
          <p:cNvPr id="19" name="Rectangle 18"/>
          <p:cNvSpPr/>
          <p:nvPr userDrawn="1"/>
        </p:nvSpPr>
        <p:spPr>
          <a:xfrm>
            <a:off x="41275" y="6324600"/>
            <a:ext cx="87407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en-US">
              <a:solidFill>
                <a:srgbClr val="FFFFFF"/>
              </a:solidFill>
            </a:endParaRPr>
          </a:p>
        </p:txBody>
      </p:sp>
      <p:sp>
        <p:nvSpPr>
          <p:cNvPr id="22" name="Rectangle 21"/>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pic>
        <p:nvPicPr>
          <p:cNvPr id="1028" name="Picture 8" descr="ti_logo_powerpoint_1_line.png"/>
          <p:cNvPicPr>
            <a:picLocks noChangeAspect="1"/>
          </p:cNvPicPr>
          <p:nvPr userDrawn="1"/>
        </p:nvPicPr>
        <p:blipFill>
          <a:blip r:embed="rId16" cstate="print"/>
          <a:srcRect/>
          <a:stretch>
            <a:fillRect/>
          </a:stretch>
        </p:blipFill>
        <p:spPr bwMode="auto">
          <a:xfrm>
            <a:off x="6675438" y="6440488"/>
            <a:ext cx="1874837" cy="231775"/>
          </a:xfrm>
          <a:prstGeom prst="rect">
            <a:avLst/>
          </a:prstGeom>
          <a:noFill/>
          <a:ln w="9525">
            <a:noFill/>
            <a:miter lim="800000"/>
            <a:headEnd/>
            <a:tailEnd/>
          </a:ln>
        </p:spPr>
      </p:pic>
      <p:sp>
        <p:nvSpPr>
          <p:cNvPr id="1029" name="Rectangle 2"/>
          <p:cNvSpPr>
            <a:spLocks noGrp="1" noChangeArrowheads="1"/>
          </p:cNvSpPr>
          <p:nvPr>
            <p:ph type="title"/>
          </p:nvPr>
        </p:nvSpPr>
        <p:spPr bwMode="auto">
          <a:xfrm>
            <a:off x="231775" y="142875"/>
            <a:ext cx="8458200" cy="814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3"/>
          <p:cNvSpPr>
            <a:spLocks noGrp="1" noChangeArrowheads="1"/>
          </p:cNvSpPr>
          <p:nvPr>
            <p:ph type="body" idx="1"/>
          </p:nvPr>
        </p:nvSpPr>
        <p:spPr bwMode="auto">
          <a:xfrm>
            <a:off x="333375" y="1058863"/>
            <a:ext cx="8467725" cy="4935537"/>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Rectangle 6"/>
          <p:cNvSpPr>
            <a:spLocks noGrp="1" noChangeArrowheads="1"/>
          </p:cNvSpPr>
          <p:nvPr>
            <p:ph type="sldNum" sz="quarter" idx="4"/>
          </p:nvPr>
        </p:nvSpPr>
        <p:spPr bwMode="auto">
          <a:xfrm>
            <a:off x="6642100" y="6049963"/>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vl1pPr>
          </a:lstStyle>
          <a:p>
            <a:pPr fontAlgn="base">
              <a:spcBef>
                <a:spcPct val="0"/>
              </a:spcBef>
              <a:spcAft>
                <a:spcPct val="0"/>
              </a:spcAft>
            </a:pPr>
            <a:fld id="{3144B24B-BAB1-431A-82C6-36E096187F50}" type="slidenum">
              <a:rPr lang="en-US">
                <a:solidFill>
                  <a:srgbClr val="000000"/>
                </a:solidFill>
                <a:cs typeface="Arial" charset="0"/>
              </a:rPr>
              <a:pPr fontAlgn="base">
                <a:spcBef>
                  <a:spcPct val="0"/>
                </a:spcBef>
                <a:spcAft>
                  <a:spcPct val="0"/>
                </a:spcAft>
              </a:pPr>
              <a:t>‹#›</a:t>
            </a:fld>
            <a:endParaRPr lang="en-US">
              <a:solidFill>
                <a:srgbClr val="000000"/>
              </a:solidFill>
              <a:cs typeface="Arial" charset="0"/>
            </a:endParaRPr>
          </a:p>
        </p:txBody>
      </p:sp>
      <p:sp>
        <p:nvSpPr>
          <p:cNvPr id="10" name="Text Box 31"/>
          <p:cNvSpPr txBox="1">
            <a:spLocks noChangeArrowheads="1"/>
          </p:cNvSpPr>
          <p:nvPr userDrawn="1"/>
        </p:nvSpPr>
        <p:spPr bwMode="auto">
          <a:xfrm>
            <a:off x="314325" y="6038850"/>
            <a:ext cx="2533650" cy="215900"/>
          </a:xfrm>
          <a:prstGeom prst="rect">
            <a:avLst/>
          </a:prstGeom>
          <a:noFill/>
          <a:ln w="9525">
            <a:noFill/>
            <a:miter lim="800000"/>
            <a:headEnd/>
            <a:tailEnd/>
          </a:ln>
          <a:effectLst/>
        </p:spPr>
        <p:txBody>
          <a:bodyPr>
            <a:spAutoFit/>
          </a:bodyPr>
          <a:lstStyle/>
          <a:p>
            <a:pPr fontAlgn="base">
              <a:spcBef>
                <a:spcPct val="50000"/>
              </a:spcBef>
              <a:spcAft>
                <a:spcPct val="0"/>
              </a:spcAft>
              <a:defRPr/>
            </a:pPr>
            <a:r>
              <a:rPr lang="en-US" sz="800" dirty="0">
                <a:solidFill>
                  <a:srgbClr val="000000"/>
                </a:solidFill>
                <a:cs typeface="Arial" charset="0"/>
              </a:rPr>
              <a:t>TI Confidential – NDA Restrictions</a:t>
            </a:r>
          </a:p>
        </p:txBody>
      </p:sp>
    </p:spTree>
    <p:extLst>
      <p:ext uri="{BB962C8B-B14F-4D97-AF65-F5344CB8AC3E}">
        <p14:creationId xmlns:p14="http://schemas.microsoft.com/office/powerpoint/2010/main" val="20121109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0" fontAlgn="base" hangingPunct="0">
        <a:lnSpc>
          <a:spcPct val="85000"/>
        </a:lnSpc>
        <a:spcBef>
          <a:spcPct val="0"/>
        </a:spcBef>
        <a:spcAft>
          <a:spcPct val="0"/>
        </a:spcAft>
        <a:defRPr sz="3200" b="1">
          <a:solidFill>
            <a:schemeClr val="tx2"/>
          </a:solidFill>
          <a:latin typeface="+mj-lt"/>
          <a:ea typeface="+mj-ea"/>
          <a:cs typeface="+mj-cs"/>
        </a:defRPr>
      </a:lvl1pPr>
      <a:lvl2pPr algn="l" rtl="0" eaLnBrk="0" fontAlgn="base" hangingPunct="0">
        <a:lnSpc>
          <a:spcPct val="85000"/>
        </a:lnSpc>
        <a:spcBef>
          <a:spcPct val="0"/>
        </a:spcBef>
        <a:spcAft>
          <a:spcPct val="0"/>
        </a:spcAft>
        <a:defRPr sz="3200" b="1">
          <a:solidFill>
            <a:schemeClr val="tx2"/>
          </a:solidFill>
          <a:latin typeface="Arial" charset="0"/>
        </a:defRPr>
      </a:lvl2pPr>
      <a:lvl3pPr algn="l" rtl="0" eaLnBrk="0" fontAlgn="base" hangingPunct="0">
        <a:lnSpc>
          <a:spcPct val="85000"/>
        </a:lnSpc>
        <a:spcBef>
          <a:spcPct val="0"/>
        </a:spcBef>
        <a:spcAft>
          <a:spcPct val="0"/>
        </a:spcAft>
        <a:defRPr sz="3200" b="1">
          <a:solidFill>
            <a:schemeClr val="tx2"/>
          </a:solidFill>
          <a:latin typeface="Arial" charset="0"/>
        </a:defRPr>
      </a:lvl3pPr>
      <a:lvl4pPr algn="l" rtl="0" eaLnBrk="0" fontAlgn="base" hangingPunct="0">
        <a:lnSpc>
          <a:spcPct val="85000"/>
        </a:lnSpc>
        <a:spcBef>
          <a:spcPct val="0"/>
        </a:spcBef>
        <a:spcAft>
          <a:spcPct val="0"/>
        </a:spcAft>
        <a:defRPr sz="3200" b="1">
          <a:solidFill>
            <a:schemeClr val="tx2"/>
          </a:solidFill>
          <a:latin typeface="Arial" charset="0"/>
        </a:defRPr>
      </a:lvl4pPr>
      <a:lvl5pPr algn="l" rtl="0" eaLnBrk="0" fontAlgn="base" hangingPunct="0">
        <a:lnSpc>
          <a:spcPct val="85000"/>
        </a:lnSpc>
        <a:spcBef>
          <a:spcPct val="0"/>
        </a:spcBef>
        <a:spcAft>
          <a:spcPct val="0"/>
        </a:spcAft>
        <a:defRPr sz="3200" b="1">
          <a:solidFill>
            <a:schemeClr val="tx2"/>
          </a:solidFill>
          <a:latin typeface="Arial" charset="0"/>
        </a:defRPr>
      </a:lvl5pPr>
      <a:lvl6pPr marL="457200" algn="l" rtl="0" fontAlgn="base">
        <a:lnSpc>
          <a:spcPct val="85000"/>
        </a:lnSpc>
        <a:spcBef>
          <a:spcPct val="0"/>
        </a:spcBef>
        <a:spcAft>
          <a:spcPct val="0"/>
        </a:spcAft>
        <a:defRPr sz="3200" b="1">
          <a:solidFill>
            <a:srgbClr val="FF0000"/>
          </a:solidFill>
          <a:latin typeface="Arial" charset="0"/>
        </a:defRPr>
      </a:lvl6pPr>
      <a:lvl7pPr marL="914400" algn="l" rtl="0" fontAlgn="base">
        <a:lnSpc>
          <a:spcPct val="85000"/>
        </a:lnSpc>
        <a:spcBef>
          <a:spcPct val="0"/>
        </a:spcBef>
        <a:spcAft>
          <a:spcPct val="0"/>
        </a:spcAft>
        <a:defRPr sz="3200" b="1">
          <a:solidFill>
            <a:srgbClr val="FF0000"/>
          </a:solidFill>
          <a:latin typeface="Arial" charset="0"/>
        </a:defRPr>
      </a:lvl7pPr>
      <a:lvl8pPr marL="1371600" algn="l" rtl="0" fontAlgn="base">
        <a:lnSpc>
          <a:spcPct val="85000"/>
        </a:lnSpc>
        <a:spcBef>
          <a:spcPct val="0"/>
        </a:spcBef>
        <a:spcAft>
          <a:spcPct val="0"/>
        </a:spcAft>
        <a:defRPr sz="3200" b="1">
          <a:solidFill>
            <a:srgbClr val="FF0000"/>
          </a:solidFill>
          <a:latin typeface="Arial" charset="0"/>
        </a:defRPr>
      </a:lvl8pPr>
      <a:lvl9pPr marL="1828800" algn="l" rtl="0" fontAlgn="base">
        <a:lnSpc>
          <a:spcPct val="85000"/>
        </a:lnSpc>
        <a:spcBef>
          <a:spcPct val="0"/>
        </a:spcBef>
        <a:spcAft>
          <a:spcPct val="0"/>
        </a:spcAft>
        <a:defRPr sz="3200" b="1">
          <a:solidFill>
            <a:srgbClr val="FF0000"/>
          </a:solidFill>
          <a:latin typeface="Arial" charset="0"/>
        </a:defRPr>
      </a:lvl9pPr>
    </p:titleStyle>
    <p:bodyStyle>
      <a:lvl1pPr marL="227013" indent="-227013" algn="l" rtl="0" eaLnBrk="0" fontAlgn="base" hangingPunct="0">
        <a:spcBef>
          <a:spcPts val="8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a:solidFill>
            <a:schemeClr val="tx1"/>
          </a:solidFill>
          <a:latin typeface="+mn-lt"/>
        </a:defRPr>
      </a:lvl3pPr>
      <a:lvl4pPr marL="1201738" indent="-233363" algn="l" rtl="0" eaLnBrk="0" fontAlgn="base" hangingPunct="0">
        <a:spcBef>
          <a:spcPct val="5000"/>
        </a:spcBef>
        <a:spcAft>
          <a:spcPct val="0"/>
        </a:spcAft>
        <a:buChar char="–"/>
        <a:defRPr>
          <a:solidFill>
            <a:schemeClr val="tx1"/>
          </a:solidFill>
          <a:latin typeface="+mn-lt"/>
        </a:defRPr>
      </a:lvl4pPr>
      <a:lvl5pPr marL="1489075" indent="-173038" algn="l" rtl="0" eaLnBrk="0" fontAlgn="base" hangingPunct="0">
        <a:spcBef>
          <a:spcPct val="0"/>
        </a:spcBef>
        <a:spcAft>
          <a:spcPct val="0"/>
        </a:spcAft>
        <a:buChar char="»"/>
        <a:defRPr>
          <a:solidFill>
            <a:schemeClr val="tx1"/>
          </a:solidFill>
          <a:latin typeface="+mn-lt"/>
        </a:defRPr>
      </a:lvl5pPr>
      <a:lvl6pPr marL="1946275" indent="-173038" algn="l" rtl="0" fontAlgn="base">
        <a:spcBef>
          <a:spcPct val="0"/>
        </a:spcBef>
        <a:spcAft>
          <a:spcPct val="0"/>
        </a:spcAft>
        <a:buChar char="»"/>
        <a:defRPr sz="1600">
          <a:solidFill>
            <a:schemeClr val="tx1"/>
          </a:solidFill>
          <a:latin typeface="+mn-lt"/>
        </a:defRPr>
      </a:lvl6pPr>
      <a:lvl7pPr marL="2403475" indent="-173038" algn="l" rtl="0" fontAlgn="base">
        <a:spcBef>
          <a:spcPct val="0"/>
        </a:spcBef>
        <a:spcAft>
          <a:spcPct val="0"/>
        </a:spcAft>
        <a:buChar char="»"/>
        <a:defRPr sz="1600">
          <a:solidFill>
            <a:schemeClr val="tx1"/>
          </a:solidFill>
          <a:latin typeface="+mn-lt"/>
        </a:defRPr>
      </a:lvl7pPr>
      <a:lvl8pPr marL="2860675" indent="-173038" algn="l" rtl="0" fontAlgn="base">
        <a:spcBef>
          <a:spcPct val="0"/>
        </a:spcBef>
        <a:spcAft>
          <a:spcPct val="0"/>
        </a:spcAft>
        <a:buChar char="»"/>
        <a:defRPr sz="1600">
          <a:solidFill>
            <a:schemeClr val="tx1"/>
          </a:solidFill>
          <a:latin typeface="+mn-lt"/>
        </a:defRPr>
      </a:lvl8pPr>
      <a:lvl9pPr marL="3317875" indent="-173038" algn="l" rtl="0" fontAlgn="base">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762000" y="1371600"/>
            <a:ext cx="8001000" cy="2133600"/>
          </a:xfrm>
        </p:spPr>
        <p:txBody>
          <a:bodyPr/>
          <a:lstStyle/>
          <a:p>
            <a:pPr eaLnBrk="1" hangingPunct="1"/>
            <a:r>
              <a:rPr lang="en-US" sz="4800" dirty="0" smtClean="0"/>
              <a:t>Fusion </a:t>
            </a:r>
            <a:r>
              <a:rPr lang="en-US" sz="4800" dirty="0" smtClean="0"/>
              <a:t>verification </a:t>
            </a:r>
            <a:r>
              <a:rPr lang="en-US" sz="4800" dirty="0" smtClean="0"/>
              <a:t>for TPS65400 report</a:t>
            </a:r>
            <a:endParaRPr lang="en-US" sz="3200" dirty="0"/>
          </a:p>
        </p:txBody>
      </p:sp>
      <p:sp>
        <p:nvSpPr>
          <p:cNvPr id="9220" name="Slide Number Placeholder 3"/>
          <p:cNvSpPr>
            <a:spLocks noGrp="1"/>
          </p:cNvSpPr>
          <p:nvPr>
            <p:ph type="sldNum" sz="quarter" idx="10"/>
          </p:nvPr>
        </p:nvSpPr>
        <p:spPr>
          <a:noFill/>
        </p:spPr>
        <p:txBody>
          <a:bodyPr/>
          <a:lstStyle/>
          <a:p>
            <a:fld id="{824F433E-C10F-4552-9AE4-5D3BF20D1F80}" type="slidenum">
              <a:rPr lang="en-US">
                <a:solidFill>
                  <a:srgbClr val="000000"/>
                </a:solidFill>
              </a:rPr>
              <a:pPr/>
              <a:t>1</a:t>
            </a:fld>
            <a:endParaRPr lang="en-US">
              <a:solidFill>
                <a:srgbClr val="000000"/>
              </a:solidFill>
            </a:endParaRPr>
          </a:p>
        </p:txBody>
      </p:sp>
      <p:sp>
        <p:nvSpPr>
          <p:cNvPr id="4" name="Rectangle 3"/>
          <p:cNvSpPr>
            <a:spLocks noGrp="1" noChangeArrowheads="1"/>
          </p:cNvSpPr>
          <p:nvPr>
            <p:ph type="subTitle" idx="1"/>
          </p:nvPr>
        </p:nvSpPr>
        <p:spPr>
          <a:xfrm>
            <a:off x="3505200" y="4419600"/>
            <a:ext cx="1773213" cy="450205"/>
          </a:xfrm>
        </p:spPr>
        <p:txBody>
          <a:bodyPr/>
          <a:lstStyle/>
          <a:p>
            <a:pPr algn="r"/>
            <a:r>
              <a:rPr lang="en-US" altLang="en-US" b="0" i="1" dirty="0" smtClean="0"/>
              <a:t>June 6, 2017</a:t>
            </a:r>
          </a:p>
        </p:txBody>
      </p:sp>
    </p:spTree>
    <p:extLst>
      <p:ext uri="{BB962C8B-B14F-4D97-AF65-F5344CB8AC3E}">
        <p14:creationId xmlns:p14="http://schemas.microsoft.com/office/powerpoint/2010/main" val="3903674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Reset delay and Ton/</a:t>
            </a:r>
            <a:r>
              <a:rPr lang="en-US" dirty="0" err="1" smtClean="0"/>
              <a:t>Toff</a:t>
            </a:r>
            <a:r>
              <a:rPr lang="en-US" dirty="0" smtClean="0"/>
              <a:t> delay</a:t>
            </a:r>
            <a:endParaRPr lang="en-US" dirty="0"/>
          </a:p>
        </p:txBody>
      </p:sp>
      <p:pic>
        <p:nvPicPr>
          <p:cNvPr id="5122" name="Picture 2" descr="C:\Edwin\Support\TPS65400\wave\risetime50m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54972"/>
            <a:ext cx="3810000" cy="2402628"/>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Edwin\Support\TPS65400\wave\RISETIME100m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254972"/>
            <a:ext cx="3810000" cy="240262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85799" y="3644430"/>
            <a:ext cx="3260123" cy="369332"/>
          </a:xfrm>
          <a:prstGeom prst="rect">
            <a:avLst/>
          </a:prstGeom>
        </p:spPr>
        <p:txBody>
          <a:bodyPr wrap="none">
            <a:spAutoFit/>
          </a:bodyPr>
          <a:lstStyle/>
          <a:p>
            <a:r>
              <a:rPr lang="en-US" dirty="0" smtClean="0"/>
              <a:t>Reset delay 50ms, Ton delay 5ms</a:t>
            </a:r>
            <a:endParaRPr lang="en-US" dirty="0"/>
          </a:p>
        </p:txBody>
      </p:sp>
      <p:sp>
        <p:nvSpPr>
          <p:cNvPr id="7" name="Rectangle 6"/>
          <p:cNvSpPr/>
          <p:nvPr/>
        </p:nvSpPr>
        <p:spPr>
          <a:xfrm>
            <a:off x="4984248" y="3655923"/>
            <a:ext cx="3377143" cy="369332"/>
          </a:xfrm>
          <a:prstGeom prst="rect">
            <a:avLst/>
          </a:prstGeom>
        </p:spPr>
        <p:txBody>
          <a:bodyPr wrap="none">
            <a:spAutoFit/>
          </a:bodyPr>
          <a:lstStyle/>
          <a:p>
            <a:r>
              <a:rPr lang="en-US" dirty="0" smtClean="0"/>
              <a:t>Reset delay 100ms, Ton delay 5ms</a:t>
            </a:r>
            <a:endParaRPr lang="en-US" dirty="0"/>
          </a:p>
        </p:txBody>
      </p:sp>
      <p:pic>
        <p:nvPicPr>
          <p:cNvPr id="5124" name="Picture 4" descr="C:\Edwin\Support\TPS65400\wave\risetime50ms25m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522" y="4013762"/>
            <a:ext cx="3848878" cy="256032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4373575" y="6204750"/>
            <a:ext cx="3377143" cy="369332"/>
          </a:xfrm>
          <a:prstGeom prst="rect">
            <a:avLst/>
          </a:prstGeom>
        </p:spPr>
        <p:txBody>
          <a:bodyPr wrap="none">
            <a:spAutoFit/>
          </a:bodyPr>
          <a:lstStyle/>
          <a:p>
            <a:r>
              <a:rPr lang="en-US" dirty="0" smtClean="0"/>
              <a:t>Reset delay 50ms, Ton delay 25ms</a:t>
            </a:r>
            <a:endParaRPr lang="en-US" dirty="0"/>
          </a:p>
        </p:txBody>
      </p:sp>
    </p:spTree>
    <p:extLst>
      <p:ext uri="{BB962C8B-B14F-4D97-AF65-F5344CB8AC3E}">
        <p14:creationId xmlns:p14="http://schemas.microsoft.com/office/powerpoint/2010/main" val="902781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 transition rate</a:t>
            </a:r>
            <a:endParaRPr lang="en-US" dirty="0"/>
          </a:p>
        </p:txBody>
      </p:sp>
      <p:pic>
        <p:nvPicPr>
          <p:cNvPr id="6146" name="Picture 2" descr="C:\Edwin\Support\TPS65400\wave\tss0.5v_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810" y="1939052"/>
            <a:ext cx="3886200" cy="246888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Edwin\Support\TPS65400\wave\tss2v_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939052"/>
            <a:ext cx="3937000" cy="246888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828800" y="4529852"/>
            <a:ext cx="1271887" cy="369332"/>
          </a:xfrm>
          <a:prstGeom prst="rect">
            <a:avLst/>
          </a:prstGeom>
        </p:spPr>
        <p:txBody>
          <a:bodyPr wrap="none">
            <a:spAutoFit/>
          </a:bodyPr>
          <a:lstStyle/>
          <a:p>
            <a:r>
              <a:rPr lang="en-US" dirty="0" err="1" smtClean="0"/>
              <a:t>Tss</a:t>
            </a:r>
            <a:r>
              <a:rPr lang="en-US" dirty="0" smtClean="0"/>
              <a:t> 0.5v/</a:t>
            </a:r>
            <a:r>
              <a:rPr lang="en-US" dirty="0" err="1" smtClean="0"/>
              <a:t>ms</a:t>
            </a:r>
            <a:endParaRPr lang="en-US" dirty="0"/>
          </a:p>
        </p:txBody>
      </p:sp>
      <p:sp>
        <p:nvSpPr>
          <p:cNvPr id="7" name="Rectangle 6"/>
          <p:cNvSpPr/>
          <p:nvPr/>
        </p:nvSpPr>
        <p:spPr>
          <a:xfrm>
            <a:off x="6096000" y="4574365"/>
            <a:ext cx="1097160" cy="369332"/>
          </a:xfrm>
          <a:prstGeom prst="rect">
            <a:avLst/>
          </a:prstGeom>
        </p:spPr>
        <p:txBody>
          <a:bodyPr wrap="none">
            <a:spAutoFit/>
          </a:bodyPr>
          <a:lstStyle/>
          <a:p>
            <a:r>
              <a:rPr lang="en-US" dirty="0" err="1" smtClean="0"/>
              <a:t>Tss</a:t>
            </a:r>
            <a:r>
              <a:rPr lang="en-US" dirty="0" smtClean="0"/>
              <a:t> 2v/</a:t>
            </a:r>
            <a:r>
              <a:rPr lang="en-US" dirty="0" err="1" smtClean="0"/>
              <a:t>ms</a:t>
            </a:r>
            <a:endParaRPr lang="en-US" dirty="0"/>
          </a:p>
        </p:txBody>
      </p:sp>
      <p:sp>
        <p:nvSpPr>
          <p:cNvPr id="8" name="Rectangle 7"/>
          <p:cNvSpPr/>
          <p:nvPr/>
        </p:nvSpPr>
        <p:spPr>
          <a:xfrm>
            <a:off x="718688" y="1447800"/>
            <a:ext cx="1110112" cy="369332"/>
          </a:xfrm>
          <a:prstGeom prst="rect">
            <a:avLst/>
          </a:prstGeom>
        </p:spPr>
        <p:txBody>
          <a:bodyPr wrap="none">
            <a:spAutoFit/>
          </a:bodyPr>
          <a:lstStyle/>
          <a:p>
            <a:r>
              <a:rPr lang="en-US" dirty="0" err="1" smtClean="0"/>
              <a:t>Vref</a:t>
            </a:r>
            <a:r>
              <a:rPr lang="en-US" dirty="0" smtClean="0"/>
              <a:t>=0.6V</a:t>
            </a:r>
            <a:endParaRPr lang="en-US" dirty="0"/>
          </a:p>
        </p:txBody>
      </p:sp>
    </p:spTree>
    <p:extLst>
      <p:ext uri="{BB962C8B-B14F-4D97-AF65-F5344CB8AC3E}">
        <p14:creationId xmlns:p14="http://schemas.microsoft.com/office/powerpoint/2010/main" val="500732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Verf</a:t>
            </a:r>
            <a:r>
              <a:rPr lang="en-US" dirty="0" smtClean="0"/>
              <a:t> transition rate</a:t>
            </a:r>
            <a:endParaRPr lang="en-US" dirty="0"/>
          </a:p>
        </p:txBody>
      </p:sp>
      <p:pic>
        <p:nvPicPr>
          <p:cNvPr id="8194" name="Picture 2" descr="C:\Edwin\Support\TPS65400\wave\opt1_1u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19200"/>
            <a:ext cx="3886200" cy="237744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992086" y="3596640"/>
            <a:ext cx="1065292" cy="369332"/>
          </a:xfrm>
          <a:prstGeom prst="rect">
            <a:avLst/>
          </a:prstGeom>
        </p:spPr>
        <p:txBody>
          <a:bodyPr wrap="none">
            <a:spAutoFit/>
          </a:bodyPr>
          <a:lstStyle/>
          <a:p>
            <a:r>
              <a:rPr lang="en-US" dirty="0"/>
              <a:t>opt1_1us</a:t>
            </a:r>
          </a:p>
        </p:txBody>
      </p:sp>
      <p:pic>
        <p:nvPicPr>
          <p:cNvPr id="8195" name="Picture 3" descr="C:\Edwin\Support\TPS65400\wave\opt1_8u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1222310"/>
            <a:ext cx="3810000" cy="237744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6249154" y="3623007"/>
            <a:ext cx="1065292" cy="369332"/>
          </a:xfrm>
          <a:prstGeom prst="rect">
            <a:avLst/>
          </a:prstGeom>
        </p:spPr>
        <p:txBody>
          <a:bodyPr wrap="none">
            <a:spAutoFit/>
          </a:bodyPr>
          <a:lstStyle/>
          <a:p>
            <a:r>
              <a:rPr lang="en-US" dirty="0"/>
              <a:t>opt1_8us</a:t>
            </a:r>
          </a:p>
        </p:txBody>
      </p:sp>
      <p:pic>
        <p:nvPicPr>
          <p:cNvPr id="8196" name="Picture 4" descr="C:\Edwin\Support\TPS65400\wave\opt5_1u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1" y="3933315"/>
            <a:ext cx="3886200" cy="243454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967514" y="6374469"/>
            <a:ext cx="1065292" cy="369332"/>
          </a:xfrm>
          <a:prstGeom prst="rect">
            <a:avLst/>
          </a:prstGeom>
        </p:spPr>
        <p:txBody>
          <a:bodyPr wrap="none">
            <a:spAutoFit/>
          </a:bodyPr>
          <a:lstStyle/>
          <a:p>
            <a:r>
              <a:rPr lang="en-US" dirty="0"/>
              <a:t>opt5_1us</a:t>
            </a:r>
          </a:p>
        </p:txBody>
      </p:sp>
    </p:spTree>
    <p:extLst>
      <p:ext uri="{BB962C8B-B14F-4D97-AF65-F5344CB8AC3E}">
        <p14:creationId xmlns:p14="http://schemas.microsoft.com/office/powerpoint/2010/main" val="2893436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228600"/>
            <a:ext cx="3657600" cy="990600"/>
          </a:xfrm>
        </p:spPr>
        <p:txBody>
          <a:bodyPr>
            <a:normAutofit fontScale="90000"/>
          </a:bodyPr>
          <a:lstStyle/>
          <a:p>
            <a:r>
              <a:rPr lang="en-US" dirty="0" smtClean="0"/>
              <a:t>Result summary</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260415621"/>
              </p:ext>
            </p:extLst>
          </p:nvPr>
        </p:nvGraphicFramePr>
        <p:xfrm>
          <a:off x="2133600" y="1066804"/>
          <a:ext cx="4648200" cy="5410196"/>
        </p:xfrm>
        <a:graphic>
          <a:graphicData uri="http://schemas.openxmlformats.org/drawingml/2006/table">
            <a:tbl>
              <a:tblPr>
                <a:tableStyleId>{5C22544A-7EE6-4342-B048-85BDC9FD1C3A}</a:tableStyleId>
              </a:tblPr>
              <a:tblGrid>
                <a:gridCol w="861442"/>
                <a:gridCol w="2404860"/>
                <a:gridCol w="1381898"/>
              </a:tblGrid>
              <a:tr h="245918">
                <a:tc>
                  <a:txBody>
                    <a:bodyPr/>
                    <a:lstStyle/>
                    <a:p>
                      <a:pPr algn="ctr" fontAlgn="ctr"/>
                      <a:r>
                        <a:rPr lang="en-US" sz="1100" u="none" strike="noStrike" dirty="0">
                          <a:effectLst/>
                        </a:rPr>
                        <a:t>Code</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a:effectLst/>
                        </a:rPr>
                        <a:t>Name</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Testing Result</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D0</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USER_DATA_BYTE_00</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Not test</a:t>
                      </a:r>
                      <a:r>
                        <a:rPr lang="en-US" sz="1100" u="none" strike="noStrike" dirty="0">
                          <a:effectLst/>
                        </a:rPr>
                        <a:t> </a:t>
                      </a:r>
                      <a:endParaRPr lang="en-US" sz="1100" b="0" i="0" u="none" strike="noStrike" dirty="0">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D1</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USER_DATA_BYTE_01</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 </a:t>
                      </a:r>
                      <a:r>
                        <a:rPr lang="en-US" sz="1100" u="none" strike="noStrike" dirty="0" smtClean="0">
                          <a:effectLst/>
                        </a:rPr>
                        <a:t>Not test</a:t>
                      </a:r>
                      <a:endParaRPr lang="en-US" sz="1100" b="0" i="0" u="none" strike="noStrike" dirty="0">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D2</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PIN_CONFIG_00</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 </a:t>
                      </a:r>
                      <a:r>
                        <a:rPr lang="en-US" sz="1100" u="none" strike="noStrike" dirty="0" smtClean="0">
                          <a:effectLst/>
                        </a:rPr>
                        <a:t>Not test</a:t>
                      </a:r>
                      <a:endParaRPr lang="en-US" sz="1100" b="0" i="0" u="none" strike="noStrike" dirty="0">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D3</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PIN_CONFIG_01</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D4</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SEQUENCE_CONFIG</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OK</a:t>
                      </a:r>
                      <a:endParaRPr lang="en-US" sz="1100" b="0" i="0" u="none" strike="noStrike" dirty="0">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D5</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SEQUENCE_ORDER</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OK</a:t>
                      </a:r>
                      <a:endParaRPr lang="en-US" sz="1100" b="0" i="0" u="none" strike="noStrike" dirty="0">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D6</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IOUT_MODE</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D7</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FREQUENCY_PHASE</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D8</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VREF_COMMAND</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D9</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IOUT_MAX</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DA</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USER_RAM_00</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DC</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RESET_DELAY</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DD</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TON_TOFF_DELAY</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DE</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TON_TRANSITION_RATE</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DF</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VREF_TRANSITION_RATE</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F0</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SLOPE_COMPENSATION</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OK</a:t>
                      </a:r>
                      <a:endParaRPr lang="en-US" sz="1100" b="0" i="0" u="none" strike="noStrike" dirty="0">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F1</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ISENSE_GAIN</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10</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WAITE_PROTECT</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19</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CAPABILITY</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98</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PMBUS_REVISION</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a:effectLst/>
                        </a:rPr>
                        <a:t>OK</a:t>
                      </a:r>
                      <a:endParaRPr lang="en-US" sz="1100" b="0" i="0" u="none" strike="noStrike">
                        <a:solidFill>
                          <a:srgbClr val="000000"/>
                        </a:solidFill>
                        <a:effectLst/>
                        <a:latin typeface="Calibri"/>
                      </a:endParaRPr>
                    </a:p>
                  </a:txBody>
                  <a:tcPr marL="7620" marR="7620" marT="7620" marB="0" anchor="ctr"/>
                </a:tc>
              </a:tr>
              <a:tr h="245918">
                <a:tc>
                  <a:txBody>
                    <a:bodyPr/>
                    <a:lstStyle/>
                    <a:p>
                      <a:pPr algn="ctr" fontAlgn="ctr"/>
                      <a:r>
                        <a:rPr lang="en-US" sz="1100" u="none" strike="noStrike">
                          <a:effectLst/>
                        </a:rPr>
                        <a:t>01</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a:effectLst/>
                        </a:rPr>
                        <a:t>OPERATION</a:t>
                      </a:r>
                      <a:endParaRPr lang="en-US" sz="1100" b="0" i="0" u="none" strike="noStrike">
                        <a:solidFill>
                          <a:srgbClr val="000000"/>
                        </a:solidFill>
                        <a:effectLst/>
                        <a:latin typeface="Calibri"/>
                      </a:endParaRPr>
                    </a:p>
                  </a:txBody>
                  <a:tcPr marL="7620" marR="7620" marT="7620" marB="0" anchor="ctr"/>
                </a:tc>
                <a:tc>
                  <a:txBody>
                    <a:bodyPr/>
                    <a:lstStyle/>
                    <a:p>
                      <a:pPr algn="ctr" fontAlgn="ctr"/>
                      <a:r>
                        <a:rPr lang="en-US" sz="1100" u="none" strike="noStrike" dirty="0">
                          <a:effectLst/>
                        </a:rPr>
                        <a:t>OK</a:t>
                      </a:r>
                      <a:endParaRPr lang="en-US" sz="1100" b="0" i="0" u="none" strike="noStrike" dirty="0">
                        <a:solidFill>
                          <a:srgbClr val="000000"/>
                        </a:solidFill>
                        <a:effectLst/>
                        <a:latin typeface="Calibri"/>
                      </a:endParaRPr>
                    </a:p>
                  </a:txBody>
                  <a:tcPr marL="7620" marR="7620" marT="7620" marB="0" anchor="ctr"/>
                </a:tc>
              </a:tr>
            </a:tbl>
          </a:graphicData>
        </a:graphic>
      </p:graphicFrame>
    </p:spTree>
    <p:extLst>
      <p:ext uri="{BB962C8B-B14F-4D97-AF65-F5344CB8AC3E}">
        <p14:creationId xmlns:p14="http://schemas.microsoft.com/office/powerpoint/2010/main" val="918306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 summary</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r>
              <a:rPr lang="en-US" sz="2400" dirty="0"/>
              <a:t>1, USB2ANY that TPS65400 EVM adopted has 30 pin and USB interface adapter has 10 pin. So, these two connector isn’t </a:t>
            </a:r>
            <a:r>
              <a:rPr lang="en-US" sz="2400" dirty="0" smtClean="0"/>
              <a:t>compatible </a:t>
            </a:r>
            <a:r>
              <a:rPr lang="en-US" sz="2400" dirty="0"/>
              <a:t>just </a:t>
            </a:r>
            <a:r>
              <a:rPr lang="en-US" sz="2400" dirty="0" smtClean="0"/>
              <a:t>as </a:t>
            </a:r>
            <a:r>
              <a:rPr lang="en-US" sz="2400" dirty="0"/>
              <a:t>the follow picture</a:t>
            </a:r>
            <a:r>
              <a:rPr lang="en-US" sz="2400" dirty="0" smtClean="0"/>
              <a:t>.</a:t>
            </a:r>
            <a:endParaRPr lang="en-US" sz="2400" dirty="0"/>
          </a:p>
        </p:txBody>
      </p:sp>
      <p:pic>
        <p:nvPicPr>
          <p:cNvPr id="1026" name="Picture 2" descr="C:\Users\a0223743\Desktop\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895600"/>
            <a:ext cx="6446837" cy="3116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3208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 summary</a:t>
            </a:r>
          </a:p>
        </p:txBody>
      </p:sp>
      <p:sp>
        <p:nvSpPr>
          <p:cNvPr id="3" name="Content Placeholder 2"/>
          <p:cNvSpPr>
            <a:spLocks noGrp="1"/>
          </p:cNvSpPr>
          <p:nvPr>
            <p:ph idx="1"/>
          </p:nvPr>
        </p:nvSpPr>
        <p:spPr/>
        <p:txBody>
          <a:bodyPr>
            <a:normAutofit/>
          </a:bodyPr>
          <a:lstStyle/>
          <a:p>
            <a:r>
              <a:rPr lang="en-US" sz="2000" dirty="0" smtClean="0"/>
              <a:t>2</a:t>
            </a:r>
            <a:r>
              <a:rPr lang="en-US" sz="2000" dirty="0"/>
              <a:t>,  The connector that TPS56400 adopted has IIC signal(SCL,SDA) and 4 Enable signal as the follow picture. When the part connecting with USB interface adapter is powered on, the default of USB interface adapter is that EN1 is high and EN2,EN3,EN4 are </a:t>
            </a:r>
            <a:r>
              <a:rPr lang="en-US" sz="2000" dirty="0" smtClean="0"/>
              <a:t>low. </a:t>
            </a:r>
            <a:r>
              <a:rPr lang="en-US" sz="2000" dirty="0"/>
              <a:t>So even I successfully write data to </a:t>
            </a:r>
            <a:r>
              <a:rPr lang="en-US" sz="2000" dirty="0" smtClean="0"/>
              <a:t>rail2,rail3,rail4, </a:t>
            </a:r>
            <a:r>
              <a:rPr lang="en-US" sz="2000" dirty="0"/>
              <a:t>there isn’t any response about Buck2,Buck3,Buck4. </a:t>
            </a:r>
          </a:p>
          <a:p>
            <a:endParaRPr lang="en-US" dirty="0"/>
          </a:p>
        </p:txBody>
      </p:sp>
      <p:pic>
        <p:nvPicPr>
          <p:cNvPr id="2050" name="Picture 2" descr="C:\Users\a0223743\Deskto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592243"/>
            <a:ext cx="6448425" cy="2713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6133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 summary</a:t>
            </a:r>
          </a:p>
        </p:txBody>
      </p:sp>
      <p:sp>
        <p:nvSpPr>
          <p:cNvPr id="3" name="Content Placeholder 2"/>
          <p:cNvSpPr>
            <a:spLocks noGrp="1"/>
          </p:cNvSpPr>
          <p:nvPr>
            <p:ph idx="1"/>
          </p:nvPr>
        </p:nvSpPr>
        <p:spPr/>
        <p:txBody>
          <a:bodyPr/>
          <a:lstStyle/>
          <a:p>
            <a:r>
              <a:rPr lang="en-US" sz="2000" dirty="0" smtClean="0"/>
              <a:t>3,when </a:t>
            </a:r>
            <a:r>
              <a:rPr lang="en-US" sz="2000" dirty="0"/>
              <a:t>I set the GPIO high as the bellow picture, EN2,EN3,EN4 is enable on. Then Buck2 and Buck3 has right response when I write data to rail2 and rail3.</a:t>
            </a:r>
          </a:p>
          <a:p>
            <a:endParaRPr lang="en-US" dirty="0"/>
          </a:p>
        </p:txBody>
      </p:sp>
      <p:pic>
        <p:nvPicPr>
          <p:cNvPr id="3074" name="Picture 2" descr="C:\Users\a0223743\Desktop\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590800"/>
            <a:ext cx="5229225" cy="381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731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PIN_CONFIG_01</a:t>
            </a:r>
            <a:endParaRPr lang="en-US" dirty="0"/>
          </a:p>
        </p:txBody>
      </p:sp>
      <p:pic>
        <p:nvPicPr>
          <p:cNvPr id="7170" name="Picture 2" descr="C:\Edwin\Support\TPS65400\wave\PGOO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0220" y="1828800"/>
            <a:ext cx="6096000" cy="3657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85800" y="1295400"/>
            <a:ext cx="3810000" cy="369332"/>
          </a:xfrm>
          <a:prstGeom prst="rect">
            <a:avLst/>
          </a:prstGeom>
          <a:noFill/>
        </p:spPr>
        <p:txBody>
          <a:bodyPr wrap="square" rtlCol="0">
            <a:spAutoFit/>
          </a:bodyPr>
          <a:lstStyle/>
          <a:p>
            <a:r>
              <a:rPr lang="en-US" dirty="0" err="1" smtClean="0"/>
              <a:t>SSx</a:t>
            </a:r>
            <a:r>
              <a:rPr lang="en-US" dirty="0" smtClean="0"/>
              <a:t>/PG is set to power good out pin</a:t>
            </a:r>
            <a:endParaRPr lang="en-US" dirty="0"/>
          </a:p>
        </p:txBody>
      </p:sp>
      <p:sp>
        <p:nvSpPr>
          <p:cNvPr id="5" name="TextBox 4"/>
          <p:cNvSpPr txBox="1"/>
          <p:nvPr/>
        </p:nvSpPr>
        <p:spPr>
          <a:xfrm>
            <a:off x="3740020" y="5486400"/>
            <a:ext cx="1676400" cy="381000"/>
          </a:xfrm>
          <a:prstGeom prst="rect">
            <a:avLst/>
          </a:prstGeom>
          <a:noFill/>
        </p:spPr>
        <p:txBody>
          <a:bodyPr wrap="square" rtlCol="0">
            <a:spAutoFit/>
          </a:bodyPr>
          <a:lstStyle/>
          <a:p>
            <a:r>
              <a:rPr lang="en-US" dirty="0" smtClean="0"/>
              <a:t>Buck1 output</a:t>
            </a:r>
            <a:endParaRPr lang="en-US" dirty="0"/>
          </a:p>
        </p:txBody>
      </p:sp>
    </p:spTree>
    <p:extLst>
      <p:ext uri="{BB962C8B-B14F-4D97-AF65-F5344CB8AC3E}">
        <p14:creationId xmlns:p14="http://schemas.microsoft.com/office/powerpoint/2010/main" val="3530585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Iout</a:t>
            </a:r>
            <a:r>
              <a:rPr lang="en-US" dirty="0" smtClean="0"/>
              <a:t> mode</a:t>
            </a:r>
            <a:endParaRPr lang="en-US" dirty="0"/>
          </a:p>
        </p:txBody>
      </p:sp>
      <p:pic>
        <p:nvPicPr>
          <p:cNvPr id="2049" name="Picture 1" descr="C:\Edwin\Support\TPS65400\wave\PSMmode_emptyloa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318" y="1295400"/>
            <a:ext cx="3911082" cy="28194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558808" y="4267200"/>
            <a:ext cx="2339679" cy="369332"/>
          </a:xfrm>
          <a:prstGeom prst="rect">
            <a:avLst/>
          </a:prstGeom>
        </p:spPr>
        <p:txBody>
          <a:bodyPr wrap="none">
            <a:spAutoFit/>
          </a:bodyPr>
          <a:lstStyle/>
          <a:p>
            <a:r>
              <a:rPr lang="en-US" dirty="0" smtClean="0"/>
              <a:t>CCM mode empty load</a:t>
            </a:r>
            <a:endParaRPr lang="en-US" dirty="0"/>
          </a:p>
        </p:txBody>
      </p:sp>
      <p:pic>
        <p:nvPicPr>
          <p:cNvPr id="2051" name="Picture 3" descr="C:\Edwin\Support\TPS65400\wave\CCM_mode_emptyLoa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295400"/>
            <a:ext cx="3962400" cy="28194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161066" y="4267200"/>
            <a:ext cx="2317237" cy="369332"/>
          </a:xfrm>
          <a:prstGeom prst="rect">
            <a:avLst/>
          </a:prstGeom>
        </p:spPr>
        <p:txBody>
          <a:bodyPr wrap="none">
            <a:spAutoFit/>
          </a:bodyPr>
          <a:lstStyle/>
          <a:p>
            <a:r>
              <a:rPr lang="en-US" dirty="0" smtClean="0"/>
              <a:t>PSM mode empty load</a:t>
            </a:r>
            <a:endParaRPr lang="en-US" dirty="0"/>
          </a:p>
        </p:txBody>
      </p:sp>
    </p:spTree>
    <p:extLst>
      <p:ext uri="{BB962C8B-B14F-4D97-AF65-F5344CB8AC3E}">
        <p14:creationId xmlns:p14="http://schemas.microsoft.com/office/powerpoint/2010/main" val="2892161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phase</a:t>
            </a:r>
            <a:endParaRPr lang="en-US" dirty="0"/>
          </a:p>
        </p:txBody>
      </p:sp>
      <p:pic>
        <p:nvPicPr>
          <p:cNvPr id="3074" name="Picture 2" descr="C:\Edwin\Support\TPS65400\wave\frequency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95400"/>
            <a:ext cx="3657600" cy="219456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Edwin\Support\TPS65400\wave\frequency_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295400"/>
            <a:ext cx="3352800" cy="219456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Edwin\Support\TPS65400\wave\frequency_8.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038600"/>
            <a:ext cx="3657600" cy="224028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719267" y="3520210"/>
            <a:ext cx="1372683" cy="369332"/>
          </a:xfrm>
          <a:prstGeom prst="rect">
            <a:avLst/>
          </a:prstGeom>
        </p:spPr>
        <p:txBody>
          <a:bodyPr wrap="none">
            <a:spAutoFit/>
          </a:bodyPr>
          <a:lstStyle/>
          <a:p>
            <a:r>
              <a:rPr lang="en-US" dirty="0" smtClean="0"/>
              <a:t>Frequency/2</a:t>
            </a:r>
            <a:endParaRPr lang="en-US" dirty="0"/>
          </a:p>
        </p:txBody>
      </p:sp>
      <p:sp>
        <p:nvSpPr>
          <p:cNvPr id="9" name="Rectangle 8"/>
          <p:cNvSpPr/>
          <p:nvPr/>
        </p:nvSpPr>
        <p:spPr>
          <a:xfrm>
            <a:off x="1781748" y="3548904"/>
            <a:ext cx="1363065" cy="369332"/>
          </a:xfrm>
          <a:prstGeom prst="rect">
            <a:avLst/>
          </a:prstGeom>
        </p:spPr>
        <p:txBody>
          <a:bodyPr wrap="none">
            <a:spAutoFit/>
          </a:bodyPr>
          <a:lstStyle/>
          <a:p>
            <a:r>
              <a:rPr lang="en-US" dirty="0" smtClean="0"/>
              <a:t>Frequency/1</a:t>
            </a:r>
            <a:endParaRPr lang="en-US" dirty="0"/>
          </a:p>
        </p:txBody>
      </p:sp>
      <p:sp>
        <p:nvSpPr>
          <p:cNvPr id="10" name="Rectangle 9"/>
          <p:cNvSpPr/>
          <p:nvPr/>
        </p:nvSpPr>
        <p:spPr>
          <a:xfrm>
            <a:off x="1680666" y="6278880"/>
            <a:ext cx="1372683" cy="369332"/>
          </a:xfrm>
          <a:prstGeom prst="rect">
            <a:avLst/>
          </a:prstGeom>
        </p:spPr>
        <p:txBody>
          <a:bodyPr wrap="none">
            <a:spAutoFit/>
          </a:bodyPr>
          <a:lstStyle/>
          <a:p>
            <a:r>
              <a:rPr lang="en-US" dirty="0" smtClean="0"/>
              <a:t>Frequency/8</a:t>
            </a:r>
            <a:endParaRPr lang="en-US" dirty="0"/>
          </a:p>
        </p:txBody>
      </p:sp>
    </p:spTree>
    <p:extLst>
      <p:ext uri="{BB962C8B-B14F-4D97-AF65-F5344CB8AC3E}">
        <p14:creationId xmlns:p14="http://schemas.microsoft.com/office/powerpoint/2010/main" val="4211634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Iout</a:t>
            </a:r>
            <a:r>
              <a:rPr lang="en-US" dirty="0" smtClean="0"/>
              <a:t> max</a:t>
            </a:r>
            <a:endParaRPr lang="en-US" dirty="0"/>
          </a:p>
        </p:txBody>
      </p:sp>
      <p:pic>
        <p:nvPicPr>
          <p:cNvPr id="4098" name="Picture 2" descr="C:\Edwin\Support\TPS65400\wave\PSMmode_2Aou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133600"/>
            <a:ext cx="3962400" cy="237744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Edwin\Support\TPS65400\wave\PSMmode_1Aou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133600"/>
            <a:ext cx="3886200" cy="237744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33400" y="1262380"/>
            <a:ext cx="4038600" cy="369332"/>
          </a:xfrm>
          <a:prstGeom prst="rect">
            <a:avLst/>
          </a:prstGeom>
          <a:noFill/>
        </p:spPr>
        <p:txBody>
          <a:bodyPr wrap="square" rtlCol="0">
            <a:spAutoFit/>
          </a:bodyPr>
          <a:lstStyle/>
          <a:p>
            <a:r>
              <a:rPr lang="en-US" dirty="0" smtClean="0"/>
              <a:t>Set </a:t>
            </a:r>
            <a:r>
              <a:rPr lang="en-US" dirty="0" err="1" smtClean="0"/>
              <a:t>Iout</a:t>
            </a:r>
            <a:r>
              <a:rPr lang="en-US" dirty="0" smtClean="0"/>
              <a:t> max is 2A</a:t>
            </a:r>
            <a:endParaRPr lang="en-US" dirty="0"/>
          </a:p>
        </p:txBody>
      </p:sp>
      <p:sp>
        <p:nvSpPr>
          <p:cNvPr id="5" name="Rectangle 4"/>
          <p:cNvSpPr/>
          <p:nvPr/>
        </p:nvSpPr>
        <p:spPr>
          <a:xfrm>
            <a:off x="1371600" y="4724400"/>
            <a:ext cx="1835759" cy="369332"/>
          </a:xfrm>
          <a:prstGeom prst="rect">
            <a:avLst/>
          </a:prstGeom>
        </p:spPr>
        <p:txBody>
          <a:bodyPr wrap="none">
            <a:spAutoFit/>
          </a:bodyPr>
          <a:lstStyle/>
          <a:p>
            <a:r>
              <a:rPr lang="en-US" dirty="0"/>
              <a:t>PSMmode_2Aout</a:t>
            </a:r>
          </a:p>
        </p:txBody>
      </p:sp>
      <p:sp>
        <p:nvSpPr>
          <p:cNvPr id="6" name="Rectangle 5"/>
          <p:cNvSpPr/>
          <p:nvPr/>
        </p:nvSpPr>
        <p:spPr>
          <a:xfrm>
            <a:off x="5638800" y="4724400"/>
            <a:ext cx="1835759" cy="369332"/>
          </a:xfrm>
          <a:prstGeom prst="rect">
            <a:avLst/>
          </a:prstGeom>
        </p:spPr>
        <p:txBody>
          <a:bodyPr wrap="none">
            <a:spAutoFit/>
          </a:bodyPr>
          <a:lstStyle/>
          <a:p>
            <a:r>
              <a:rPr lang="en-US" dirty="0" smtClean="0"/>
              <a:t>PSMmode_1Aout</a:t>
            </a:r>
            <a:endParaRPr lang="en-US" dirty="0"/>
          </a:p>
        </p:txBody>
      </p:sp>
      <p:sp>
        <p:nvSpPr>
          <p:cNvPr id="7" name="TextBox 6"/>
          <p:cNvSpPr txBox="1"/>
          <p:nvPr/>
        </p:nvSpPr>
        <p:spPr>
          <a:xfrm>
            <a:off x="555171" y="1631712"/>
            <a:ext cx="5181600" cy="369332"/>
          </a:xfrm>
          <a:prstGeom prst="rect">
            <a:avLst/>
          </a:prstGeom>
          <a:noFill/>
        </p:spPr>
        <p:txBody>
          <a:bodyPr wrap="square" rtlCol="0">
            <a:spAutoFit/>
          </a:bodyPr>
          <a:lstStyle/>
          <a:p>
            <a:r>
              <a:rPr lang="en-US" dirty="0" smtClean="0"/>
              <a:t>When </a:t>
            </a:r>
            <a:r>
              <a:rPr lang="en-US" dirty="0" err="1" smtClean="0"/>
              <a:t>Iout</a:t>
            </a:r>
            <a:r>
              <a:rPr lang="en-US" dirty="0" smtClean="0"/>
              <a:t> is 2A, the part goes to OC protection</a:t>
            </a:r>
            <a:endParaRPr lang="en-US" dirty="0"/>
          </a:p>
        </p:txBody>
      </p:sp>
    </p:spTree>
    <p:extLst>
      <p:ext uri="{BB962C8B-B14F-4D97-AF65-F5344CB8AC3E}">
        <p14:creationId xmlns:p14="http://schemas.microsoft.com/office/powerpoint/2010/main" val="2721892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EAEAE"/>
      </a:accent2>
      <a:accent3>
        <a:srgbClr val="117788"/>
      </a:accent3>
      <a:accent4>
        <a:srgbClr val="404040"/>
      </a:accent4>
      <a:accent5>
        <a:srgbClr val="7F7F7F"/>
      </a:accent5>
      <a:accent6>
        <a:srgbClr val="32B4CE"/>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269</TotalTime>
  <Words>235</Words>
  <Application>Microsoft Office PowerPoint</Application>
  <PresentationFormat>On-screen Show (4:3)</PresentationFormat>
  <Paragraphs>103</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FinalPowerpoint</vt:lpstr>
      <vt:lpstr>Fusion verification for TPS65400 report</vt:lpstr>
      <vt:lpstr>Result summary</vt:lpstr>
      <vt:lpstr>Result summary</vt:lpstr>
      <vt:lpstr>Result summary</vt:lpstr>
      <vt:lpstr>Result summary</vt:lpstr>
      <vt:lpstr>PIN_CONFIG_01</vt:lpstr>
      <vt:lpstr>Iout mode</vt:lpstr>
      <vt:lpstr>Frequency phase</vt:lpstr>
      <vt:lpstr>Iout max</vt:lpstr>
      <vt:lpstr>Reset delay and Ton/Toff delay</vt:lpstr>
      <vt:lpstr>Ton transition rate</vt:lpstr>
      <vt:lpstr>Verf transition rate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Fusion testing Validation Report</dc:title>
  <dc:creator>Zang, Edwin</dc:creator>
  <cp:lastModifiedBy>Ma, Zhao</cp:lastModifiedBy>
  <cp:revision>28</cp:revision>
  <dcterms:created xsi:type="dcterms:W3CDTF">2006-08-16T00:00:00Z</dcterms:created>
  <dcterms:modified xsi:type="dcterms:W3CDTF">2017-06-07T07:56:19Z</dcterms:modified>
</cp:coreProperties>
</file>