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5" r:id="rId2"/>
    <p:sldId id="263" r:id="rId3"/>
    <p:sldId id="266" r:id="rId4"/>
    <p:sldId id="273" r:id="rId5"/>
    <p:sldId id="274" r:id="rId6"/>
    <p:sldId id="268" r:id="rId7"/>
    <p:sldId id="275" r:id="rId8"/>
    <p:sldId id="267" r:id="rId9"/>
    <p:sldId id="277" r:id="rId10"/>
    <p:sldId id="284" r:id="rId11"/>
    <p:sldId id="288" r:id="rId12"/>
    <p:sldId id="285" r:id="rId13"/>
    <p:sldId id="299" r:id="rId14"/>
    <p:sldId id="300" r:id="rId15"/>
    <p:sldId id="301" r:id="rId16"/>
    <p:sldId id="302" r:id="rId17"/>
    <p:sldId id="303" r:id="rId18"/>
    <p:sldId id="304" r:id="rId19"/>
    <p:sldId id="305" r:id="rId20"/>
    <p:sldId id="306" r:id="rId21"/>
    <p:sldId id="278" r:id="rId22"/>
    <p:sldId id="281" r:id="rId23"/>
    <p:sldId id="279" r:id="rId24"/>
    <p:sldId id="280" r:id="rId25"/>
    <p:sldId id="269" r:id="rId26"/>
    <p:sldId id="297" r:id="rId27"/>
    <p:sldId id="296" r:id="rId28"/>
    <p:sldId id="289" r:id="rId29"/>
    <p:sldId id="291" r:id="rId30"/>
    <p:sldId id="292" r:id="rId31"/>
    <p:sldId id="308" r:id="rId32"/>
    <p:sldId id="307" r:id="rId33"/>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78">
          <p15:clr>
            <a:srgbClr val="A4A3A4"/>
          </p15:clr>
        </p15:guide>
      </p15:sldGuideLst>
    </p:ext>
    <p:ext uri="{2D200454-40CA-4A62-9FC3-DE9A4176ACB9}">
      <p15:notesGuideLst xmlns=""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598" autoAdjust="0"/>
  </p:normalViewPr>
  <p:slideViewPr>
    <p:cSldViewPr snapToGrid="0">
      <p:cViewPr varScale="1">
        <p:scale>
          <a:sx n="153" d="100"/>
          <a:sy n="153" d="100"/>
        </p:scale>
        <p:origin x="-96" y="-17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3661E8-D48B-4FB4-81C3-2F975C2436EF}" type="slidenum">
              <a:rPr lang="en-US" altLang="en-US"/>
              <a:pPr eaLnBrk="1" hangingPunct="1"/>
              <a:t>14</a:t>
            </a:fld>
            <a:endParaRPr lang="en-US" altLang="en-US"/>
          </a:p>
        </p:txBody>
      </p:sp>
      <p:sp>
        <p:nvSpPr>
          <p:cNvPr id="54275" name="Rectangle 2"/>
          <p:cNvSpPr>
            <a:spLocks noGrp="1" noRot="1" noChangeAspect="1" noChangeArrowheads="1" noTextEdit="1"/>
          </p:cNvSpPr>
          <p:nvPr>
            <p:ph type="sldImg"/>
          </p:nvPr>
        </p:nvSpPr>
        <p:spPr>
          <a:xfrm>
            <a:off x="458788" y="720725"/>
            <a:ext cx="6399212" cy="360045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 the end result is: the protection FETs, or the BMU will be damaged</a:t>
            </a:r>
          </a:p>
        </p:txBody>
      </p:sp>
    </p:spTree>
    <p:extLst>
      <p:ext uri="{BB962C8B-B14F-4D97-AF65-F5344CB8AC3E}">
        <p14:creationId xmlns:p14="http://schemas.microsoft.com/office/powerpoint/2010/main" val="314531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15635E-070A-48E2-B86C-8C57DBEC7550}" type="slidenum">
              <a:rPr lang="en-US" altLang="en-US"/>
              <a:pPr eaLnBrk="1" hangingPunct="1"/>
              <a:t>15</a:t>
            </a:fld>
            <a:endParaRPr lang="en-US" altLang="en-US"/>
          </a:p>
        </p:txBody>
      </p:sp>
      <p:sp>
        <p:nvSpPr>
          <p:cNvPr id="55299" name="Rectangle 2"/>
          <p:cNvSpPr>
            <a:spLocks noGrp="1" noRot="1" noChangeAspect="1" noChangeArrowheads="1" noTextEdit="1"/>
          </p:cNvSpPr>
          <p:nvPr>
            <p:ph type="sldImg"/>
          </p:nvPr>
        </p:nvSpPr>
        <p:spPr>
          <a:xfrm>
            <a:off x="458788" y="720725"/>
            <a:ext cx="6399212" cy="36004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14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B4DA7C-5EA5-476E-9BEA-9088AF123E87}" type="slidenum">
              <a:rPr lang="en-US" altLang="en-US"/>
              <a:pPr eaLnBrk="1" hangingPunct="1"/>
              <a:t>16</a:t>
            </a:fld>
            <a:endParaRPr lang="en-US" altLang="en-US"/>
          </a:p>
        </p:txBody>
      </p:sp>
      <p:sp>
        <p:nvSpPr>
          <p:cNvPr id="56323" name="Rectangle 2"/>
          <p:cNvSpPr>
            <a:spLocks noGrp="1" noRot="1" noChangeAspect="1" noChangeArrowheads="1" noTextEdit="1"/>
          </p:cNvSpPr>
          <p:nvPr>
            <p:ph type="sldImg"/>
          </p:nvPr>
        </p:nvSpPr>
        <p:spPr>
          <a:xfrm>
            <a:off x="458788" y="720725"/>
            <a:ext cx="6399212" cy="360045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960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136DC6-D7ED-4559-B4FF-8F937AE5523C}" type="slidenum">
              <a:rPr lang="en-US" altLang="en-US"/>
              <a:pPr eaLnBrk="1" hangingPunct="1"/>
              <a:t>17</a:t>
            </a:fld>
            <a:endParaRPr lang="en-US" altLang="en-US"/>
          </a:p>
        </p:txBody>
      </p:sp>
      <p:sp>
        <p:nvSpPr>
          <p:cNvPr id="57347" name="Rectangle 2"/>
          <p:cNvSpPr>
            <a:spLocks noGrp="1" noRot="1" noChangeAspect="1" noChangeArrowheads="1" noTextEdit="1"/>
          </p:cNvSpPr>
          <p:nvPr>
            <p:ph type="sldImg"/>
          </p:nvPr>
        </p:nvSpPr>
        <p:spPr>
          <a:xfrm>
            <a:off x="458788" y="720725"/>
            <a:ext cx="6399212" cy="360045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9039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D8CC70-23D3-49F1-83BE-357FF0368AF9}" type="slidenum">
              <a:rPr lang="en-US" altLang="en-US"/>
              <a:pPr eaLnBrk="1" hangingPunct="1"/>
              <a:t>18</a:t>
            </a:fld>
            <a:endParaRPr lang="en-US" altLang="en-US"/>
          </a:p>
        </p:txBody>
      </p:sp>
      <p:sp>
        <p:nvSpPr>
          <p:cNvPr id="58371" name="Rectangle 2"/>
          <p:cNvSpPr>
            <a:spLocks noGrp="1" noRot="1" noChangeAspect="1" noChangeArrowheads="1" noTextEdit="1"/>
          </p:cNvSpPr>
          <p:nvPr>
            <p:ph type="sldImg"/>
          </p:nvPr>
        </p:nvSpPr>
        <p:spPr>
          <a:xfrm>
            <a:off x="458788" y="720725"/>
            <a:ext cx="6399212"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3463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655118-BE88-4520-AB76-7AABC027D18F}" type="slidenum">
              <a:rPr lang="en-US" altLang="en-US"/>
              <a:pPr eaLnBrk="1" hangingPunct="1"/>
              <a:t>19</a:t>
            </a:fld>
            <a:endParaRPr lang="en-US" altLang="en-US"/>
          </a:p>
        </p:txBody>
      </p:sp>
      <p:sp>
        <p:nvSpPr>
          <p:cNvPr id="59395" name="Rectangle 2"/>
          <p:cNvSpPr>
            <a:spLocks noGrp="1" noRot="1" noChangeAspect="1" noChangeArrowheads="1" noTextEdit="1"/>
          </p:cNvSpPr>
          <p:nvPr>
            <p:ph type="sldImg"/>
          </p:nvPr>
        </p:nvSpPr>
        <p:spPr>
          <a:xfrm>
            <a:off x="458788" y="720725"/>
            <a:ext cx="6399212" cy="36004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0349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Might be  used</a:t>
            </a:r>
            <a:r>
              <a:rPr lang="en-US" baseline="0" dirty="0" smtClean="0"/>
              <a:t> in any larger battery application.  Note voltage limitations.  3 cell part could pull to less than the 8V recommended minimum voltage.  Industrial part, not automotive.</a:t>
            </a:r>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3390262" cy="184642"/>
          </a:xfrm>
          <a:prstGeom prst="rect">
            <a:avLst/>
          </a:prstGeom>
          <a:noFill/>
          <a:ln w="9525">
            <a:noFill/>
            <a:miter lim="800000"/>
            <a:headEnd/>
            <a:tailEnd/>
          </a:ln>
          <a:effectLst/>
        </p:spPr>
        <p:txBody>
          <a:bodyPr wrap="square" lIns="76179" tIns="38088" rIns="76179" bIns="38088">
            <a:spAutoFit/>
          </a:bodyPr>
          <a:lstStyle/>
          <a:p>
            <a:pPr>
              <a:spcBef>
                <a:spcPct val="50000"/>
              </a:spcBef>
              <a:defRPr/>
            </a:pPr>
            <a:r>
              <a:rPr lang="en-US" sz="700" dirty="0" smtClean="0">
                <a:cs typeface="+mn-cs"/>
              </a:rPr>
              <a:t>TI Information – Selective Disclosure. Battery Management Deep Dive 2015</a:t>
            </a:r>
            <a:endParaRPr lang="en-US" sz="700" dirty="0">
              <a:cs typeface="+mn-cs"/>
            </a:endParaRPr>
          </a:p>
        </p:txBody>
      </p:sp>
      <p:sp>
        <p:nvSpPr>
          <p:cNvPr id="10" name="TextBox 9"/>
          <p:cNvSpPr txBox="1"/>
          <p:nvPr userDrawn="1"/>
        </p:nvSpPr>
        <p:spPr>
          <a:xfrm>
            <a:off x="334013" y="4699456"/>
            <a:ext cx="5238934" cy="430887"/>
          </a:xfrm>
          <a:prstGeom prst="rect">
            <a:avLst/>
          </a:prstGeom>
          <a:noFill/>
        </p:spPr>
        <p:txBody>
          <a:bodyPr wrap="none" rtlCol="0">
            <a:spAutoFit/>
          </a:bodyPr>
          <a:lstStyle/>
          <a:p>
            <a:pPr algn="ctr"/>
            <a:r>
              <a:rPr lang="en-US" sz="1100" b="1" dirty="0" smtClean="0">
                <a:solidFill>
                  <a:schemeClr val="accent1"/>
                </a:solidFill>
                <a:latin typeface="Times New Roman" panose="02020603050405020304" pitchFamily="18" charset="0"/>
                <a:cs typeface="Times New Roman" panose="02020603050405020304" pitchFamily="18" charset="0"/>
              </a:rPr>
              <a:t>FULLY CHARGED!</a:t>
            </a:r>
            <a:r>
              <a:rPr lang="en-US" sz="1100" b="1" baseline="0" dirty="0" smtClean="0">
                <a:solidFill>
                  <a:schemeClr val="accent1"/>
                </a:solidFill>
                <a:latin typeface="Times New Roman" panose="02020603050405020304" pitchFamily="18" charset="0"/>
                <a:cs typeface="Times New Roman" panose="02020603050405020304" pitchFamily="18" charset="0"/>
              </a:rPr>
              <a:t> </a:t>
            </a:r>
            <a:r>
              <a:rPr lang="en-US" sz="1100" b="1" dirty="0" smtClean="0">
                <a:solidFill>
                  <a:schemeClr val="accent1"/>
                </a:solidFill>
                <a:latin typeface="Times New Roman" panose="02020603050405020304" pitchFamily="18" charset="0"/>
                <a:cs typeface="Times New Roman" panose="02020603050405020304" pitchFamily="18" charset="0"/>
              </a:rPr>
              <a:t>Jump-start</a:t>
            </a:r>
            <a:r>
              <a:rPr lang="en-US" sz="1100" b="1" baseline="0" dirty="0" smtClean="0">
                <a:solidFill>
                  <a:schemeClr val="accent1"/>
                </a:solidFill>
                <a:latin typeface="Times New Roman" panose="02020603050405020304" pitchFamily="18" charset="0"/>
                <a:cs typeface="Times New Roman" panose="02020603050405020304" pitchFamily="18" charset="0"/>
              </a:rPr>
              <a:t> your Battery System Design – www.TI.com/battery</a:t>
            </a:r>
            <a:endParaRPr lang="en-US" sz="1100" b="1" dirty="0" smtClean="0">
              <a:solidFill>
                <a:schemeClr val="accent1"/>
              </a:solidFill>
              <a:latin typeface="Times New Roman" panose="02020603050405020304" pitchFamily="18" charset="0"/>
              <a:cs typeface="Times New Roman" panose="02020603050405020304" pitchFamily="18" charset="0"/>
            </a:endParaRPr>
          </a:p>
          <a:p>
            <a:pPr algn="ctr"/>
            <a:r>
              <a:rPr lang="en-US" sz="1100" b="1" i="1"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dirty="0" smtClean="0">
                <a:solidFill>
                  <a:srgbClr val="0070C0"/>
                </a:solidFill>
                <a:latin typeface="Times New Roman" panose="02020603050405020304" pitchFamily="18" charset="0"/>
                <a:cs typeface="Times New Roman" panose="02020603050405020304" pitchFamily="18" charset="0"/>
              </a:rPr>
              <a:t>Expert</a:t>
            </a:r>
            <a:r>
              <a:rPr lang="en-US" sz="1100" b="1" i="1" baseline="0" dirty="0" smtClean="0">
                <a:solidFill>
                  <a:srgbClr val="0070C0"/>
                </a:solidFill>
                <a:latin typeface="Times New Roman" panose="02020603050405020304" pitchFamily="18" charset="0"/>
                <a:cs typeface="Times New Roman" panose="02020603050405020304" pitchFamily="18" charset="0"/>
              </a:rPr>
              <a:t> Solutions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Easy-to-use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Robust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Design Tools</a:t>
            </a:r>
            <a:r>
              <a:rPr lang="en-US" sz="1100" b="1" i="1" baseline="0" dirty="0" smtClean="0">
                <a:solidFill>
                  <a:srgbClr val="0070C0"/>
                </a:solidFill>
                <a:latin typeface="Times New Roman" panose="02020603050405020304" pitchFamily="18" charset="0"/>
                <a:cs typeface="Times New Roman" panose="02020603050405020304" pitchFamily="18" charset="0"/>
              </a:rPr>
              <a: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Innovative Products</a:t>
            </a:r>
            <a:endParaRPr lang="en-US" sz="1100" b="1" i="1" dirty="0">
              <a:solidFill>
                <a:srgbClr val="0070C0"/>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3371212" cy="184642"/>
          </a:xfrm>
          <a:prstGeom prst="rect">
            <a:avLst/>
          </a:prstGeom>
          <a:noFill/>
          <a:ln w="9525">
            <a:noFill/>
            <a:miter lim="800000"/>
            <a:headEnd/>
            <a:tailEnd/>
          </a:ln>
          <a:effectLst/>
        </p:spPr>
        <p:txBody>
          <a:bodyPr wrap="square" lIns="76179" tIns="38088" rIns="76179" bIns="38088">
            <a:spAutoFit/>
          </a:bodyPr>
          <a:lstStyle/>
          <a:p>
            <a:pPr>
              <a:spcBef>
                <a:spcPct val="50000"/>
              </a:spcBef>
              <a:defRPr/>
            </a:pPr>
            <a:r>
              <a:rPr lang="en-US" sz="700" dirty="0" smtClean="0">
                <a:cs typeface="+mn-cs"/>
              </a:rPr>
              <a:t>TI Information – Selective Disclosure. Battery Management Deep Dive 2015</a:t>
            </a:r>
            <a:endParaRPr lang="en-US" sz="700" dirty="0">
              <a:cs typeface="+mn-cs"/>
            </a:endParaRPr>
          </a:p>
        </p:txBody>
      </p:sp>
      <p:sp>
        <p:nvSpPr>
          <p:cNvPr id="10" name="TextBox 9"/>
          <p:cNvSpPr txBox="1"/>
          <p:nvPr userDrawn="1"/>
        </p:nvSpPr>
        <p:spPr>
          <a:xfrm>
            <a:off x="334013" y="4699456"/>
            <a:ext cx="5238934" cy="430887"/>
          </a:xfrm>
          <a:prstGeom prst="rect">
            <a:avLst/>
          </a:prstGeom>
          <a:noFill/>
        </p:spPr>
        <p:txBody>
          <a:bodyPr wrap="none" rtlCol="0">
            <a:spAutoFit/>
          </a:bodyPr>
          <a:lstStyle/>
          <a:p>
            <a:pPr algn="ctr"/>
            <a:r>
              <a:rPr lang="en-US" sz="1100" b="1" dirty="0" smtClean="0">
                <a:solidFill>
                  <a:schemeClr val="accent1"/>
                </a:solidFill>
                <a:latin typeface="Times New Roman" panose="02020603050405020304" pitchFamily="18" charset="0"/>
                <a:cs typeface="Times New Roman" panose="02020603050405020304" pitchFamily="18" charset="0"/>
              </a:rPr>
              <a:t>FULLY CHARGED!</a:t>
            </a:r>
            <a:r>
              <a:rPr lang="en-US" sz="1100" b="1" baseline="0" dirty="0" smtClean="0">
                <a:solidFill>
                  <a:schemeClr val="accent1"/>
                </a:solidFill>
                <a:latin typeface="Times New Roman" panose="02020603050405020304" pitchFamily="18" charset="0"/>
                <a:cs typeface="Times New Roman" panose="02020603050405020304" pitchFamily="18" charset="0"/>
              </a:rPr>
              <a:t> </a:t>
            </a:r>
            <a:r>
              <a:rPr lang="en-US" sz="1100" b="1" dirty="0" smtClean="0">
                <a:solidFill>
                  <a:schemeClr val="accent1"/>
                </a:solidFill>
                <a:latin typeface="Times New Roman" panose="02020603050405020304" pitchFamily="18" charset="0"/>
                <a:cs typeface="Times New Roman" panose="02020603050405020304" pitchFamily="18" charset="0"/>
              </a:rPr>
              <a:t>Jump-start</a:t>
            </a:r>
            <a:r>
              <a:rPr lang="en-US" sz="1100" b="1" baseline="0" dirty="0" smtClean="0">
                <a:solidFill>
                  <a:schemeClr val="accent1"/>
                </a:solidFill>
                <a:latin typeface="Times New Roman" panose="02020603050405020304" pitchFamily="18" charset="0"/>
                <a:cs typeface="Times New Roman" panose="02020603050405020304" pitchFamily="18" charset="0"/>
              </a:rPr>
              <a:t> your Battery System Design – www.TI.com/battery</a:t>
            </a:r>
            <a:endParaRPr lang="en-US" sz="1100" b="1" dirty="0" smtClean="0">
              <a:solidFill>
                <a:schemeClr val="accent1"/>
              </a:solidFill>
              <a:latin typeface="Times New Roman" panose="02020603050405020304" pitchFamily="18" charset="0"/>
              <a:cs typeface="Times New Roman" panose="02020603050405020304" pitchFamily="18" charset="0"/>
            </a:endParaRPr>
          </a:p>
          <a:p>
            <a:pPr algn="ctr"/>
            <a:r>
              <a:rPr lang="en-US" sz="1100" b="1" i="1"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dirty="0" smtClean="0">
                <a:solidFill>
                  <a:srgbClr val="0070C0"/>
                </a:solidFill>
                <a:latin typeface="Times New Roman" panose="02020603050405020304" pitchFamily="18" charset="0"/>
                <a:cs typeface="Times New Roman" panose="02020603050405020304" pitchFamily="18" charset="0"/>
              </a:rPr>
              <a:t>Expert</a:t>
            </a:r>
            <a:r>
              <a:rPr lang="en-US" sz="1100" b="1" i="1" baseline="0" dirty="0" smtClean="0">
                <a:solidFill>
                  <a:srgbClr val="0070C0"/>
                </a:solidFill>
                <a:latin typeface="Times New Roman" panose="02020603050405020304" pitchFamily="18" charset="0"/>
                <a:cs typeface="Times New Roman" panose="02020603050405020304" pitchFamily="18" charset="0"/>
              </a:rPr>
              <a:t> Solutions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Easy-to-use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Robust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Design Tools</a:t>
            </a:r>
            <a:r>
              <a:rPr lang="en-US" sz="1100" b="1" i="1" baseline="0" dirty="0" smtClean="0">
                <a:solidFill>
                  <a:srgbClr val="0070C0"/>
                </a:solidFill>
                <a:latin typeface="Times New Roman" panose="02020603050405020304" pitchFamily="18" charset="0"/>
                <a:cs typeface="Times New Roman" panose="02020603050405020304" pitchFamily="18" charset="0"/>
              </a:rPr>
              <a: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Innovative Products</a:t>
            </a:r>
            <a:endParaRPr lang="en-US" sz="1100" b="1" i="1" dirty="0">
              <a:solidFill>
                <a:srgbClr val="0070C0"/>
              </a:solidFill>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3352162" cy="184642"/>
          </a:xfrm>
          <a:prstGeom prst="rect">
            <a:avLst/>
          </a:prstGeom>
          <a:noFill/>
          <a:ln w="9525">
            <a:noFill/>
            <a:miter lim="800000"/>
            <a:headEnd/>
            <a:tailEnd/>
          </a:ln>
          <a:effectLst/>
        </p:spPr>
        <p:txBody>
          <a:bodyPr wrap="square" lIns="76179" tIns="38088" rIns="76179" bIns="38088">
            <a:spAutoFit/>
          </a:bodyPr>
          <a:lstStyle/>
          <a:p>
            <a:pPr>
              <a:spcBef>
                <a:spcPct val="50000"/>
              </a:spcBef>
              <a:defRPr/>
            </a:pPr>
            <a:r>
              <a:rPr lang="en-US" sz="700" dirty="0" smtClean="0">
                <a:cs typeface="+mn-cs"/>
              </a:rPr>
              <a:t>TI Information – Selective Disclosure. Battery Management Deep Dive 2015</a:t>
            </a:r>
            <a:endParaRPr lang="en-US" sz="700" dirty="0">
              <a:cs typeface="+mn-cs"/>
            </a:endParaRPr>
          </a:p>
        </p:txBody>
      </p:sp>
      <p:sp>
        <p:nvSpPr>
          <p:cNvPr id="10" name="TextBox 9"/>
          <p:cNvSpPr txBox="1"/>
          <p:nvPr userDrawn="1"/>
        </p:nvSpPr>
        <p:spPr>
          <a:xfrm>
            <a:off x="334013" y="4699456"/>
            <a:ext cx="5238934" cy="430887"/>
          </a:xfrm>
          <a:prstGeom prst="rect">
            <a:avLst/>
          </a:prstGeom>
          <a:noFill/>
        </p:spPr>
        <p:txBody>
          <a:bodyPr wrap="none" rtlCol="0">
            <a:spAutoFit/>
          </a:bodyPr>
          <a:lstStyle/>
          <a:p>
            <a:pPr algn="ctr"/>
            <a:r>
              <a:rPr lang="en-US" sz="1100" b="1" dirty="0" smtClean="0">
                <a:solidFill>
                  <a:schemeClr val="accent1"/>
                </a:solidFill>
                <a:latin typeface="Times New Roman" panose="02020603050405020304" pitchFamily="18" charset="0"/>
                <a:cs typeface="Times New Roman" panose="02020603050405020304" pitchFamily="18" charset="0"/>
              </a:rPr>
              <a:t>FULLY CHARGED!</a:t>
            </a:r>
            <a:r>
              <a:rPr lang="en-US" sz="1100" b="1" baseline="0" dirty="0" smtClean="0">
                <a:solidFill>
                  <a:schemeClr val="accent1"/>
                </a:solidFill>
                <a:latin typeface="Times New Roman" panose="02020603050405020304" pitchFamily="18" charset="0"/>
                <a:cs typeface="Times New Roman" panose="02020603050405020304" pitchFamily="18" charset="0"/>
              </a:rPr>
              <a:t> </a:t>
            </a:r>
            <a:r>
              <a:rPr lang="en-US" sz="1100" b="1" dirty="0" smtClean="0">
                <a:solidFill>
                  <a:schemeClr val="accent1"/>
                </a:solidFill>
                <a:latin typeface="Times New Roman" panose="02020603050405020304" pitchFamily="18" charset="0"/>
                <a:cs typeface="Times New Roman" panose="02020603050405020304" pitchFamily="18" charset="0"/>
              </a:rPr>
              <a:t>Jump-start</a:t>
            </a:r>
            <a:r>
              <a:rPr lang="en-US" sz="1100" b="1" baseline="0" dirty="0" smtClean="0">
                <a:solidFill>
                  <a:schemeClr val="accent1"/>
                </a:solidFill>
                <a:latin typeface="Times New Roman" panose="02020603050405020304" pitchFamily="18" charset="0"/>
                <a:cs typeface="Times New Roman" panose="02020603050405020304" pitchFamily="18" charset="0"/>
              </a:rPr>
              <a:t> your Battery System Design – www.TI.com/battery</a:t>
            </a:r>
            <a:endParaRPr lang="en-US" sz="1100" b="1" dirty="0" smtClean="0">
              <a:solidFill>
                <a:schemeClr val="accent1"/>
              </a:solidFill>
              <a:latin typeface="Times New Roman" panose="02020603050405020304" pitchFamily="18" charset="0"/>
              <a:cs typeface="Times New Roman" panose="02020603050405020304" pitchFamily="18" charset="0"/>
            </a:endParaRPr>
          </a:p>
          <a:p>
            <a:pPr algn="ctr"/>
            <a:r>
              <a:rPr lang="en-US" sz="1100" b="1" i="1"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dirty="0" smtClean="0">
                <a:solidFill>
                  <a:srgbClr val="0070C0"/>
                </a:solidFill>
                <a:latin typeface="Times New Roman" panose="02020603050405020304" pitchFamily="18" charset="0"/>
                <a:cs typeface="Times New Roman" panose="02020603050405020304" pitchFamily="18" charset="0"/>
              </a:rPr>
              <a:t>Expert</a:t>
            </a:r>
            <a:r>
              <a:rPr lang="en-US" sz="1100" b="1" i="1" baseline="0" dirty="0" smtClean="0">
                <a:solidFill>
                  <a:srgbClr val="0070C0"/>
                </a:solidFill>
                <a:latin typeface="Times New Roman" panose="02020603050405020304" pitchFamily="18" charset="0"/>
                <a:cs typeface="Times New Roman" panose="02020603050405020304" pitchFamily="18" charset="0"/>
              </a:rPr>
              <a:t> Solutions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Easy-to-use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Robust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Design Tools</a:t>
            </a:r>
            <a:r>
              <a:rPr lang="en-US" sz="1100" b="1" i="1" baseline="0" dirty="0" smtClean="0">
                <a:solidFill>
                  <a:srgbClr val="0070C0"/>
                </a:solidFill>
                <a:latin typeface="Times New Roman" panose="02020603050405020304" pitchFamily="18" charset="0"/>
                <a:cs typeface="Times New Roman" panose="02020603050405020304" pitchFamily="18" charset="0"/>
              </a:rPr>
              <a: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Innovative Products</a:t>
            </a:r>
            <a:endParaRPr lang="en-US" sz="11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a:p>
        </p:txBody>
      </p:sp>
      <p:sp>
        <p:nvSpPr>
          <p:cNvPr id="23" name="Text Box 31"/>
          <p:cNvSpPr txBox="1">
            <a:spLocks noChangeArrowheads="1"/>
          </p:cNvSpPr>
          <p:nvPr userDrawn="1"/>
        </p:nvSpPr>
        <p:spPr bwMode="auto">
          <a:xfrm>
            <a:off x="334013" y="4511183"/>
            <a:ext cx="3295012" cy="184642"/>
          </a:xfrm>
          <a:prstGeom prst="rect">
            <a:avLst/>
          </a:prstGeom>
          <a:noFill/>
          <a:ln w="9525">
            <a:noFill/>
            <a:miter lim="800000"/>
            <a:headEnd/>
            <a:tailEnd/>
          </a:ln>
          <a:effectLst/>
        </p:spPr>
        <p:txBody>
          <a:bodyPr wrap="square" lIns="76179" tIns="38088" rIns="76179" bIns="38088">
            <a:spAutoFit/>
          </a:bodyPr>
          <a:lstStyle/>
          <a:p>
            <a:pPr>
              <a:spcBef>
                <a:spcPct val="50000"/>
              </a:spcBef>
              <a:defRPr/>
            </a:pPr>
            <a:r>
              <a:rPr lang="en-US" sz="700" dirty="0" smtClean="0">
                <a:cs typeface="+mn-cs"/>
              </a:rPr>
              <a:t>TI Information – Selective Disclosure. Battery Management Deep Dive 2015</a:t>
            </a:r>
            <a:endParaRPr lang="en-US" sz="700" dirty="0">
              <a:cs typeface="+mn-cs"/>
            </a:endParaRPr>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
        <p:nvSpPr>
          <p:cNvPr id="12" name="TextBox 11"/>
          <p:cNvSpPr txBox="1"/>
          <p:nvPr userDrawn="1"/>
        </p:nvSpPr>
        <p:spPr>
          <a:xfrm>
            <a:off x="334013" y="4699456"/>
            <a:ext cx="5238934" cy="430887"/>
          </a:xfrm>
          <a:prstGeom prst="rect">
            <a:avLst/>
          </a:prstGeom>
          <a:noFill/>
        </p:spPr>
        <p:txBody>
          <a:bodyPr wrap="none" rtlCol="0">
            <a:spAutoFit/>
          </a:bodyPr>
          <a:lstStyle/>
          <a:p>
            <a:pPr algn="ctr"/>
            <a:r>
              <a:rPr lang="en-US" sz="1100" b="1" dirty="0" smtClean="0">
                <a:solidFill>
                  <a:schemeClr val="accent1"/>
                </a:solidFill>
                <a:latin typeface="Times New Roman" panose="02020603050405020304" pitchFamily="18" charset="0"/>
                <a:cs typeface="Times New Roman" panose="02020603050405020304" pitchFamily="18" charset="0"/>
              </a:rPr>
              <a:t>FULLY CHARGED!</a:t>
            </a:r>
            <a:r>
              <a:rPr lang="en-US" sz="1100" b="1" baseline="0" dirty="0" smtClean="0">
                <a:solidFill>
                  <a:schemeClr val="accent1"/>
                </a:solidFill>
                <a:latin typeface="Times New Roman" panose="02020603050405020304" pitchFamily="18" charset="0"/>
                <a:cs typeface="Times New Roman" panose="02020603050405020304" pitchFamily="18" charset="0"/>
              </a:rPr>
              <a:t> </a:t>
            </a:r>
            <a:r>
              <a:rPr lang="en-US" sz="1100" b="1" dirty="0" smtClean="0">
                <a:solidFill>
                  <a:schemeClr val="accent1"/>
                </a:solidFill>
                <a:latin typeface="Times New Roman" panose="02020603050405020304" pitchFamily="18" charset="0"/>
                <a:cs typeface="Times New Roman" panose="02020603050405020304" pitchFamily="18" charset="0"/>
              </a:rPr>
              <a:t>Jump-start</a:t>
            </a:r>
            <a:r>
              <a:rPr lang="en-US" sz="1100" b="1" baseline="0" dirty="0" smtClean="0">
                <a:solidFill>
                  <a:schemeClr val="accent1"/>
                </a:solidFill>
                <a:latin typeface="Times New Roman" panose="02020603050405020304" pitchFamily="18" charset="0"/>
                <a:cs typeface="Times New Roman" panose="02020603050405020304" pitchFamily="18" charset="0"/>
              </a:rPr>
              <a:t> your Battery System Design – www.TI.com/battery</a:t>
            </a:r>
            <a:endParaRPr lang="en-US" sz="1100" b="1" dirty="0" smtClean="0">
              <a:solidFill>
                <a:schemeClr val="accent1"/>
              </a:solidFill>
              <a:latin typeface="Times New Roman" panose="02020603050405020304" pitchFamily="18" charset="0"/>
              <a:cs typeface="Times New Roman" panose="02020603050405020304" pitchFamily="18" charset="0"/>
            </a:endParaRPr>
          </a:p>
          <a:p>
            <a:pPr algn="ctr"/>
            <a:r>
              <a:rPr lang="en-US" sz="1100" b="1" i="1"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dirty="0" smtClean="0">
                <a:solidFill>
                  <a:srgbClr val="0070C0"/>
                </a:solidFill>
                <a:latin typeface="Times New Roman" panose="02020603050405020304" pitchFamily="18" charset="0"/>
                <a:cs typeface="Times New Roman" panose="02020603050405020304" pitchFamily="18" charset="0"/>
              </a:rPr>
              <a:t>Expert</a:t>
            </a:r>
            <a:r>
              <a:rPr lang="en-US" sz="1100" b="1" i="1" baseline="0" dirty="0" smtClean="0">
                <a:solidFill>
                  <a:srgbClr val="0070C0"/>
                </a:solidFill>
                <a:latin typeface="Times New Roman" panose="02020603050405020304" pitchFamily="18" charset="0"/>
                <a:cs typeface="Times New Roman" panose="02020603050405020304" pitchFamily="18" charset="0"/>
              </a:rPr>
              <a:t> Solutions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Easy-to-use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a:t>
            </a:r>
            <a:r>
              <a:rPr lang="en-US" sz="1100" b="1" i="1" baseline="0" dirty="0" smtClean="0">
                <a:solidFill>
                  <a:srgbClr val="0070C0"/>
                </a:solidFill>
                <a:latin typeface="Times New Roman" panose="02020603050405020304" pitchFamily="18" charset="0"/>
                <a:cs typeface="Times New Roman" panose="02020603050405020304" pitchFamily="18" charset="0"/>
              </a:rPr>
              <a:t>Robust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Design Tools</a:t>
            </a:r>
            <a:r>
              <a:rPr lang="en-US" sz="1100" b="1" i="1" baseline="0" dirty="0" smtClean="0">
                <a:solidFill>
                  <a:srgbClr val="0070C0"/>
                </a:solidFill>
                <a:latin typeface="Times New Roman" panose="02020603050405020304" pitchFamily="18" charset="0"/>
                <a:cs typeface="Times New Roman" panose="02020603050405020304" pitchFamily="18" charset="0"/>
              </a:rPr>
              <a:t> </a:t>
            </a:r>
            <a:r>
              <a:rPr lang="en-US" sz="1100" b="1" i="1" baseline="0" dirty="0" smtClean="0">
                <a:solidFill>
                  <a:srgbClr val="0070C0"/>
                </a:solidFill>
                <a:latin typeface="Times New Roman" panose="02020603050405020304" pitchFamily="18" charset="0"/>
                <a:cs typeface="Times New Roman" panose="02020603050405020304" pitchFamily="18" charset="0"/>
                <a:sym typeface="Symbol"/>
              </a:rPr>
              <a:t>  Innovative Products</a:t>
            </a:r>
            <a:endParaRPr lang="en-US" sz="1100" b="1" i="1" dirty="0">
              <a:solidFill>
                <a:srgbClr val="0070C0"/>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a:solidFill>
                  <a:srgbClr val="DE0000"/>
                </a:solidFill>
              </a:rPr>
              <a:t>Gauge </a:t>
            </a:r>
            <a:r>
              <a:rPr lang="en-US" dirty="0" smtClean="0">
                <a:solidFill>
                  <a:srgbClr val="DE0000"/>
                </a:solidFill>
              </a:rPr>
              <a:t>Design Configurations </a:t>
            </a:r>
            <a:r>
              <a:rPr lang="en-US" dirty="0">
                <a:solidFill>
                  <a:srgbClr val="DE0000"/>
                </a:solidFill>
              </a:rPr>
              <a:t>for </a:t>
            </a:r>
            <a:r>
              <a:rPr lang="en-US" dirty="0" smtClean="0">
                <a:solidFill>
                  <a:srgbClr val="DE0000"/>
                </a:solidFill>
              </a:rPr>
              <a:t>High</a:t>
            </a:r>
            <a:r>
              <a:rPr lang="en-US" dirty="0">
                <a:solidFill>
                  <a:srgbClr val="DE0000"/>
                </a:solidFill>
              </a:rPr>
              <a:t/>
            </a:r>
            <a:br>
              <a:rPr lang="en-US" dirty="0">
                <a:solidFill>
                  <a:srgbClr val="DE0000"/>
                </a:solidFill>
              </a:rPr>
            </a:br>
            <a:r>
              <a:rPr lang="en-US" dirty="0">
                <a:solidFill>
                  <a:srgbClr val="DE0000"/>
                </a:solidFill>
              </a:rPr>
              <a:t>C</a:t>
            </a:r>
            <a:r>
              <a:rPr lang="en-US" dirty="0" smtClean="0">
                <a:solidFill>
                  <a:srgbClr val="DE0000"/>
                </a:solidFill>
              </a:rPr>
              <a:t>harge </a:t>
            </a:r>
            <a:r>
              <a:rPr lang="en-US" dirty="0">
                <a:solidFill>
                  <a:srgbClr val="DE0000"/>
                </a:solidFill>
              </a:rPr>
              <a:t>/ </a:t>
            </a:r>
            <a:r>
              <a:rPr lang="en-US" dirty="0" smtClean="0">
                <a:solidFill>
                  <a:srgbClr val="DE0000"/>
                </a:solidFill>
              </a:rPr>
              <a:t>Discharge Rate Applications</a:t>
            </a:r>
            <a:endParaRPr lang="en-US" dirty="0" smtClean="0"/>
          </a:p>
        </p:txBody>
      </p:sp>
      <p:sp>
        <p:nvSpPr>
          <p:cNvPr id="8195" name="Rectangle 3"/>
          <p:cNvSpPr>
            <a:spLocks noGrp="1" noChangeArrowheads="1"/>
          </p:cNvSpPr>
          <p:nvPr>
            <p:ph type="subTitle" idx="1"/>
          </p:nvPr>
        </p:nvSpPr>
        <p:spPr/>
        <p:txBody>
          <a:bodyPr/>
          <a:lstStyle/>
          <a:p>
            <a:pPr eaLnBrk="1" hangingPunct="1"/>
            <a:r>
              <a:rPr lang="en-US" dirty="0" smtClean="0"/>
              <a:t>Thomas Cosby</a:t>
            </a:r>
          </a:p>
        </p:txBody>
      </p:sp>
      <p:sp>
        <p:nvSpPr>
          <p:cNvPr id="8196" name="Slide Number Placeholder 3"/>
          <p:cNvSpPr>
            <a:spLocks noGrp="1"/>
          </p:cNvSpPr>
          <p:nvPr>
            <p:ph type="sldNum" sz="quarter" idx="10"/>
          </p:nvPr>
        </p:nvSpPr>
        <p:spPr>
          <a:noFill/>
        </p:spPr>
        <p:txBody>
          <a:bodyPr/>
          <a:lstStyle/>
          <a:p>
            <a:fld id="{C7215F0D-92E5-4128-9B70-CC7518499649}"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t>10/24/2012</a:t>
            </a:r>
          </a:p>
        </p:txBody>
      </p:sp>
      <p:sp>
        <p:nvSpPr>
          <p:cNvPr id="67588"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CF65CD4-4666-42DA-A34F-A0E25AA71071}" type="slidenum">
              <a:rPr lang="en-US" altLang="en-US" sz="600"/>
              <a:pPr algn="r" eaLnBrk="1" hangingPunct="1">
                <a:spcBef>
                  <a:spcPct val="0"/>
                </a:spcBef>
                <a:buFontTx/>
                <a:buNone/>
              </a:pPr>
              <a:t>10</a:t>
            </a:fld>
            <a:endParaRPr lang="en-US" altLang="en-US" sz="6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635" y="492755"/>
            <a:ext cx="3461891" cy="4159360"/>
          </a:xfrm>
          <a:prstGeom prst="rect">
            <a:avLst/>
          </a:prstGeom>
        </p:spPr>
      </p:pic>
      <p:sp>
        <p:nvSpPr>
          <p:cNvPr id="6" name="TextBox 5"/>
          <p:cNvSpPr txBox="1"/>
          <p:nvPr/>
        </p:nvSpPr>
        <p:spPr>
          <a:xfrm>
            <a:off x="1137101" y="3920265"/>
            <a:ext cx="3002293" cy="369332"/>
          </a:xfrm>
          <a:prstGeom prst="rect">
            <a:avLst/>
          </a:prstGeom>
          <a:noFill/>
        </p:spPr>
        <p:txBody>
          <a:bodyPr wrap="square" rtlCol="0">
            <a:spAutoFit/>
          </a:bodyPr>
          <a:lstStyle/>
          <a:p>
            <a:pPr algn="ctr"/>
            <a:r>
              <a:rPr lang="en-US" dirty="0" smtClean="0"/>
              <a:t>Discharge current path</a:t>
            </a:r>
            <a:endParaRPr lang="en-US" dirty="0"/>
          </a:p>
        </p:txBody>
      </p:sp>
      <p:grpSp>
        <p:nvGrpSpPr>
          <p:cNvPr id="19" name="Group 18"/>
          <p:cNvGrpSpPr/>
          <p:nvPr/>
        </p:nvGrpSpPr>
        <p:grpSpPr>
          <a:xfrm>
            <a:off x="341290" y="557146"/>
            <a:ext cx="4600097" cy="3469954"/>
            <a:chOff x="206062" y="492756"/>
            <a:chExt cx="4600097" cy="3469954"/>
          </a:xfrm>
        </p:grpSpPr>
        <p:grpSp>
          <p:nvGrpSpPr>
            <p:cNvPr id="10" name="Group 9"/>
            <p:cNvGrpSpPr/>
            <p:nvPr/>
          </p:nvGrpSpPr>
          <p:grpSpPr>
            <a:xfrm>
              <a:off x="1001873" y="492756"/>
              <a:ext cx="3007865" cy="3469954"/>
              <a:chOff x="770051" y="492756"/>
              <a:chExt cx="3007865" cy="3469954"/>
            </a:xfrm>
          </p:grpSpPr>
          <p:grpSp>
            <p:nvGrpSpPr>
              <p:cNvPr id="8" name="Group 7"/>
              <p:cNvGrpSpPr/>
              <p:nvPr/>
            </p:nvGrpSpPr>
            <p:grpSpPr>
              <a:xfrm>
                <a:off x="770051" y="492756"/>
                <a:ext cx="3007865" cy="3469954"/>
                <a:chOff x="770051" y="492756"/>
                <a:chExt cx="3007865" cy="3469954"/>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51" y="492756"/>
                  <a:ext cx="3007865" cy="3422155"/>
                </a:xfrm>
                <a:prstGeom prst="rect">
                  <a:avLst/>
                </a:prstGeom>
              </p:spPr>
            </p:pic>
            <p:sp>
              <p:nvSpPr>
                <p:cNvPr id="35" name="Bent Arrow 34"/>
                <p:cNvSpPr/>
                <p:nvPr/>
              </p:nvSpPr>
              <p:spPr>
                <a:xfrm flipH="1">
                  <a:off x="1119091" y="2733885"/>
                  <a:ext cx="876278" cy="613544"/>
                </a:xfrm>
                <a:prstGeom prst="bentArrow">
                  <a:avLst/>
                </a:prstGeom>
                <a:gradFill flip="none" rotWithShape="1">
                  <a:gsLst>
                    <a:gs pos="0">
                      <a:srgbClr val="FFFF00">
                        <a:tint val="66000"/>
                        <a:satMod val="160000"/>
                        <a:lumMod val="99000"/>
                        <a:lumOff val="1000"/>
                        <a:alpha val="4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37"/>
                <p:cNvSpPr/>
                <p:nvPr/>
              </p:nvSpPr>
              <p:spPr>
                <a:xfrm rot="16200000" flipH="1">
                  <a:off x="2851649" y="2658549"/>
                  <a:ext cx="514953" cy="862809"/>
                </a:xfrm>
                <a:prstGeom prst="bentArrow">
                  <a:avLst/>
                </a:prstGeom>
                <a:gradFill flip="none" rotWithShape="1">
                  <a:gsLst>
                    <a:gs pos="0">
                      <a:srgbClr val="FFFF00">
                        <a:tint val="66000"/>
                        <a:satMod val="160000"/>
                        <a:lumMod val="99000"/>
                        <a:lumOff val="1000"/>
                        <a:alpha val="4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rot="10800000" flipH="1">
                  <a:off x="1150888" y="3349166"/>
                  <a:ext cx="940446" cy="613544"/>
                </a:xfrm>
                <a:prstGeom prst="bentArrow">
                  <a:avLst/>
                </a:prstGeom>
                <a:gradFill flip="none" rotWithShape="1">
                  <a:gsLst>
                    <a:gs pos="0">
                      <a:srgbClr val="FFFF00">
                        <a:tint val="66000"/>
                        <a:satMod val="160000"/>
                        <a:lumMod val="99000"/>
                        <a:lumOff val="1000"/>
                        <a:alpha val="4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Bent Arrow 41"/>
                <p:cNvSpPr/>
                <p:nvPr/>
              </p:nvSpPr>
              <p:spPr>
                <a:xfrm rot="5400000" flipH="1">
                  <a:off x="2916133" y="3122771"/>
                  <a:ext cx="567482" cy="952630"/>
                </a:xfrm>
                <a:prstGeom prst="bentArrow">
                  <a:avLst/>
                </a:prstGeom>
                <a:gradFill flip="none" rotWithShape="1">
                  <a:gsLst>
                    <a:gs pos="0">
                      <a:srgbClr val="FFFF00">
                        <a:tint val="66000"/>
                        <a:satMod val="160000"/>
                        <a:lumMod val="99000"/>
                        <a:lumOff val="1000"/>
                        <a:alpha val="4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ight Arrow 8"/>
              <p:cNvSpPr/>
              <p:nvPr/>
            </p:nvSpPr>
            <p:spPr>
              <a:xfrm rot="10800000">
                <a:off x="2016806" y="3163176"/>
                <a:ext cx="679210" cy="293629"/>
              </a:xfrm>
              <a:prstGeom prst="rightArrow">
                <a:avLst/>
              </a:prstGeom>
              <a:gradFill flip="none" rotWithShape="1">
                <a:gsLst>
                  <a:gs pos="0">
                    <a:srgbClr val="FFFF00">
                      <a:tint val="66000"/>
                      <a:satMod val="160000"/>
                    </a:srgbClr>
                  </a:gs>
                  <a:gs pos="0">
                    <a:srgbClr val="FFFF00">
                      <a:tint val="44500"/>
                      <a:satMod val="160000"/>
                      <a:alpha val="40000"/>
                    </a:srgbClr>
                  </a:gs>
                  <a:gs pos="100000">
                    <a:srgbClr val="FFFF0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p:cNvSpPr/>
            <p:nvPr/>
          </p:nvSpPr>
          <p:spPr>
            <a:xfrm>
              <a:off x="206062" y="2632753"/>
              <a:ext cx="590173" cy="9144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CELLS</a:t>
              </a:r>
              <a:endParaRPr lang="en-US" sz="1000" dirty="0">
                <a:solidFill>
                  <a:schemeClr val="tx1"/>
                </a:solidFill>
              </a:endParaRPr>
            </a:p>
          </p:txBody>
        </p:sp>
        <p:cxnSp>
          <p:nvCxnSpPr>
            <p:cNvPr id="14" name="Straight Connector 13"/>
            <p:cNvCxnSpPr/>
            <p:nvPr/>
          </p:nvCxnSpPr>
          <p:spPr>
            <a:xfrm>
              <a:off x="796235" y="2904186"/>
              <a:ext cx="453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6235" y="3397876"/>
              <a:ext cx="453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914888" y="2904186"/>
              <a:ext cx="320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14888" y="3384998"/>
              <a:ext cx="3204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15986" y="2648089"/>
              <a:ext cx="590173" cy="9144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LOAD</a:t>
              </a:r>
              <a:endParaRPr lang="en-US" sz="1000" dirty="0">
                <a:solidFill>
                  <a:schemeClr val="tx1"/>
                </a:solidFill>
              </a:endParaRPr>
            </a:p>
          </p:txBody>
        </p:sp>
      </p:grpSp>
      <p:sp>
        <p:nvSpPr>
          <p:cNvPr id="60"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kern="0" dirty="0"/>
              <a:t>bq76920 / bq78350 EVM Layout</a:t>
            </a:r>
          </a:p>
        </p:txBody>
      </p:sp>
    </p:spTree>
    <p:extLst>
      <p:ext uri="{BB962C8B-B14F-4D97-AF65-F5344CB8AC3E}">
        <p14:creationId xmlns:p14="http://schemas.microsoft.com/office/powerpoint/2010/main" val="380182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t>10/24/2012</a:t>
            </a:r>
          </a:p>
        </p:txBody>
      </p:sp>
      <p:sp>
        <p:nvSpPr>
          <p:cNvPr id="67588"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CF65CD4-4666-42DA-A34F-A0E25AA71071}" type="slidenum">
              <a:rPr lang="en-US" altLang="en-US" sz="600"/>
              <a:pPr algn="r" eaLnBrk="1" hangingPunct="1">
                <a:spcBef>
                  <a:spcPct val="0"/>
                </a:spcBef>
                <a:buFontTx/>
                <a:buNone/>
              </a:pPr>
              <a:t>11</a:t>
            </a:fld>
            <a:endParaRPr lang="en-US" altLang="en-US" sz="600"/>
          </a:p>
        </p:txBody>
      </p:sp>
      <p:pic>
        <p:nvPicPr>
          <p:cNvPr id="675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0344" y="549898"/>
            <a:ext cx="1104900" cy="365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759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225" y="549898"/>
            <a:ext cx="1112044" cy="366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759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438" y="549899"/>
            <a:ext cx="1094185" cy="36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759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7145" y="567553"/>
            <a:ext cx="1094185" cy="362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7593" name="Date Placeholder 3"/>
          <p:cNvSpPr txBox="1">
            <a:spLocks/>
          </p:cNvSpPr>
          <p:nvPr/>
        </p:nvSpPr>
        <p:spPr bwMode="auto">
          <a:xfrm>
            <a:off x="1360366" y="4168562"/>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Top Layer</a:t>
            </a:r>
          </a:p>
        </p:txBody>
      </p:sp>
      <p:sp>
        <p:nvSpPr>
          <p:cNvPr id="67594" name="Date Placeholder 3"/>
          <p:cNvSpPr txBox="1">
            <a:spLocks/>
          </p:cNvSpPr>
          <p:nvPr/>
        </p:nvSpPr>
        <p:spPr bwMode="auto">
          <a:xfrm>
            <a:off x="3145631" y="4167043"/>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2nd Layer</a:t>
            </a:r>
          </a:p>
        </p:txBody>
      </p:sp>
      <p:sp>
        <p:nvSpPr>
          <p:cNvPr id="67595" name="Date Placeholder 3"/>
          <p:cNvSpPr txBox="1">
            <a:spLocks/>
          </p:cNvSpPr>
          <p:nvPr/>
        </p:nvSpPr>
        <p:spPr bwMode="auto">
          <a:xfrm>
            <a:off x="4879181" y="4167043"/>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3rd Layer</a:t>
            </a:r>
          </a:p>
        </p:txBody>
      </p:sp>
      <p:sp>
        <p:nvSpPr>
          <p:cNvPr id="67596" name="Date Placeholder 3"/>
          <p:cNvSpPr txBox="1">
            <a:spLocks/>
          </p:cNvSpPr>
          <p:nvPr/>
        </p:nvSpPr>
        <p:spPr bwMode="auto">
          <a:xfrm>
            <a:off x="6590110" y="4167043"/>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Bottom Layer</a:t>
            </a:r>
          </a:p>
        </p:txBody>
      </p:sp>
      <p:sp>
        <p:nvSpPr>
          <p:cNvPr id="67597" name="Date Placeholder 3"/>
          <p:cNvSpPr txBox="1">
            <a:spLocks/>
          </p:cNvSpPr>
          <p:nvPr/>
        </p:nvSpPr>
        <p:spPr bwMode="auto">
          <a:xfrm>
            <a:off x="249399" y="3803452"/>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Cell Inputs</a:t>
            </a:r>
          </a:p>
        </p:txBody>
      </p:sp>
      <p:cxnSp>
        <p:nvCxnSpPr>
          <p:cNvPr id="67598" name="Straight Arrow Connector 15"/>
          <p:cNvCxnSpPr>
            <a:cxnSpLocks noChangeShapeType="1"/>
          </p:cNvCxnSpPr>
          <p:nvPr/>
        </p:nvCxnSpPr>
        <p:spPr bwMode="auto">
          <a:xfrm flipV="1">
            <a:off x="1118555" y="3933789"/>
            <a:ext cx="498872" cy="434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599" name="Date Placeholder 3"/>
          <p:cNvSpPr txBox="1">
            <a:spLocks/>
          </p:cNvSpPr>
          <p:nvPr/>
        </p:nvSpPr>
        <p:spPr bwMode="auto">
          <a:xfrm>
            <a:off x="2169877" y="3075385"/>
            <a:ext cx="1047750"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Power </a:t>
            </a:r>
          </a:p>
          <a:p>
            <a:pPr algn="ctr" eaLnBrk="1" hangingPunct="1">
              <a:spcBef>
                <a:spcPct val="0"/>
              </a:spcBef>
              <a:buFontTx/>
              <a:buNone/>
            </a:pPr>
            <a:r>
              <a:rPr lang="en-US" altLang="en-US" sz="1050"/>
              <a:t>Stage</a:t>
            </a:r>
          </a:p>
        </p:txBody>
      </p:sp>
      <p:cxnSp>
        <p:nvCxnSpPr>
          <p:cNvPr id="67600" name="Straight Arrow Connector 21"/>
          <p:cNvCxnSpPr>
            <a:cxnSpLocks noChangeShapeType="1"/>
          </p:cNvCxnSpPr>
          <p:nvPr/>
        </p:nvCxnSpPr>
        <p:spPr bwMode="auto">
          <a:xfrm flipH="1">
            <a:off x="2458008" y="3482579"/>
            <a:ext cx="246459" cy="23931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601" name="Date Placeholder 3"/>
          <p:cNvSpPr txBox="1">
            <a:spLocks/>
          </p:cNvSpPr>
          <p:nvPr/>
        </p:nvSpPr>
        <p:spPr bwMode="auto">
          <a:xfrm>
            <a:off x="5745956" y="790405"/>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GND </a:t>
            </a:r>
          </a:p>
          <a:p>
            <a:pPr algn="ctr" eaLnBrk="1" hangingPunct="1">
              <a:spcBef>
                <a:spcPct val="0"/>
              </a:spcBef>
              <a:buFontTx/>
              <a:buNone/>
            </a:pPr>
            <a:r>
              <a:rPr lang="en-US" altLang="en-US" sz="1050"/>
              <a:t>Plane</a:t>
            </a:r>
          </a:p>
        </p:txBody>
      </p:sp>
      <p:cxnSp>
        <p:nvCxnSpPr>
          <p:cNvPr id="67602" name="Straight Arrow Connector 27"/>
          <p:cNvCxnSpPr>
            <a:cxnSpLocks noChangeShapeType="1"/>
          </p:cNvCxnSpPr>
          <p:nvPr/>
        </p:nvCxnSpPr>
        <p:spPr bwMode="auto">
          <a:xfrm>
            <a:off x="6280548" y="1198790"/>
            <a:ext cx="264319" cy="202406"/>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603" name="Date Placeholder 3"/>
          <p:cNvSpPr txBox="1">
            <a:spLocks/>
          </p:cNvSpPr>
          <p:nvPr/>
        </p:nvSpPr>
        <p:spPr bwMode="auto">
          <a:xfrm>
            <a:off x="2184164" y="1578769"/>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Gas </a:t>
            </a:r>
          </a:p>
          <a:p>
            <a:pPr algn="ctr" eaLnBrk="1" hangingPunct="1">
              <a:spcBef>
                <a:spcPct val="0"/>
              </a:spcBef>
              <a:buFontTx/>
              <a:buNone/>
            </a:pPr>
            <a:r>
              <a:rPr lang="en-US" altLang="en-US" sz="1050"/>
              <a:t>Gauge</a:t>
            </a:r>
          </a:p>
        </p:txBody>
      </p:sp>
      <p:sp>
        <p:nvSpPr>
          <p:cNvPr id="67604" name="Date Placeholder 3"/>
          <p:cNvSpPr txBox="1">
            <a:spLocks/>
          </p:cNvSpPr>
          <p:nvPr/>
        </p:nvSpPr>
        <p:spPr bwMode="auto">
          <a:xfrm>
            <a:off x="5729288" y="2972820"/>
            <a:ext cx="1047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High </a:t>
            </a:r>
          </a:p>
          <a:p>
            <a:pPr algn="ctr" eaLnBrk="1" hangingPunct="1">
              <a:spcBef>
                <a:spcPct val="0"/>
              </a:spcBef>
              <a:buFontTx/>
              <a:buNone/>
            </a:pPr>
            <a:r>
              <a:rPr lang="en-US" altLang="en-US" sz="1050"/>
              <a:t>Temp </a:t>
            </a:r>
          </a:p>
          <a:p>
            <a:pPr algn="ctr" eaLnBrk="1" hangingPunct="1">
              <a:spcBef>
                <a:spcPct val="0"/>
              </a:spcBef>
              <a:buFontTx/>
              <a:buNone/>
            </a:pPr>
            <a:r>
              <a:rPr lang="en-US" altLang="en-US" sz="1050"/>
              <a:t>Section</a:t>
            </a:r>
          </a:p>
        </p:txBody>
      </p:sp>
      <p:cxnSp>
        <p:nvCxnSpPr>
          <p:cNvPr id="67605" name="Straight Arrow Connector 40"/>
          <p:cNvCxnSpPr>
            <a:cxnSpLocks noChangeShapeType="1"/>
          </p:cNvCxnSpPr>
          <p:nvPr/>
        </p:nvCxnSpPr>
        <p:spPr bwMode="auto">
          <a:xfrm>
            <a:off x="6263879" y="3516936"/>
            <a:ext cx="264319" cy="202406"/>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606" name="Rectangle 31"/>
          <p:cNvSpPr>
            <a:spLocks noChangeArrowheads="1"/>
          </p:cNvSpPr>
          <p:nvPr/>
        </p:nvSpPr>
        <p:spPr bwMode="auto">
          <a:xfrm>
            <a:off x="1416211" y="2927747"/>
            <a:ext cx="933450" cy="1133475"/>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7607" name="Rectangle 32"/>
          <p:cNvSpPr>
            <a:spLocks noChangeArrowheads="1"/>
          </p:cNvSpPr>
          <p:nvPr/>
        </p:nvSpPr>
        <p:spPr bwMode="auto">
          <a:xfrm>
            <a:off x="6635354" y="3158558"/>
            <a:ext cx="934640" cy="708422"/>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7608" name="Rectangle 33"/>
          <p:cNvSpPr>
            <a:spLocks noChangeArrowheads="1"/>
          </p:cNvSpPr>
          <p:nvPr/>
        </p:nvSpPr>
        <p:spPr bwMode="auto">
          <a:xfrm>
            <a:off x="1672196" y="1995488"/>
            <a:ext cx="635794" cy="740569"/>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cxnSp>
        <p:nvCxnSpPr>
          <p:cNvPr id="67609" name="Straight Arrow Connector 21"/>
          <p:cNvCxnSpPr>
            <a:cxnSpLocks noChangeShapeType="1"/>
          </p:cNvCxnSpPr>
          <p:nvPr/>
        </p:nvCxnSpPr>
        <p:spPr bwMode="auto">
          <a:xfrm flipH="1">
            <a:off x="2441339" y="1963342"/>
            <a:ext cx="246459" cy="23931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610" name="Date Placeholder 3"/>
          <p:cNvSpPr txBox="1">
            <a:spLocks/>
          </p:cNvSpPr>
          <p:nvPr/>
        </p:nvSpPr>
        <p:spPr bwMode="auto">
          <a:xfrm>
            <a:off x="4036219" y="1577408"/>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GND </a:t>
            </a:r>
          </a:p>
          <a:p>
            <a:pPr algn="ctr" eaLnBrk="1" hangingPunct="1">
              <a:spcBef>
                <a:spcPct val="0"/>
              </a:spcBef>
              <a:buFontTx/>
              <a:buNone/>
            </a:pPr>
            <a:r>
              <a:rPr lang="en-US" altLang="en-US" sz="1050"/>
              <a:t>Plane</a:t>
            </a:r>
          </a:p>
        </p:txBody>
      </p:sp>
      <p:cxnSp>
        <p:nvCxnSpPr>
          <p:cNvPr id="67611" name="Straight Arrow Connector 25"/>
          <p:cNvCxnSpPr>
            <a:cxnSpLocks noChangeShapeType="1"/>
          </p:cNvCxnSpPr>
          <p:nvPr/>
        </p:nvCxnSpPr>
        <p:spPr bwMode="auto">
          <a:xfrm flipH="1">
            <a:off x="4231482" y="1977458"/>
            <a:ext cx="246460" cy="239315"/>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7612" name="Date Placeholder 3"/>
          <p:cNvSpPr txBox="1">
            <a:spLocks/>
          </p:cNvSpPr>
          <p:nvPr/>
        </p:nvSpPr>
        <p:spPr bwMode="auto">
          <a:xfrm>
            <a:off x="4065985" y="790405"/>
            <a:ext cx="1047750"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Signal </a:t>
            </a:r>
          </a:p>
          <a:p>
            <a:pPr algn="ctr" eaLnBrk="1" hangingPunct="1">
              <a:spcBef>
                <a:spcPct val="0"/>
              </a:spcBef>
              <a:buFontTx/>
              <a:buNone/>
            </a:pPr>
            <a:r>
              <a:rPr lang="en-US" altLang="en-US" sz="1050" dirty="0"/>
              <a:t>Plane</a:t>
            </a:r>
          </a:p>
        </p:txBody>
      </p:sp>
      <p:cxnSp>
        <p:nvCxnSpPr>
          <p:cNvPr id="67613" name="Straight Arrow Connector 25"/>
          <p:cNvCxnSpPr>
            <a:cxnSpLocks noChangeShapeType="1"/>
          </p:cNvCxnSpPr>
          <p:nvPr/>
        </p:nvCxnSpPr>
        <p:spPr bwMode="auto">
          <a:xfrm>
            <a:off x="4538663" y="1190455"/>
            <a:ext cx="288131" cy="226219"/>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30"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kern="0" dirty="0"/>
              <a:t>bq40z50 EVM Layout</a:t>
            </a:r>
          </a:p>
        </p:txBody>
      </p:sp>
    </p:spTree>
    <p:extLst>
      <p:ext uri="{BB962C8B-B14F-4D97-AF65-F5344CB8AC3E}">
        <p14:creationId xmlns:p14="http://schemas.microsoft.com/office/powerpoint/2010/main" val="313485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t>10/24/2012</a:t>
            </a:r>
          </a:p>
        </p:txBody>
      </p:sp>
      <p:sp>
        <p:nvSpPr>
          <p:cNvPr id="68612"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F17B28D-9FCB-4BFA-9A2B-B473D07AD3C8}" type="slidenum">
              <a:rPr lang="en-US" altLang="en-US" sz="600"/>
              <a:pPr algn="r" eaLnBrk="1" hangingPunct="1">
                <a:spcBef>
                  <a:spcPct val="0"/>
                </a:spcBef>
                <a:buFontTx/>
                <a:buNone/>
              </a:pPr>
              <a:t>12</a:t>
            </a:fld>
            <a:endParaRPr lang="en-US" altLang="en-US" sz="600"/>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197769"/>
            <a:ext cx="2539604"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86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513" y="782241"/>
            <a:ext cx="1094185" cy="362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8616" name="Date Placeholder 3"/>
          <p:cNvSpPr txBox="1">
            <a:spLocks/>
          </p:cNvSpPr>
          <p:nvPr/>
        </p:nvSpPr>
        <p:spPr bwMode="auto">
          <a:xfrm>
            <a:off x="3307556" y="2366962"/>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PACK+</a:t>
            </a:r>
          </a:p>
        </p:txBody>
      </p:sp>
      <p:sp>
        <p:nvSpPr>
          <p:cNvPr id="68617" name="Date Placeholder 3"/>
          <p:cNvSpPr txBox="1">
            <a:spLocks/>
          </p:cNvSpPr>
          <p:nvPr/>
        </p:nvSpPr>
        <p:spPr bwMode="auto">
          <a:xfrm>
            <a:off x="3305175" y="1826419"/>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PACK-</a:t>
            </a:r>
          </a:p>
        </p:txBody>
      </p:sp>
      <p:sp>
        <p:nvSpPr>
          <p:cNvPr id="68618" name="Date Placeholder 3"/>
          <p:cNvSpPr txBox="1">
            <a:spLocks/>
          </p:cNvSpPr>
          <p:nvPr/>
        </p:nvSpPr>
        <p:spPr bwMode="auto">
          <a:xfrm>
            <a:off x="3305175" y="2096691"/>
            <a:ext cx="10477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SYSPRES</a:t>
            </a:r>
          </a:p>
        </p:txBody>
      </p:sp>
      <p:sp>
        <p:nvSpPr>
          <p:cNvPr id="68619" name="Date Placeholder 3"/>
          <p:cNvSpPr txBox="1">
            <a:spLocks/>
          </p:cNvSpPr>
          <p:nvPr/>
        </p:nvSpPr>
        <p:spPr bwMode="auto">
          <a:xfrm>
            <a:off x="4586288" y="4255294"/>
            <a:ext cx="1850231"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dirty="0"/>
              <a:t>4P   3P   2P   1P   1N      </a:t>
            </a:r>
          </a:p>
        </p:txBody>
      </p:sp>
      <p:cxnSp>
        <p:nvCxnSpPr>
          <p:cNvPr id="68620" name="Straight Arrow Connector 15"/>
          <p:cNvCxnSpPr>
            <a:cxnSpLocks noChangeShapeType="1"/>
          </p:cNvCxnSpPr>
          <p:nvPr/>
        </p:nvCxnSpPr>
        <p:spPr bwMode="auto">
          <a:xfrm flipH="1" flipV="1">
            <a:off x="5193507" y="3400426"/>
            <a:ext cx="2381" cy="660797"/>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1" name="Date Placeholder 3"/>
          <p:cNvSpPr txBox="1">
            <a:spLocks/>
          </p:cNvSpPr>
          <p:nvPr/>
        </p:nvSpPr>
        <p:spPr bwMode="auto">
          <a:xfrm>
            <a:off x="4363642" y="884635"/>
            <a:ext cx="245864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DISCHARGE CURRENT EXAMPLE</a:t>
            </a:r>
          </a:p>
        </p:txBody>
      </p:sp>
      <p:cxnSp>
        <p:nvCxnSpPr>
          <p:cNvPr id="68622" name="Straight Arrow Connector 15"/>
          <p:cNvCxnSpPr>
            <a:cxnSpLocks noChangeShapeType="1"/>
          </p:cNvCxnSpPr>
          <p:nvPr/>
        </p:nvCxnSpPr>
        <p:spPr bwMode="auto">
          <a:xfrm flipV="1">
            <a:off x="5356623" y="2867025"/>
            <a:ext cx="386953" cy="522685"/>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3" name="Rectangle 53"/>
          <p:cNvSpPr>
            <a:spLocks noChangeArrowheads="1"/>
          </p:cNvSpPr>
          <p:nvPr/>
        </p:nvSpPr>
        <p:spPr bwMode="auto">
          <a:xfrm>
            <a:off x="5211366" y="2581275"/>
            <a:ext cx="330994" cy="361950"/>
          </a:xfrm>
          <a:prstGeom prst="rect">
            <a:avLst/>
          </a:prstGeom>
          <a:noFill/>
          <a:ln w="38100"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cxnSp>
        <p:nvCxnSpPr>
          <p:cNvPr id="68624" name="Straight Arrow Connector 15"/>
          <p:cNvCxnSpPr>
            <a:cxnSpLocks noChangeShapeType="1"/>
          </p:cNvCxnSpPr>
          <p:nvPr/>
        </p:nvCxnSpPr>
        <p:spPr bwMode="auto">
          <a:xfrm flipH="1">
            <a:off x="4586288" y="2518172"/>
            <a:ext cx="564356" cy="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5" name="Straight Arrow Connector 15"/>
          <p:cNvCxnSpPr>
            <a:cxnSpLocks noChangeShapeType="1"/>
          </p:cNvCxnSpPr>
          <p:nvPr/>
        </p:nvCxnSpPr>
        <p:spPr bwMode="auto">
          <a:xfrm>
            <a:off x="4586288" y="1807369"/>
            <a:ext cx="564356" cy="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6" name="Rectangle 71"/>
          <p:cNvSpPr>
            <a:spLocks noChangeArrowheads="1"/>
          </p:cNvSpPr>
          <p:nvPr/>
        </p:nvSpPr>
        <p:spPr bwMode="auto">
          <a:xfrm>
            <a:off x="5857875" y="1535907"/>
            <a:ext cx="330994" cy="203597"/>
          </a:xfrm>
          <a:prstGeom prst="rect">
            <a:avLst/>
          </a:prstGeom>
          <a:noFill/>
          <a:ln w="38100"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cxnSp>
        <p:nvCxnSpPr>
          <p:cNvPr id="68627" name="Straight Arrow Connector 15"/>
          <p:cNvCxnSpPr>
            <a:cxnSpLocks noChangeShapeType="1"/>
          </p:cNvCxnSpPr>
          <p:nvPr/>
        </p:nvCxnSpPr>
        <p:spPr bwMode="auto">
          <a:xfrm flipV="1">
            <a:off x="5195888" y="1595437"/>
            <a:ext cx="447675" cy="215504"/>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8" name="Straight Arrow Connector 15"/>
          <p:cNvCxnSpPr>
            <a:cxnSpLocks noChangeShapeType="1"/>
          </p:cNvCxnSpPr>
          <p:nvPr/>
        </p:nvCxnSpPr>
        <p:spPr bwMode="auto">
          <a:xfrm>
            <a:off x="6548438" y="1754981"/>
            <a:ext cx="1191" cy="66675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9" name="Straight Arrow Connector 15"/>
          <p:cNvCxnSpPr>
            <a:cxnSpLocks noChangeShapeType="1"/>
          </p:cNvCxnSpPr>
          <p:nvPr/>
        </p:nvCxnSpPr>
        <p:spPr bwMode="auto">
          <a:xfrm>
            <a:off x="6363892" y="3340894"/>
            <a:ext cx="1190" cy="66675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30" name="Date Placeholder 3"/>
          <p:cNvSpPr txBox="1">
            <a:spLocks/>
          </p:cNvSpPr>
          <p:nvPr/>
        </p:nvSpPr>
        <p:spPr bwMode="auto">
          <a:xfrm>
            <a:off x="2936081" y="2774156"/>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Spark gaps</a:t>
            </a:r>
          </a:p>
        </p:txBody>
      </p:sp>
      <p:cxnSp>
        <p:nvCxnSpPr>
          <p:cNvPr id="68631" name="Straight Arrow Connector 15"/>
          <p:cNvCxnSpPr>
            <a:cxnSpLocks noChangeShapeType="1"/>
          </p:cNvCxnSpPr>
          <p:nvPr/>
        </p:nvCxnSpPr>
        <p:spPr bwMode="auto">
          <a:xfrm flipV="1">
            <a:off x="3946923" y="2589610"/>
            <a:ext cx="363140" cy="29884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8632" name="Date Placeholder 3"/>
          <p:cNvSpPr txBox="1">
            <a:spLocks/>
          </p:cNvSpPr>
          <p:nvPr/>
        </p:nvSpPr>
        <p:spPr bwMode="auto">
          <a:xfrm>
            <a:off x="3081338" y="1408510"/>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FET caps</a:t>
            </a:r>
          </a:p>
        </p:txBody>
      </p:sp>
      <p:cxnSp>
        <p:nvCxnSpPr>
          <p:cNvPr id="68633" name="Straight Arrow Connector 15"/>
          <p:cNvCxnSpPr>
            <a:cxnSpLocks noChangeShapeType="1"/>
          </p:cNvCxnSpPr>
          <p:nvPr/>
        </p:nvCxnSpPr>
        <p:spPr bwMode="auto">
          <a:xfrm>
            <a:off x="4092179" y="1522810"/>
            <a:ext cx="1134665" cy="588169"/>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4" name="Date Placeholder 3"/>
          <p:cNvSpPr txBox="1">
            <a:spLocks/>
          </p:cNvSpPr>
          <p:nvPr/>
        </p:nvSpPr>
        <p:spPr bwMode="auto">
          <a:xfrm>
            <a:off x="3150394" y="3505201"/>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FETs </a:t>
            </a:r>
          </a:p>
          <a:p>
            <a:pPr algn="ctr" eaLnBrk="1" hangingPunct="1">
              <a:spcBef>
                <a:spcPct val="0"/>
              </a:spcBef>
              <a:buFontTx/>
              <a:buNone/>
            </a:pPr>
            <a:r>
              <a:rPr lang="en-US" altLang="en-US" sz="1050"/>
              <a:t>(back side)</a:t>
            </a:r>
          </a:p>
        </p:txBody>
      </p:sp>
      <p:cxnSp>
        <p:nvCxnSpPr>
          <p:cNvPr id="68635" name="Straight Arrow Connector 15"/>
          <p:cNvCxnSpPr>
            <a:cxnSpLocks noChangeShapeType="1"/>
          </p:cNvCxnSpPr>
          <p:nvPr/>
        </p:nvCxnSpPr>
        <p:spPr bwMode="auto">
          <a:xfrm flipV="1">
            <a:off x="3901679" y="2957513"/>
            <a:ext cx="1231106" cy="640556"/>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6" name="Date Placeholder 3"/>
          <p:cNvSpPr txBox="1">
            <a:spLocks/>
          </p:cNvSpPr>
          <p:nvPr/>
        </p:nvSpPr>
        <p:spPr bwMode="auto">
          <a:xfrm>
            <a:off x="6831806" y="1284685"/>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Sense </a:t>
            </a:r>
          </a:p>
          <a:p>
            <a:pPr algn="ctr" eaLnBrk="1" hangingPunct="1">
              <a:spcBef>
                <a:spcPct val="0"/>
              </a:spcBef>
              <a:buFontTx/>
              <a:buNone/>
            </a:pPr>
            <a:r>
              <a:rPr lang="en-US" altLang="en-US" sz="1050"/>
              <a:t>Resistor</a:t>
            </a:r>
          </a:p>
        </p:txBody>
      </p:sp>
      <p:cxnSp>
        <p:nvCxnSpPr>
          <p:cNvPr id="68637" name="Straight Arrow Connector 15"/>
          <p:cNvCxnSpPr>
            <a:cxnSpLocks noChangeShapeType="1"/>
          </p:cNvCxnSpPr>
          <p:nvPr/>
        </p:nvCxnSpPr>
        <p:spPr bwMode="auto">
          <a:xfrm flipH="1">
            <a:off x="6243637" y="1464469"/>
            <a:ext cx="787004" cy="153591"/>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8" name="Date Placeholder 3"/>
          <p:cNvSpPr txBox="1">
            <a:spLocks/>
          </p:cNvSpPr>
          <p:nvPr/>
        </p:nvSpPr>
        <p:spPr bwMode="auto">
          <a:xfrm>
            <a:off x="6829425" y="2701529"/>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VCC </a:t>
            </a:r>
          </a:p>
          <a:p>
            <a:pPr algn="ctr" eaLnBrk="1" hangingPunct="1">
              <a:spcBef>
                <a:spcPct val="0"/>
              </a:spcBef>
              <a:buFontTx/>
              <a:buNone/>
            </a:pPr>
            <a:r>
              <a:rPr lang="en-US" altLang="en-US" sz="1050"/>
              <a:t>Resistor</a:t>
            </a:r>
          </a:p>
        </p:txBody>
      </p:sp>
      <p:cxnSp>
        <p:nvCxnSpPr>
          <p:cNvPr id="68639" name="Straight Arrow Connector 15"/>
          <p:cNvCxnSpPr>
            <a:cxnSpLocks noChangeShapeType="1"/>
          </p:cNvCxnSpPr>
          <p:nvPr/>
        </p:nvCxnSpPr>
        <p:spPr bwMode="auto">
          <a:xfrm flipH="1" flipV="1">
            <a:off x="6182916" y="2126456"/>
            <a:ext cx="932259" cy="725091"/>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40" name="Rectangle 103"/>
          <p:cNvSpPr>
            <a:spLocks noChangeArrowheads="1"/>
          </p:cNvSpPr>
          <p:nvPr/>
        </p:nvSpPr>
        <p:spPr bwMode="auto">
          <a:xfrm>
            <a:off x="1519238" y="3158728"/>
            <a:ext cx="933450" cy="1195388"/>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1" name="Rectangle 104"/>
          <p:cNvSpPr>
            <a:spLocks noChangeArrowheads="1"/>
          </p:cNvSpPr>
          <p:nvPr/>
        </p:nvSpPr>
        <p:spPr bwMode="auto">
          <a:xfrm>
            <a:off x="4310063" y="2071688"/>
            <a:ext cx="314325" cy="525066"/>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2" name="Rectangle 105"/>
          <p:cNvSpPr>
            <a:spLocks noChangeArrowheads="1"/>
          </p:cNvSpPr>
          <p:nvPr/>
        </p:nvSpPr>
        <p:spPr bwMode="auto">
          <a:xfrm>
            <a:off x="5294710" y="1915717"/>
            <a:ext cx="315515" cy="526256"/>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3" name="Rectangle 106"/>
          <p:cNvSpPr>
            <a:spLocks noChangeArrowheads="1"/>
          </p:cNvSpPr>
          <p:nvPr/>
        </p:nvSpPr>
        <p:spPr bwMode="auto">
          <a:xfrm>
            <a:off x="5965032" y="1926431"/>
            <a:ext cx="178594" cy="291704"/>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37"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kern="0" dirty="0">
                <a:solidFill>
                  <a:srgbClr val="FF0000"/>
                </a:solidFill>
              </a:rPr>
              <a:t>bq40z50 EVM Layout</a:t>
            </a:r>
            <a:endParaRPr lang="en-US" kern="0" dirty="0"/>
          </a:p>
        </p:txBody>
      </p:sp>
    </p:spTree>
    <p:extLst>
      <p:ext uri="{BB962C8B-B14F-4D97-AF65-F5344CB8AC3E}">
        <p14:creationId xmlns:p14="http://schemas.microsoft.com/office/powerpoint/2010/main" val="3586115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
              <a:t>10/24/2012</a:t>
            </a:r>
          </a:p>
        </p:txBody>
      </p:sp>
      <p:sp>
        <p:nvSpPr>
          <p:cNvPr id="68612"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9F17B28D-9FCB-4BFA-9A2B-B473D07AD3C8}" type="slidenum">
              <a:rPr lang="en-US" altLang="en-US" sz="600"/>
              <a:pPr algn="r" eaLnBrk="1" hangingPunct="1">
                <a:spcBef>
                  <a:spcPct val="0"/>
                </a:spcBef>
                <a:buFontTx/>
                <a:buNone/>
              </a:pPr>
              <a:t>13</a:t>
            </a:fld>
            <a:endParaRPr lang="en-US" altLang="en-US" sz="600"/>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1197769"/>
            <a:ext cx="2539604"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686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3513" y="782241"/>
            <a:ext cx="1094185" cy="362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8616" name="Date Placeholder 3"/>
          <p:cNvSpPr txBox="1">
            <a:spLocks/>
          </p:cNvSpPr>
          <p:nvPr/>
        </p:nvSpPr>
        <p:spPr bwMode="auto">
          <a:xfrm>
            <a:off x="3307556" y="2366962"/>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PACK+</a:t>
            </a:r>
          </a:p>
        </p:txBody>
      </p:sp>
      <p:sp>
        <p:nvSpPr>
          <p:cNvPr id="68617" name="Date Placeholder 3"/>
          <p:cNvSpPr txBox="1">
            <a:spLocks/>
          </p:cNvSpPr>
          <p:nvPr/>
        </p:nvSpPr>
        <p:spPr bwMode="auto">
          <a:xfrm>
            <a:off x="3305175" y="1826419"/>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PACK-</a:t>
            </a:r>
          </a:p>
        </p:txBody>
      </p:sp>
      <p:sp>
        <p:nvSpPr>
          <p:cNvPr id="68618" name="Date Placeholder 3"/>
          <p:cNvSpPr txBox="1">
            <a:spLocks/>
          </p:cNvSpPr>
          <p:nvPr/>
        </p:nvSpPr>
        <p:spPr bwMode="auto">
          <a:xfrm>
            <a:off x="3305175" y="2096691"/>
            <a:ext cx="10477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SYSPRES</a:t>
            </a:r>
          </a:p>
        </p:txBody>
      </p:sp>
      <p:sp>
        <p:nvSpPr>
          <p:cNvPr id="68619" name="Date Placeholder 3"/>
          <p:cNvSpPr txBox="1">
            <a:spLocks/>
          </p:cNvSpPr>
          <p:nvPr/>
        </p:nvSpPr>
        <p:spPr bwMode="auto">
          <a:xfrm>
            <a:off x="4586288" y="4255294"/>
            <a:ext cx="1850231"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dirty="0"/>
              <a:t>4P   3P   2P   1P   1N      </a:t>
            </a:r>
          </a:p>
        </p:txBody>
      </p:sp>
      <p:cxnSp>
        <p:nvCxnSpPr>
          <p:cNvPr id="68620" name="Straight Arrow Connector 15"/>
          <p:cNvCxnSpPr>
            <a:cxnSpLocks noChangeShapeType="1"/>
          </p:cNvCxnSpPr>
          <p:nvPr/>
        </p:nvCxnSpPr>
        <p:spPr bwMode="auto">
          <a:xfrm flipH="1" flipV="1">
            <a:off x="5193507" y="3400426"/>
            <a:ext cx="2381" cy="660797"/>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1" name="Date Placeholder 3"/>
          <p:cNvSpPr txBox="1">
            <a:spLocks/>
          </p:cNvSpPr>
          <p:nvPr/>
        </p:nvSpPr>
        <p:spPr bwMode="auto">
          <a:xfrm>
            <a:off x="4363642" y="884635"/>
            <a:ext cx="245864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dirty="0"/>
              <a:t>DISCHARGE CURRENT EXAMPLE</a:t>
            </a:r>
          </a:p>
        </p:txBody>
      </p:sp>
      <p:cxnSp>
        <p:nvCxnSpPr>
          <p:cNvPr id="68622" name="Straight Arrow Connector 15"/>
          <p:cNvCxnSpPr>
            <a:cxnSpLocks noChangeShapeType="1"/>
          </p:cNvCxnSpPr>
          <p:nvPr/>
        </p:nvCxnSpPr>
        <p:spPr bwMode="auto">
          <a:xfrm flipV="1">
            <a:off x="5356623" y="2867025"/>
            <a:ext cx="386953" cy="522685"/>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3" name="Rectangle 53"/>
          <p:cNvSpPr>
            <a:spLocks noChangeArrowheads="1"/>
          </p:cNvSpPr>
          <p:nvPr/>
        </p:nvSpPr>
        <p:spPr bwMode="auto">
          <a:xfrm>
            <a:off x="5211366" y="2581275"/>
            <a:ext cx="330994" cy="361950"/>
          </a:xfrm>
          <a:prstGeom prst="rect">
            <a:avLst/>
          </a:prstGeom>
          <a:noFill/>
          <a:ln w="38100"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cxnSp>
        <p:nvCxnSpPr>
          <p:cNvPr id="68624" name="Straight Arrow Connector 15"/>
          <p:cNvCxnSpPr>
            <a:cxnSpLocks noChangeShapeType="1"/>
          </p:cNvCxnSpPr>
          <p:nvPr/>
        </p:nvCxnSpPr>
        <p:spPr bwMode="auto">
          <a:xfrm flipH="1">
            <a:off x="4586288" y="2518172"/>
            <a:ext cx="564356" cy="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5" name="Straight Arrow Connector 15"/>
          <p:cNvCxnSpPr>
            <a:cxnSpLocks noChangeShapeType="1"/>
          </p:cNvCxnSpPr>
          <p:nvPr/>
        </p:nvCxnSpPr>
        <p:spPr bwMode="auto">
          <a:xfrm>
            <a:off x="4586288" y="1807369"/>
            <a:ext cx="564356" cy="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26" name="Rectangle 71"/>
          <p:cNvSpPr>
            <a:spLocks noChangeArrowheads="1"/>
          </p:cNvSpPr>
          <p:nvPr/>
        </p:nvSpPr>
        <p:spPr bwMode="auto">
          <a:xfrm>
            <a:off x="5857875" y="1535907"/>
            <a:ext cx="330994" cy="203597"/>
          </a:xfrm>
          <a:prstGeom prst="rect">
            <a:avLst/>
          </a:prstGeom>
          <a:noFill/>
          <a:ln w="38100" algn="ctr">
            <a:solidFill>
              <a:srgbClr val="00B0F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cxnSp>
        <p:nvCxnSpPr>
          <p:cNvPr id="68627" name="Straight Arrow Connector 15"/>
          <p:cNvCxnSpPr>
            <a:cxnSpLocks noChangeShapeType="1"/>
          </p:cNvCxnSpPr>
          <p:nvPr/>
        </p:nvCxnSpPr>
        <p:spPr bwMode="auto">
          <a:xfrm flipV="1">
            <a:off x="5195888" y="1595437"/>
            <a:ext cx="447675" cy="215504"/>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8" name="Straight Arrow Connector 15"/>
          <p:cNvCxnSpPr>
            <a:cxnSpLocks noChangeShapeType="1"/>
          </p:cNvCxnSpPr>
          <p:nvPr/>
        </p:nvCxnSpPr>
        <p:spPr bwMode="auto">
          <a:xfrm>
            <a:off x="6548438" y="1754981"/>
            <a:ext cx="1191" cy="66675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cxnSp>
        <p:nvCxnSpPr>
          <p:cNvPr id="68629" name="Straight Arrow Connector 15"/>
          <p:cNvCxnSpPr>
            <a:cxnSpLocks noChangeShapeType="1"/>
          </p:cNvCxnSpPr>
          <p:nvPr/>
        </p:nvCxnSpPr>
        <p:spPr bwMode="auto">
          <a:xfrm>
            <a:off x="6363892" y="3340894"/>
            <a:ext cx="1190" cy="666750"/>
          </a:xfrm>
          <a:prstGeom prst="straightConnector1">
            <a:avLst/>
          </a:prstGeom>
          <a:noFill/>
          <a:ln w="76200"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
        <p:nvSpPr>
          <p:cNvPr id="68630" name="Date Placeholder 3"/>
          <p:cNvSpPr txBox="1">
            <a:spLocks/>
          </p:cNvSpPr>
          <p:nvPr/>
        </p:nvSpPr>
        <p:spPr bwMode="auto">
          <a:xfrm>
            <a:off x="2936081" y="2774156"/>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Spark gaps</a:t>
            </a:r>
          </a:p>
        </p:txBody>
      </p:sp>
      <p:cxnSp>
        <p:nvCxnSpPr>
          <p:cNvPr id="68631" name="Straight Arrow Connector 15"/>
          <p:cNvCxnSpPr>
            <a:cxnSpLocks noChangeShapeType="1"/>
          </p:cNvCxnSpPr>
          <p:nvPr/>
        </p:nvCxnSpPr>
        <p:spPr bwMode="auto">
          <a:xfrm flipV="1">
            <a:off x="3946923" y="2589610"/>
            <a:ext cx="363140" cy="298847"/>
          </a:xfrm>
          <a:prstGeom prst="straightConnector1">
            <a:avLst/>
          </a:prstGeom>
          <a:noFill/>
          <a:ln w="28575"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8632" name="Date Placeholder 3"/>
          <p:cNvSpPr txBox="1">
            <a:spLocks/>
          </p:cNvSpPr>
          <p:nvPr/>
        </p:nvSpPr>
        <p:spPr bwMode="auto">
          <a:xfrm>
            <a:off x="3081338" y="1408510"/>
            <a:ext cx="1047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050"/>
              <a:t>FET caps</a:t>
            </a:r>
          </a:p>
        </p:txBody>
      </p:sp>
      <p:cxnSp>
        <p:nvCxnSpPr>
          <p:cNvPr id="68633" name="Straight Arrow Connector 15"/>
          <p:cNvCxnSpPr>
            <a:cxnSpLocks noChangeShapeType="1"/>
          </p:cNvCxnSpPr>
          <p:nvPr/>
        </p:nvCxnSpPr>
        <p:spPr bwMode="auto">
          <a:xfrm>
            <a:off x="4092179" y="1522810"/>
            <a:ext cx="1134665" cy="588169"/>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4" name="Date Placeholder 3"/>
          <p:cNvSpPr txBox="1">
            <a:spLocks/>
          </p:cNvSpPr>
          <p:nvPr/>
        </p:nvSpPr>
        <p:spPr bwMode="auto">
          <a:xfrm>
            <a:off x="3150394" y="3505201"/>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FETs </a:t>
            </a:r>
          </a:p>
          <a:p>
            <a:pPr algn="ctr" eaLnBrk="1" hangingPunct="1">
              <a:spcBef>
                <a:spcPct val="0"/>
              </a:spcBef>
              <a:buFontTx/>
              <a:buNone/>
            </a:pPr>
            <a:r>
              <a:rPr lang="en-US" altLang="en-US" sz="1050"/>
              <a:t>(back side)</a:t>
            </a:r>
          </a:p>
        </p:txBody>
      </p:sp>
      <p:cxnSp>
        <p:nvCxnSpPr>
          <p:cNvPr id="68635" name="Straight Arrow Connector 15"/>
          <p:cNvCxnSpPr>
            <a:cxnSpLocks noChangeShapeType="1"/>
          </p:cNvCxnSpPr>
          <p:nvPr/>
        </p:nvCxnSpPr>
        <p:spPr bwMode="auto">
          <a:xfrm flipV="1">
            <a:off x="3901679" y="2957513"/>
            <a:ext cx="1231106" cy="640556"/>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6" name="Date Placeholder 3"/>
          <p:cNvSpPr txBox="1">
            <a:spLocks/>
          </p:cNvSpPr>
          <p:nvPr/>
        </p:nvSpPr>
        <p:spPr bwMode="auto">
          <a:xfrm>
            <a:off x="6831806" y="1284685"/>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Sense </a:t>
            </a:r>
          </a:p>
          <a:p>
            <a:pPr algn="ctr" eaLnBrk="1" hangingPunct="1">
              <a:spcBef>
                <a:spcPct val="0"/>
              </a:spcBef>
              <a:buFontTx/>
              <a:buNone/>
            </a:pPr>
            <a:r>
              <a:rPr lang="en-US" altLang="en-US" sz="1050"/>
              <a:t>Resistor</a:t>
            </a:r>
          </a:p>
        </p:txBody>
      </p:sp>
      <p:cxnSp>
        <p:nvCxnSpPr>
          <p:cNvPr id="68637" name="Straight Arrow Connector 15"/>
          <p:cNvCxnSpPr>
            <a:cxnSpLocks noChangeShapeType="1"/>
          </p:cNvCxnSpPr>
          <p:nvPr/>
        </p:nvCxnSpPr>
        <p:spPr bwMode="auto">
          <a:xfrm flipH="1">
            <a:off x="6243637" y="1464469"/>
            <a:ext cx="787004" cy="153591"/>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38" name="Date Placeholder 3"/>
          <p:cNvSpPr txBox="1">
            <a:spLocks/>
          </p:cNvSpPr>
          <p:nvPr/>
        </p:nvSpPr>
        <p:spPr bwMode="auto">
          <a:xfrm>
            <a:off x="6829425" y="2701529"/>
            <a:ext cx="104775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50"/>
              <a:t>VCC </a:t>
            </a:r>
          </a:p>
          <a:p>
            <a:pPr algn="ctr" eaLnBrk="1" hangingPunct="1">
              <a:spcBef>
                <a:spcPct val="0"/>
              </a:spcBef>
              <a:buFontTx/>
              <a:buNone/>
            </a:pPr>
            <a:r>
              <a:rPr lang="en-US" altLang="en-US" sz="1050"/>
              <a:t>Resistor</a:t>
            </a:r>
          </a:p>
        </p:txBody>
      </p:sp>
      <p:cxnSp>
        <p:nvCxnSpPr>
          <p:cNvPr id="68639" name="Straight Arrow Connector 15"/>
          <p:cNvCxnSpPr>
            <a:cxnSpLocks noChangeShapeType="1"/>
          </p:cNvCxnSpPr>
          <p:nvPr/>
        </p:nvCxnSpPr>
        <p:spPr bwMode="auto">
          <a:xfrm flipH="1" flipV="1">
            <a:off x="6182916" y="2126456"/>
            <a:ext cx="932259" cy="725091"/>
          </a:xfrm>
          <a:prstGeom prst="straightConnector1">
            <a:avLst/>
          </a:prstGeom>
          <a:noFill/>
          <a:ln w="28575" algn="ctr">
            <a:solidFill>
              <a:srgbClr val="00B0F0"/>
            </a:solidFill>
            <a:round/>
            <a:headEnd type="none" w="sm" len="sm"/>
            <a:tailEnd type="arrow" w="med" len="med"/>
          </a:ln>
          <a:extLst>
            <a:ext uri="{909E8E84-426E-40DD-AFC4-6F175D3DCCD1}">
              <a14:hiddenFill xmlns:a14="http://schemas.microsoft.com/office/drawing/2010/main">
                <a:noFill/>
              </a14:hiddenFill>
            </a:ext>
          </a:extLst>
        </p:spPr>
      </p:cxnSp>
      <p:sp>
        <p:nvSpPr>
          <p:cNvPr id="68640" name="Rectangle 103"/>
          <p:cNvSpPr>
            <a:spLocks noChangeArrowheads="1"/>
          </p:cNvSpPr>
          <p:nvPr/>
        </p:nvSpPr>
        <p:spPr bwMode="auto">
          <a:xfrm>
            <a:off x="1519238" y="3158728"/>
            <a:ext cx="933450" cy="1195388"/>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1" name="Rectangle 104"/>
          <p:cNvSpPr>
            <a:spLocks noChangeArrowheads="1"/>
          </p:cNvSpPr>
          <p:nvPr/>
        </p:nvSpPr>
        <p:spPr bwMode="auto">
          <a:xfrm>
            <a:off x="4310063" y="2071688"/>
            <a:ext cx="314325" cy="525066"/>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2" name="Rectangle 105"/>
          <p:cNvSpPr>
            <a:spLocks noChangeArrowheads="1"/>
          </p:cNvSpPr>
          <p:nvPr/>
        </p:nvSpPr>
        <p:spPr bwMode="auto">
          <a:xfrm>
            <a:off x="5294710" y="1915717"/>
            <a:ext cx="315515" cy="526256"/>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8643" name="Rectangle 106"/>
          <p:cNvSpPr>
            <a:spLocks noChangeArrowheads="1"/>
          </p:cNvSpPr>
          <p:nvPr/>
        </p:nvSpPr>
        <p:spPr bwMode="auto">
          <a:xfrm>
            <a:off x="5965032" y="1926431"/>
            <a:ext cx="178594" cy="291704"/>
          </a:xfrm>
          <a:prstGeom prst="rect">
            <a:avLst/>
          </a:prstGeom>
          <a:noFill/>
          <a:ln w="38100" algn="ctr">
            <a:solidFill>
              <a:srgbClr val="FFFF00"/>
            </a:solidFill>
            <a:prstDash val="sys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37"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r>
              <a:rPr lang="en-US" kern="0" dirty="0">
                <a:solidFill>
                  <a:srgbClr val="FF0000"/>
                </a:solidFill>
              </a:rPr>
              <a:t>bq40z50 EVM Layout</a:t>
            </a:r>
            <a:endParaRPr lang="en-US" kern="0" dirty="0"/>
          </a:p>
        </p:txBody>
      </p:sp>
    </p:spTree>
    <p:extLst>
      <p:ext uri="{BB962C8B-B14F-4D97-AF65-F5344CB8AC3E}">
        <p14:creationId xmlns:p14="http://schemas.microsoft.com/office/powerpoint/2010/main" val="248431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1" name="Text Box 123"/>
          <p:cNvSpPr txBox="1">
            <a:spLocks noChangeArrowheads="1"/>
          </p:cNvSpPr>
          <p:nvPr/>
        </p:nvSpPr>
        <p:spPr bwMode="auto">
          <a:xfrm>
            <a:off x="5740087" y="3750553"/>
            <a:ext cx="3092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1400" dirty="0">
                <a:latin typeface="Arial Narrow" panose="020B0606020202030204" pitchFamily="34" charset="0"/>
              </a:rPr>
              <a:t>   Pin Exposure will get ESD Hit</a:t>
            </a:r>
          </a:p>
          <a:p>
            <a:pPr eaLnBrk="1" hangingPunct="1">
              <a:buFontTx/>
              <a:buChar char="•"/>
            </a:pPr>
            <a:r>
              <a:rPr lang="en-US" altLang="en-US" sz="1400" dirty="0">
                <a:latin typeface="Arial Narrow" panose="020B0606020202030204" pitchFamily="34" charset="0"/>
              </a:rPr>
              <a:t>   ESD  damages Protection FETs and BMU</a:t>
            </a:r>
          </a:p>
        </p:txBody>
      </p:sp>
      <p:sp>
        <p:nvSpPr>
          <p:cNvPr id="22576"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2577"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1CE8D8-BD31-4FCE-BC3C-C91309AFBD78}" type="slidenum">
              <a:rPr lang="en-US" altLang="en-US" sz="600"/>
              <a:pPr algn="r" eaLnBrk="1" hangingPunct="1"/>
              <a:t>14</a:t>
            </a:fld>
            <a:endParaRPr lang="en-US" altLang="en-US" sz="600"/>
          </a:p>
        </p:txBody>
      </p:sp>
      <p:pic>
        <p:nvPicPr>
          <p:cNvPr id="5" name="Picture 4"/>
          <p:cNvPicPr>
            <a:picLocks noChangeAspect="1"/>
          </p:cNvPicPr>
          <p:nvPr/>
        </p:nvPicPr>
        <p:blipFill>
          <a:blip r:embed="rId3"/>
          <a:stretch>
            <a:fillRect/>
          </a:stretch>
        </p:blipFill>
        <p:spPr>
          <a:xfrm>
            <a:off x="1021292" y="495058"/>
            <a:ext cx="4666258" cy="3517105"/>
          </a:xfrm>
          <a:prstGeom prst="rect">
            <a:avLst/>
          </a:prstGeom>
        </p:spPr>
      </p:pic>
      <p:sp>
        <p:nvSpPr>
          <p:cNvPr id="381"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Battery Pack ESD Hit</a:t>
            </a:r>
            <a:endParaRPr lang="en-US" sz="1500" kern="0" dirty="0">
              <a:solidFill>
                <a:schemeClr val="accent2"/>
              </a:solidFill>
            </a:endParaRPr>
          </a:p>
        </p:txBody>
      </p:sp>
    </p:spTree>
    <p:extLst>
      <p:ext uri="{BB962C8B-B14F-4D97-AF65-F5344CB8AC3E}">
        <p14:creationId xmlns:p14="http://schemas.microsoft.com/office/powerpoint/2010/main" val="1601940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 name="Text Box 163"/>
          <p:cNvSpPr txBox="1">
            <a:spLocks noChangeArrowheads="1"/>
          </p:cNvSpPr>
          <p:nvPr/>
        </p:nvSpPr>
        <p:spPr bwMode="auto">
          <a:xfrm>
            <a:off x="1524737" y="3750352"/>
            <a:ext cx="637698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1400" dirty="0">
                <a:latin typeface="Arial Narrow" panose="020B0606020202030204" pitchFamily="34" charset="0"/>
              </a:rPr>
              <a:t>   Preferred diverting path for a ZAP to Pack +: Capacitors C1 &amp; </a:t>
            </a:r>
            <a:r>
              <a:rPr lang="en-US" altLang="en-US" sz="1400" dirty="0" smtClean="0">
                <a:latin typeface="Arial Narrow" panose="020B0606020202030204" pitchFamily="34" charset="0"/>
              </a:rPr>
              <a:t>C2</a:t>
            </a:r>
          </a:p>
          <a:p>
            <a:pPr eaLnBrk="1" hangingPunct="1">
              <a:spcBef>
                <a:spcPct val="50000"/>
              </a:spcBef>
              <a:buFontTx/>
              <a:buChar char="•"/>
            </a:pPr>
            <a:r>
              <a:rPr lang="en-US" altLang="en-US" sz="1400" dirty="0">
                <a:latin typeface="Arial Narrow" panose="020B0606020202030204" pitchFamily="34" charset="0"/>
              </a:rPr>
              <a:t> </a:t>
            </a:r>
            <a:r>
              <a:rPr lang="en-US" altLang="en-US" sz="1400" dirty="0" smtClean="0">
                <a:latin typeface="Arial Narrow" panose="020B0606020202030204" pitchFamily="34" charset="0"/>
              </a:rPr>
              <a:t>  Ensure </a:t>
            </a:r>
            <a:r>
              <a:rPr lang="en-US" altLang="en-US" sz="1400" dirty="0">
                <a:latin typeface="Arial Narrow" panose="020B0606020202030204" pitchFamily="34" charset="0"/>
              </a:rPr>
              <a:t>caps can absorb 2.5 micro coulombs</a:t>
            </a:r>
          </a:p>
        </p:txBody>
      </p:sp>
      <p:sp>
        <p:nvSpPr>
          <p:cNvPr id="23616"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3617"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D78557B-98C7-491D-B16D-0A3EB204AE7A}" type="slidenum">
              <a:rPr lang="en-US" altLang="en-US" sz="600"/>
              <a:pPr algn="r" eaLnBrk="1" hangingPunct="1"/>
              <a:t>15</a:t>
            </a:fld>
            <a:endParaRPr lang="en-US" altLang="en-US" sz="600"/>
          </a:p>
        </p:txBody>
      </p:sp>
      <p:sp>
        <p:nvSpPr>
          <p:cNvPr id="168"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Battery Pack ESD Protection – PACK+</a:t>
            </a:r>
            <a:endParaRPr lang="en-US" sz="1500" kern="0" dirty="0">
              <a:solidFill>
                <a:schemeClr val="accent2"/>
              </a:solidFill>
            </a:endParaRPr>
          </a:p>
        </p:txBody>
      </p:sp>
      <p:pic>
        <p:nvPicPr>
          <p:cNvPr id="2" name="Picture 1"/>
          <p:cNvPicPr>
            <a:picLocks noChangeAspect="1"/>
          </p:cNvPicPr>
          <p:nvPr/>
        </p:nvPicPr>
        <p:blipFill>
          <a:blip r:embed="rId3"/>
          <a:stretch>
            <a:fillRect/>
          </a:stretch>
        </p:blipFill>
        <p:spPr>
          <a:xfrm>
            <a:off x="1002972" y="838919"/>
            <a:ext cx="5341948" cy="2849784"/>
          </a:xfrm>
          <a:prstGeom prst="rect">
            <a:avLst/>
          </a:prstGeom>
        </p:spPr>
      </p:pic>
    </p:spTree>
    <p:extLst>
      <p:ext uri="{BB962C8B-B14F-4D97-AF65-F5344CB8AC3E}">
        <p14:creationId xmlns:p14="http://schemas.microsoft.com/office/powerpoint/2010/main" val="331581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7" name="Text Box 163"/>
          <p:cNvSpPr txBox="1">
            <a:spLocks noChangeArrowheads="1"/>
          </p:cNvSpPr>
          <p:nvPr/>
        </p:nvSpPr>
        <p:spPr bwMode="auto">
          <a:xfrm>
            <a:off x="1116409" y="3904713"/>
            <a:ext cx="6079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1400" dirty="0">
                <a:latin typeface="Arial Narrow" panose="020B0606020202030204" pitchFamily="34" charset="0"/>
              </a:rPr>
              <a:t>   Preferred diverting path for a ZAP to Pack-: Capacitors C1 &amp; C2</a:t>
            </a:r>
          </a:p>
        </p:txBody>
      </p:sp>
      <p:sp>
        <p:nvSpPr>
          <p:cNvPr id="24638"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4639"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E9434E1-F5E3-43AB-8F88-30FC2D2708D7}" type="slidenum">
              <a:rPr lang="en-US" altLang="en-US" sz="600"/>
              <a:pPr algn="r" eaLnBrk="1" hangingPunct="1"/>
              <a:t>16</a:t>
            </a:fld>
            <a:endParaRPr lang="en-US" altLang="en-US" sz="600"/>
          </a:p>
        </p:txBody>
      </p:sp>
      <p:sp>
        <p:nvSpPr>
          <p:cNvPr id="167"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Battery Pack ESD Protection – PACK-</a:t>
            </a:r>
            <a:endParaRPr lang="en-US" sz="1500" kern="0" dirty="0">
              <a:solidFill>
                <a:schemeClr val="accent2"/>
              </a:solidFill>
            </a:endParaRPr>
          </a:p>
        </p:txBody>
      </p:sp>
      <p:pic>
        <p:nvPicPr>
          <p:cNvPr id="2" name="Picture 1"/>
          <p:cNvPicPr>
            <a:picLocks noChangeAspect="1"/>
          </p:cNvPicPr>
          <p:nvPr/>
        </p:nvPicPr>
        <p:blipFill>
          <a:blip r:embed="rId3"/>
          <a:stretch>
            <a:fillRect/>
          </a:stretch>
        </p:blipFill>
        <p:spPr>
          <a:xfrm>
            <a:off x="975540" y="741738"/>
            <a:ext cx="5519091" cy="3183340"/>
          </a:xfrm>
          <a:prstGeom prst="rect">
            <a:avLst/>
          </a:prstGeom>
        </p:spPr>
      </p:pic>
    </p:spTree>
    <p:extLst>
      <p:ext uri="{BB962C8B-B14F-4D97-AF65-F5344CB8AC3E}">
        <p14:creationId xmlns:p14="http://schemas.microsoft.com/office/powerpoint/2010/main" val="8473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70" name="Text Box 117"/>
          <p:cNvSpPr txBox="1">
            <a:spLocks noChangeArrowheads="1"/>
          </p:cNvSpPr>
          <p:nvPr/>
        </p:nvSpPr>
        <p:spPr bwMode="auto">
          <a:xfrm>
            <a:off x="1561396" y="3924443"/>
            <a:ext cx="6079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1400" dirty="0">
                <a:latin typeface="Arial Narrow" panose="020B0606020202030204" pitchFamily="34" charset="0"/>
              </a:rPr>
              <a:t>    Preferred diverting path for a ZAP to COMM: R1, R2 and D</a:t>
            </a:r>
          </a:p>
        </p:txBody>
      </p:sp>
      <p:sp>
        <p:nvSpPr>
          <p:cNvPr id="25673"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5674"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D10864-B115-4E70-B222-591F07685B4E}" type="slidenum">
              <a:rPr lang="en-US" altLang="en-US" sz="600"/>
              <a:pPr algn="r" eaLnBrk="1" hangingPunct="1"/>
              <a:t>17</a:t>
            </a:fld>
            <a:endParaRPr lang="en-US" altLang="en-US" sz="600"/>
          </a:p>
        </p:txBody>
      </p:sp>
      <p:sp>
        <p:nvSpPr>
          <p:cNvPr id="147"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Battery Pack ESD Protection – Other</a:t>
            </a:r>
            <a:endParaRPr lang="en-US" sz="1500" kern="0" dirty="0">
              <a:solidFill>
                <a:schemeClr val="accent2"/>
              </a:solidFill>
            </a:endParaRPr>
          </a:p>
        </p:txBody>
      </p:sp>
      <p:pic>
        <p:nvPicPr>
          <p:cNvPr id="2" name="Picture 1"/>
          <p:cNvPicPr>
            <a:picLocks noChangeAspect="1"/>
          </p:cNvPicPr>
          <p:nvPr/>
        </p:nvPicPr>
        <p:blipFill>
          <a:blip r:embed="rId3"/>
          <a:stretch>
            <a:fillRect/>
          </a:stretch>
        </p:blipFill>
        <p:spPr>
          <a:xfrm>
            <a:off x="1107583" y="709457"/>
            <a:ext cx="5890066" cy="3184519"/>
          </a:xfrm>
          <a:prstGeom prst="rect">
            <a:avLst/>
          </a:prstGeom>
        </p:spPr>
      </p:pic>
    </p:spTree>
    <p:extLst>
      <p:ext uri="{BB962C8B-B14F-4D97-AF65-F5344CB8AC3E}">
        <p14:creationId xmlns:p14="http://schemas.microsoft.com/office/powerpoint/2010/main" val="2783367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6"/>
          <p:cNvSpPr txBox="1">
            <a:spLocks noChangeArrowheads="1"/>
          </p:cNvSpPr>
          <p:nvPr/>
        </p:nvSpPr>
        <p:spPr bwMode="auto">
          <a:xfrm>
            <a:off x="5436394" y="1208485"/>
            <a:ext cx="13144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a:solidFill>
                  <a:srgbClr val="FF0000"/>
                </a:solidFill>
                <a:latin typeface="Arial Narrow" panose="020B0606020202030204" pitchFamily="34" charset="0"/>
              </a:rPr>
              <a:t>Wrong</a:t>
            </a:r>
          </a:p>
        </p:txBody>
      </p:sp>
      <p:sp>
        <p:nvSpPr>
          <p:cNvPr id="26629" name="Text Box 7"/>
          <p:cNvSpPr txBox="1">
            <a:spLocks noChangeArrowheads="1"/>
          </p:cNvSpPr>
          <p:nvPr/>
        </p:nvSpPr>
        <p:spPr bwMode="auto">
          <a:xfrm>
            <a:off x="5486400" y="3207544"/>
            <a:ext cx="14859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a:solidFill>
                  <a:srgbClr val="0000FF"/>
                </a:solidFill>
                <a:latin typeface="Arial Narrow" panose="020B0606020202030204" pitchFamily="34" charset="0"/>
              </a:rPr>
              <a:t>Right</a:t>
            </a:r>
          </a:p>
        </p:txBody>
      </p:sp>
      <p:grpSp>
        <p:nvGrpSpPr>
          <p:cNvPr id="2" name="Group 1"/>
          <p:cNvGrpSpPr/>
          <p:nvPr/>
        </p:nvGrpSpPr>
        <p:grpSpPr>
          <a:xfrm>
            <a:off x="851241" y="571620"/>
            <a:ext cx="3657600" cy="1620440"/>
            <a:chOff x="851241" y="571620"/>
            <a:chExt cx="3657600" cy="1620440"/>
          </a:xfrm>
        </p:grpSpPr>
        <p:pic>
          <p:nvPicPr>
            <p:cNvPr id="26626" name="Picture 4" descr="FollowElectrons No Single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41" y="571620"/>
              <a:ext cx="3657600"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8"/>
            <p:cNvSpPr>
              <a:spLocks noChangeShapeType="1"/>
            </p:cNvSpPr>
            <p:nvPr/>
          </p:nvSpPr>
          <p:spPr bwMode="auto">
            <a:xfrm>
              <a:off x="2017787" y="1744930"/>
              <a:ext cx="0" cy="292894"/>
            </a:xfrm>
            <a:prstGeom prst="line">
              <a:avLst/>
            </a:prstGeom>
            <a:noFill/>
            <a:ln w="3810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1" name="Line 9"/>
            <p:cNvSpPr>
              <a:spLocks noChangeShapeType="1"/>
            </p:cNvSpPr>
            <p:nvPr/>
          </p:nvSpPr>
          <p:spPr bwMode="auto">
            <a:xfrm>
              <a:off x="2292821" y="1744930"/>
              <a:ext cx="0" cy="292894"/>
            </a:xfrm>
            <a:prstGeom prst="line">
              <a:avLst/>
            </a:prstGeom>
            <a:noFill/>
            <a:ln w="3810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2" name="Line 10"/>
            <p:cNvSpPr>
              <a:spLocks noChangeShapeType="1"/>
            </p:cNvSpPr>
            <p:nvPr/>
          </p:nvSpPr>
          <p:spPr bwMode="auto">
            <a:xfrm>
              <a:off x="2660724" y="1748501"/>
              <a:ext cx="0" cy="289322"/>
            </a:xfrm>
            <a:prstGeom prst="line">
              <a:avLst/>
            </a:prstGeom>
            <a:noFill/>
            <a:ln w="38100">
              <a:solidFill>
                <a:srgbClr val="FF0000"/>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2"/>
          <p:cNvGrpSpPr/>
          <p:nvPr/>
        </p:nvGrpSpPr>
        <p:grpSpPr>
          <a:xfrm>
            <a:off x="851241" y="2242673"/>
            <a:ext cx="3711179" cy="1644254"/>
            <a:chOff x="851241" y="2373976"/>
            <a:chExt cx="3711179" cy="1644254"/>
          </a:xfrm>
        </p:grpSpPr>
        <p:pic>
          <p:nvPicPr>
            <p:cNvPr id="26627" name="Picture 5" descr="FollowElectronsSinglePoint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241" y="2373976"/>
              <a:ext cx="3711179" cy="16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Line 11"/>
            <p:cNvSpPr>
              <a:spLocks noChangeShapeType="1"/>
            </p:cNvSpPr>
            <p:nvPr/>
          </p:nvSpPr>
          <p:spPr bwMode="auto">
            <a:xfrm>
              <a:off x="2037104" y="3549849"/>
              <a:ext cx="0" cy="78581"/>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4" name="Line 12"/>
            <p:cNvSpPr>
              <a:spLocks noChangeShapeType="1"/>
            </p:cNvSpPr>
            <p:nvPr/>
          </p:nvSpPr>
          <p:spPr bwMode="auto">
            <a:xfrm>
              <a:off x="2041866" y="3621286"/>
              <a:ext cx="645319" cy="0"/>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5" name="Line 13"/>
            <p:cNvSpPr>
              <a:spLocks noChangeShapeType="1"/>
            </p:cNvSpPr>
            <p:nvPr/>
          </p:nvSpPr>
          <p:spPr bwMode="auto">
            <a:xfrm>
              <a:off x="2694329" y="3552230"/>
              <a:ext cx="0" cy="78581"/>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6" name="Line 14"/>
            <p:cNvSpPr>
              <a:spLocks noChangeShapeType="1"/>
            </p:cNvSpPr>
            <p:nvPr/>
          </p:nvSpPr>
          <p:spPr bwMode="auto">
            <a:xfrm>
              <a:off x="2315710" y="3561755"/>
              <a:ext cx="0" cy="135731"/>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7" name="Line 15"/>
            <p:cNvSpPr>
              <a:spLocks noChangeShapeType="1"/>
            </p:cNvSpPr>
            <p:nvPr/>
          </p:nvSpPr>
          <p:spPr bwMode="auto">
            <a:xfrm flipH="1">
              <a:off x="1658485" y="3697486"/>
              <a:ext cx="657225" cy="214313"/>
            </a:xfrm>
            <a:prstGeom prst="line">
              <a:avLst/>
            </a:prstGeom>
            <a:noFill/>
            <a:ln w="38100">
              <a:solidFill>
                <a:srgbClr val="0000FF"/>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26638" name="Oval 16"/>
            <p:cNvSpPr>
              <a:spLocks noChangeArrowheads="1"/>
            </p:cNvSpPr>
            <p:nvPr/>
          </p:nvSpPr>
          <p:spPr bwMode="auto">
            <a:xfrm>
              <a:off x="2282372" y="3590330"/>
              <a:ext cx="66675" cy="66675"/>
            </a:xfrm>
            <a:prstGeom prst="ellipse">
              <a:avLst/>
            </a:prstGeom>
            <a:solidFill>
              <a:srgbClr val="0000FF"/>
            </a:solidFill>
            <a:ln w="38100">
              <a:solidFill>
                <a:srgbClr val="0000FF"/>
              </a:solidFill>
              <a:round/>
              <a:headEnd/>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39" name="Oval 17"/>
            <p:cNvSpPr>
              <a:spLocks noChangeArrowheads="1"/>
            </p:cNvSpPr>
            <p:nvPr/>
          </p:nvSpPr>
          <p:spPr bwMode="auto">
            <a:xfrm>
              <a:off x="1639435" y="3883224"/>
              <a:ext cx="66675" cy="66675"/>
            </a:xfrm>
            <a:prstGeom prst="ellipse">
              <a:avLst/>
            </a:prstGeom>
            <a:solidFill>
              <a:srgbClr val="0000FF"/>
            </a:solidFill>
            <a:ln w="38100">
              <a:solidFill>
                <a:srgbClr val="0000FF"/>
              </a:solidFill>
              <a:round/>
              <a:headEnd/>
              <a:tailEnd type="none" w="lg" len="lg"/>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40" name="Oval 18"/>
            <p:cNvSpPr>
              <a:spLocks noChangeArrowheads="1"/>
            </p:cNvSpPr>
            <p:nvPr/>
          </p:nvSpPr>
          <p:spPr bwMode="auto">
            <a:xfrm>
              <a:off x="2141879" y="3399830"/>
              <a:ext cx="359569" cy="390525"/>
            </a:xfrm>
            <a:prstGeom prst="ellipse">
              <a:avLst/>
            </a:prstGeom>
            <a:noFill/>
            <a:ln w="381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6641" name="Text Box 19"/>
          <p:cNvSpPr txBox="1">
            <a:spLocks noChangeArrowheads="1"/>
          </p:cNvSpPr>
          <p:nvPr/>
        </p:nvSpPr>
        <p:spPr bwMode="auto">
          <a:xfrm>
            <a:off x="5472113" y="1665685"/>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latin typeface="Arial Narrow" panose="020B0606020202030204" pitchFamily="34" charset="0"/>
              </a:rPr>
              <a:t>V = L di/dt</a:t>
            </a:r>
          </a:p>
        </p:txBody>
      </p:sp>
      <p:sp>
        <p:nvSpPr>
          <p:cNvPr id="26642" name="Rectangle 20"/>
          <p:cNvSpPr>
            <a:spLocks noChangeArrowheads="1"/>
          </p:cNvSpPr>
          <p:nvPr/>
        </p:nvSpPr>
        <p:spPr bwMode="auto">
          <a:xfrm>
            <a:off x="5176837" y="696516"/>
            <a:ext cx="28241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5000"/>
              </a:lnSpc>
            </a:pPr>
            <a:r>
              <a:rPr lang="en-US" altLang="en-US">
                <a:solidFill>
                  <a:schemeClr val="tx2"/>
                </a:solidFill>
                <a:latin typeface="Arial Narrow" panose="020B0606020202030204" pitchFamily="34" charset="0"/>
              </a:rPr>
              <a:t>Avoid Inductive Voltage Drop</a:t>
            </a:r>
          </a:p>
        </p:txBody>
      </p:sp>
      <p:sp>
        <p:nvSpPr>
          <p:cNvPr id="26643" name="Text Box 21"/>
          <p:cNvSpPr txBox="1">
            <a:spLocks noChangeArrowheads="1"/>
          </p:cNvSpPr>
          <p:nvPr/>
        </p:nvSpPr>
        <p:spPr bwMode="auto">
          <a:xfrm>
            <a:off x="851241" y="4004334"/>
            <a:ext cx="7520027" cy="425054"/>
          </a:xfrm>
          <a:prstGeom prst="rect">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type="none" w="lg" len="lg"/>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latin typeface="Arial Narrow" panose="020B0606020202030204" pitchFamily="34" charset="0"/>
              </a:rPr>
              <a:t>Low level ground systems must connect to a single point at the sense resistor</a:t>
            </a:r>
          </a:p>
        </p:txBody>
      </p:sp>
      <p:sp>
        <p:nvSpPr>
          <p:cNvPr id="26645"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6646"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BDBF265-6898-4367-AE0C-648139AC1BF3}" type="slidenum">
              <a:rPr lang="en-US" altLang="en-US" sz="600"/>
              <a:pPr algn="r" eaLnBrk="1" hangingPunct="1"/>
              <a:t>18</a:t>
            </a:fld>
            <a:endParaRPr lang="en-US" altLang="en-US" sz="600"/>
          </a:p>
        </p:txBody>
      </p:sp>
      <p:sp>
        <p:nvSpPr>
          <p:cNvPr id="24"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Use Proper Grounding</a:t>
            </a:r>
            <a:endParaRPr lang="en-US" sz="1500" kern="0" dirty="0">
              <a:solidFill>
                <a:schemeClr val="accent2"/>
              </a:solidFill>
            </a:endParaRPr>
          </a:p>
        </p:txBody>
      </p:sp>
    </p:spTree>
    <p:extLst>
      <p:ext uri="{BB962C8B-B14F-4D97-AF65-F5344CB8AC3E}">
        <p14:creationId xmlns:p14="http://schemas.microsoft.com/office/powerpoint/2010/main" val="3587865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291829" y="2892028"/>
            <a:ext cx="6562725"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buFontTx/>
              <a:buChar char="•"/>
            </a:pPr>
            <a:r>
              <a:rPr lang="en-US" altLang="en-US" sz="1400">
                <a:latin typeface="Calibri" panose="020F0502020204030204" pitchFamily="34" charset="0"/>
              </a:rPr>
              <a:t>    Use a spark gap at the pack connector</a:t>
            </a:r>
          </a:p>
          <a:p>
            <a:pPr eaLnBrk="1" hangingPunct="1">
              <a:spcBef>
                <a:spcPct val="30000"/>
              </a:spcBef>
              <a:buFontTx/>
              <a:buChar char="•"/>
            </a:pPr>
            <a:r>
              <a:rPr lang="en-US" altLang="en-US" sz="1400">
                <a:latin typeface="Calibri" panose="020F0502020204030204" pitchFamily="34" charset="0"/>
                <a:cs typeface="Times New Roman" panose="02020603050405020304" pitchFamily="18" charset="0"/>
              </a:rPr>
              <a:t>    Reduce Peak Voltage seen by the internal circuit (IC)</a:t>
            </a:r>
          </a:p>
          <a:p>
            <a:pPr eaLnBrk="1" hangingPunct="1">
              <a:spcBef>
                <a:spcPct val="30000"/>
              </a:spcBef>
              <a:buFontTx/>
              <a:buChar char="•"/>
            </a:pPr>
            <a:r>
              <a:rPr lang="en-US" altLang="en-US" sz="1400">
                <a:latin typeface="Calibri" panose="020F0502020204030204" pitchFamily="34" charset="0"/>
                <a:cs typeface="Times New Roman" panose="02020603050405020304" pitchFamily="18" charset="0"/>
              </a:rPr>
              <a:t>    Must be PCB external Layer</a:t>
            </a:r>
          </a:p>
          <a:p>
            <a:pPr eaLnBrk="1" hangingPunct="1">
              <a:spcBef>
                <a:spcPct val="30000"/>
              </a:spcBef>
              <a:buFontTx/>
              <a:buChar char="•"/>
            </a:pPr>
            <a:r>
              <a:rPr lang="en-US" altLang="en-US" sz="1400">
                <a:latin typeface="Calibri" panose="020F0502020204030204" pitchFamily="34" charset="0"/>
                <a:cs typeface="Times New Roman" panose="02020603050405020304" pitchFamily="18" charset="0"/>
              </a:rPr>
              <a:t>    Must be free of solder mask or other non-conductive coating</a:t>
            </a:r>
          </a:p>
          <a:p>
            <a:pPr eaLnBrk="1" hangingPunct="1">
              <a:spcBef>
                <a:spcPct val="30000"/>
              </a:spcBef>
              <a:buFontTx/>
              <a:buChar char="•"/>
            </a:pPr>
            <a:r>
              <a:rPr lang="en-US" altLang="en-US" sz="1400">
                <a:latin typeface="Calibri" panose="020F0502020204030204" pitchFamily="34" charset="0"/>
                <a:cs typeface="Times New Roman" panose="02020603050405020304" pitchFamily="18" charset="0"/>
              </a:rPr>
              <a:t>    A 10-mil (0.2 mm) gap has a voltage breakdown about 1500 volts</a:t>
            </a:r>
          </a:p>
        </p:txBody>
      </p:sp>
      <p:grpSp>
        <p:nvGrpSpPr>
          <p:cNvPr id="27651" name="Group 24"/>
          <p:cNvGrpSpPr>
            <a:grpSpLocks/>
          </p:cNvGrpSpPr>
          <p:nvPr/>
        </p:nvGrpSpPr>
        <p:grpSpPr bwMode="auto">
          <a:xfrm>
            <a:off x="4827878" y="593424"/>
            <a:ext cx="3566287" cy="1864503"/>
            <a:chOff x="3971711" y="651053"/>
            <a:chExt cx="4946258" cy="2667499"/>
          </a:xfrm>
        </p:grpSpPr>
        <p:pic>
          <p:nvPicPr>
            <p:cNvPr id="276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711" y="651053"/>
              <a:ext cx="4946258" cy="266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Oval 5"/>
            <p:cNvSpPr>
              <a:spLocks noChangeArrowheads="1"/>
            </p:cNvSpPr>
            <p:nvPr/>
          </p:nvSpPr>
          <p:spPr bwMode="auto">
            <a:xfrm>
              <a:off x="6959924" y="959700"/>
              <a:ext cx="321470" cy="252171"/>
            </a:xfrm>
            <a:prstGeom prst="ellipse">
              <a:avLst/>
            </a:prstGeom>
            <a:noFill/>
            <a:ln w="444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9" name="Oval 6"/>
            <p:cNvSpPr>
              <a:spLocks noChangeArrowheads="1"/>
            </p:cNvSpPr>
            <p:nvPr/>
          </p:nvSpPr>
          <p:spPr bwMode="auto">
            <a:xfrm rot="5400000">
              <a:off x="5067177" y="1483737"/>
              <a:ext cx="346735" cy="233797"/>
            </a:xfrm>
            <a:prstGeom prst="ellipse">
              <a:avLst/>
            </a:prstGeom>
            <a:noFill/>
            <a:ln w="444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0" name="Oval 7"/>
            <p:cNvSpPr>
              <a:spLocks noChangeArrowheads="1"/>
            </p:cNvSpPr>
            <p:nvPr/>
          </p:nvSpPr>
          <p:spPr bwMode="auto">
            <a:xfrm rot="5400000">
              <a:off x="5680893" y="1494244"/>
              <a:ext cx="346735" cy="233797"/>
            </a:xfrm>
            <a:prstGeom prst="ellipse">
              <a:avLst/>
            </a:prstGeom>
            <a:noFill/>
            <a:ln w="444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1" name="Oval 8"/>
            <p:cNvSpPr>
              <a:spLocks noChangeArrowheads="1"/>
            </p:cNvSpPr>
            <p:nvPr/>
          </p:nvSpPr>
          <p:spPr bwMode="auto">
            <a:xfrm rot="5400000">
              <a:off x="6177711" y="1473230"/>
              <a:ext cx="346735" cy="233797"/>
            </a:xfrm>
            <a:prstGeom prst="ellipse">
              <a:avLst/>
            </a:prstGeom>
            <a:noFill/>
            <a:ln w="444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2" name="Oval 9"/>
            <p:cNvSpPr>
              <a:spLocks noChangeArrowheads="1"/>
            </p:cNvSpPr>
            <p:nvPr/>
          </p:nvSpPr>
          <p:spPr bwMode="auto">
            <a:xfrm rot="5400000">
              <a:off x="6694011" y="1504751"/>
              <a:ext cx="346735" cy="233797"/>
            </a:xfrm>
            <a:prstGeom prst="ellipse">
              <a:avLst/>
            </a:prstGeom>
            <a:noFill/>
            <a:ln w="4445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3" name="Text Box 10"/>
            <p:cNvSpPr txBox="1">
              <a:spLocks noChangeArrowheads="1"/>
            </p:cNvSpPr>
            <p:nvPr/>
          </p:nvSpPr>
          <p:spPr bwMode="auto">
            <a:xfrm>
              <a:off x="4226222" y="2715260"/>
              <a:ext cx="656313"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dirty="0">
                  <a:solidFill>
                    <a:schemeClr val="bg1"/>
                  </a:solidFill>
                  <a:latin typeface="Arial Narrow" panose="020B0606020202030204" pitchFamily="34" charset="0"/>
                </a:rPr>
                <a:t>PACK-</a:t>
              </a:r>
            </a:p>
          </p:txBody>
        </p:sp>
        <p:sp>
          <p:nvSpPr>
            <p:cNvPr id="27664" name="Text Box 11"/>
            <p:cNvSpPr txBox="1">
              <a:spLocks noChangeArrowheads="1"/>
            </p:cNvSpPr>
            <p:nvPr/>
          </p:nvSpPr>
          <p:spPr bwMode="auto">
            <a:xfrm>
              <a:off x="7575133" y="2687913"/>
              <a:ext cx="687440"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a:solidFill>
                    <a:schemeClr val="bg1"/>
                  </a:solidFill>
                  <a:latin typeface="Arial Narrow" panose="020B0606020202030204" pitchFamily="34" charset="0"/>
                </a:rPr>
                <a:t>PACK+</a:t>
              </a:r>
            </a:p>
          </p:txBody>
        </p:sp>
        <p:sp>
          <p:nvSpPr>
            <p:cNvPr id="27665" name="Text Box 12"/>
            <p:cNvSpPr txBox="1">
              <a:spLocks noChangeArrowheads="1"/>
            </p:cNvSpPr>
            <p:nvPr/>
          </p:nvSpPr>
          <p:spPr bwMode="auto">
            <a:xfrm>
              <a:off x="6079829" y="2259409"/>
              <a:ext cx="547372"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a:solidFill>
                    <a:schemeClr val="bg1"/>
                  </a:solidFill>
                  <a:latin typeface="Arial Narrow" panose="020B0606020202030204" pitchFamily="34" charset="0"/>
                </a:rPr>
                <a:t>SMD</a:t>
              </a:r>
            </a:p>
          </p:txBody>
        </p:sp>
        <p:sp>
          <p:nvSpPr>
            <p:cNvPr id="27666" name="Text Box 13"/>
            <p:cNvSpPr txBox="1">
              <a:spLocks noChangeArrowheads="1"/>
            </p:cNvSpPr>
            <p:nvPr/>
          </p:nvSpPr>
          <p:spPr bwMode="auto">
            <a:xfrm>
              <a:off x="6650925" y="2259409"/>
              <a:ext cx="547372"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a:solidFill>
                    <a:schemeClr val="bg1"/>
                  </a:solidFill>
                  <a:latin typeface="Arial Narrow" panose="020B0606020202030204" pitchFamily="34" charset="0"/>
                </a:rPr>
                <a:t>SMC</a:t>
              </a:r>
            </a:p>
          </p:txBody>
        </p:sp>
        <p:sp>
          <p:nvSpPr>
            <p:cNvPr id="27667" name="Text Box 14"/>
            <p:cNvSpPr txBox="1">
              <a:spLocks noChangeArrowheads="1"/>
            </p:cNvSpPr>
            <p:nvPr/>
          </p:nvSpPr>
          <p:spPr bwMode="auto">
            <a:xfrm>
              <a:off x="5665479" y="2259409"/>
              <a:ext cx="336160"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a:solidFill>
                    <a:schemeClr val="bg1"/>
                  </a:solidFill>
                  <a:latin typeface="Arial Narrow" panose="020B0606020202030204" pitchFamily="34" charset="0"/>
                </a:rPr>
                <a:t>T</a:t>
              </a:r>
            </a:p>
          </p:txBody>
        </p:sp>
        <p:sp>
          <p:nvSpPr>
            <p:cNvPr id="27668" name="Text Box 15"/>
            <p:cNvSpPr txBox="1">
              <a:spLocks noChangeArrowheads="1"/>
            </p:cNvSpPr>
            <p:nvPr/>
          </p:nvSpPr>
          <p:spPr bwMode="auto">
            <a:xfrm>
              <a:off x="4965671" y="2259409"/>
              <a:ext cx="611847" cy="33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900">
                  <a:solidFill>
                    <a:schemeClr val="bg1"/>
                  </a:solidFill>
                  <a:latin typeface="Arial Narrow" panose="020B0606020202030204" pitchFamily="34" charset="0"/>
                  <a:ea typeface="SimSun" panose="02010600030101010101" pitchFamily="2" charset="-122"/>
                </a:rPr>
                <a:t>PRES</a:t>
              </a:r>
            </a:p>
          </p:txBody>
        </p:sp>
      </p:grpSp>
      <p:sp>
        <p:nvSpPr>
          <p:cNvPr id="27653"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7654"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EFBB0D-C2AF-4086-AD5C-906ADE373C31}" type="slidenum">
              <a:rPr lang="en-US" altLang="en-US" sz="600"/>
              <a:pPr algn="r" eaLnBrk="1" hangingPunct="1"/>
              <a:t>19</a:t>
            </a:fld>
            <a:endParaRPr lang="en-US" altLang="en-US" sz="600"/>
          </a:p>
        </p:txBody>
      </p:sp>
      <p:pic>
        <p:nvPicPr>
          <p:cNvPr id="2765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556" y="619294"/>
            <a:ext cx="2254541" cy="163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656" name="Text Box 8"/>
          <p:cNvSpPr txBox="1">
            <a:spLocks noChangeArrowheads="1"/>
          </p:cNvSpPr>
          <p:nvPr/>
        </p:nvSpPr>
        <p:spPr bwMode="auto">
          <a:xfrm>
            <a:off x="1291829" y="2333397"/>
            <a:ext cx="2532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400" dirty="0">
                <a:latin typeface="Calibri" panose="020F0502020204030204" pitchFamily="34" charset="0"/>
                <a:ea typeface="SimSun" panose="02010600030101010101" pitchFamily="2" charset="-122"/>
              </a:rPr>
              <a:t>Spark gap on the right has been </a:t>
            </a:r>
          </a:p>
          <a:p>
            <a:pPr eaLnBrk="1" hangingPunct="1"/>
            <a:r>
              <a:rPr lang="en-US" altLang="zh-CN" sz="1400" dirty="0">
                <a:latin typeface="Calibri" panose="020F0502020204030204" pitchFamily="34" charset="0"/>
                <a:ea typeface="SimSun" panose="02010600030101010101" pitchFamily="2" charset="-122"/>
              </a:rPr>
              <a:t>exposed to multiple ESD strikes.</a:t>
            </a:r>
          </a:p>
        </p:txBody>
      </p:sp>
      <p:sp>
        <p:nvSpPr>
          <p:cNvPr id="21"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Use Spark Gaps</a:t>
            </a:r>
            <a:endParaRPr lang="en-US" sz="1500" kern="0" dirty="0">
              <a:solidFill>
                <a:schemeClr val="accent2"/>
              </a:solidFill>
            </a:endParaRPr>
          </a:p>
        </p:txBody>
      </p:sp>
      <p:sp>
        <p:nvSpPr>
          <p:cNvPr id="22" name="Text Box 8"/>
          <p:cNvSpPr txBox="1">
            <a:spLocks noChangeArrowheads="1"/>
          </p:cNvSpPr>
          <p:nvPr/>
        </p:nvSpPr>
        <p:spPr bwMode="auto">
          <a:xfrm>
            <a:off x="3849987" y="717954"/>
            <a:ext cx="106928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400" dirty="0">
                <a:latin typeface="Calibri" panose="020F0502020204030204" pitchFamily="34" charset="0"/>
                <a:ea typeface="SimSun" panose="02010600030101010101" pitchFamily="2" charset="-122"/>
              </a:rPr>
              <a:t>Spark gap </a:t>
            </a:r>
            <a:r>
              <a:rPr lang="en-US" altLang="zh-CN" sz="1400" dirty="0" smtClean="0">
                <a:latin typeface="Calibri" panose="020F0502020204030204" pitchFamily="34" charset="0"/>
                <a:ea typeface="SimSun" panose="02010600030101010101" pitchFamily="2" charset="-122"/>
              </a:rPr>
              <a:t>after a few strikes.</a:t>
            </a:r>
            <a:endParaRPr lang="en-US" altLang="zh-CN" sz="1400" dirty="0">
              <a:latin typeface="Calibri" panose="020F0502020204030204" pitchFamily="34" charset="0"/>
              <a:ea typeface="SimSun" panose="02010600030101010101" pitchFamily="2" charset="-122"/>
            </a:endParaRPr>
          </a:p>
        </p:txBody>
      </p:sp>
      <p:cxnSp>
        <p:nvCxnSpPr>
          <p:cNvPr id="3" name="Straight Arrow Connector 2"/>
          <p:cNvCxnSpPr/>
          <p:nvPr/>
        </p:nvCxnSpPr>
        <p:spPr>
          <a:xfrm flipH="1">
            <a:off x="2866022" y="1085042"/>
            <a:ext cx="958680" cy="50969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99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Agenda</a:t>
            </a:r>
          </a:p>
        </p:txBody>
      </p:sp>
      <p:sp>
        <p:nvSpPr>
          <p:cNvPr id="10243" name="Rectangle 3"/>
          <p:cNvSpPr>
            <a:spLocks noGrp="1" noChangeArrowheads="1"/>
          </p:cNvSpPr>
          <p:nvPr>
            <p:ph idx="1"/>
          </p:nvPr>
        </p:nvSpPr>
        <p:spPr/>
        <p:txBody>
          <a:bodyPr/>
          <a:lstStyle/>
          <a:p>
            <a:r>
              <a:rPr lang="en-US" dirty="0"/>
              <a:t>Special pack applications</a:t>
            </a:r>
          </a:p>
          <a:p>
            <a:pPr lvl="1"/>
            <a:r>
              <a:rPr lang="en-US" dirty="0"/>
              <a:t>High charge and discharge rates</a:t>
            </a:r>
          </a:p>
          <a:p>
            <a:pPr lvl="1"/>
            <a:r>
              <a:rPr lang="en-US" dirty="0"/>
              <a:t>High capacity packs</a:t>
            </a:r>
          </a:p>
          <a:p>
            <a:pPr lvl="1"/>
            <a:r>
              <a:rPr lang="en-US" dirty="0" smtClean="0"/>
              <a:t>High cell count </a:t>
            </a:r>
            <a:r>
              <a:rPr lang="en-US" dirty="0"/>
              <a:t>packs</a:t>
            </a:r>
          </a:p>
          <a:p>
            <a:r>
              <a:rPr lang="en-US" dirty="0" smtClean="0"/>
              <a:t>Hardware </a:t>
            </a:r>
            <a:r>
              <a:rPr lang="en-US" dirty="0"/>
              <a:t>considerations</a:t>
            </a:r>
          </a:p>
          <a:p>
            <a:pPr lvl="1"/>
            <a:r>
              <a:rPr lang="en-US" dirty="0"/>
              <a:t>Design consideration for boards</a:t>
            </a:r>
          </a:p>
          <a:p>
            <a:pPr lvl="1"/>
            <a:r>
              <a:rPr lang="en-US" dirty="0"/>
              <a:t>Sense Resistor Choices </a:t>
            </a:r>
          </a:p>
          <a:p>
            <a:pPr lvl="1"/>
            <a:r>
              <a:rPr lang="en-US" dirty="0"/>
              <a:t>FET selection for gauge + protectors</a:t>
            </a:r>
          </a:p>
          <a:p>
            <a:pPr lvl="1"/>
            <a:r>
              <a:rPr lang="en-US" dirty="0"/>
              <a:t>Calibration</a:t>
            </a:r>
          </a:p>
          <a:p>
            <a:r>
              <a:rPr lang="en-US" dirty="0" smtClean="0"/>
              <a:t>Parameter </a:t>
            </a:r>
            <a:r>
              <a:rPr lang="en-US" dirty="0"/>
              <a:t>configuration</a:t>
            </a:r>
          </a:p>
          <a:p>
            <a:r>
              <a:rPr lang="en-US" dirty="0" smtClean="0"/>
              <a:t>Products (bq78350</a:t>
            </a:r>
            <a:r>
              <a:rPr lang="en-US" dirty="0"/>
              <a:t>, </a:t>
            </a:r>
            <a:r>
              <a:rPr lang="en-US" dirty="0" smtClean="0"/>
              <a:t>bq34z100-G1)</a:t>
            </a:r>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049628" y="3723642"/>
            <a:ext cx="7015766"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Char char="•"/>
            </a:pPr>
            <a:r>
              <a:rPr lang="en-US" altLang="en-US" sz="1400" dirty="0"/>
              <a:t> 100 ohms keeps signal edges sharp, but </a:t>
            </a:r>
            <a:r>
              <a:rPr lang="en-US" altLang="en-US" sz="1400" dirty="0" err="1" smtClean="0"/>
              <a:t>Zeners</a:t>
            </a:r>
            <a:r>
              <a:rPr lang="en-US" altLang="en-US" sz="1400" dirty="0" smtClean="0"/>
              <a:t> </a:t>
            </a:r>
            <a:r>
              <a:rPr lang="en-US" altLang="en-US" sz="1400" dirty="0"/>
              <a:t>may not survive continuous short</a:t>
            </a:r>
          </a:p>
          <a:p>
            <a:pPr eaLnBrk="1" hangingPunct="1">
              <a:spcBef>
                <a:spcPct val="50000"/>
              </a:spcBef>
              <a:buFontTx/>
              <a:buChar char="•"/>
            </a:pPr>
            <a:r>
              <a:rPr lang="en-US" altLang="en-US" sz="1400" dirty="0"/>
              <a:t> Insure that diodes returns to Pack – not to low current ground</a:t>
            </a:r>
          </a:p>
        </p:txBody>
      </p:sp>
      <p:sp>
        <p:nvSpPr>
          <p:cNvPr id="28676" name="Date Placeholder 3"/>
          <p:cNvSpPr txBox="1">
            <a:spLocks/>
          </p:cNvSpPr>
          <p:nvPr/>
        </p:nvSpPr>
        <p:spPr bwMode="auto">
          <a:xfrm>
            <a:off x="1402556"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
              <a:t>10/24/2012</a:t>
            </a:r>
          </a:p>
        </p:txBody>
      </p:sp>
      <p:sp>
        <p:nvSpPr>
          <p:cNvPr id="28677" name="Slide Number Placeholder 6"/>
          <p:cNvSpPr txBox="1">
            <a:spLocks/>
          </p:cNvSpPr>
          <p:nvPr/>
        </p:nvSpPr>
        <p:spPr bwMode="auto">
          <a:xfrm>
            <a:off x="6140054" y="4844654"/>
            <a:ext cx="1600200"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4D9F942-DA9A-4764-9D1B-CC58A9E1AD94}" type="slidenum">
              <a:rPr lang="en-US" altLang="en-US" sz="600"/>
              <a:pPr algn="r" eaLnBrk="1" hangingPunct="1"/>
              <a:t>20</a:t>
            </a:fld>
            <a:endParaRPr lang="en-US" altLang="en-US" sz="600"/>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418" y="504540"/>
            <a:ext cx="4757738" cy="315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2"/>
          <p:cNvSpPr txBox="1">
            <a:spLocks noChangeArrowheads="1"/>
          </p:cNvSpPr>
          <p:nvPr/>
        </p:nvSpPr>
        <p:spPr>
          <a:xfrm>
            <a:off x="231775" y="107163"/>
            <a:ext cx="8458200" cy="610791"/>
          </a:xfrm>
          <a:prstGeom prst="rect">
            <a:avLst/>
          </a:prstGeom>
        </p:spPr>
        <p:txBody>
          <a:bodyPr/>
          <a:lst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a:lstStyle>
          <a:p>
            <a:pPr>
              <a:defRPr/>
            </a:pPr>
            <a:r>
              <a:rPr lang="en-US" kern="0" dirty="0">
                <a:solidFill>
                  <a:srgbClr val="FF0000"/>
                </a:solidFill>
              </a:rPr>
              <a:t>Communications Line Protection</a:t>
            </a:r>
            <a:endParaRPr lang="en-US" sz="1500" kern="0" dirty="0">
              <a:solidFill>
                <a:schemeClr val="accent2"/>
              </a:solidFill>
            </a:endParaRPr>
          </a:p>
        </p:txBody>
      </p:sp>
    </p:spTree>
    <p:extLst>
      <p:ext uri="{BB962C8B-B14F-4D97-AF65-F5344CB8AC3E}">
        <p14:creationId xmlns:p14="http://schemas.microsoft.com/office/powerpoint/2010/main" val="1381814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33378" y="786358"/>
            <a:ext cx="8467725" cy="1263160"/>
          </a:xfrm>
        </p:spPr>
        <p:txBody>
          <a:bodyPr/>
          <a:lstStyle/>
          <a:p>
            <a:r>
              <a:rPr lang="en-US" dirty="0" smtClean="0"/>
              <a:t>The sense resistor is one of the most critical components for good gauging performance. </a:t>
            </a:r>
          </a:p>
          <a:p>
            <a:r>
              <a:rPr lang="en-US" dirty="0" smtClean="0"/>
              <a:t>All of the gauge use a differential input stage to measure the voltage across the sense resistor to count coulombs. </a:t>
            </a:r>
          </a:p>
          <a:p>
            <a:pPr marL="284347" lvl="1" indent="0">
              <a:buNone/>
            </a:pPr>
            <a:endParaRPr lang="en-US" sz="1600" dirty="0" smtClean="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21</a:t>
            </a:fld>
            <a:endParaRPr lang="en-US" smtClean="0"/>
          </a:p>
        </p:txBody>
      </p:sp>
      <p:sp>
        <p:nvSpPr>
          <p:cNvPr id="9" name="Rectangle 3"/>
          <p:cNvSpPr txBox="1">
            <a:spLocks noChangeArrowheads="1"/>
          </p:cNvSpPr>
          <p:nvPr/>
        </p:nvSpPr>
        <p:spPr bwMode="auto">
          <a:xfrm>
            <a:off x="333378" y="2049519"/>
            <a:ext cx="4629065" cy="91851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US" kern="0" dirty="0"/>
              <a:t>A filter is added to reduce the effects of noise and transients on current measurements. The filter should be placed close to the device. </a:t>
            </a:r>
          </a:p>
        </p:txBody>
      </p:sp>
      <p:sp>
        <p:nvSpPr>
          <p:cNvPr id="10" name="Rectangle 3"/>
          <p:cNvSpPr txBox="1">
            <a:spLocks noChangeArrowheads="1"/>
          </p:cNvSpPr>
          <p:nvPr/>
        </p:nvSpPr>
        <p:spPr bwMode="auto">
          <a:xfrm>
            <a:off x="333378" y="3196634"/>
            <a:ext cx="8467725" cy="1527774"/>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US" kern="0" dirty="0" smtClean="0"/>
              <a:t>An additional high frequency capacitor can be placed between C18 and the device, if very fast transients are present. </a:t>
            </a:r>
          </a:p>
          <a:p>
            <a:r>
              <a:rPr lang="en-US" dirty="0"/>
              <a:t>The signal traces should be routed parallel to one another and an close a possible to help with common-mode rejection. </a:t>
            </a:r>
          </a:p>
          <a:p>
            <a:endParaRPr lang="en-US" kern="0" dirty="0" smtClean="0"/>
          </a:p>
          <a:p>
            <a:pPr marL="284347" lvl="1" indent="0">
              <a:buFontTx/>
              <a:buNone/>
            </a:pPr>
            <a:endParaRPr lang="en-US" kern="0" dirty="0" smtClean="0"/>
          </a:p>
        </p:txBody>
      </p:sp>
      <p:pic>
        <p:nvPicPr>
          <p:cNvPr id="11" name="Picture 10"/>
          <p:cNvPicPr>
            <a:picLocks noChangeAspect="1"/>
          </p:cNvPicPr>
          <p:nvPr/>
        </p:nvPicPr>
        <p:blipFill>
          <a:blip r:embed="rId2"/>
          <a:stretch>
            <a:fillRect/>
          </a:stretch>
        </p:blipFill>
        <p:spPr>
          <a:xfrm>
            <a:off x="4962443" y="1753680"/>
            <a:ext cx="3422374" cy="1306206"/>
          </a:xfrm>
          <a:prstGeom prst="rect">
            <a:avLst/>
          </a:prstGeom>
        </p:spPr>
      </p:pic>
      <p:sp>
        <p:nvSpPr>
          <p:cNvPr id="12" name="Rectangle 2"/>
          <p:cNvSpPr>
            <a:spLocks noGrp="1" noChangeArrowheads="1"/>
          </p:cNvSpPr>
          <p:nvPr>
            <p:ph type="title"/>
          </p:nvPr>
        </p:nvSpPr>
        <p:spPr>
          <a:xfrm>
            <a:off x="231775" y="107163"/>
            <a:ext cx="8458200" cy="610791"/>
          </a:xfrm>
        </p:spPr>
        <p:txBody>
          <a:bodyPr/>
          <a:lstStyle/>
          <a:p>
            <a:r>
              <a:rPr lang="en-US" dirty="0"/>
              <a:t>Sense Resistor Choices </a:t>
            </a:r>
          </a:p>
        </p:txBody>
      </p:sp>
    </p:spTree>
    <p:extLst>
      <p:ext uri="{BB962C8B-B14F-4D97-AF65-F5344CB8AC3E}">
        <p14:creationId xmlns:p14="http://schemas.microsoft.com/office/powerpoint/2010/main" val="3341727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Sense Resistor Choices </a:t>
            </a:r>
          </a:p>
        </p:txBody>
      </p:sp>
      <p:sp>
        <p:nvSpPr>
          <p:cNvPr id="10243" name="Rectangle 3"/>
          <p:cNvSpPr>
            <a:spLocks noGrp="1" noChangeArrowheads="1"/>
          </p:cNvSpPr>
          <p:nvPr>
            <p:ph idx="1"/>
          </p:nvPr>
        </p:nvSpPr>
        <p:spPr>
          <a:xfrm>
            <a:off x="333378" y="786358"/>
            <a:ext cx="8467725" cy="1263160"/>
          </a:xfrm>
        </p:spPr>
        <p:txBody>
          <a:bodyPr/>
          <a:lstStyle/>
          <a:p>
            <a:r>
              <a:rPr lang="en-US" dirty="0" smtClean="0"/>
              <a:t>We recommend that a </a:t>
            </a:r>
            <a:r>
              <a:rPr lang="en-US" dirty="0"/>
              <a:t>50ppm </a:t>
            </a:r>
            <a:r>
              <a:rPr lang="en-US" dirty="0" smtClean="0"/>
              <a:t>Temperature </a:t>
            </a:r>
            <a:r>
              <a:rPr lang="en-US" dirty="0"/>
              <a:t>Coefficient of </a:t>
            </a:r>
            <a:r>
              <a:rPr lang="en-US" dirty="0" smtClean="0"/>
              <a:t>Resistance (TCR) resistor be used to improve accuracy.</a:t>
            </a:r>
          </a:p>
          <a:p>
            <a:r>
              <a:rPr lang="en-US" dirty="0">
                <a:solidFill>
                  <a:srgbClr val="000000"/>
                </a:solidFill>
              </a:rPr>
              <a:t>The value of the resistor will depend on the device. You must consider </a:t>
            </a:r>
            <a:r>
              <a:rPr lang="en-US" dirty="0" smtClean="0">
                <a:solidFill>
                  <a:srgbClr val="000000"/>
                </a:solidFill>
              </a:rPr>
              <a:t>the</a:t>
            </a:r>
            <a:endParaRPr lang="en-US" sz="1600" dirty="0" smtClean="0"/>
          </a:p>
        </p:txBody>
      </p:sp>
      <p:sp>
        <p:nvSpPr>
          <p:cNvPr id="10244" name="Slide Number Placeholder 3"/>
          <p:cNvSpPr>
            <a:spLocks noGrp="1"/>
          </p:cNvSpPr>
          <p:nvPr>
            <p:ph type="sldNum" sz="quarter" idx="10"/>
          </p:nvPr>
        </p:nvSpPr>
        <p:spPr/>
        <p:txBody>
          <a:bodyPr/>
          <a:lstStyle/>
          <a:p>
            <a:fld id="{8622773B-7332-4E92-84CF-34A277FF245B}" type="slidenum">
              <a:rPr lang="en-US" smtClean="0">
                <a:solidFill>
                  <a:srgbClr val="000000"/>
                </a:solidFill>
              </a:rPr>
              <a:pPr/>
              <a:t>22</a:t>
            </a:fld>
            <a:endParaRPr lang="en-US" smtClean="0">
              <a:solidFill>
                <a:srgbClr val="000000"/>
              </a:solidFill>
            </a:endParaRPr>
          </a:p>
        </p:txBody>
      </p:sp>
      <p:sp>
        <p:nvSpPr>
          <p:cNvPr id="9" name="Rectangle 3"/>
          <p:cNvSpPr txBox="1">
            <a:spLocks noChangeArrowheads="1"/>
          </p:cNvSpPr>
          <p:nvPr/>
        </p:nvSpPr>
        <p:spPr bwMode="auto">
          <a:xfrm>
            <a:off x="333379" y="1717933"/>
            <a:ext cx="4717894" cy="158891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pPr marL="0" indent="0">
              <a:buNone/>
            </a:pPr>
            <a:r>
              <a:rPr lang="en-US" dirty="0">
                <a:solidFill>
                  <a:srgbClr val="000000"/>
                </a:solidFill>
              </a:rPr>
              <a:t> </a:t>
            </a:r>
            <a:r>
              <a:rPr lang="en-US" dirty="0" smtClean="0">
                <a:solidFill>
                  <a:srgbClr val="000000"/>
                </a:solidFill>
              </a:rPr>
              <a:t>  voltage </a:t>
            </a:r>
            <a:r>
              <a:rPr lang="en-US" dirty="0">
                <a:solidFill>
                  <a:srgbClr val="000000"/>
                </a:solidFill>
              </a:rPr>
              <a:t>drop and coulomb counter </a:t>
            </a:r>
            <a:r>
              <a:rPr lang="en-US" dirty="0" smtClean="0">
                <a:solidFill>
                  <a:srgbClr val="000000"/>
                </a:solidFill>
              </a:rPr>
              <a:t>offset.</a:t>
            </a:r>
          </a:p>
          <a:p>
            <a:pPr marL="0" indent="0">
              <a:buNone/>
            </a:pPr>
            <a:r>
              <a:rPr lang="en-US" sz="1100" dirty="0">
                <a:solidFill>
                  <a:srgbClr val="000000"/>
                </a:solidFill>
              </a:rPr>
              <a:t> </a:t>
            </a:r>
            <a:r>
              <a:rPr lang="en-US" sz="1100" dirty="0" smtClean="0">
                <a:solidFill>
                  <a:srgbClr val="000000"/>
                </a:solidFill>
              </a:rPr>
              <a:t>  </a:t>
            </a:r>
            <a:endParaRPr lang="en-US" sz="1400" dirty="0" smtClean="0">
              <a:solidFill>
                <a:srgbClr val="000000"/>
              </a:solidFill>
            </a:endParaRPr>
          </a:p>
          <a:p>
            <a:pPr marL="0" indent="0">
              <a:buNone/>
            </a:pPr>
            <a:endParaRPr lang="en-US" sz="1400" b="1" dirty="0" smtClean="0">
              <a:solidFill>
                <a:srgbClr val="000000"/>
              </a:solidFill>
            </a:endParaRPr>
          </a:p>
          <a:p>
            <a:pPr marL="0" indent="0">
              <a:buNone/>
            </a:pPr>
            <a:r>
              <a:rPr lang="en-US" sz="1400" b="1" dirty="0" smtClean="0">
                <a:solidFill>
                  <a:srgbClr val="000000"/>
                </a:solidFill>
              </a:rPr>
              <a:t>    R</a:t>
            </a:r>
            <a:r>
              <a:rPr lang="en-US" sz="1400" b="1" baseline="-25000" dirty="0" smtClean="0">
                <a:solidFill>
                  <a:srgbClr val="000000"/>
                </a:solidFill>
              </a:rPr>
              <a:t>SENSE</a:t>
            </a:r>
            <a:r>
              <a:rPr lang="en-US" sz="1400" b="1" dirty="0" smtClean="0">
                <a:solidFill>
                  <a:srgbClr val="000000"/>
                </a:solidFill>
              </a:rPr>
              <a:t> &lt; V</a:t>
            </a:r>
            <a:r>
              <a:rPr lang="en-US" sz="1400" b="1" baseline="-25000" dirty="0" smtClean="0">
                <a:solidFill>
                  <a:srgbClr val="000000"/>
                </a:solidFill>
              </a:rPr>
              <a:t>(SR)</a:t>
            </a:r>
            <a:r>
              <a:rPr lang="en-US" sz="1400" b="1" dirty="0" smtClean="0">
                <a:solidFill>
                  <a:srgbClr val="000000"/>
                </a:solidFill>
              </a:rPr>
              <a:t> / I</a:t>
            </a:r>
            <a:r>
              <a:rPr lang="en-US" sz="1400" b="1" baseline="-25000" dirty="0" smtClean="0">
                <a:solidFill>
                  <a:srgbClr val="000000"/>
                </a:solidFill>
              </a:rPr>
              <a:t>MAX</a:t>
            </a:r>
            <a:r>
              <a:rPr lang="en-US" sz="1400" b="1" dirty="0" smtClean="0">
                <a:solidFill>
                  <a:srgbClr val="000000"/>
                </a:solidFill>
              </a:rPr>
              <a:t>;</a:t>
            </a:r>
            <a:r>
              <a:rPr lang="en-US" sz="1400" b="1" baseline="-25000" dirty="0" smtClean="0">
                <a:solidFill>
                  <a:srgbClr val="000000"/>
                </a:solidFill>
              </a:rPr>
              <a:t> </a:t>
            </a:r>
            <a:r>
              <a:rPr lang="en-US" sz="1400" b="1" dirty="0" smtClean="0">
                <a:solidFill>
                  <a:srgbClr val="000000"/>
                </a:solidFill>
              </a:rPr>
              <a:t>125mV / 100A = 1.25m</a:t>
            </a:r>
            <a:r>
              <a:rPr lang="el-GR" sz="1400" b="1" dirty="0" smtClean="0">
                <a:solidFill>
                  <a:srgbClr val="000000"/>
                </a:solidFill>
              </a:rPr>
              <a:t>Ω</a:t>
            </a:r>
            <a:endParaRPr lang="en-US" sz="1400" b="1" dirty="0" smtClean="0">
              <a:solidFill>
                <a:srgbClr val="000000"/>
              </a:solidFill>
            </a:endParaRPr>
          </a:p>
          <a:p>
            <a:pPr marL="0" indent="0">
              <a:buNone/>
            </a:pPr>
            <a:r>
              <a:rPr lang="en-US" sz="1400" b="1" baseline="-25000" dirty="0">
                <a:solidFill>
                  <a:srgbClr val="000000"/>
                </a:solidFill>
              </a:rPr>
              <a:t> </a:t>
            </a:r>
            <a:r>
              <a:rPr lang="en-US" sz="1400" b="1" dirty="0" smtClean="0">
                <a:solidFill>
                  <a:srgbClr val="000000"/>
                </a:solidFill>
              </a:rPr>
              <a:t>   Input Offset / R</a:t>
            </a:r>
            <a:r>
              <a:rPr lang="en-US" sz="1400" b="1" baseline="-25000" dirty="0" smtClean="0">
                <a:solidFill>
                  <a:srgbClr val="000000"/>
                </a:solidFill>
              </a:rPr>
              <a:t>SENSE</a:t>
            </a:r>
            <a:r>
              <a:rPr lang="en-US" sz="1400" b="1" dirty="0" smtClean="0">
                <a:solidFill>
                  <a:srgbClr val="000000"/>
                </a:solidFill>
              </a:rPr>
              <a:t>; 10uV / 1.25m</a:t>
            </a:r>
            <a:r>
              <a:rPr lang="el-GR" sz="1400" b="1" dirty="0" smtClean="0">
                <a:solidFill>
                  <a:srgbClr val="000000"/>
                </a:solidFill>
              </a:rPr>
              <a:t>Ω</a:t>
            </a:r>
            <a:r>
              <a:rPr lang="en-US" sz="1400" b="1" dirty="0" smtClean="0">
                <a:solidFill>
                  <a:srgbClr val="000000"/>
                </a:solidFill>
              </a:rPr>
              <a:t> = 8mA</a:t>
            </a:r>
            <a:endParaRPr lang="en-US" sz="1400" b="1" dirty="0">
              <a:solidFill>
                <a:srgbClr val="000000"/>
              </a:solidFill>
            </a:endParaRPr>
          </a:p>
          <a:p>
            <a:pPr marL="0" indent="0">
              <a:buNone/>
            </a:pPr>
            <a:r>
              <a:rPr lang="en-US" sz="1200" dirty="0" smtClean="0">
                <a:solidFill>
                  <a:srgbClr val="000000"/>
                </a:solidFill>
              </a:rPr>
              <a:t>	</a:t>
            </a:r>
          </a:p>
        </p:txBody>
      </p:sp>
      <p:sp>
        <p:nvSpPr>
          <p:cNvPr id="10" name="Rectangle 3"/>
          <p:cNvSpPr txBox="1">
            <a:spLocks noChangeArrowheads="1"/>
          </p:cNvSpPr>
          <p:nvPr/>
        </p:nvSpPr>
        <p:spPr bwMode="auto">
          <a:xfrm>
            <a:off x="333378" y="3237457"/>
            <a:ext cx="8467725" cy="124065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US" kern="0" dirty="0" smtClean="0">
                <a:solidFill>
                  <a:srgbClr val="000000"/>
                </a:solidFill>
              </a:rPr>
              <a:t>A filter is added to reduce the effects of noise and transients on current measurements. The filter should be placed close to the device. </a:t>
            </a:r>
          </a:p>
          <a:p>
            <a:r>
              <a:rPr lang="en-US" kern="0" dirty="0" smtClean="0">
                <a:solidFill>
                  <a:srgbClr val="000000"/>
                </a:solidFill>
              </a:rPr>
              <a:t>The signal </a:t>
            </a:r>
            <a:r>
              <a:rPr lang="en-US" kern="0" dirty="0">
                <a:solidFill>
                  <a:srgbClr val="000000"/>
                </a:solidFill>
              </a:rPr>
              <a:t>t</a:t>
            </a:r>
            <a:r>
              <a:rPr lang="en-US" kern="0" dirty="0" smtClean="0">
                <a:solidFill>
                  <a:srgbClr val="000000"/>
                </a:solidFill>
              </a:rPr>
              <a:t>races should be routed parallel to one another and an close a possible to help with common-mode rejection. </a:t>
            </a:r>
          </a:p>
          <a:p>
            <a:pPr marL="284347" lvl="1" indent="0">
              <a:buFontTx/>
              <a:buNone/>
            </a:pPr>
            <a:endParaRPr lang="en-US" kern="0" dirty="0" smtClean="0">
              <a:solidFill>
                <a:srgbClr val="000000"/>
              </a:solidFill>
            </a:endParaRPr>
          </a:p>
        </p:txBody>
      </p:sp>
      <p:pic>
        <p:nvPicPr>
          <p:cNvPr id="2" name="Picture 1"/>
          <p:cNvPicPr>
            <a:picLocks noChangeAspect="1"/>
          </p:cNvPicPr>
          <p:nvPr/>
        </p:nvPicPr>
        <p:blipFill>
          <a:blip r:embed="rId2"/>
          <a:stretch>
            <a:fillRect/>
          </a:stretch>
        </p:blipFill>
        <p:spPr>
          <a:xfrm>
            <a:off x="4962443" y="1753680"/>
            <a:ext cx="3422374" cy="1306206"/>
          </a:xfrm>
          <a:prstGeom prst="rect">
            <a:avLst/>
          </a:prstGeom>
        </p:spPr>
      </p:pic>
      <p:pic>
        <p:nvPicPr>
          <p:cNvPr id="3" name="Picture 2"/>
          <p:cNvPicPr>
            <a:picLocks noChangeAspect="1"/>
          </p:cNvPicPr>
          <p:nvPr/>
        </p:nvPicPr>
        <p:blipFill>
          <a:blip r:embed="rId3"/>
          <a:stretch>
            <a:fillRect/>
          </a:stretch>
        </p:blipFill>
        <p:spPr>
          <a:xfrm>
            <a:off x="600696" y="2049518"/>
            <a:ext cx="4183260" cy="575508"/>
          </a:xfrm>
          <a:prstGeom prst="rect">
            <a:avLst/>
          </a:prstGeom>
        </p:spPr>
      </p:pic>
    </p:spTree>
    <p:extLst>
      <p:ext uri="{BB962C8B-B14F-4D97-AF65-F5344CB8AC3E}">
        <p14:creationId xmlns:p14="http://schemas.microsoft.com/office/powerpoint/2010/main" val="1608981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1774" y="107163"/>
            <a:ext cx="8912225" cy="610791"/>
          </a:xfrm>
        </p:spPr>
        <p:txBody>
          <a:bodyPr/>
          <a:lstStyle/>
          <a:p>
            <a:r>
              <a:rPr lang="en-US" dirty="0"/>
              <a:t>FET selection for gauge + </a:t>
            </a:r>
            <a:r>
              <a:rPr lang="en-US" dirty="0" smtClean="0"/>
              <a:t>protectors considerations</a:t>
            </a:r>
            <a:endParaRPr lang="en-US" dirty="0"/>
          </a:p>
        </p:txBody>
      </p:sp>
      <p:sp>
        <p:nvSpPr>
          <p:cNvPr id="10243" name="Rectangle 3"/>
          <p:cNvSpPr>
            <a:spLocks noGrp="1" noChangeArrowheads="1"/>
          </p:cNvSpPr>
          <p:nvPr>
            <p:ph idx="1"/>
          </p:nvPr>
        </p:nvSpPr>
        <p:spPr/>
        <p:txBody>
          <a:bodyPr/>
          <a:lstStyle/>
          <a:p>
            <a:r>
              <a:rPr lang="en-US" dirty="0" smtClean="0"/>
              <a:t>Most of the gauges support high-side n-channel FETs for the charge and discharge paths. </a:t>
            </a:r>
          </a:p>
          <a:p>
            <a:r>
              <a:rPr lang="en-US" dirty="0" smtClean="0"/>
              <a:t>The gate drive current capability depends on the AFE device, but it is typically in the 20uA range. </a:t>
            </a:r>
          </a:p>
          <a:p>
            <a:r>
              <a:rPr lang="en-US" dirty="0" smtClean="0"/>
              <a:t>The bq769x0 devices support a low-side CHG / DSG FET architecture. The bq76200 will be released to serve as a pre-driver to support high-side FETs and the device can support multiple FETs placed in parallel for high current applications. </a:t>
            </a:r>
          </a:p>
          <a:p>
            <a:pPr marL="0" indent="0">
              <a:buNone/>
            </a:pPr>
            <a:endParaRPr lang="en-US" dirty="0"/>
          </a:p>
          <a:p>
            <a:pPr marL="284347" lvl="1" indent="0">
              <a:buNone/>
            </a:pPr>
            <a:endParaRPr lang="en-US" sz="1600" dirty="0" smtClean="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23</a:t>
            </a:fld>
            <a:endParaRPr lang="en-US" smtClean="0"/>
          </a:p>
        </p:txBody>
      </p:sp>
      <p:pic>
        <p:nvPicPr>
          <p:cNvPr id="2" name="Picture 1"/>
          <p:cNvPicPr>
            <a:picLocks noChangeAspect="1"/>
          </p:cNvPicPr>
          <p:nvPr/>
        </p:nvPicPr>
        <p:blipFill>
          <a:blip r:embed="rId2"/>
          <a:stretch>
            <a:fillRect/>
          </a:stretch>
        </p:blipFill>
        <p:spPr>
          <a:xfrm>
            <a:off x="5421080" y="2928162"/>
            <a:ext cx="3305454" cy="1582397"/>
          </a:xfrm>
          <a:prstGeom prst="rect">
            <a:avLst/>
          </a:prstGeom>
        </p:spPr>
      </p:pic>
      <p:pic>
        <p:nvPicPr>
          <p:cNvPr id="3" name="Picture 2"/>
          <p:cNvPicPr>
            <a:picLocks noChangeAspect="1"/>
          </p:cNvPicPr>
          <p:nvPr/>
        </p:nvPicPr>
        <p:blipFill>
          <a:blip r:embed="rId3"/>
          <a:stretch>
            <a:fillRect/>
          </a:stretch>
        </p:blipFill>
        <p:spPr>
          <a:xfrm>
            <a:off x="1832880" y="3026067"/>
            <a:ext cx="3270185" cy="1484492"/>
          </a:xfrm>
          <a:prstGeom prst="rect">
            <a:avLst/>
          </a:prstGeom>
        </p:spPr>
      </p:pic>
    </p:spTree>
    <p:extLst>
      <p:ext uri="{BB962C8B-B14F-4D97-AF65-F5344CB8AC3E}">
        <p14:creationId xmlns:p14="http://schemas.microsoft.com/office/powerpoint/2010/main" val="3660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Calibration</a:t>
            </a:r>
          </a:p>
        </p:txBody>
      </p:sp>
      <p:sp>
        <p:nvSpPr>
          <p:cNvPr id="10244" name="Slide Number Placeholder 3"/>
          <p:cNvSpPr>
            <a:spLocks noGrp="1"/>
          </p:cNvSpPr>
          <p:nvPr>
            <p:ph type="sldNum" sz="quarter" idx="10"/>
          </p:nvPr>
        </p:nvSpPr>
        <p:spPr/>
        <p:txBody>
          <a:bodyPr/>
          <a:lstStyle/>
          <a:p>
            <a:fld id="{8622773B-7332-4E92-84CF-34A277FF245B}" type="slidenum">
              <a:rPr lang="en-US" smtClean="0"/>
              <a:pPr/>
              <a:t>24</a:t>
            </a:fld>
            <a:endParaRPr lang="en-US" smtClean="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2254" y="628263"/>
            <a:ext cx="4162293" cy="37099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479" y="2472709"/>
            <a:ext cx="3685101" cy="737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8519" y="628263"/>
            <a:ext cx="3717193" cy="1536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038988" y="3346580"/>
            <a:ext cx="3443571" cy="1200329"/>
          </a:xfrm>
          <a:prstGeom prst="rect">
            <a:avLst/>
          </a:prstGeom>
          <a:noFill/>
        </p:spPr>
        <p:txBody>
          <a:bodyPr wrap="none" rtlCol="0">
            <a:spAutoFit/>
          </a:bodyPr>
          <a:lstStyle/>
          <a:p>
            <a:pPr marL="171450" indent="-171450">
              <a:buFont typeface="Arial" panose="020B0604020202020204" pitchFamily="34" charset="0"/>
              <a:buChar char="•"/>
            </a:pPr>
            <a:r>
              <a:rPr lang="en-US" sz="1200" dirty="0" smtClean="0"/>
              <a:t>Pack is calibrated for a 2x Scale Factor. </a:t>
            </a:r>
            <a:endParaRPr lang="en-US" sz="1200" dirty="0"/>
          </a:p>
          <a:p>
            <a:pPr marL="171450" indent="-171450">
              <a:buFont typeface="Arial" panose="020B0604020202020204" pitchFamily="34" charset="0"/>
              <a:buChar char="•"/>
            </a:pPr>
            <a:r>
              <a:rPr lang="en-US" sz="1200" dirty="0" smtClean="0"/>
              <a:t>Apply a -2000mA discharge current.</a:t>
            </a:r>
          </a:p>
          <a:p>
            <a:pPr marL="171450" indent="-171450">
              <a:buFont typeface="Arial" panose="020B0604020202020204" pitchFamily="34" charset="0"/>
              <a:buChar char="•"/>
            </a:pPr>
            <a:r>
              <a:rPr lang="en-US" sz="1200" dirty="0" smtClean="0"/>
              <a:t>Enter -1000mA in the </a:t>
            </a:r>
            <a:r>
              <a:rPr lang="en-US" sz="1200" b="1" i="1" dirty="0" smtClean="0"/>
              <a:t>Applied Current</a:t>
            </a:r>
            <a:r>
              <a:rPr lang="en-US" sz="1200" dirty="0" smtClean="0"/>
              <a:t> field.</a:t>
            </a:r>
          </a:p>
          <a:p>
            <a:pPr marL="171450" indent="-171450">
              <a:buFont typeface="Arial" panose="020B0604020202020204" pitchFamily="34" charset="0"/>
              <a:buChar char="•"/>
            </a:pPr>
            <a:r>
              <a:rPr lang="en-US" sz="1200" b="1" i="1" dirty="0" smtClean="0"/>
              <a:t>CC Gain </a:t>
            </a:r>
            <a:r>
              <a:rPr lang="en-US" sz="1200" dirty="0" smtClean="0"/>
              <a:t>and </a:t>
            </a:r>
            <a:r>
              <a:rPr lang="en-US" sz="1200" b="1" i="1" dirty="0" smtClean="0"/>
              <a:t>CC Delta </a:t>
            </a:r>
            <a:r>
              <a:rPr lang="en-US" sz="1200" dirty="0" smtClean="0"/>
              <a:t>set to 20 mohm for a </a:t>
            </a:r>
          </a:p>
          <a:p>
            <a:r>
              <a:rPr lang="en-US" sz="1200" dirty="0"/>
              <a:t> </a:t>
            </a:r>
            <a:r>
              <a:rPr lang="en-US" sz="1200" dirty="0" smtClean="0"/>
              <a:t>   10 mohm sense resistor.</a:t>
            </a:r>
          </a:p>
          <a:p>
            <a:pPr marL="171450" indent="-171450">
              <a:buFont typeface="Arial" panose="020B0604020202020204" pitchFamily="34" charset="0"/>
              <a:buChar char="•"/>
            </a:pPr>
            <a:r>
              <a:rPr lang="en-US" sz="1200" b="1" i="1" dirty="0" smtClean="0"/>
              <a:t>Current</a:t>
            </a:r>
            <a:r>
              <a:rPr lang="en-US" sz="1200" dirty="0" smtClean="0"/>
              <a:t> reported at ½ actual value. </a:t>
            </a:r>
          </a:p>
        </p:txBody>
      </p:sp>
    </p:spTree>
    <p:extLst>
      <p:ext uri="{BB962C8B-B14F-4D97-AF65-F5344CB8AC3E}">
        <p14:creationId xmlns:p14="http://schemas.microsoft.com/office/powerpoint/2010/main" val="22856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Parameter </a:t>
            </a:r>
            <a:r>
              <a:rPr lang="en-US" dirty="0" smtClean="0"/>
              <a:t>Configuration – bq34z100</a:t>
            </a:r>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25</a:t>
            </a:fld>
            <a:endParaRPr lang="en-US"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6303056"/>
              </p:ext>
            </p:extLst>
          </p:nvPr>
        </p:nvGraphicFramePr>
        <p:xfrm>
          <a:off x="604356" y="717954"/>
          <a:ext cx="3276490" cy="3701376"/>
        </p:xfrm>
        <a:graphic>
          <a:graphicData uri="http://schemas.openxmlformats.org/drawingml/2006/table">
            <a:tbl>
              <a:tblPr/>
              <a:tblGrid>
                <a:gridCol w="1212727"/>
                <a:gridCol w="1138261"/>
                <a:gridCol w="925502"/>
              </a:tblGrid>
              <a:tr h="180351">
                <a:tc>
                  <a:txBody>
                    <a:bodyPr/>
                    <a:lstStyle/>
                    <a:p>
                      <a:pPr algn="l" fontAlgn="b"/>
                      <a:r>
                        <a:rPr lang="en-US" sz="1200" b="1" i="0" u="none" strike="noStrike" dirty="0">
                          <a:solidFill>
                            <a:srgbClr val="000000"/>
                          </a:solidFill>
                          <a:effectLst/>
                          <a:latin typeface="Calibri" panose="020F0502020204030204" pitchFamily="34" charset="0"/>
                        </a:rPr>
                        <a:t>Parameter name</a:t>
                      </a:r>
                    </a:p>
                  </a:txBody>
                  <a:tcPr marL="7978" marR="7978" marT="7978"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Value</a:t>
                      </a:r>
                    </a:p>
                  </a:txBody>
                  <a:tcPr marL="7978" marR="7978" marT="7978"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Display Units</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Taper Current</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a:t>
                      </a:r>
                    </a:p>
                  </a:txBody>
                  <a:tcPr marL="7978" marR="7978" marT="7978" marB="0" anchor="b">
                    <a:lnL>
                      <a:noFill/>
                    </a:lnL>
                    <a:lnR>
                      <a:noFill/>
                    </a:lnR>
                    <a:lnT>
                      <a:noFill/>
                    </a:lnT>
                    <a:lnB>
                      <a:noFill/>
                    </a:lnB>
                  </a:tcPr>
                </a:tc>
              </a:tr>
              <a:tr h="159569">
                <a:tc>
                  <a:txBody>
                    <a:bodyPr/>
                    <a:lstStyle/>
                    <a:p>
                      <a:pPr algn="l" fontAlgn="b"/>
                      <a:r>
                        <a:rPr lang="en-US" sz="900" b="0" i="0" u="none" strike="noStrike" dirty="0">
                          <a:solidFill>
                            <a:srgbClr val="000000"/>
                          </a:solidFill>
                          <a:effectLst/>
                          <a:latin typeface="Calibri" panose="020F0502020204030204" pitchFamily="34" charset="0"/>
                        </a:rPr>
                        <a:t>Min Taper Capacity</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25</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mAmpHr</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CC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900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mAmpHr</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Design Capacity</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MilliAmpHour</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Design Energy</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5400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MilliWattHour</a:t>
                      </a:r>
                    </a:p>
                  </a:txBody>
                  <a:tcPr marL="7978" marR="7978" marT="7978" marB="0" anchor="b">
                    <a:lnL>
                      <a:noFill/>
                    </a:lnL>
                    <a:lnR>
                      <a:noFill/>
                    </a:lnR>
                    <a:lnT>
                      <a:noFill/>
                    </a:lnT>
                    <a:lnB>
                      <a:noFill/>
                    </a:lnB>
                  </a:tcPr>
                </a:tc>
              </a:tr>
              <a:tr h="159569">
                <a:tc>
                  <a:txBody>
                    <a:bodyPr/>
                    <a:lstStyle/>
                    <a:p>
                      <a:pPr algn="l" fontAlgn="b"/>
                      <a:r>
                        <a:rPr lang="en-US" sz="900" b="0" i="0" u="none" strike="noStrike" dirty="0">
                          <a:solidFill>
                            <a:srgbClr val="000000"/>
                          </a:solidFill>
                          <a:effectLst/>
                          <a:latin typeface="Calibri" panose="020F0502020204030204" pitchFamily="34" charset="0"/>
                        </a:rPr>
                        <a:t>SOH Load I</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MilliAmp</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SOC1 Set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150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SOC1 Clear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175</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SOCF Set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75</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SOCF Clear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Sleep Current</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a:t>
                      </a:r>
                    </a:p>
                  </a:txBody>
                  <a:tcPr marL="7978" marR="7978" marT="7978" marB="0" anchor="b">
                    <a:lnL>
                      <a:noFill/>
                    </a:lnL>
                    <a:lnR>
                      <a:noFill/>
                    </a:lnR>
                    <a:lnT>
                      <a:noFill/>
                    </a:lnT>
                    <a:lnB>
                      <a:noFill/>
                    </a:lnB>
                  </a:tcPr>
                </a:tc>
                <a:tc>
                  <a:txBody>
                    <a:bodyPr/>
                    <a:lstStyle/>
                    <a:p>
                      <a:pPr algn="l" fontAlgn="b"/>
                      <a:r>
                        <a:rPr lang="en-US" sz="900" b="0" i="0" u="none" strike="noStrike" dirty="0" err="1">
                          <a:solidFill>
                            <a:srgbClr val="000000"/>
                          </a:solidFill>
                          <a:effectLst/>
                          <a:latin typeface="Calibri" panose="020F0502020204030204" pitchFamily="34" charset="0"/>
                        </a:rPr>
                        <a:t>mAmp</a:t>
                      </a:r>
                      <a:endParaRPr lang="en-US" sz="900" b="0" i="0" u="none" strike="noStrike" dirty="0">
                        <a:solidFill>
                          <a:srgbClr val="000000"/>
                        </a:solidFill>
                        <a:effectLst/>
                        <a:latin typeface="Calibri" panose="020F0502020204030204" pitchFamily="34" charset="0"/>
                      </a:endParaRP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User Rate-mA</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MilliAmp</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User Rate-Pwr</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mW/cW</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Reserve Cap-mAh</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MilliAmpHour</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Reserve Energy</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mWh/cWh</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Dsg Current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Chg Current Threshold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75</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Quit Current</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Qmax Cell 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1000</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mAmpHr</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CC Gain</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10.123</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mohm</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CC Delta</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10.147</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mohm</a:t>
                      </a:r>
                    </a:p>
                  </a:txBody>
                  <a:tcPr marL="7978" marR="7978" marT="7978" marB="0" anchor="b">
                    <a:lnL>
                      <a:noFill/>
                    </a:lnL>
                    <a:lnR>
                      <a:noFill/>
                    </a:lnR>
                    <a:lnT>
                      <a:noFill/>
                    </a:lnT>
                    <a:lnB>
                      <a:noFill/>
                    </a:lnB>
                  </a:tcPr>
                </a:tc>
              </a:tr>
              <a:tr h="159569">
                <a:tc>
                  <a:txBody>
                    <a:bodyPr/>
                    <a:lstStyle/>
                    <a:p>
                      <a:pPr algn="l" fontAlgn="b"/>
                      <a:r>
                        <a:rPr lang="en-US" sz="900" b="0" i="0" u="none" strike="noStrike">
                          <a:solidFill>
                            <a:srgbClr val="000000"/>
                          </a:solidFill>
                          <a:effectLst/>
                          <a:latin typeface="Calibri" panose="020F0502020204030204" pitchFamily="34" charset="0"/>
                        </a:rPr>
                        <a:t>Deadband</a:t>
                      </a:r>
                    </a:p>
                  </a:txBody>
                  <a:tcPr marL="7978" marR="7978" marT="7978"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a:t>
                      </a:r>
                    </a:p>
                  </a:txBody>
                  <a:tcPr marL="7978" marR="7978" marT="7978" marB="0" anchor="b">
                    <a:lnL>
                      <a:noFill/>
                    </a:lnL>
                    <a:lnR>
                      <a:noFill/>
                    </a:lnR>
                    <a:lnT>
                      <a:noFill/>
                    </a:lnT>
                    <a:lnB>
                      <a:noFill/>
                    </a:lnB>
                  </a:tcPr>
                </a:tc>
                <a:tc>
                  <a:txBody>
                    <a:bodyPr/>
                    <a:lstStyle/>
                    <a:p>
                      <a:pPr algn="l" fontAlgn="b"/>
                      <a:r>
                        <a:rPr lang="en-US" sz="900" b="0" i="0" u="none" strike="noStrike" dirty="0" err="1">
                          <a:solidFill>
                            <a:srgbClr val="000000"/>
                          </a:solidFill>
                          <a:effectLst/>
                          <a:latin typeface="Calibri" panose="020F0502020204030204" pitchFamily="34" charset="0"/>
                        </a:rPr>
                        <a:t>mAmp</a:t>
                      </a:r>
                      <a:endParaRPr lang="en-US" sz="900" b="0" i="0" u="none" strike="noStrike" dirty="0">
                        <a:solidFill>
                          <a:srgbClr val="000000"/>
                        </a:solidFill>
                        <a:effectLst/>
                        <a:latin typeface="Calibri" panose="020F0502020204030204" pitchFamily="34" charset="0"/>
                      </a:endParaRPr>
                    </a:p>
                  </a:txBody>
                  <a:tcPr marL="7978" marR="7978" marT="7978" marB="0" anchor="b">
                    <a:lnL>
                      <a:noFill/>
                    </a:lnL>
                    <a:lnR>
                      <a:noFill/>
                    </a:lnR>
                    <a:lnT>
                      <a:noFill/>
                    </a:lnT>
                    <a:lnB>
                      <a:noFill/>
                    </a:lnB>
                  </a:tcPr>
                </a:tc>
              </a:tr>
            </a:tbl>
          </a:graphicData>
        </a:graphic>
      </p:graphicFrame>
      <p:sp>
        <p:nvSpPr>
          <p:cNvPr id="7" name="TextBox 6"/>
          <p:cNvSpPr txBox="1"/>
          <p:nvPr/>
        </p:nvSpPr>
        <p:spPr>
          <a:xfrm>
            <a:off x="4296063" y="3199846"/>
            <a:ext cx="4479637"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latin typeface="Calibri" panose="020F0502020204030204" pitchFamily="34" charset="0"/>
              </a:rPr>
              <a:t>Each current and capacity parameter must be scaled by the Scale Factor.  </a:t>
            </a:r>
          </a:p>
          <a:p>
            <a:pPr marL="171450" indent="-171450">
              <a:buFont typeface="Arial" panose="020B0604020202020204" pitchFamily="34" charset="0"/>
              <a:buChar char="•"/>
            </a:pPr>
            <a:r>
              <a:rPr lang="en-US" sz="1100" dirty="0" smtClean="0">
                <a:latin typeface="Calibri" panose="020F0502020204030204" pitchFamily="34" charset="0"/>
              </a:rPr>
              <a:t>Small values, such as </a:t>
            </a:r>
            <a:r>
              <a:rPr lang="en-US" sz="1100" dirty="0" err="1" smtClean="0">
                <a:latin typeface="Calibri" panose="020F0502020204030204" pitchFamily="34" charset="0"/>
              </a:rPr>
              <a:t>Deadband</a:t>
            </a:r>
            <a:r>
              <a:rPr lang="en-US" sz="1100" dirty="0" smtClean="0">
                <a:latin typeface="Calibri" panose="020F0502020204030204" pitchFamily="34" charset="0"/>
              </a:rPr>
              <a:t> may be left alone, because they will be too small. </a:t>
            </a:r>
          </a:p>
          <a:p>
            <a:pPr marL="171450" indent="-171450">
              <a:buFont typeface="Arial" panose="020B0604020202020204" pitchFamily="34" charset="0"/>
              <a:buChar char="•"/>
            </a:pPr>
            <a:r>
              <a:rPr lang="en-US" sz="1100" dirty="0" smtClean="0">
                <a:latin typeface="Calibri" panose="020F0502020204030204" pitchFamily="34" charset="0"/>
              </a:rPr>
              <a:t>The CC Gain and CC Delta will be scaled when the current is calibrated. Their values will be set to the Scale Factor x </a:t>
            </a:r>
            <a:r>
              <a:rPr lang="en-US" sz="1100" dirty="0" err="1" smtClean="0">
                <a:latin typeface="Calibri" panose="020F0502020204030204" pitchFamily="34" charset="0"/>
              </a:rPr>
              <a:t>Rsense</a:t>
            </a:r>
            <a:r>
              <a:rPr lang="en-US" sz="1100" dirty="0" smtClean="0">
                <a:latin typeface="Calibri" panose="020F0502020204030204" pitchFamily="34" charset="0"/>
              </a:rPr>
              <a:t>.</a:t>
            </a:r>
            <a:endParaRPr lang="en-US" sz="1100" dirty="0">
              <a:latin typeface="Calibri" panose="020F0502020204030204" pitchFamily="34" charset="0"/>
            </a:endParaRPr>
          </a:p>
        </p:txBody>
      </p:sp>
      <p:sp>
        <p:nvSpPr>
          <p:cNvPr id="2" name="Rectangle 1"/>
          <p:cNvSpPr/>
          <p:nvPr/>
        </p:nvSpPr>
        <p:spPr>
          <a:xfrm>
            <a:off x="542925" y="4265838"/>
            <a:ext cx="2828925" cy="17798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87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Parameter </a:t>
            </a:r>
            <a:r>
              <a:rPr lang="en-US" dirty="0" smtClean="0"/>
              <a:t>Configuration – bq78350</a:t>
            </a:r>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26</a:t>
            </a:fld>
            <a:endParaRPr lang="en-US" smtClean="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06978129"/>
              </p:ext>
            </p:extLst>
          </p:nvPr>
        </p:nvGraphicFramePr>
        <p:xfrm>
          <a:off x="231775" y="659999"/>
          <a:ext cx="3606129" cy="3590925"/>
        </p:xfrm>
        <a:graphic>
          <a:graphicData uri="http://schemas.openxmlformats.org/drawingml/2006/table">
            <a:tbl>
              <a:tblPr/>
              <a:tblGrid>
                <a:gridCol w="978839"/>
                <a:gridCol w="1139780"/>
                <a:gridCol w="1094705"/>
                <a:gridCol w="392805"/>
              </a:tblGrid>
              <a:tr h="238125">
                <a:tc>
                  <a:txBody>
                    <a:bodyPr/>
                    <a:lstStyle/>
                    <a:p>
                      <a:pPr algn="l" fontAlgn="b"/>
                      <a:r>
                        <a:rPr lang="en-US" sz="1200" b="1" i="0" u="none" strike="noStrike" dirty="0">
                          <a:solidFill>
                            <a:srgbClr val="000000"/>
                          </a:solidFill>
                          <a:effectLst/>
                          <a:latin typeface="Calibri" panose="020F0502020204030204" pitchFamily="34" charset="0"/>
                        </a:rPr>
                        <a:t>Subclass name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name</a:t>
                      </a:r>
                    </a:p>
                  </a:txBody>
                  <a:tcPr marL="9525" marR="9525" marT="9525"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panose="020F0502020204030204" pitchFamily="34" charset="0"/>
                        </a:rPr>
                        <a:t>Parameter Value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Units</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CC Gain</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mOhm</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Capacity Gain</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mOhm</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Current Deadband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Deadband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OCC</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OCC</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Recovery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Recovery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PTO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Charge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PTO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Suspend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1800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PTO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Reset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Charge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2500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Suspend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CTO</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Reset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300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OC</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Recovery</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SOCC</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SOCD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VIMR</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Check 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CFET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OFF Threshold</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DFET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OFF Threshold</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Fast Charging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3000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Pre-Charging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70813210"/>
              </p:ext>
            </p:extLst>
          </p:nvPr>
        </p:nvGraphicFramePr>
        <p:xfrm>
          <a:off x="4314377" y="717954"/>
          <a:ext cx="4375598" cy="2639138"/>
        </p:xfrm>
        <a:graphic>
          <a:graphicData uri="http://schemas.openxmlformats.org/drawingml/2006/table">
            <a:tbl>
              <a:tblPr/>
              <a:tblGrid>
                <a:gridCol w="1004598"/>
                <a:gridCol w="1410236"/>
                <a:gridCol w="1126902"/>
                <a:gridCol w="833862"/>
              </a:tblGrid>
              <a:tr h="200025">
                <a:tc>
                  <a:txBody>
                    <a:bodyPr/>
                    <a:lstStyle/>
                    <a:p>
                      <a:pPr algn="l" fontAlgn="b"/>
                      <a:r>
                        <a:rPr lang="en-US" sz="1200" b="1" i="0" u="none" strike="noStrike" dirty="0">
                          <a:solidFill>
                            <a:srgbClr val="000000"/>
                          </a:solidFill>
                          <a:effectLst/>
                          <a:latin typeface="Calibri" panose="020F0502020204030204" pitchFamily="34" charset="0"/>
                        </a:rPr>
                        <a:t>Subclass name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name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Value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Units</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Termination Config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Charge Term Taper 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250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3113">
                <a:tc>
                  <a:txBody>
                    <a:bodyPr/>
                    <a:lstStyle/>
                    <a:p>
                      <a:pPr algn="l" fontAlgn="b"/>
                      <a:r>
                        <a:rPr lang="en-US" sz="900" b="0" i="0" u="none" strike="noStrike">
                          <a:solidFill>
                            <a:srgbClr val="000000"/>
                          </a:solidFill>
                          <a:effectLst/>
                          <a:latin typeface="Calibri" panose="020F0502020204030204" pitchFamily="34" charset="0"/>
                        </a:rPr>
                        <a:t>Current Thresholds</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Dsg Current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Current Thresholds</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Chg Current Threshold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Current Thresholds</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Quit 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Design</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Design Capacity mAh</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4400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Design</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Design Capacity cWh</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6336</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cWh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State</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Learned Full Charge Capacity</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4400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FCC Learn Up</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512</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FCC Learn Down</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256</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OverLoad 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5000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Electronics Load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3uA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Near Full</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200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CEDV cfg</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Reserve Capacity</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Sleep</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Sleep Current</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Data</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Remaining AH Cap. Alarm</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300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mAh</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Data</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Remaining WH Cap. Alarm</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432</a:t>
                      </a:r>
                    </a:p>
                  </a:txBody>
                  <a:tcPr marL="9525" marR="9525" marT="9525" marB="0" anchor="b">
                    <a:lnL>
                      <a:noFill/>
                    </a:lnL>
                    <a:lnR>
                      <a:noFill/>
                    </a:lnR>
                    <a:lnT>
                      <a:noFill/>
                    </a:lnT>
                    <a:lnB>
                      <a:noFill/>
                    </a:lnB>
                  </a:tcPr>
                </a:tc>
                <a:tc>
                  <a:txBody>
                    <a:bodyPr/>
                    <a:lstStyle/>
                    <a:p>
                      <a:pPr algn="l" fontAlgn="b"/>
                      <a:r>
                        <a:rPr lang="en-US" sz="900" b="0" i="0" u="none" strike="noStrike" dirty="0" err="1">
                          <a:solidFill>
                            <a:srgbClr val="000000"/>
                          </a:solidFill>
                          <a:effectLst/>
                          <a:latin typeface="Calibri" panose="020F0502020204030204" pitchFamily="34" charset="0"/>
                        </a:rPr>
                        <a:t>cWh</a:t>
                      </a:r>
                      <a:endParaRPr lang="en-US" sz="9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23431628"/>
              </p:ext>
            </p:extLst>
          </p:nvPr>
        </p:nvGraphicFramePr>
        <p:xfrm>
          <a:off x="4314377" y="3809038"/>
          <a:ext cx="4255295" cy="504825"/>
        </p:xfrm>
        <a:graphic>
          <a:graphicData uri="http://schemas.openxmlformats.org/drawingml/2006/table">
            <a:tbl>
              <a:tblPr/>
              <a:tblGrid>
                <a:gridCol w="1019756"/>
                <a:gridCol w="1429555"/>
                <a:gridCol w="1139781"/>
                <a:gridCol w="666203"/>
              </a:tblGrid>
              <a:tr h="200025">
                <a:tc>
                  <a:txBody>
                    <a:bodyPr/>
                    <a:lstStyle/>
                    <a:p>
                      <a:pPr algn="l" fontAlgn="b"/>
                      <a:r>
                        <a:rPr lang="en-US" sz="1200" b="1" i="0" u="none" strike="noStrike" dirty="0">
                          <a:solidFill>
                            <a:srgbClr val="000000"/>
                          </a:solidFill>
                          <a:effectLst/>
                          <a:latin typeface="Calibri" panose="020F0502020204030204" pitchFamily="34" charset="0"/>
                        </a:rPr>
                        <a:t>Subclass name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name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Parameter Value</a:t>
                      </a:r>
                    </a:p>
                  </a:txBody>
                  <a:tcPr marL="9525" marR="9525" marT="9525"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Units</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AOLD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 and Delay</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hex</a:t>
                      </a:r>
                    </a:p>
                  </a:txBody>
                  <a:tcPr marL="9525" marR="9525" marT="9525" marB="0" anchor="b">
                    <a:lnL>
                      <a:noFill/>
                    </a:lnL>
                    <a:lnR>
                      <a:noFill/>
                    </a:lnR>
                    <a:lnT>
                      <a:noFill/>
                    </a:lnT>
                    <a:lnB>
                      <a:noFill/>
                    </a:lnB>
                  </a:tcPr>
                </a:tc>
              </a:tr>
              <a:tr h="152400">
                <a:tc>
                  <a:txBody>
                    <a:bodyPr/>
                    <a:lstStyle/>
                    <a:p>
                      <a:pPr algn="l" fontAlgn="b"/>
                      <a:r>
                        <a:rPr lang="en-US" sz="900" b="0" i="0" u="none" strike="noStrike">
                          <a:solidFill>
                            <a:srgbClr val="000000"/>
                          </a:solidFill>
                          <a:effectLst/>
                          <a:latin typeface="Calibri" panose="020F0502020204030204" pitchFamily="34" charset="0"/>
                        </a:rPr>
                        <a:t>ASCD</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Threshold and Delay</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hex</a:t>
                      </a:r>
                    </a:p>
                  </a:txBody>
                  <a:tcPr marL="9525" marR="9525" marT="9525" marB="0" anchor="b">
                    <a:lnL>
                      <a:noFill/>
                    </a:lnL>
                    <a:lnR>
                      <a:noFill/>
                    </a:lnR>
                    <a:lnT>
                      <a:noFill/>
                    </a:lnT>
                    <a:lnB>
                      <a:noFill/>
                    </a:lnB>
                  </a:tcPr>
                </a:tc>
              </a:tr>
            </a:tbl>
          </a:graphicData>
        </a:graphic>
      </p:graphicFrame>
      <p:sp>
        <p:nvSpPr>
          <p:cNvPr id="14" name="TextBox 13"/>
          <p:cNvSpPr txBox="1"/>
          <p:nvPr/>
        </p:nvSpPr>
        <p:spPr>
          <a:xfrm>
            <a:off x="4314377" y="3531783"/>
            <a:ext cx="3253327" cy="276999"/>
          </a:xfrm>
          <a:prstGeom prst="rect">
            <a:avLst/>
          </a:prstGeom>
          <a:noFill/>
        </p:spPr>
        <p:txBody>
          <a:bodyPr wrap="none" rtlCol="0">
            <a:spAutoFit/>
          </a:bodyPr>
          <a:lstStyle/>
          <a:p>
            <a:r>
              <a:rPr lang="en-US" sz="1200" b="1" dirty="0" smtClean="0">
                <a:solidFill>
                  <a:srgbClr val="FF0000"/>
                </a:solidFill>
              </a:rPr>
              <a:t>THESE PARAMETERS ARE NOT SCALED.</a:t>
            </a:r>
            <a:endParaRPr lang="en-US" sz="1200" b="1" dirty="0">
              <a:solidFill>
                <a:srgbClr val="FF0000"/>
              </a:solidFill>
            </a:endParaRPr>
          </a:p>
        </p:txBody>
      </p:sp>
      <p:sp>
        <p:nvSpPr>
          <p:cNvPr id="8" name="Rectangle 7"/>
          <p:cNvSpPr/>
          <p:nvPr/>
        </p:nvSpPr>
        <p:spPr>
          <a:xfrm>
            <a:off x="167368" y="3644379"/>
            <a:ext cx="3563711" cy="304313"/>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59489" y="1374809"/>
            <a:ext cx="3872140" cy="168242"/>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7368" y="2270891"/>
            <a:ext cx="3563711" cy="16206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368" y="3037602"/>
            <a:ext cx="3563711" cy="15463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7367" y="1211138"/>
            <a:ext cx="3563711" cy="15463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648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Products</a:t>
            </a:r>
            <a:endParaRPr lang="en-US" dirty="0"/>
          </a:p>
        </p:txBody>
      </p:sp>
      <p:sp>
        <p:nvSpPr>
          <p:cNvPr id="10243" name="Rectangle 3"/>
          <p:cNvSpPr>
            <a:spLocks noGrp="1" noChangeArrowheads="1"/>
          </p:cNvSpPr>
          <p:nvPr>
            <p:ph idx="1"/>
          </p:nvPr>
        </p:nvSpPr>
        <p:spPr>
          <a:xfrm>
            <a:off x="165954" y="689761"/>
            <a:ext cx="4489760" cy="3709449"/>
          </a:xfrm>
        </p:spPr>
        <p:txBody>
          <a:bodyPr/>
          <a:lstStyle/>
          <a:p>
            <a:pPr marL="0" indent="0">
              <a:buNone/>
            </a:pPr>
            <a:r>
              <a:rPr lang="en-US" sz="1600" dirty="0" smtClean="0"/>
              <a:t>bq34z100-G1</a:t>
            </a:r>
          </a:p>
          <a:p>
            <a:r>
              <a:rPr lang="en-US" sz="900" dirty="0"/>
              <a:t>Supports </a:t>
            </a:r>
            <a:r>
              <a:rPr lang="en-US" sz="900" b="1" dirty="0"/>
              <a:t>Li-Ion, LiFePO4, </a:t>
            </a:r>
            <a:r>
              <a:rPr lang="en-US" sz="900" b="1" dirty="0" err="1"/>
              <a:t>PbA</a:t>
            </a:r>
            <a:r>
              <a:rPr lang="en-US" sz="900" b="1" dirty="0"/>
              <a:t>, NiMH, and </a:t>
            </a:r>
            <a:r>
              <a:rPr lang="en-US" sz="900" b="1" dirty="0" err="1"/>
              <a:t>NiCd</a:t>
            </a:r>
            <a:r>
              <a:rPr lang="en-US" sz="900" b="1" dirty="0"/>
              <a:t> </a:t>
            </a:r>
            <a:r>
              <a:rPr lang="en-US" sz="900" dirty="0" smtClean="0"/>
              <a:t>Chemistries </a:t>
            </a:r>
            <a:endParaRPr lang="en-US" sz="900" dirty="0"/>
          </a:p>
          <a:p>
            <a:r>
              <a:rPr lang="en-US" sz="900" dirty="0" smtClean="0"/>
              <a:t>Capacity </a:t>
            </a:r>
            <a:r>
              <a:rPr lang="en-US" sz="900" dirty="0"/>
              <a:t>Estimation Using Patented </a:t>
            </a:r>
            <a:r>
              <a:rPr lang="en-US" sz="900" b="1" dirty="0"/>
              <a:t>Impedance </a:t>
            </a:r>
            <a:r>
              <a:rPr lang="en-US" sz="900" b="1" dirty="0" smtClean="0"/>
              <a:t>Track</a:t>
            </a:r>
            <a:r>
              <a:rPr lang="en-US" sz="900" b="1" dirty="0"/>
              <a:t>™ Technology </a:t>
            </a:r>
            <a:r>
              <a:rPr lang="en-US" sz="900" dirty="0"/>
              <a:t>for Batteries from 3 V to 65 </a:t>
            </a:r>
            <a:r>
              <a:rPr lang="en-US" sz="900" dirty="0" smtClean="0"/>
              <a:t>V</a:t>
            </a:r>
          </a:p>
          <a:p>
            <a:r>
              <a:rPr lang="en-US" sz="900" b="1" dirty="0" smtClean="0"/>
              <a:t>Supports </a:t>
            </a:r>
            <a:r>
              <a:rPr lang="en-US" sz="900" b="1" dirty="0"/>
              <a:t>Battery Capacities up to 29Ahr </a:t>
            </a:r>
            <a:r>
              <a:rPr lang="en-US" sz="900" dirty="0"/>
              <a:t>with </a:t>
            </a:r>
            <a:r>
              <a:rPr lang="en-US" sz="900" dirty="0" smtClean="0"/>
              <a:t>Standard </a:t>
            </a:r>
            <a:r>
              <a:rPr lang="en-US" sz="900" dirty="0"/>
              <a:t>Configuration </a:t>
            </a:r>
            <a:r>
              <a:rPr lang="en-US" sz="900" dirty="0" smtClean="0"/>
              <a:t>Options</a:t>
            </a:r>
          </a:p>
          <a:p>
            <a:r>
              <a:rPr lang="en-US" sz="900" b="1" dirty="0" smtClean="0"/>
              <a:t>Supports Charge and Discharge Currents up</a:t>
            </a:r>
            <a:r>
              <a:rPr lang="en-US" sz="900" b="1" dirty="0"/>
              <a:t> </a:t>
            </a:r>
            <a:r>
              <a:rPr lang="en-US" sz="900" b="1" dirty="0" smtClean="0"/>
              <a:t>32A </a:t>
            </a:r>
            <a:r>
              <a:rPr lang="en-US" sz="900" dirty="0"/>
              <a:t>with Standard Configuration Options </a:t>
            </a:r>
            <a:r>
              <a:rPr lang="en-US" sz="900" dirty="0" smtClean="0"/>
              <a:t>configurations</a:t>
            </a:r>
            <a:r>
              <a:rPr lang="en-US" sz="900" dirty="0"/>
              <a:t>. </a:t>
            </a:r>
            <a:endParaRPr lang="en-US" sz="900" dirty="0" smtClean="0"/>
          </a:p>
          <a:p>
            <a:r>
              <a:rPr lang="en-US" sz="900" dirty="0" smtClean="0"/>
              <a:t>External </a:t>
            </a:r>
            <a:r>
              <a:rPr lang="en-US" sz="900" dirty="0"/>
              <a:t>NTC Thermistor </a:t>
            </a:r>
            <a:r>
              <a:rPr lang="en-US" sz="900" dirty="0" smtClean="0"/>
              <a:t>Support</a:t>
            </a:r>
          </a:p>
          <a:p>
            <a:r>
              <a:rPr lang="en-US" sz="900" dirty="0" smtClean="0"/>
              <a:t>Supports </a:t>
            </a:r>
            <a:r>
              <a:rPr lang="en-US" sz="900" dirty="0"/>
              <a:t>Two-Wire I2C™ and HDQ Single-Wire </a:t>
            </a:r>
            <a:r>
              <a:rPr lang="en-US" sz="900" dirty="0" smtClean="0"/>
              <a:t>Communication </a:t>
            </a:r>
            <a:r>
              <a:rPr lang="en-US" sz="900" dirty="0"/>
              <a:t>Interfaces with Host System </a:t>
            </a:r>
          </a:p>
          <a:p>
            <a:r>
              <a:rPr lang="en-US" sz="900" dirty="0" smtClean="0"/>
              <a:t>SHA-1/HMAC Authentication</a:t>
            </a:r>
          </a:p>
          <a:p>
            <a:r>
              <a:rPr lang="en-US" sz="900" dirty="0"/>
              <a:t>One- or Four-LED Direct </a:t>
            </a:r>
            <a:r>
              <a:rPr lang="en-US" sz="900" dirty="0" smtClean="0"/>
              <a:t>Display</a:t>
            </a:r>
          </a:p>
          <a:p>
            <a:r>
              <a:rPr lang="en-US" sz="900" dirty="0" smtClean="0"/>
              <a:t>Five-LED </a:t>
            </a:r>
            <a:r>
              <a:rPr lang="en-US" sz="900" dirty="0"/>
              <a:t>and Higher Display Through Port </a:t>
            </a:r>
            <a:r>
              <a:rPr lang="en-US" sz="900" dirty="0" smtClean="0"/>
              <a:t>Expander</a:t>
            </a:r>
          </a:p>
          <a:p>
            <a:r>
              <a:rPr lang="en-US" sz="900" dirty="0" smtClean="0"/>
              <a:t>Reduced </a:t>
            </a:r>
            <a:r>
              <a:rPr lang="en-US" sz="900" dirty="0"/>
              <a:t>Power Modes (Typical Battery </a:t>
            </a:r>
            <a:r>
              <a:rPr lang="en-US" sz="900" dirty="0" smtClean="0"/>
              <a:t>Pack Operating </a:t>
            </a:r>
            <a:r>
              <a:rPr lang="en-US" sz="900" dirty="0"/>
              <a:t>Range </a:t>
            </a:r>
            <a:r>
              <a:rPr lang="en-US" sz="900" dirty="0" smtClean="0"/>
              <a:t>Conditions)</a:t>
            </a:r>
          </a:p>
          <a:p>
            <a:pPr marL="289639" lvl="1" indent="0">
              <a:buNone/>
            </a:pPr>
            <a:r>
              <a:rPr lang="en-US" sz="900" dirty="0" smtClean="0"/>
              <a:t>– Normal Operation: &lt; 145-μA Average</a:t>
            </a:r>
          </a:p>
          <a:p>
            <a:pPr marL="289639" lvl="1" indent="0">
              <a:buNone/>
            </a:pPr>
            <a:r>
              <a:rPr lang="en-US" sz="900" dirty="0" smtClean="0"/>
              <a:t>– </a:t>
            </a:r>
            <a:r>
              <a:rPr lang="en-US" sz="900" dirty="0"/>
              <a:t>Sleep: &lt; 84-</a:t>
            </a:r>
            <a:r>
              <a:rPr lang="el-GR" sz="900" dirty="0"/>
              <a:t>μ</a:t>
            </a:r>
            <a:r>
              <a:rPr lang="en-US" sz="900" dirty="0"/>
              <a:t>A Average </a:t>
            </a:r>
            <a:r>
              <a:rPr lang="en-US" sz="900" dirty="0" smtClean="0"/>
              <a:t>bq34z100-G1</a:t>
            </a:r>
          </a:p>
          <a:p>
            <a:pPr marL="289639" lvl="1" indent="0">
              <a:buNone/>
            </a:pPr>
            <a:r>
              <a:rPr lang="en-US" sz="900" dirty="0" smtClean="0"/>
              <a:t>– </a:t>
            </a:r>
            <a:r>
              <a:rPr lang="en-US" sz="900" dirty="0"/>
              <a:t>Full Sleep: &lt; 30-μA </a:t>
            </a:r>
            <a:r>
              <a:rPr lang="en-US" sz="900" dirty="0" smtClean="0"/>
              <a:t>Average</a:t>
            </a:r>
            <a:endParaRPr lang="en-US" sz="900"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27</a:t>
            </a:fld>
            <a:endParaRPr lang="en-US" smtClean="0"/>
          </a:p>
        </p:txBody>
      </p:sp>
      <p:sp>
        <p:nvSpPr>
          <p:cNvPr id="5" name="Rectangle 3"/>
          <p:cNvSpPr txBox="1">
            <a:spLocks noChangeArrowheads="1"/>
          </p:cNvSpPr>
          <p:nvPr/>
        </p:nvSpPr>
        <p:spPr bwMode="auto">
          <a:xfrm>
            <a:off x="4721535" y="690511"/>
            <a:ext cx="4489760" cy="370869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pPr marL="0" indent="0">
              <a:buFontTx/>
              <a:buNone/>
            </a:pPr>
            <a:r>
              <a:rPr lang="en-US" sz="1600" kern="0" dirty="0" smtClean="0"/>
              <a:t>bq78350</a:t>
            </a:r>
          </a:p>
          <a:p>
            <a:r>
              <a:rPr lang="en-US" sz="900" dirty="0"/>
              <a:t>Flexible Configuration for 3 to 5 Series (bq76920), 6 to 10 Series (bq76930), and 9 to 15 Series (bq76940) </a:t>
            </a:r>
            <a:r>
              <a:rPr lang="en-US" sz="900" b="1" dirty="0"/>
              <a:t>Li-Ion and LiFePO4 </a:t>
            </a:r>
            <a:r>
              <a:rPr lang="en-US" sz="900" dirty="0"/>
              <a:t>Batteries</a:t>
            </a:r>
          </a:p>
          <a:p>
            <a:r>
              <a:rPr lang="en-US" sz="900" dirty="0" smtClean="0"/>
              <a:t>Compensated </a:t>
            </a:r>
            <a:r>
              <a:rPr lang="en-US" sz="900" dirty="0"/>
              <a:t>End-of-Discharge Voltage</a:t>
            </a:r>
            <a:r>
              <a:rPr lang="en-US" sz="900" b="1" dirty="0"/>
              <a:t> (</a:t>
            </a:r>
            <a:r>
              <a:rPr lang="en-US" sz="900" b="1" dirty="0" smtClean="0"/>
              <a:t>CEDV) Gauging Algorithm</a:t>
            </a:r>
          </a:p>
          <a:p>
            <a:r>
              <a:rPr lang="en-US" sz="900" b="1" dirty="0" smtClean="0"/>
              <a:t>Supports </a:t>
            </a:r>
            <a:r>
              <a:rPr lang="en-US" sz="900" b="1" dirty="0"/>
              <a:t>Battery Configurations up to 320 </a:t>
            </a:r>
            <a:r>
              <a:rPr lang="en-US" sz="900" b="1" dirty="0" err="1"/>
              <a:t>Ahr</a:t>
            </a:r>
            <a:r>
              <a:rPr lang="en-US" sz="900" b="1" dirty="0"/>
              <a:t> </a:t>
            </a:r>
          </a:p>
          <a:p>
            <a:r>
              <a:rPr lang="en-US" sz="900" b="1" dirty="0" smtClean="0"/>
              <a:t>Supports </a:t>
            </a:r>
            <a:r>
              <a:rPr lang="en-US" sz="900" b="1" dirty="0"/>
              <a:t>Charge and Discharge Current </a:t>
            </a:r>
            <a:r>
              <a:rPr lang="en-US" sz="900" b="1" dirty="0" smtClean="0"/>
              <a:t>Reporting </a:t>
            </a:r>
            <a:r>
              <a:rPr lang="en-US" sz="900" b="1" dirty="0"/>
              <a:t>up to 320 </a:t>
            </a:r>
            <a:r>
              <a:rPr lang="en-US" sz="900" b="1" dirty="0" smtClean="0"/>
              <a:t>A</a:t>
            </a:r>
          </a:p>
          <a:p>
            <a:r>
              <a:rPr lang="en-US" sz="900" dirty="0" smtClean="0"/>
              <a:t>External </a:t>
            </a:r>
            <a:r>
              <a:rPr lang="en-US" sz="900" dirty="0"/>
              <a:t>NTC Thermistor Support from </a:t>
            </a:r>
            <a:r>
              <a:rPr lang="en-US" sz="900" dirty="0" smtClean="0"/>
              <a:t>Companion AFE</a:t>
            </a:r>
          </a:p>
          <a:p>
            <a:pPr marL="171450" indent="-171450"/>
            <a:r>
              <a:rPr lang="en-US" sz="900" dirty="0"/>
              <a:t>Supports </a:t>
            </a:r>
            <a:r>
              <a:rPr lang="en-US" sz="900" dirty="0" err="1"/>
              <a:t>SMBus</a:t>
            </a:r>
            <a:r>
              <a:rPr lang="en-US" sz="900" dirty="0"/>
              <a:t> Host Communication </a:t>
            </a:r>
            <a:endParaRPr lang="en-US" sz="900" dirty="0" smtClean="0"/>
          </a:p>
          <a:p>
            <a:pPr marL="171450" indent="-171450"/>
            <a:r>
              <a:rPr lang="en-US" sz="900" dirty="0" smtClean="0"/>
              <a:t>Offers </a:t>
            </a:r>
            <a:r>
              <a:rPr lang="en-US" sz="900" dirty="0"/>
              <a:t>an Optional Resistor Programmable </a:t>
            </a:r>
            <a:r>
              <a:rPr lang="en-US" sz="900" dirty="0" err="1"/>
              <a:t>SMBus</a:t>
            </a:r>
            <a:r>
              <a:rPr lang="en-US" sz="900" dirty="0"/>
              <a:t> Slave Address for up to Eight Different Bus Addresses</a:t>
            </a:r>
          </a:p>
          <a:p>
            <a:pPr marL="171450" indent="-171450"/>
            <a:r>
              <a:rPr lang="en-US" sz="900" dirty="0" smtClean="0"/>
              <a:t>SHA-1 </a:t>
            </a:r>
            <a:r>
              <a:rPr lang="en-US" sz="900" dirty="0"/>
              <a:t>Authentication</a:t>
            </a:r>
          </a:p>
          <a:p>
            <a:r>
              <a:rPr lang="en-US" sz="900" dirty="0"/>
              <a:t>Drives up to a 5-Segment LED or LCD Display for State-Of-Charge Indication</a:t>
            </a:r>
          </a:p>
          <a:p>
            <a:r>
              <a:rPr lang="en-US" sz="900" dirty="0" smtClean="0"/>
              <a:t>Full </a:t>
            </a:r>
            <a:r>
              <a:rPr lang="en-US" sz="900" dirty="0"/>
              <a:t>Array of Programmable Protection Features</a:t>
            </a:r>
          </a:p>
          <a:p>
            <a:pPr marL="289639" lvl="1" indent="0">
              <a:buNone/>
            </a:pPr>
            <a:r>
              <a:rPr lang="en-US" sz="900" dirty="0"/>
              <a:t>– Voltage </a:t>
            </a:r>
          </a:p>
          <a:p>
            <a:pPr marL="289639" lvl="1" indent="0">
              <a:buNone/>
            </a:pPr>
            <a:r>
              <a:rPr lang="en-US" sz="900" dirty="0"/>
              <a:t>– Current </a:t>
            </a:r>
          </a:p>
          <a:p>
            <a:pPr marL="289639" lvl="1" indent="0">
              <a:buNone/>
            </a:pPr>
            <a:r>
              <a:rPr lang="en-US" sz="900" dirty="0"/>
              <a:t>– Temperature </a:t>
            </a:r>
          </a:p>
          <a:p>
            <a:pPr marL="289639" lvl="1" indent="0">
              <a:buNone/>
            </a:pPr>
            <a:r>
              <a:rPr lang="en-US" sz="900" dirty="0"/>
              <a:t>– System </a:t>
            </a:r>
            <a:r>
              <a:rPr lang="en-US" sz="900" dirty="0" smtClean="0"/>
              <a:t>Components</a:t>
            </a:r>
            <a:endParaRPr lang="en-US" sz="800" dirty="0" smtClean="0"/>
          </a:p>
        </p:txBody>
      </p:sp>
    </p:spTree>
    <p:extLst>
      <p:ext uri="{BB962C8B-B14F-4D97-AF65-F5344CB8AC3E}">
        <p14:creationId xmlns:p14="http://schemas.microsoft.com/office/powerpoint/2010/main" val="3054307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bq34z100-G1</a:t>
            </a:r>
          </a:p>
        </p:txBody>
      </p:sp>
      <p:sp>
        <p:nvSpPr>
          <p:cNvPr id="10244" name="Slide Number Placeholder 3"/>
          <p:cNvSpPr>
            <a:spLocks noGrp="1"/>
          </p:cNvSpPr>
          <p:nvPr>
            <p:ph type="sldNum" sz="quarter" idx="10"/>
          </p:nvPr>
        </p:nvSpPr>
        <p:spPr/>
        <p:txBody>
          <a:bodyPr/>
          <a:lstStyle/>
          <a:p>
            <a:fld id="{8622773B-7332-4E92-84CF-34A277FF245B}" type="slidenum">
              <a:rPr lang="en-US" smtClean="0"/>
              <a:pPr/>
              <a:t>28</a:t>
            </a:fld>
            <a:endParaRPr lang="en-US" smtClean="0"/>
          </a:p>
        </p:txBody>
      </p:sp>
      <p:pic>
        <p:nvPicPr>
          <p:cNvPr id="5" name="Picture 4"/>
          <p:cNvPicPr>
            <a:picLocks noChangeAspect="1"/>
          </p:cNvPicPr>
          <p:nvPr/>
        </p:nvPicPr>
        <p:blipFill>
          <a:blip r:embed="rId2"/>
          <a:stretch>
            <a:fillRect/>
          </a:stretch>
        </p:blipFill>
        <p:spPr>
          <a:xfrm>
            <a:off x="1596941" y="586922"/>
            <a:ext cx="5822185" cy="3950550"/>
          </a:xfrm>
          <a:prstGeom prst="rect">
            <a:avLst/>
          </a:prstGeom>
        </p:spPr>
      </p:pic>
    </p:spTree>
    <p:extLst>
      <p:ext uri="{BB962C8B-B14F-4D97-AF65-F5344CB8AC3E}">
        <p14:creationId xmlns:p14="http://schemas.microsoft.com/office/powerpoint/2010/main" val="3513962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bq78350-R1 // bq76920 / bq76930 / bq76940</a:t>
            </a:r>
            <a:endParaRPr lang="en-US" dirty="0"/>
          </a:p>
        </p:txBody>
      </p:sp>
      <p:pic>
        <p:nvPicPr>
          <p:cNvPr id="2" name="Content Placeholder 1"/>
          <p:cNvPicPr>
            <a:picLocks noGrp="1" noChangeAspect="1"/>
          </p:cNvPicPr>
          <p:nvPr>
            <p:ph idx="1"/>
          </p:nvPr>
        </p:nvPicPr>
        <p:blipFill>
          <a:blip r:embed="rId2"/>
          <a:stretch>
            <a:fillRect/>
          </a:stretch>
        </p:blipFill>
        <p:spPr>
          <a:xfrm>
            <a:off x="727936" y="785813"/>
            <a:ext cx="7678602" cy="3709987"/>
          </a:xfrm>
          <a:prstGeom prst="rect">
            <a:avLst/>
          </a:prstGeom>
        </p:spPr>
      </p:pic>
      <p:sp>
        <p:nvSpPr>
          <p:cNvPr id="10244" name="Slide Number Placeholder 3"/>
          <p:cNvSpPr>
            <a:spLocks noGrp="1"/>
          </p:cNvSpPr>
          <p:nvPr>
            <p:ph type="sldNum" sz="quarter" idx="10"/>
          </p:nvPr>
        </p:nvSpPr>
        <p:spPr/>
        <p:txBody>
          <a:bodyPr/>
          <a:lstStyle/>
          <a:p>
            <a:fld id="{8622773B-7332-4E92-84CF-34A277FF245B}" type="slidenum">
              <a:rPr lang="en-US" smtClean="0"/>
              <a:pPr/>
              <a:t>29</a:t>
            </a:fld>
            <a:endParaRPr lang="en-US" smtClean="0"/>
          </a:p>
        </p:txBody>
      </p:sp>
    </p:spTree>
    <p:extLst>
      <p:ext uri="{BB962C8B-B14F-4D97-AF65-F5344CB8AC3E}">
        <p14:creationId xmlns:p14="http://schemas.microsoft.com/office/powerpoint/2010/main" val="144040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Special </a:t>
            </a:r>
            <a:r>
              <a:rPr lang="en-US" dirty="0" smtClean="0"/>
              <a:t>Pack </a:t>
            </a:r>
            <a:r>
              <a:rPr lang="en-US" dirty="0"/>
              <a:t>A</a:t>
            </a:r>
            <a:r>
              <a:rPr lang="en-US" dirty="0" smtClean="0"/>
              <a:t>pplications</a:t>
            </a:r>
            <a:endParaRPr lang="en-US" dirty="0"/>
          </a:p>
        </p:txBody>
      </p:sp>
      <p:sp>
        <p:nvSpPr>
          <p:cNvPr id="10243" name="Rectangle 3"/>
          <p:cNvSpPr>
            <a:spLocks noGrp="1" noChangeArrowheads="1"/>
          </p:cNvSpPr>
          <p:nvPr>
            <p:ph idx="1"/>
          </p:nvPr>
        </p:nvSpPr>
        <p:spPr/>
        <p:txBody>
          <a:bodyPr/>
          <a:lstStyle/>
          <a:p>
            <a:r>
              <a:rPr lang="en-US" dirty="0"/>
              <a:t>High charge and discharge rates</a:t>
            </a:r>
          </a:p>
          <a:p>
            <a:pPr lvl="1"/>
            <a:r>
              <a:rPr lang="en-US" dirty="0"/>
              <a:t>The current reporting registers can support up to 32A charge or discharge current.</a:t>
            </a:r>
          </a:p>
          <a:p>
            <a:pPr lvl="1"/>
            <a:r>
              <a:rPr lang="en-US" dirty="0"/>
              <a:t>Current scaling can be used to support higher current applications</a:t>
            </a:r>
            <a:r>
              <a:rPr lang="en-US" dirty="0" smtClean="0"/>
              <a:t>.</a:t>
            </a:r>
          </a:p>
          <a:p>
            <a:pPr marL="284347" lvl="1" indent="0">
              <a:buNone/>
            </a:pPr>
            <a:endParaRPr lang="en-US" dirty="0"/>
          </a:p>
          <a:p>
            <a:r>
              <a:rPr lang="en-US" dirty="0" smtClean="0"/>
              <a:t>High </a:t>
            </a:r>
            <a:r>
              <a:rPr lang="en-US" dirty="0"/>
              <a:t>capacity </a:t>
            </a:r>
            <a:r>
              <a:rPr lang="en-US" dirty="0" smtClean="0"/>
              <a:t>packs</a:t>
            </a:r>
          </a:p>
          <a:p>
            <a:pPr lvl="1"/>
            <a:r>
              <a:rPr lang="en-US" dirty="0" smtClean="0"/>
              <a:t>The gauge can typically support up to 29Ah Design Capacity.</a:t>
            </a:r>
          </a:p>
          <a:p>
            <a:pPr lvl="1"/>
            <a:r>
              <a:rPr lang="en-US" dirty="0" smtClean="0"/>
              <a:t>Current scaling can be used to support higher capacity applications.</a:t>
            </a:r>
          </a:p>
          <a:p>
            <a:pPr marL="284347" lvl="1" indent="0">
              <a:buNone/>
            </a:pPr>
            <a:endParaRPr lang="en-US" dirty="0"/>
          </a:p>
          <a:p>
            <a:r>
              <a:rPr lang="en-US" dirty="0" smtClean="0"/>
              <a:t>High cell count packs</a:t>
            </a:r>
          </a:p>
          <a:p>
            <a:pPr lvl="1"/>
            <a:r>
              <a:rPr lang="en-US" dirty="0" smtClean="0"/>
              <a:t>The bq34z100-G1 can support up to 65V pack voltage and the bq78350 can support up to 15S application with VSCALE. </a:t>
            </a:r>
          </a:p>
          <a:p>
            <a:pPr lvl="1"/>
            <a:r>
              <a:rPr lang="en-US" dirty="0" smtClean="0"/>
              <a:t>Voltage </a:t>
            </a:r>
            <a:r>
              <a:rPr lang="en-US" dirty="0"/>
              <a:t>scaling can be used to support higher </a:t>
            </a:r>
            <a:r>
              <a:rPr lang="en-US" dirty="0" smtClean="0"/>
              <a:t>voltage </a:t>
            </a:r>
            <a:r>
              <a:rPr lang="en-US" dirty="0"/>
              <a:t>applications</a:t>
            </a:r>
            <a:r>
              <a:rPr lang="en-US" dirty="0" smtClean="0"/>
              <a:t>.</a:t>
            </a:r>
          </a:p>
          <a:p>
            <a:pPr lvl="1"/>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3</a:t>
            </a:fld>
            <a:endParaRPr lang="en-US" smtClean="0"/>
          </a:p>
        </p:txBody>
      </p:sp>
    </p:spTree>
    <p:extLst>
      <p:ext uri="{BB962C8B-B14F-4D97-AF65-F5344CB8AC3E}">
        <p14:creationId xmlns:p14="http://schemas.microsoft.com/office/powerpoint/2010/main" val="1235236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bq78350-R1 // bq76920 / bq76930 / bq76940</a:t>
            </a:r>
            <a:endParaRPr lang="en-US"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30</a:t>
            </a:fld>
            <a:endParaRPr lang="en-US" smtClean="0"/>
          </a:p>
        </p:txBody>
      </p:sp>
      <p:pic>
        <p:nvPicPr>
          <p:cNvPr id="4" name="Content Placeholder 3"/>
          <p:cNvPicPr>
            <a:picLocks noGrp="1" noChangeAspect="1"/>
          </p:cNvPicPr>
          <p:nvPr>
            <p:ph idx="1"/>
          </p:nvPr>
        </p:nvPicPr>
        <p:blipFill>
          <a:blip r:embed="rId2"/>
          <a:stretch>
            <a:fillRect/>
          </a:stretch>
        </p:blipFill>
        <p:spPr>
          <a:xfrm>
            <a:off x="5863015" y="772719"/>
            <a:ext cx="2122112" cy="3709987"/>
          </a:xfrm>
          <a:prstGeom prst="rect">
            <a:avLst/>
          </a:prstGeom>
        </p:spPr>
      </p:pic>
      <p:pic>
        <p:nvPicPr>
          <p:cNvPr id="5" name="Picture 4"/>
          <p:cNvPicPr>
            <a:picLocks noChangeAspect="1"/>
          </p:cNvPicPr>
          <p:nvPr/>
        </p:nvPicPr>
        <p:blipFill>
          <a:blip r:embed="rId3"/>
          <a:stretch>
            <a:fillRect/>
          </a:stretch>
        </p:blipFill>
        <p:spPr>
          <a:xfrm>
            <a:off x="3140544" y="1347270"/>
            <a:ext cx="2143882" cy="2560883"/>
          </a:xfrm>
          <a:prstGeom prst="rect">
            <a:avLst/>
          </a:prstGeom>
        </p:spPr>
      </p:pic>
      <p:pic>
        <p:nvPicPr>
          <p:cNvPr id="6" name="Picture 5"/>
          <p:cNvPicPr>
            <a:picLocks noChangeAspect="1"/>
          </p:cNvPicPr>
          <p:nvPr/>
        </p:nvPicPr>
        <p:blipFill>
          <a:blip r:embed="rId4"/>
          <a:stretch>
            <a:fillRect/>
          </a:stretch>
        </p:blipFill>
        <p:spPr>
          <a:xfrm>
            <a:off x="537597" y="1740551"/>
            <a:ext cx="2024358" cy="1774319"/>
          </a:xfrm>
          <a:prstGeom prst="rect">
            <a:avLst/>
          </a:prstGeom>
        </p:spPr>
      </p:pic>
      <p:sp>
        <p:nvSpPr>
          <p:cNvPr id="7" name="TextBox 6"/>
          <p:cNvSpPr txBox="1"/>
          <p:nvPr/>
        </p:nvSpPr>
        <p:spPr>
          <a:xfrm>
            <a:off x="6445878" y="4379863"/>
            <a:ext cx="1050288" cy="307777"/>
          </a:xfrm>
          <a:prstGeom prst="rect">
            <a:avLst/>
          </a:prstGeom>
          <a:noFill/>
        </p:spPr>
        <p:txBody>
          <a:bodyPr wrap="none" rtlCol="0">
            <a:spAutoFit/>
          </a:bodyPr>
          <a:lstStyle/>
          <a:p>
            <a:r>
              <a:rPr lang="en-US" sz="1400" dirty="0" smtClean="0"/>
              <a:t>9 - 15 cells</a:t>
            </a:r>
            <a:endParaRPr lang="en-US" sz="1400" dirty="0"/>
          </a:p>
        </p:txBody>
      </p:sp>
      <p:sp>
        <p:nvSpPr>
          <p:cNvPr id="10" name="TextBox 9"/>
          <p:cNvSpPr txBox="1"/>
          <p:nvPr/>
        </p:nvSpPr>
        <p:spPr>
          <a:xfrm>
            <a:off x="3700221" y="3811563"/>
            <a:ext cx="1050288" cy="307777"/>
          </a:xfrm>
          <a:prstGeom prst="rect">
            <a:avLst/>
          </a:prstGeom>
          <a:noFill/>
        </p:spPr>
        <p:txBody>
          <a:bodyPr wrap="none" rtlCol="0">
            <a:spAutoFit/>
          </a:bodyPr>
          <a:lstStyle/>
          <a:p>
            <a:r>
              <a:rPr lang="en-US" sz="1400" dirty="0"/>
              <a:t>6</a:t>
            </a:r>
            <a:r>
              <a:rPr lang="en-US" sz="1400" dirty="0" smtClean="0"/>
              <a:t> - 10 cells</a:t>
            </a:r>
            <a:endParaRPr lang="en-US" sz="1400" dirty="0"/>
          </a:p>
        </p:txBody>
      </p:sp>
      <p:sp>
        <p:nvSpPr>
          <p:cNvPr id="11" name="TextBox 10"/>
          <p:cNvSpPr txBox="1"/>
          <p:nvPr/>
        </p:nvSpPr>
        <p:spPr>
          <a:xfrm>
            <a:off x="1100081" y="3418279"/>
            <a:ext cx="950901" cy="307777"/>
          </a:xfrm>
          <a:prstGeom prst="rect">
            <a:avLst/>
          </a:prstGeom>
          <a:noFill/>
        </p:spPr>
        <p:txBody>
          <a:bodyPr wrap="none" rtlCol="0">
            <a:spAutoFit/>
          </a:bodyPr>
          <a:lstStyle/>
          <a:p>
            <a:r>
              <a:rPr lang="en-US" sz="1400" dirty="0"/>
              <a:t>3</a:t>
            </a:r>
            <a:r>
              <a:rPr lang="en-US" sz="1400" dirty="0" smtClean="0"/>
              <a:t> - 5 cells</a:t>
            </a:r>
            <a:endParaRPr lang="en-US" sz="1400" dirty="0"/>
          </a:p>
        </p:txBody>
      </p:sp>
      <p:sp>
        <p:nvSpPr>
          <p:cNvPr id="8" name="TextBox 7"/>
          <p:cNvSpPr txBox="1"/>
          <p:nvPr/>
        </p:nvSpPr>
        <p:spPr>
          <a:xfrm>
            <a:off x="745816" y="772719"/>
            <a:ext cx="1659429" cy="369332"/>
          </a:xfrm>
          <a:prstGeom prst="rect">
            <a:avLst/>
          </a:prstGeom>
          <a:noFill/>
        </p:spPr>
        <p:txBody>
          <a:bodyPr wrap="none" rtlCol="0">
            <a:spAutoFit/>
          </a:bodyPr>
          <a:lstStyle/>
          <a:p>
            <a:r>
              <a:rPr lang="en-US" b="1" i="1" dirty="0" smtClean="0"/>
              <a:t>AFE Options:</a:t>
            </a:r>
            <a:endParaRPr lang="en-US" b="1" i="1" dirty="0"/>
          </a:p>
        </p:txBody>
      </p:sp>
    </p:spTree>
    <p:extLst>
      <p:ext uri="{BB962C8B-B14F-4D97-AF65-F5344CB8AC3E}">
        <p14:creationId xmlns:p14="http://schemas.microsoft.com/office/powerpoint/2010/main" val="1774859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utterstock_156493844_RedScooter.jpg"/>
          <p:cNvPicPr>
            <a:picLocks noChangeAspect="1"/>
          </p:cNvPicPr>
          <p:nvPr/>
        </p:nvPicPr>
        <p:blipFill>
          <a:blip r:embed="rId3" cstate="print"/>
          <a:stretch>
            <a:fillRect/>
          </a:stretch>
        </p:blipFill>
        <p:spPr>
          <a:xfrm flipH="1">
            <a:off x="4752551" y="3567693"/>
            <a:ext cx="1288530" cy="1021804"/>
          </a:xfrm>
          <a:prstGeom prst="rect">
            <a:avLst/>
          </a:prstGeom>
        </p:spPr>
      </p:pic>
      <p:pic>
        <p:nvPicPr>
          <p:cNvPr id="12" name="Picture 11" descr="shutterstock_210189814_GreenVac.jpg"/>
          <p:cNvPicPr>
            <a:picLocks noChangeAspect="1"/>
          </p:cNvPicPr>
          <p:nvPr/>
        </p:nvPicPr>
        <p:blipFill>
          <a:blip r:embed="rId4" cstate="print"/>
          <a:stretch>
            <a:fillRect/>
          </a:stretch>
        </p:blipFill>
        <p:spPr>
          <a:xfrm>
            <a:off x="5342449" y="1775537"/>
            <a:ext cx="1966532" cy="1474899"/>
          </a:xfrm>
          <a:prstGeom prst="rect">
            <a:avLst/>
          </a:prstGeom>
        </p:spPr>
      </p:pic>
      <p:pic>
        <p:nvPicPr>
          <p:cNvPr id="8" name="Picture 7" descr="shutterstock_118986907_UPS.JPG"/>
          <p:cNvPicPr>
            <a:picLocks noChangeAspect="1"/>
          </p:cNvPicPr>
          <p:nvPr/>
        </p:nvPicPr>
        <p:blipFill>
          <a:blip r:embed="rId5" cstate="print"/>
          <a:stretch>
            <a:fillRect/>
          </a:stretch>
        </p:blipFill>
        <p:spPr>
          <a:xfrm>
            <a:off x="7300814" y="251537"/>
            <a:ext cx="1651908" cy="1651908"/>
          </a:xfrm>
          <a:prstGeom prst="rect">
            <a:avLst/>
          </a:prstGeom>
        </p:spPr>
      </p:pic>
      <p:sp>
        <p:nvSpPr>
          <p:cNvPr id="2" name="Title 1"/>
          <p:cNvSpPr>
            <a:spLocks noGrp="1"/>
          </p:cNvSpPr>
          <p:nvPr>
            <p:ph type="title"/>
          </p:nvPr>
        </p:nvSpPr>
        <p:spPr/>
        <p:txBody>
          <a:bodyPr/>
          <a:lstStyle/>
          <a:p>
            <a:r>
              <a:rPr lang="en-US" dirty="0" smtClean="0"/>
              <a:t>Representative equipment</a:t>
            </a:r>
            <a:endParaRPr lang="en-US" dirty="0"/>
          </a:p>
        </p:txBody>
      </p:sp>
      <p:sp>
        <p:nvSpPr>
          <p:cNvPr id="3" name="Content Placeholder 2"/>
          <p:cNvSpPr>
            <a:spLocks noGrp="1"/>
          </p:cNvSpPr>
          <p:nvPr>
            <p:ph idx="1"/>
          </p:nvPr>
        </p:nvSpPr>
        <p:spPr>
          <a:xfrm>
            <a:off x="329683" y="786358"/>
            <a:ext cx="5007427" cy="3263128"/>
          </a:xfrm>
        </p:spPr>
        <p:txBody>
          <a:bodyPr/>
          <a:lstStyle/>
          <a:p>
            <a:r>
              <a:rPr lang="en-US" sz="1700" dirty="0"/>
              <a:t>Energy Storage Systems</a:t>
            </a:r>
          </a:p>
          <a:p>
            <a:r>
              <a:rPr lang="en-US" sz="1700" dirty="0" smtClean="0"/>
              <a:t>Cordless </a:t>
            </a:r>
            <a:r>
              <a:rPr lang="en-US" sz="1700" dirty="0"/>
              <a:t>home appliances</a:t>
            </a:r>
          </a:p>
          <a:p>
            <a:r>
              <a:rPr lang="en-US" sz="1700" dirty="0"/>
              <a:t>General 12–48V battery packs</a:t>
            </a:r>
          </a:p>
          <a:p>
            <a:r>
              <a:rPr lang="en-US" sz="1700" dirty="0"/>
              <a:t>Light electric vehicles (LEV): </a:t>
            </a:r>
            <a:r>
              <a:rPr lang="en-US" sz="1700" dirty="0" err="1"/>
              <a:t>eBikes</a:t>
            </a:r>
            <a:r>
              <a:rPr lang="en-US" sz="1700" dirty="0"/>
              <a:t>, </a:t>
            </a:r>
            <a:r>
              <a:rPr lang="en-US" sz="1700" dirty="0" err="1"/>
              <a:t>eScooters</a:t>
            </a:r>
            <a:r>
              <a:rPr lang="en-US" sz="1700" dirty="0"/>
              <a:t>, </a:t>
            </a:r>
            <a:r>
              <a:rPr lang="en-US" sz="1700" dirty="0" err="1"/>
              <a:t>Pedelec</a:t>
            </a:r>
            <a:r>
              <a:rPr lang="en-US" sz="1700" dirty="0"/>
              <a:t> and pedal–assist </a:t>
            </a:r>
            <a:r>
              <a:rPr lang="en-US" sz="1700" dirty="0" smtClean="0"/>
              <a:t>bicycles)</a:t>
            </a:r>
            <a:endParaRPr lang="en-US" sz="1700" dirty="0"/>
          </a:p>
          <a:p>
            <a:r>
              <a:rPr lang="en-US" sz="1700" dirty="0" smtClean="0"/>
              <a:t>Battery </a:t>
            </a:r>
            <a:r>
              <a:rPr lang="en-US" sz="1700" dirty="0"/>
              <a:t>backup/UPS systems</a:t>
            </a:r>
          </a:p>
          <a:p>
            <a:r>
              <a:rPr lang="en-US" sz="1700" dirty="0" smtClean="0"/>
              <a:t>Telecom </a:t>
            </a:r>
            <a:r>
              <a:rPr lang="en-US" sz="1700" dirty="0"/>
              <a:t>Power systems</a:t>
            </a:r>
          </a:p>
          <a:p>
            <a:r>
              <a:rPr lang="en-US" sz="1700" dirty="0" smtClean="0"/>
              <a:t>Robotic </a:t>
            </a:r>
            <a:r>
              <a:rPr lang="en-US" sz="1700" dirty="0" smtClean="0"/>
              <a:t>or handheld vacuum cleaners, other tools</a:t>
            </a:r>
          </a:p>
          <a:p>
            <a:r>
              <a:rPr lang="en-US" sz="1700" dirty="0" smtClean="0"/>
              <a:t>Drones</a:t>
            </a:r>
            <a:endParaRPr lang="en-US" sz="1700" dirty="0" smtClean="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solidFill>
                  <a:srgbClr val="000000"/>
                </a:solidFill>
              </a:rPr>
              <a:pPr>
                <a:defRPr/>
              </a:pPr>
              <a:t>31</a:t>
            </a:fld>
            <a:endParaRPr lang="en-US">
              <a:solidFill>
                <a:srgbClr val="000000"/>
              </a:solidFill>
            </a:endParaRPr>
          </a:p>
        </p:txBody>
      </p:sp>
      <p:pic>
        <p:nvPicPr>
          <p:cNvPr id="5" name="Picture 4" descr="ESS.JPG"/>
          <p:cNvPicPr>
            <a:picLocks noChangeAspect="1"/>
          </p:cNvPicPr>
          <p:nvPr/>
        </p:nvPicPr>
        <p:blipFill>
          <a:blip r:embed="rId6" cstate="print"/>
          <a:stretch>
            <a:fillRect/>
          </a:stretch>
        </p:blipFill>
        <p:spPr>
          <a:xfrm>
            <a:off x="6285866" y="3275041"/>
            <a:ext cx="1074487" cy="1314456"/>
          </a:xfrm>
          <a:prstGeom prst="rect">
            <a:avLst/>
          </a:prstGeom>
        </p:spPr>
      </p:pic>
      <p:pic>
        <p:nvPicPr>
          <p:cNvPr id="7" name="Picture 6" descr="shutterstock_74104498_PurpleBike.jpg"/>
          <p:cNvPicPr>
            <a:picLocks noChangeAspect="1"/>
          </p:cNvPicPr>
          <p:nvPr/>
        </p:nvPicPr>
        <p:blipFill>
          <a:blip r:embed="rId7" cstate="print"/>
          <a:stretch>
            <a:fillRect/>
          </a:stretch>
        </p:blipFill>
        <p:spPr>
          <a:xfrm>
            <a:off x="7538222" y="3337831"/>
            <a:ext cx="1524000" cy="1179576"/>
          </a:xfrm>
          <a:prstGeom prst="rect">
            <a:avLst/>
          </a:prstGeom>
        </p:spPr>
      </p:pic>
      <p:pic>
        <p:nvPicPr>
          <p:cNvPr id="13" name="Picture 12" descr="shutterstock_264383690_CordlessVac.jpg"/>
          <p:cNvPicPr>
            <a:picLocks noChangeAspect="1"/>
          </p:cNvPicPr>
          <p:nvPr/>
        </p:nvPicPr>
        <p:blipFill>
          <a:blip r:embed="rId8" cstate="print"/>
          <a:stretch>
            <a:fillRect/>
          </a:stretch>
        </p:blipFill>
        <p:spPr>
          <a:xfrm>
            <a:off x="7256636" y="1997948"/>
            <a:ext cx="1660961" cy="981628"/>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8257" y="437177"/>
            <a:ext cx="2338191" cy="133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855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539116" y="3445941"/>
            <a:ext cx="8229600" cy="673894"/>
          </a:xfrm>
          <a:prstGeom prst="rect">
            <a:avLst/>
          </a:prstGeom>
          <a:noFill/>
          <a:ln>
            <a:noFill/>
          </a:ln>
          <a:effectLst/>
          <a:extLst/>
        </p:spPr>
        <p:txBody>
          <a:bodyPr/>
          <a:lstStyle/>
          <a:p>
            <a:pPr marL="342900" indent="-342900" algn="ctr" fontAlgn="auto">
              <a:spcBef>
                <a:spcPct val="20000"/>
              </a:spcBef>
              <a:spcAft>
                <a:spcPts val="0"/>
              </a:spcAft>
              <a:buClr>
                <a:srgbClr val="FF0000"/>
              </a:buClr>
              <a:buSzPct val="70000"/>
              <a:buFont typeface="Wingdings" pitchFamily="2" charset="2"/>
              <a:buNone/>
              <a:defRPr/>
            </a:pPr>
            <a:r>
              <a:rPr lang="en-US" sz="4800" b="1" dirty="0" smtClean="0">
                <a:solidFill>
                  <a:srgbClr val="DE0000"/>
                </a:solidFill>
                <a:latin typeface="Arial"/>
              </a:rPr>
              <a:t>Questions </a:t>
            </a:r>
            <a:endParaRPr lang="en-US" sz="4800" b="1" dirty="0">
              <a:solidFill>
                <a:srgbClr val="DE0000"/>
              </a:solidFill>
              <a:latin typeface="Arial"/>
            </a:endParaRPr>
          </a:p>
        </p:txBody>
      </p:sp>
      <p:pic>
        <p:nvPicPr>
          <p:cNvPr id="12" name="Picture 4" descr="C:\Jobs in Work\2400-2499\2480\iStock_000008335931XSmal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8125" y="990771"/>
            <a:ext cx="3429000" cy="237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7293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High </a:t>
            </a:r>
            <a:r>
              <a:rPr lang="en-US" dirty="0" smtClean="0"/>
              <a:t>Charge </a:t>
            </a:r>
            <a:r>
              <a:rPr lang="en-US" dirty="0"/>
              <a:t>and </a:t>
            </a:r>
            <a:r>
              <a:rPr lang="en-US" dirty="0" smtClean="0"/>
              <a:t>Discharge </a:t>
            </a:r>
            <a:r>
              <a:rPr lang="en-US" dirty="0"/>
              <a:t>R</a:t>
            </a:r>
            <a:r>
              <a:rPr lang="en-US" dirty="0" smtClean="0"/>
              <a:t>ates (&gt; 32A)</a:t>
            </a:r>
            <a:endParaRPr lang="en-US" dirty="0"/>
          </a:p>
        </p:txBody>
      </p:sp>
      <p:sp>
        <p:nvSpPr>
          <p:cNvPr id="10243" name="Rectangle 3"/>
          <p:cNvSpPr>
            <a:spLocks noGrp="1" noChangeArrowheads="1"/>
          </p:cNvSpPr>
          <p:nvPr>
            <p:ph idx="1"/>
          </p:nvPr>
        </p:nvSpPr>
        <p:spPr/>
        <p:txBody>
          <a:bodyPr/>
          <a:lstStyle/>
          <a:p>
            <a:r>
              <a:rPr lang="en-US" sz="1600" dirty="0" smtClean="0"/>
              <a:t>If we need to support a 48A discharge current, then that pack will be scale by 48A/32A = 1.5 </a:t>
            </a:r>
            <a:r>
              <a:rPr lang="en-US" sz="1600" dirty="0" smtClean="0">
                <a:sym typeface="Symbol" panose="05050102010706020507" pitchFamily="18" charset="2"/>
              </a:rPr>
              <a:t> </a:t>
            </a:r>
            <a:r>
              <a:rPr lang="en-US" sz="1600" dirty="0" smtClean="0"/>
              <a:t>Scale factor rounded up to 2x. </a:t>
            </a:r>
          </a:p>
          <a:p>
            <a:r>
              <a:rPr lang="en-US" sz="1600" dirty="0" smtClean="0"/>
              <a:t>We </a:t>
            </a:r>
            <a:r>
              <a:rPr lang="en-US" sz="1600" dirty="0"/>
              <a:t>can fool the gauge by current calibration: for a </a:t>
            </a:r>
            <a:r>
              <a:rPr lang="en-US" sz="1600" dirty="0" smtClean="0"/>
              <a:t>5 </a:t>
            </a:r>
            <a:r>
              <a:rPr lang="en-US" sz="1600" dirty="0" err="1" smtClean="0"/>
              <a:t>mohm</a:t>
            </a:r>
            <a:r>
              <a:rPr lang="en-US" sz="1600" dirty="0" smtClean="0"/>
              <a:t> </a:t>
            </a:r>
            <a:r>
              <a:rPr lang="en-US" sz="1600" dirty="0" err="1"/>
              <a:t>Rsense</a:t>
            </a:r>
            <a:r>
              <a:rPr lang="en-US" sz="1600" dirty="0"/>
              <a:t>, if we calibrate at an actual current of 4A, we can use the value 2A for calibration so the CC Gain and CC Delta would become </a:t>
            </a:r>
            <a:r>
              <a:rPr lang="en-US" sz="1600" dirty="0" smtClean="0"/>
              <a:t>10 </a:t>
            </a:r>
            <a:r>
              <a:rPr lang="en-US" sz="1600" dirty="0" err="1" smtClean="0"/>
              <a:t>mohm</a:t>
            </a:r>
            <a:r>
              <a:rPr lang="en-US" sz="1600" dirty="0"/>
              <a:t>. We now have a calibration ratio of 50%</a:t>
            </a:r>
          </a:p>
          <a:p>
            <a:r>
              <a:rPr lang="en-US" sz="1600" dirty="0" smtClean="0"/>
              <a:t>Modify </a:t>
            </a:r>
            <a:r>
              <a:rPr lang="en-US" sz="1600" dirty="0"/>
              <a:t>all </a:t>
            </a:r>
            <a:r>
              <a:rPr lang="en-US" sz="1600" dirty="0" smtClean="0"/>
              <a:t>current and capacity related </a:t>
            </a:r>
            <a:r>
              <a:rPr lang="en-US" sz="1600" dirty="0"/>
              <a:t>data flash values by the </a:t>
            </a:r>
            <a:r>
              <a:rPr lang="en-US" sz="1600" dirty="0" smtClean="0"/>
              <a:t>scale factor, </a:t>
            </a:r>
            <a:r>
              <a:rPr lang="en-US" sz="1600" dirty="0"/>
              <a:t>example: 1st level OC from 6000mA to 3000mA; pay attention to sleep </a:t>
            </a:r>
            <a:r>
              <a:rPr lang="en-US" sz="1600" dirty="0" smtClean="0"/>
              <a:t>current/quit </a:t>
            </a:r>
            <a:r>
              <a:rPr lang="en-US" sz="1600" dirty="0"/>
              <a:t>current, as these are impacted as well; also modify </a:t>
            </a:r>
            <a:r>
              <a:rPr lang="en-US" sz="1600" dirty="0" err="1"/>
              <a:t>DesignCapacity</a:t>
            </a:r>
            <a:r>
              <a:rPr lang="en-US" sz="1600" dirty="0"/>
              <a:t>, </a:t>
            </a:r>
            <a:r>
              <a:rPr lang="en-US" sz="1600" dirty="0" err="1"/>
              <a:t>DesignEnergy</a:t>
            </a:r>
            <a:endParaRPr lang="en-US" sz="1600" dirty="0"/>
          </a:p>
          <a:p>
            <a:r>
              <a:rPr lang="en-US" sz="1600" dirty="0"/>
              <a:t>Exception is AFE OC </a:t>
            </a:r>
            <a:r>
              <a:rPr lang="en-US" sz="1600" dirty="0" err="1"/>
              <a:t>Dsg</a:t>
            </a:r>
            <a:r>
              <a:rPr lang="en-US" sz="1600" dirty="0"/>
              <a:t>, AFE SC </a:t>
            </a:r>
            <a:r>
              <a:rPr lang="en-US" sz="1600" dirty="0" err="1"/>
              <a:t>Chg</a:t>
            </a:r>
            <a:r>
              <a:rPr lang="en-US" sz="1600" dirty="0"/>
              <a:t> and </a:t>
            </a:r>
            <a:r>
              <a:rPr lang="en-US" sz="1600" dirty="0" err="1"/>
              <a:t>Dsg</a:t>
            </a:r>
            <a:r>
              <a:rPr lang="en-US" sz="1600" dirty="0"/>
              <a:t>: calculate these values based on the voltage = true </a:t>
            </a:r>
            <a:r>
              <a:rPr lang="en-US" sz="1600" dirty="0" err="1"/>
              <a:t>Rsense</a:t>
            </a:r>
            <a:r>
              <a:rPr lang="en-US" sz="1600" dirty="0"/>
              <a:t> * true </a:t>
            </a:r>
            <a:r>
              <a:rPr lang="en-US" sz="1600" dirty="0" smtClean="0"/>
              <a:t>current</a:t>
            </a:r>
          </a:p>
          <a:p>
            <a:r>
              <a:rPr lang="en-US" sz="1600" dirty="0" smtClean="0"/>
              <a:t>All reported current and capacity parameters will need to be scaled up by the scale factor to restore the true values. </a:t>
            </a:r>
            <a:endParaRPr lang="en-US" sz="1600"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4</a:t>
            </a:fld>
            <a:endParaRPr lang="en-US" smtClean="0"/>
          </a:p>
        </p:txBody>
      </p:sp>
    </p:spTree>
    <p:extLst>
      <p:ext uri="{BB962C8B-B14F-4D97-AF65-F5344CB8AC3E}">
        <p14:creationId xmlns:p14="http://schemas.microsoft.com/office/powerpoint/2010/main" val="1382621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High </a:t>
            </a:r>
            <a:r>
              <a:rPr lang="en-US" dirty="0" smtClean="0"/>
              <a:t>Capacity Packs (&gt;29Ah)</a:t>
            </a:r>
            <a:endParaRPr lang="en-US" dirty="0"/>
          </a:p>
        </p:txBody>
      </p:sp>
      <p:sp>
        <p:nvSpPr>
          <p:cNvPr id="10243" name="Rectangle 3"/>
          <p:cNvSpPr>
            <a:spLocks noGrp="1" noChangeArrowheads="1"/>
          </p:cNvSpPr>
          <p:nvPr>
            <p:ph idx="1"/>
          </p:nvPr>
        </p:nvSpPr>
        <p:spPr/>
        <p:txBody>
          <a:bodyPr/>
          <a:lstStyle/>
          <a:p>
            <a:r>
              <a:rPr lang="en-US" sz="1600" dirty="0"/>
              <a:t>If we need to support a 8</a:t>
            </a:r>
            <a:r>
              <a:rPr lang="en-US" sz="1600" dirty="0" smtClean="0"/>
              <a:t>0Ah capacity, </a:t>
            </a:r>
            <a:r>
              <a:rPr lang="en-US" sz="1600" dirty="0"/>
              <a:t>then that pack will be scale by </a:t>
            </a:r>
            <a:r>
              <a:rPr lang="en-US" sz="1600" dirty="0" smtClean="0"/>
              <a:t>80Ah/29Ah </a:t>
            </a:r>
            <a:r>
              <a:rPr lang="en-US" sz="1600" dirty="0"/>
              <a:t>= </a:t>
            </a:r>
            <a:r>
              <a:rPr lang="en-US" sz="1600" dirty="0" smtClean="0"/>
              <a:t>2.75 </a:t>
            </a:r>
            <a:r>
              <a:rPr lang="en-US" sz="1600" dirty="0" smtClean="0">
                <a:sym typeface="Symbol" panose="05050102010706020507" pitchFamily="18" charset="2"/>
              </a:rPr>
              <a:t></a:t>
            </a:r>
            <a:r>
              <a:rPr lang="en-US" sz="1600" dirty="0" smtClean="0"/>
              <a:t> </a:t>
            </a:r>
            <a:r>
              <a:rPr lang="en-US" sz="1600" dirty="0"/>
              <a:t>Scale factor </a:t>
            </a:r>
            <a:r>
              <a:rPr lang="en-US" sz="1600" dirty="0" smtClean="0"/>
              <a:t>rounded up </a:t>
            </a:r>
            <a:r>
              <a:rPr lang="en-US" sz="1600" dirty="0"/>
              <a:t>to </a:t>
            </a:r>
            <a:r>
              <a:rPr lang="en-US" sz="1600" dirty="0" smtClean="0"/>
              <a:t>3x or 4x. </a:t>
            </a:r>
            <a:endParaRPr lang="en-US" sz="1600" dirty="0"/>
          </a:p>
          <a:p>
            <a:r>
              <a:rPr lang="en-US" sz="1600" dirty="0" smtClean="0"/>
              <a:t>You will scale the current during calibration</a:t>
            </a:r>
            <a:r>
              <a:rPr lang="en-US" sz="1600" dirty="0"/>
              <a:t>: for a </a:t>
            </a:r>
            <a:r>
              <a:rPr lang="en-US" sz="1600" dirty="0" smtClean="0"/>
              <a:t>5 </a:t>
            </a:r>
            <a:r>
              <a:rPr lang="en-US" sz="1600" dirty="0" err="1" smtClean="0"/>
              <a:t>mohm</a:t>
            </a:r>
            <a:r>
              <a:rPr lang="en-US" sz="1600" dirty="0" smtClean="0"/>
              <a:t> </a:t>
            </a:r>
            <a:r>
              <a:rPr lang="en-US" sz="1600" dirty="0" err="1"/>
              <a:t>Rsense</a:t>
            </a:r>
            <a:r>
              <a:rPr lang="en-US" sz="1600" dirty="0"/>
              <a:t>, if we calibrate at an actual current of </a:t>
            </a:r>
            <a:r>
              <a:rPr lang="en-US" sz="1600" dirty="0" smtClean="0"/>
              <a:t>20A</a:t>
            </a:r>
            <a:r>
              <a:rPr lang="en-US" sz="1600" dirty="0"/>
              <a:t>, we can use the value </a:t>
            </a:r>
            <a:r>
              <a:rPr lang="en-US" sz="1600" dirty="0" smtClean="0"/>
              <a:t>5A </a:t>
            </a:r>
            <a:r>
              <a:rPr lang="en-US" sz="1600" dirty="0"/>
              <a:t>for calibration so the CC Gain and CC Delta would become </a:t>
            </a:r>
            <a:r>
              <a:rPr lang="en-US" sz="1600" dirty="0" smtClean="0"/>
              <a:t>20 </a:t>
            </a:r>
            <a:r>
              <a:rPr lang="en-US" sz="1600" dirty="0" err="1" smtClean="0"/>
              <a:t>mohm</a:t>
            </a:r>
            <a:r>
              <a:rPr lang="en-US" sz="1600" dirty="0"/>
              <a:t>. We now have a calibration ratio of </a:t>
            </a:r>
            <a:r>
              <a:rPr lang="en-US" sz="1600" dirty="0" smtClean="0"/>
              <a:t>25% for a 4x scale factor.</a:t>
            </a:r>
            <a:endParaRPr lang="en-US" sz="1600" dirty="0"/>
          </a:p>
          <a:p>
            <a:r>
              <a:rPr lang="en-US" sz="1600" dirty="0"/>
              <a:t>Modify all current and capacity related data flash values by the scale factor, example: 1st level OC from 6000mA to 3000mA; pay attention to sleep current/quit current, as these are impacted as well; also modify </a:t>
            </a:r>
            <a:r>
              <a:rPr lang="en-US" sz="1600" dirty="0" err="1"/>
              <a:t>DesignCapacity</a:t>
            </a:r>
            <a:r>
              <a:rPr lang="en-US" sz="1600" dirty="0"/>
              <a:t>, </a:t>
            </a:r>
            <a:r>
              <a:rPr lang="en-US" sz="1600" dirty="0" err="1"/>
              <a:t>DesignEnergy</a:t>
            </a:r>
            <a:endParaRPr lang="en-US" sz="1600" dirty="0"/>
          </a:p>
          <a:p>
            <a:r>
              <a:rPr lang="en-US" sz="1600" dirty="0"/>
              <a:t>Exception is AFE OC </a:t>
            </a:r>
            <a:r>
              <a:rPr lang="en-US" sz="1600" dirty="0" err="1"/>
              <a:t>Dsg</a:t>
            </a:r>
            <a:r>
              <a:rPr lang="en-US" sz="1600" dirty="0"/>
              <a:t>, AFE SC </a:t>
            </a:r>
            <a:r>
              <a:rPr lang="en-US" sz="1600" dirty="0" err="1"/>
              <a:t>Chg</a:t>
            </a:r>
            <a:r>
              <a:rPr lang="en-US" sz="1600" dirty="0"/>
              <a:t> and </a:t>
            </a:r>
            <a:r>
              <a:rPr lang="en-US" sz="1600" dirty="0" err="1"/>
              <a:t>Dsg</a:t>
            </a:r>
            <a:r>
              <a:rPr lang="en-US" sz="1600" dirty="0"/>
              <a:t>: calculate these values based on the voltage = true </a:t>
            </a:r>
            <a:r>
              <a:rPr lang="en-US" sz="1600" dirty="0" err="1"/>
              <a:t>Rsense</a:t>
            </a:r>
            <a:r>
              <a:rPr lang="en-US" sz="1600" dirty="0"/>
              <a:t> * true </a:t>
            </a:r>
            <a:r>
              <a:rPr lang="en-US" sz="1600" dirty="0" smtClean="0"/>
              <a:t>current</a:t>
            </a:r>
          </a:p>
          <a:p>
            <a:r>
              <a:rPr lang="en-US" sz="1600" dirty="0"/>
              <a:t>All reported current and capacity parameters will need to be scaled up by the scale factor to restore the true values. </a:t>
            </a:r>
          </a:p>
          <a:p>
            <a:endParaRPr lang="en-US" sz="1600"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5</a:t>
            </a:fld>
            <a:endParaRPr lang="en-US" smtClean="0"/>
          </a:p>
        </p:txBody>
      </p:sp>
    </p:spTree>
    <p:extLst>
      <p:ext uri="{BB962C8B-B14F-4D97-AF65-F5344CB8AC3E}">
        <p14:creationId xmlns:p14="http://schemas.microsoft.com/office/powerpoint/2010/main" val="95255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High </a:t>
            </a:r>
            <a:r>
              <a:rPr lang="en-US" dirty="0" smtClean="0"/>
              <a:t>Cell Count </a:t>
            </a:r>
            <a:r>
              <a:rPr lang="en-US" dirty="0"/>
              <a:t>P</a:t>
            </a:r>
            <a:r>
              <a:rPr lang="en-US" dirty="0" smtClean="0"/>
              <a:t>acks (&gt;65V)</a:t>
            </a:r>
            <a:endParaRPr lang="en-US" dirty="0"/>
          </a:p>
        </p:txBody>
      </p:sp>
      <p:sp>
        <p:nvSpPr>
          <p:cNvPr id="10243" name="Rectangle 3"/>
          <p:cNvSpPr>
            <a:spLocks noGrp="1" noChangeArrowheads="1"/>
          </p:cNvSpPr>
          <p:nvPr>
            <p:ph idx="1"/>
          </p:nvPr>
        </p:nvSpPr>
        <p:spPr>
          <a:xfrm>
            <a:off x="333378" y="786357"/>
            <a:ext cx="7511543" cy="3709449"/>
          </a:xfrm>
        </p:spPr>
        <p:txBody>
          <a:bodyPr/>
          <a:lstStyle/>
          <a:p>
            <a:pPr marL="0" indent="0">
              <a:buNone/>
            </a:pPr>
            <a:r>
              <a:rPr lang="en-US" sz="1800" dirty="0" smtClean="0"/>
              <a:t>The bq34z100-G1 can support a pack voltage up to 65V. </a:t>
            </a:r>
          </a:p>
          <a:p>
            <a:r>
              <a:rPr lang="en-US" sz="1400" dirty="0"/>
              <a:t>The input to the IC (BAT pin) must be &lt;1V, so the external divider ratio </a:t>
            </a:r>
            <a:r>
              <a:rPr lang="en-US" sz="1400" dirty="0" smtClean="0"/>
              <a:t>will </a:t>
            </a:r>
            <a:r>
              <a:rPr lang="en-US" sz="1400" dirty="0"/>
              <a:t>be set to support the Maximum Pack Voltage. As an example, if we have an 18S Li-Ion pack, then we should set the Maximum Pack Voltage to the Recommended Single Cell Maximum Voltage (</a:t>
            </a:r>
            <a:r>
              <a:rPr lang="en-US" sz="1400" dirty="0" err="1"/>
              <a:t>eg</a:t>
            </a:r>
            <a:r>
              <a:rPr lang="en-US" sz="1400" dirty="0"/>
              <a:t>: 5V) x Actual Number of Series Cells (</a:t>
            </a:r>
            <a:r>
              <a:rPr lang="en-US" sz="1400" dirty="0" err="1"/>
              <a:t>e.g</a:t>
            </a:r>
            <a:r>
              <a:rPr lang="en-US" sz="1400" dirty="0"/>
              <a:t>: 18) = 90V</a:t>
            </a:r>
          </a:p>
          <a:p>
            <a:r>
              <a:rPr lang="en-US" sz="1400" dirty="0" smtClean="0"/>
              <a:t>Setup </a:t>
            </a:r>
            <a:r>
              <a:rPr lang="en-US" sz="1400" dirty="0"/>
              <a:t>the voltage divider to support a 90V pack voltage using the equation: </a:t>
            </a:r>
          </a:p>
          <a:p>
            <a:pPr marL="0" indent="0">
              <a:buNone/>
            </a:pPr>
            <a:r>
              <a:rPr lang="en-US" sz="1400" dirty="0" smtClean="0"/>
              <a:t>	</a:t>
            </a:r>
            <a:r>
              <a:rPr lang="en-US" sz="1400" b="1" dirty="0" err="1" smtClean="0"/>
              <a:t>Rseries</a:t>
            </a:r>
            <a:r>
              <a:rPr lang="en-US" sz="1400" b="1" dirty="0" smtClean="0"/>
              <a:t> </a:t>
            </a:r>
            <a:r>
              <a:rPr lang="en-US" sz="1400" b="1" dirty="0"/>
              <a:t>= 16500 Ω x (Maximum Pack Voltage mV – 900 mV) / 900 mV</a:t>
            </a:r>
          </a:p>
          <a:p>
            <a:r>
              <a:rPr lang="en-US" sz="1400" dirty="0"/>
              <a:t>The bottom leg of the divider resistor should be in the range of 15 KΩ to 25 K, using 16.5 KΩ:</a:t>
            </a:r>
          </a:p>
          <a:p>
            <a:pPr marL="0" indent="0">
              <a:buNone/>
            </a:pPr>
            <a:r>
              <a:rPr lang="en-US" sz="1400" dirty="0" smtClean="0"/>
              <a:t>	</a:t>
            </a:r>
            <a:r>
              <a:rPr lang="en-US" sz="1400" b="1" dirty="0" err="1" smtClean="0"/>
              <a:t>Rseries</a:t>
            </a:r>
            <a:r>
              <a:rPr lang="en-US" sz="1400" b="1" dirty="0" smtClean="0"/>
              <a:t> </a:t>
            </a:r>
            <a:r>
              <a:rPr lang="en-US" sz="1400" b="1" dirty="0"/>
              <a:t>= 16500 Ω x (90000mV – 900 mV) / 900 mV = 1.634 </a:t>
            </a:r>
            <a:r>
              <a:rPr lang="en-US" sz="1400" b="1" dirty="0" err="1"/>
              <a:t>Mohm</a:t>
            </a:r>
            <a:endParaRPr lang="en-US" sz="1400" b="1" dirty="0"/>
          </a:p>
          <a:p>
            <a:r>
              <a:rPr lang="en-US" sz="1400" dirty="0"/>
              <a:t>A standard value 1.62 </a:t>
            </a:r>
            <a:r>
              <a:rPr lang="en-US" sz="1400" dirty="0" err="1"/>
              <a:t>Mohm</a:t>
            </a:r>
            <a:r>
              <a:rPr lang="en-US" sz="1400" dirty="0"/>
              <a:t> resistor will support an 89V pack voltage. </a:t>
            </a:r>
            <a:r>
              <a:rPr lang="en-US" sz="1400" dirty="0" smtClean="0"/>
              <a:t>This </a:t>
            </a:r>
            <a:r>
              <a:rPr lang="en-US" sz="1400" dirty="0"/>
              <a:t>will provide adequate cell voltage measurement margin for a Li-Ion cell. </a:t>
            </a:r>
          </a:p>
        </p:txBody>
      </p:sp>
      <p:sp>
        <p:nvSpPr>
          <p:cNvPr id="10244" name="Slide Number Placeholder 3"/>
          <p:cNvSpPr>
            <a:spLocks noGrp="1"/>
          </p:cNvSpPr>
          <p:nvPr>
            <p:ph type="sldNum" sz="quarter" idx="10"/>
          </p:nvPr>
        </p:nvSpPr>
        <p:spPr/>
        <p:txBody>
          <a:bodyPr/>
          <a:lstStyle/>
          <a:p>
            <a:fld id="{8622773B-7332-4E92-84CF-34A277FF245B}" type="slidenum">
              <a:rPr lang="en-US" smtClean="0"/>
              <a:pPr/>
              <a:t>6</a:t>
            </a:fld>
            <a:endParaRPr lang="en-US" smtClean="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455191"/>
            <a:ext cx="1190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14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High </a:t>
            </a:r>
            <a:r>
              <a:rPr lang="en-US" dirty="0" smtClean="0"/>
              <a:t>Cell Count </a:t>
            </a:r>
            <a:r>
              <a:rPr lang="en-US" dirty="0"/>
              <a:t>P</a:t>
            </a:r>
            <a:r>
              <a:rPr lang="en-US" dirty="0" smtClean="0"/>
              <a:t>acks (&gt;65V)</a:t>
            </a:r>
            <a:endParaRPr lang="en-US" dirty="0"/>
          </a:p>
        </p:txBody>
      </p:sp>
      <p:sp>
        <p:nvSpPr>
          <p:cNvPr id="10243" name="Rectangle 3"/>
          <p:cNvSpPr>
            <a:spLocks noGrp="1" noChangeArrowheads="1"/>
          </p:cNvSpPr>
          <p:nvPr>
            <p:ph idx="1"/>
          </p:nvPr>
        </p:nvSpPr>
        <p:spPr>
          <a:xfrm>
            <a:off x="333378" y="786357"/>
            <a:ext cx="8442322" cy="2634867"/>
          </a:xfrm>
        </p:spPr>
        <p:txBody>
          <a:bodyPr/>
          <a:lstStyle/>
          <a:p>
            <a:pPr marL="0" indent="0">
              <a:buNone/>
            </a:pPr>
            <a:r>
              <a:rPr lang="en-US" sz="1400" dirty="0"/>
              <a:t>The data flash configuration must </a:t>
            </a:r>
            <a:r>
              <a:rPr lang="en-US" sz="1400" dirty="0" smtClean="0"/>
              <a:t>be scaled to ensure </a:t>
            </a:r>
            <a:r>
              <a:rPr lang="en-US" sz="1400" dirty="0"/>
              <a:t>that the maximum reported voltage does not exceed 65535mV.</a:t>
            </a:r>
          </a:p>
          <a:p>
            <a:pPr marL="0" indent="0">
              <a:buNone/>
            </a:pPr>
            <a:r>
              <a:rPr lang="en-US" sz="1400" dirty="0"/>
              <a:t>This additional scaling is created by scaling the value stored in Number of Series Cells. The calculation is: Maximum Pack Voltage (e.g.: 90000mV) / Maximum Reportable Value (65535mV) = 1.38  The Number of Series Cells are an integer units so the value </a:t>
            </a:r>
            <a:r>
              <a:rPr lang="en-US" sz="1400" dirty="0" smtClean="0"/>
              <a:t>will </a:t>
            </a:r>
            <a:r>
              <a:rPr lang="en-US" sz="1400" dirty="0"/>
              <a:t>be rounded up, use a 2x scaling factor.</a:t>
            </a:r>
          </a:p>
          <a:p>
            <a:pPr marL="0" indent="0">
              <a:buNone/>
            </a:pPr>
            <a:r>
              <a:rPr lang="en-US" sz="1400" b="1" dirty="0"/>
              <a:t>Stored Number of Series Cells = actual number of series cells / scaling factor  </a:t>
            </a:r>
            <a:r>
              <a:rPr lang="en-US" sz="1400" b="1" dirty="0" smtClean="0">
                <a:sym typeface="Symbol" panose="05050102010706020507" pitchFamily="18" charset="2"/>
              </a:rPr>
              <a:t></a:t>
            </a:r>
            <a:r>
              <a:rPr lang="en-US" sz="1400" b="1" dirty="0" smtClean="0"/>
              <a:t>   </a:t>
            </a:r>
            <a:r>
              <a:rPr lang="en-US" sz="1400" b="1" dirty="0"/>
              <a:t>18 / 2 = 9</a:t>
            </a:r>
          </a:p>
          <a:p>
            <a:pPr marL="0" indent="0">
              <a:buNone/>
            </a:pPr>
            <a:r>
              <a:rPr lang="en-US" sz="1400" dirty="0"/>
              <a:t>You will need to divide the voltage by 2x when calibrating. E.g. If the </a:t>
            </a:r>
            <a:r>
              <a:rPr lang="en-US" sz="1400" dirty="0" smtClean="0"/>
              <a:t>applied voltage is </a:t>
            </a:r>
            <a:r>
              <a:rPr lang="en-US" sz="1400" dirty="0"/>
              <a:t>8</a:t>
            </a:r>
            <a:r>
              <a:rPr lang="en-US" sz="1400" dirty="0" smtClean="0"/>
              <a:t>0V</a:t>
            </a:r>
            <a:r>
              <a:rPr lang="en-US" sz="1400" dirty="0"/>
              <a:t>, then you will enter </a:t>
            </a:r>
            <a:r>
              <a:rPr lang="en-US" sz="1400" dirty="0" smtClean="0"/>
              <a:t>40000mV </a:t>
            </a:r>
            <a:r>
              <a:rPr lang="en-US" sz="1400" dirty="0"/>
              <a:t>in the program.</a:t>
            </a:r>
          </a:p>
          <a:p>
            <a:pPr marL="0" indent="0">
              <a:buNone/>
            </a:pPr>
            <a:r>
              <a:rPr lang="en-US" sz="1400" dirty="0"/>
              <a:t>In this configuration, the host device that is reading the reported voltage value must also know that the voltage is scaled so that it can rescale the voltage to the true pack voltage</a:t>
            </a:r>
            <a:r>
              <a:rPr lang="en-US" sz="1400" dirty="0" smtClean="0"/>
              <a:t>.</a:t>
            </a:r>
            <a:endParaRPr lang="en-US" sz="1400" dirty="0"/>
          </a:p>
        </p:txBody>
      </p:sp>
      <p:sp>
        <p:nvSpPr>
          <p:cNvPr id="10244" name="Slide Number Placeholder 3"/>
          <p:cNvSpPr>
            <a:spLocks noGrp="1"/>
          </p:cNvSpPr>
          <p:nvPr>
            <p:ph type="sldNum" sz="quarter" idx="10"/>
          </p:nvPr>
        </p:nvSpPr>
        <p:spPr/>
        <p:txBody>
          <a:bodyPr/>
          <a:lstStyle/>
          <a:p>
            <a:fld id="{8622773B-7332-4E92-84CF-34A277FF245B}" type="slidenum">
              <a:rPr lang="en-US" smtClean="0"/>
              <a:pPr/>
              <a:t>7</a:t>
            </a:fld>
            <a:endParaRPr lang="en-US" smtClean="0"/>
          </a:p>
        </p:txBody>
      </p:sp>
      <p:sp>
        <p:nvSpPr>
          <p:cNvPr id="3" name="TextBox 2"/>
          <p:cNvSpPr txBox="1"/>
          <p:nvPr/>
        </p:nvSpPr>
        <p:spPr>
          <a:xfrm>
            <a:off x="989047" y="3452917"/>
            <a:ext cx="7072602" cy="1015663"/>
          </a:xfrm>
          <a:prstGeom prst="rect">
            <a:avLst/>
          </a:prstGeom>
          <a:noFill/>
        </p:spPr>
        <p:txBody>
          <a:bodyPr wrap="square" rtlCol="0">
            <a:spAutoFit/>
          </a:bodyPr>
          <a:lstStyle/>
          <a:p>
            <a:pPr marL="0" indent="0" algn="just">
              <a:buNone/>
            </a:pPr>
            <a:r>
              <a:rPr lang="en-US" sz="1200" i="1" dirty="0"/>
              <a:t>Note: There is a limitation as to the actual number of series cells that can be scaled. The result of the equation must be an integer. The result cannot rounded up or down, because this would cause the gauge to calculate the wrong cell voltage. As an example, if the actual number of series cells were 17, then the  Number of Series Cells must be set to 17 and the voltage will be reported as a single cell. The VOLTSEL bit must be set in the Pack Configuration register. </a:t>
            </a:r>
          </a:p>
        </p:txBody>
      </p:sp>
    </p:spTree>
    <p:extLst>
      <p:ext uri="{BB962C8B-B14F-4D97-AF65-F5344CB8AC3E}">
        <p14:creationId xmlns:p14="http://schemas.microsoft.com/office/powerpoint/2010/main" val="3971752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Hardware considerations</a:t>
            </a:r>
          </a:p>
        </p:txBody>
      </p:sp>
      <p:sp>
        <p:nvSpPr>
          <p:cNvPr id="10243" name="Rectangle 3"/>
          <p:cNvSpPr>
            <a:spLocks noGrp="1" noChangeArrowheads="1"/>
          </p:cNvSpPr>
          <p:nvPr>
            <p:ph idx="1"/>
          </p:nvPr>
        </p:nvSpPr>
        <p:spPr/>
        <p:txBody>
          <a:bodyPr/>
          <a:lstStyle/>
          <a:p>
            <a:pPr>
              <a:lnSpc>
                <a:spcPct val="150000"/>
              </a:lnSpc>
            </a:pPr>
            <a:r>
              <a:rPr lang="en-US" dirty="0" smtClean="0"/>
              <a:t>Design </a:t>
            </a:r>
            <a:r>
              <a:rPr lang="en-US" dirty="0"/>
              <a:t>consideration for </a:t>
            </a:r>
            <a:r>
              <a:rPr lang="en-US" dirty="0" smtClean="0"/>
              <a:t>boards</a:t>
            </a:r>
          </a:p>
          <a:p>
            <a:pPr lvl="1">
              <a:lnSpc>
                <a:spcPct val="150000"/>
              </a:lnSpc>
            </a:pPr>
            <a:r>
              <a:rPr lang="en-US" dirty="0" smtClean="0"/>
              <a:t>Layout for high current paths. </a:t>
            </a:r>
          </a:p>
          <a:p>
            <a:pPr lvl="1">
              <a:lnSpc>
                <a:spcPct val="150000"/>
              </a:lnSpc>
            </a:pPr>
            <a:r>
              <a:rPr lang="en-US" dirty="0" smtClean="0"/>
              <a:t>ESD</a:t>
            </a:r>
            <a:endParaRPr lang="en-US" dirty="0"/>
          </a:p>
          <a:p>
            <a:pPr>
              <a:lnSpc>
                <a:spcPct val="150000"/>
              </a:lnSpc>
            </a:pPr>
            <a:r>
              <a:rPr lang="en-US" dirty="0"/>
              <a:t>Sense r</a:t>
            </a:r>
            <a:r>
              <a:rPr lang="en-US" dirty="0" smtClean="0"/>
              <a:t>esistor choices and layout</a:t>
            </a:r>
            <a:endParaRPr lang="en-US" dirty="0"/>
          </a:p>
          <a:p>
            <a:pPr>
              <a:lnSpc>
                <a:spcPct val="150000"/>
              </a:lnSpc>
            </a:pPr>
            <a:r>
              <a:rPr lang="en-US" dirty="0"/>
              <a:t>FET selection for gauge + protectors</a:t>
            </a:r>
          </a:p>
          <a:p>
            <a:pPr>
              <a:lnSpc>
                <a:spcPct val="150000"/>
              </a:lnSpc>
            </a:pPr>
            <a:r>
              <a:rPr lang="en-US" dirty="0"/>
              <a:t>Calibration</a:t>
            </a:r>
          </a:p>
          <a:p>
            <a:pPr marL="284347" lvl="1" indent="0">
              <a:buNone/>
            </a:pPr>
            <a:endParaRPr lang="en-US" sz="1600" dirty="0" smtClean="0"/>
          </a:p>
        </p:txBody>
      </p:sp>
      <p:sp>
        <p:nvSpPr>
          <p:cNvPr id="10244" name="Slide Number Placeholder 3"/>
          <p:cNvSpPr>
            <a:spLocks noGrp="1"/>
          </p:cNvSpPr>
          <p:nvPr>
            <p:ph type="sldNum" sz="quarter" idx="10"/>
          </p:nvPr>
        </p:nvSpPr>
        <p:spPr/>
        <p:txBody>
          <a:bodyPr/>
          <a:lstStyle/>
          <a:p>
            <a:fld id="{8622773B-7332-4E92-84CF-34A277FF245B}" type="slidenum">
              <a:rPr lang="en-US" smtClean="0"/>
              <a:pPr/>
              <a:t>8</a:t>
            </a:fld>
            <a:endParaRPr lang="en-US" smtClean="0"/>
          </a:p>
        </p:txBody>
      </p:sp>
    </p:spTree>
    <p:extLst>
      <p:ext uri="{BB962C8B-B14F-4D97-AF65-F5344CB8AC3E}">
        <p14:creationId xmlns:p14="http://schemas.microsoft.com/office/powerpoint/2010/main" val="322401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31775" y="107163"/>
            <a:ext cx="8458200" cy="610791"/>
          </a:xfrm>
        </p:spPr>
        <p:txBody>
          <a:bodyPr/>
          <a:lstStyle/>
          <a:p>
            <a:r>
              <a:rPr lang="en-US" dirty="0"/>
              <a:t>Design </a:t>
            </a:r>
            <a:r>
              <a:rPr lang="en-US" dirty="0" smtClean="0"/>
              <a:t>Consideration </a:t>
            </a:r>
            <a:r>
              <a:rPr lang="en-US" dirty="0"/>
              <a:t>for B</a:t>
            </a:r>
            <a:r>
              <a:rPr lang="en-US" dirty="0" smtClean="0"/>
              <a:t>oards</a:t>
            </a:r>
            <a:endParaRPr lang="en-US" dirty="0"/>
          </a:p>
        </p:txBody>
      </p:sp>
      <p:sp>
        <p:nvSpPr>
          <p:cNvPr id="10243" name="Rectangle 3"/>
          <p:cNvSpPr>
            <a:spLocks noGrp="1" noChangeArrowheads="1"/>
          </p:cNvSpPr>
          <p:nvPr>
            <p:ph idx="1"/>
          </p:nvPr>
        </p:nvSpPr>
        <p:spPr>
          <a:xfrm>
            <a:off x="831693" y="722721"/>
            <a:ext cx="7258363" cy="3709449"/>
          </a:xfrm>
        </p:spPr>
        <p:txBody>
          <a:bodyPr/>
          <a:lstStyle/>
          <a:p>
            <a:pPr>
              <a:lnSpc>
                <a:spcPct val="150000"/>
              </a:lnSpc>
            </a:pPr>
            <a:r>
              <a:rPr lang="en-US" sz="1600" dirty="0" smtClean="0"/>
              <a:t>The coulomb counting network is probably the most important section to consider in the layout. </a:t>
            </a:r>
          </a:p>
          <a:p>
            <a:pPr>
              <a:lnSpc>
                <a:spcPct val="150000"/>
              </a:lnSpc>
            </a:pPr>
            <a:r>
              <a:rPr lang="en-US" sz="1600" dirty="0" smtClean="0"/>
              <a:t>The high current paths are the next most important. </a:t>
            </a:r>
          </a:p>
          <a:p>
            <a:pPr>
              <a:lnSpc>
                <a:spcPct val="150000"/>
              </a:lnSpc>
            </a:pPr>
            <a:r>
              <a:rPr lang="en-US" sz="1600" dirty="0" smtClean="0"/>
              <a:t>The gauge should be not placed inside the current loop for the best gauging accuracy. Transients and fields can induce error into current and voltage measurements. </a:t>
            </a:r>
          </a:p>
          <a:p>
            <a:pPr>
              <a:lnSpc>
                <a:spcPct val="150000"/>
              </a:lnSpc>
            </a:pPr>
            <a:r>
              <a:rPr lang="en-US" sz="1600" dirty="0" smtClean="0"/>
              <a:t>Use high frequency bypass capacitors and spark gaps to shunt ESD transients. </a:t>
            </a:r>
          </a:p>
          <a:p>
            <a:pPr>
              <a:lnSpc>
                <a:spcPct val="150000"/>
              </a:lnSpc>
            </a:pPr>
            <a:endParaRPr lang="en-US" sz="1600" dirty="0" smtClean="0"/>
          </a:p>
          <a:p>
            <a:endParaRPr lang="en-US" sz="1600" dirty="0" smtClean="0"/>
          </a:p>
        </p:txBody>
      </p:sp>
      <p:sp>
        <p:nvSpPr>
          <p:cNvPr id="10244" name="Slide Number Placeholder 3"/>
          <p:cNvSpPr>
            <a:spLocks noGrp="1"/>
          </p:cNvSpPr>
          <p:nvPr>
            <p:ph type="sldNum" sz="quarter" idx="10"/>
          </p:nvPr>
        </p:nvSpPr>
        <p:spPr/>
        <p:txBody>
          <a:bodyPr/>
          <a:lstStyle/>
          <a:p>
            <a:fld id="{8622773B-7332-4E92-84CF-34A277FF245B}" type="slidenum">
              <a:rPr lang="en-US" smtClean="0"/>
              <a:pPr/>
              <a:t>9</a:t>
            </a:fld>
            <a:endParaRPr lang="en-US" smtClean="0"/>
          </a:p>
        </p:txBody>
      </p:sp>
    </p:spTree>
    <p:extLst>
      <p:ext uri="{BB962C8B-B14F-4D97-AF65-F5344CB8AC3E}">
        <p14:creationId xmlns:p14="http://schemas.microsoft.com/office/powerpoint/2010/main" val="1461730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B472D06B4304F9F004AE3C1C1E702" ma:contentTypeVersion="0" ma:contentTypeDescription="Create a new document." ma:contentTypeScope="" ma:versionID="0852f1d0d3462559de3a5abc2bf5dd7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13D1BE5-8B8A-4EAC-871C-D7C92B72D25B}"/>
</file>

<file path=customXml/itemProps2.xml><?xml version="1.0" encoding="utf-8"?>
<ds:datastoreItem xmlns:ds="http://schemas.openxmlformats.org/officeDocument/2006/customXml" ds:itemID="{76721B3E-D238-4ED8-9EAA-7F5C50A7FF09}"/>
</file>

<file path=customXml/itemProps3.xml><?xml version="1.0" encoding="utf-8"?>
<ds:datastoreItem xmlns:ds="http://schemas.openxmlformats.org/officeDocument/2006/customXml" ds:itemID="{D1655843-73C5-4079-93FF-D63343CDCB0E}"/>
</file>

<file path=docProps/app.xml><?xml version="1.0" encoding="utf-8"?>
<Properties xmlns="http://schemas.openxmlformats.org/officeDocument/2006/extended-properties" xmlns:vt="http://schemas.openxmlformats.org/officeDocument/2006/docPropsVTypes">
  <Template/>
  <TotalTime>2003</TotalTime>
  <Words>2473</Words>
  <Application>Microsoft Office PowerPoint</Application>
  <PresentationFormat>On-screen Show (16:9)</PresentationFormat>
  <Paragraphs>523</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FinalPowerpoint</vt:lpstr>
      <vt:lpstr>Gauge Design Configurations for High Charge / Discharge Rate Applications</vt:lpstr>
      <vt:lpstr>Agenda</vt:lpstr>
      <vt:lpstr>Special Pack Applications</vt:lpstr>
      <vt:lpstr>High Charge and Discharge Rates (&gt; 32A)</vt:lpstr>
      <vt:lpstr>High Capacity Packs (&gt;29Ah)</vt:lpstr>
      <vt:lpstr>High Cell Count Packs (&gt;65V)</vt:lpstr>
      <vt:lpstr>High Cell Count Packs (&gt;65V)</vt:lpstr>
      <vt:lpstr>Hardware considerations</vt:lpstr>
      <vt:lpstr>Design Consideration for 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Sense Resistor Choices </vt:lpstr>
      <vt:lpstr>Sense Resistor Choices </vt:lpstr>
      <vt:lpstr>FET selection for gauge + protectors considerations</vt:lpstr>
      <vt:lpstr>Calibration</vt:lpstr>
      <vt:lpstr>Parameter Configuration – bq34z100</vt:lpstr>
      <vt:lpstr>Parameter Configuration – bq78350</vt:lpstr>
      <vt:lpstr>Products</vt:lpstr>
      <vt:lpstr>bq34z100-G1</vt:lpstr>
      <vt:lpstr>bq78350-R1 // bq76920 / bq76930 / bq76940</vt:lpstr>
      <vt:lpstr>bq78350-R1 // bq76920 / bq76930 / bq76940</vt:lpstr>
      <vt:lpstr>Representative equipment</vt:lpstr>
      <vt:lpstr>PowerPoint Presentation</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Brollo, Clementina</dc:creator>
  <cp:lastModifiedBy>Thomas Cosby</cp:lastModifiedBy>
  <cp:revision>202</cp:revision>
  <dcterms:created xsi:type="dcterms:W3CDTF">2007-12-19T20:51:45Z</dcterms:created>
  <dcterms:modified xsi:type="dcterms:W3CDTF">2015-10-14T13:40:42Z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0x010100C1BB472D06B4304F9F004AE3C1C1E702</vt:lpwstr>
  </property>
</Properties>
</file>