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0"/>
  </p:notesMasterIdLst>
  <p:handoutMasterIdLst>
    <p:handoutMasterId r:id="rId21"/>
  </p:handoutMasterIdLst>
  <p:sldIdLst>
    <p:sldId id="265" r:id="rId5"/>
    <p:sldId id="7961" r:id="rId6"/>
    <p:sldId id="7963" r:id="rId7"/>
    <p:sldId id="7962" r:id="rId8"/>
    <p:sldId id="2147469406" r:id="rId9"/>
    <p:sldId id="2147472418" r:id="rId10"/>
    <p:sldId id="4550" r:id="rId11"/>
    <p:sldId id="2147469304" r:id="rId12"/>
    <p:sldId id="2147469289" r:id="rId13"/>
    <p:sldId id="2147469301" r:id="rId14"/>
    <p:sldId id="2147469366" r:id="rId15"/>
    <p:sldId id="2147472416" r:id="rId16"/>
    <p:sldId id="2147472419" r:id="rId17"/>
    <p:sldId id="267" r:id="rId18"/>
    <p:sldId id="276" r:id="rId19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698AE"/>
    <a:srgbClr val="A60000"/>
    <a:srgbClr val="213279"/>
    <a:srgbClr val="000000"/>
    <a:srgbClr val="FF0000"/>
    <a:srgbClr val="E63C3C"/>
    <a:srgbClr val="404040"/>
    <a:srgbClr val="A30000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6374" autoAdjust="0"/>
  </p:normalViewPr>
  <p:slideViewPr>
    <p:cSldViewPr snapToGrid="0">
      <p:cViewPr varScale="1">
        <p:scale>
          <a:sx n="145" d="100"/>
          <a:sy n="145" d="100"/>
        </p:scale>
        <p:origin x="360" y="10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45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1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39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Within TI we have 3 main focus areas for zonal – processors connectivity &amp; power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Obviously you just heard all about our processor and PMIC story and how zonal is a critical aspect of these investment areas, so I’d like to focus on a few other key analog investments for connect and power – animation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Introduce the challenges that we intend to solve is the message here, zoom out and introduce the arrows back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Interface – We are continuing to invest in all of these, but I specifically want to highlight our ethernet and CAN investments to enable “dumb” or </a:t>
            </a:r>
            <a:r>
              <a:rPr lang="en-US" sz="1600" dirty="0" err="1"/>
              <a:t>MCUless</a:t>
            </a:r>
            <a:r>
              <a:rPr lang="en-US" sz="1600" dirty="0"/>
              <a:t> nodes – Highlight a CAN &amp; Ethernet device, maybe 3 if 1G.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There will be a scale of interface requirements for the edge nodes. For sensors, like Radar, you may need higher data throughput from the edge to the zonal controller , so our Ethernet team is investing in ethernet PHYs that enable MCU-less edge nodes to simplify your designs.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CAN FD – only 2 layers handled by controller, TCP IP (Transmission control protocol) – more similar to computers, all nodes have IP address. Works well, automotive makes it a bit overkill sometimes – expensive a bit. Large packets less frequently. CAN is 64bytes – smaller data packets, Ethernet. Non destructive arbitration, protocol can auto resolves who controls bus. The node that wins arbitration, has no idea that they were arbitrations.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CAN FDL – Almost viewed as a way to try to make can lighter weight &amp; cheaper to implement. LIN bus is UART – low data rate. CAN FD Light is in between CAN &amp; Lin. MCU-less – built on FDL. BW = 5mbps. RTM roughly – End of next year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Radar with high update rates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4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checkmarks?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2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8C056-D3E4-44E7-91D4-E536C1F944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4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F70074-FA5D-CA02-CFA0-3D17B253B6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8337" y="5591"/>
            <a:ext cx="7205663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F2B66D-A8AF-2391-43D6-FEA0C46580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522" y="903268"/>
            <a:ext cx="3623072" cy="9536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7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Please put the main</a:t>
            </a:r>
            <a:br>
              <a:rPr lang="en-US" dirty="0"/>
            </a:br>
            <a:r>
              <a:rPr lang="en-US" dirty="0"/>
              <a:t>title here – 36pt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BF85023-2755-FD08-BF85-D0DDA20C0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522" y="3777975"/>
            <a:ext cx="3623072" cy="325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b="1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Speaker name here – 18pt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65DA2B2-8510-D14F-0A6F-4C5D2DB98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522" y="2017121"/>
            <a:ext cx="3623072" cy="12302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itchFamily="2" charset="2"/>
              </a:defRPr>
            </a:lvl1pPr>
          </a:lstStyle>
          <a:p>
            <a:pPr lvl="0"/>
            <a:r>
              <a:rPr lang="en-US" dirty="0"/>
              <a:t>Subtitles or any descriptive</a:t>
            </a:r>
            <a:br>
              <a:rPr lang="en-US" dirty="0"/>
            </a:br>
            <a:r>
              <a:rPr lang="en-US" dirty="0"/>
              <a:t>text can go here – this box is meant for 3-4 lines. Hint: Use soft returns! (</a:t>
            </a:r>
            <a:r>
              <a:rPr lang="en-US" dirty="0" err="1"/>
              <a:t>Shift+Enter</a:t>
            </a:r>
            <a:r>
              <a:rPr lang="en-US" dirty="0"/>
              <a:t>) – Size 24pt.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273AEA7-589C-1CC5-70C3-D18A13132B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522" y="4090322"/>
            <a:ext cx="3623072" cy="325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Speaker job title here – 18pt</a:t>
            </a:r>
          </a:p>
        </p:txBody>
      </p:sp>
    </p:spTree>
    <p:extLst>
      <p:ext uri="{BB962C8B-B14F-4D97-AF65-F5344CB8AC3E}">
        <p14:creationId xmlns:p14="http://schemas.microsoft.com/office/powerpoint/2010/main" val="411920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5" r:id="rId1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.com/tool/TPS48110Q1EVM" TargetMode="External"/><Relationship Id="rId3" Type="http://schemas.openxmlformats.org/officeDocument/2006/relationships/hyperlink" Target="https://www.ti.com/tool/TIDA-020065" TargetMode="External"/><Relationship Id="rId7" Type="http://schemas.openxmlformats.org/officeDocument/2006/relationships/hyperlink" Target="https://www.ti.com/tool/TPS1211Q1EVM" TargetMode="External"/><Relationship Id="rId2" Type="http://schemas.openxmlformats.org/officeDocument/2006/relationships/hyperlink" Target="https://www.ti.com/power-management/power-switches/high-side-switch-controllers/overview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i.com/lit/ab/slvafu3/slvafu3.pdf" TargetMode="External"/><Relationship Id="rId5" Type="http://schemas.openxmlformats.org/officeDocument/2006/relationships/hyperlink" Target="https://www.ti.com/lit/an/sluaan7/sluaan7.pdf" TargetMode="External"/><Relationship Id="rId10" Type="http://schemas.openxmlformats.org/officeDocument/2006/relationships/hyperlink" Target="https://www.ti.com/tool/TPS1214Q1EVM" TargetMode="External"/><Relationship Id="rId4" Type="http://schemas.openxmlformats.org/officeDocument/2006/relationships/hyperlink" Target="https://www.ti.com/lit/an/slyt857/slyt857.pdf" TargetMode="External"/><Relationship Id="rId9" Type="http://schemas.openxmlformats.org/officeDocument/2006/relationships/hyperlink" Target="https://www.ti.com/tool/TPS1213Q1EV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www.ti.com/np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Hl1zEzVUV7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10" Type="http://schemas.openxmlformats.org/officeDocument/2006/relationships/image" Target="../media/image19.emf"/><Relationship Id="rId4" Type="http://schemas.openxmlformats.org/officeDocument/2006/relationships/image" Target="../media/image28.sv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7567753-22E1-514C-0D53-B20AB6D4FE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925033" y="-1"/>
            <a:ext cx="8218967" cy="5192248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1170F2-11AA-E794-910C-366A1BDDCDD3}"/>
              </a:ext>
            </a:extLst>
          </p:cNvPr>
          <p:cNvSpPr/>
          <p:nvPr/>
        </p:nvSpPr>
        <p:spPr>
          <a:xfrm>
            <a:off x="223631" y="188223"/>
            <a:ext cx="8706678" cy="4789418"/>
          </a:xfrm>
          <a:prstGeom prst="rect">
            <a:avLst/>
          </a:prstGeom>
          <a:noFill/>
          <a:ln w="38100">
            <a:solidFill>
              <a:srgbClr val="ED1B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6ACDD-E44A-4660-00F9-6CC52089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04503" y="-39110"/>
            <a:ext cx="7086535" cy="523136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E64F04-49EE-08B2-B473-49A335914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961" y="830659"/>
            <a:ext cx="3623072" cy="953639"/>
          </a:xfrm>
        </p:spPr>
        <p:txBody>
          <a:bodyPr anchor="ctr"/>
          <a:lstStyle/>
          <a:p>
            <a:r>
              <a:rPr lang="en-US" dirty="0"/>
              <a:t>New Product Update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C04612-9C5A-4573-A348-C3FBAC96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961" y="1975210"/>
            <a:ext cx="3623072" cy="1198685"/>
          </a:xfrm>
        </p:spPr>
        <p:txBody>
          <a:bodyPr/>
          <a:lstStyle/>
          <a:p>
            <a:r>
              <a:rPr lang="en-US" dirty="0"/>
              <a:t>Enabling next generation automotive power distribution and electrification with TI's latest high side switch controllers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C1BCF0-3557-F5F7-CCA2-B9D333E10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61" y="3519132"/>
            <a:ext cx="3623072" cy="325149"/>
          </a:xfrm>
        </p:spPr>
        <p:txBody>
          <a:bodyPr/>
          <a:lstStyle/>
          <a:p>
            <a:r>
              <a:rPr lang="en-US" dirty="0"/>
              <a:t>Diego Cortes</a:t>
            </a:r>
          </a:p>
          <a:p>
            <a:r>
              <a:rPr lang="en-US" b="0" dirty="0"/>
              <a:t>Product Marketing Engineer</a:t>
            </a:r>
          </a:p>
          <a:p>
            <a:r>
              <a:rPr lang="en-US" dirty="0"/>
              <a:t>Surya Mishra</a:t>
            </a:r>
          </a:p>
          <a:p>
            <a:r>
              <a:rPr lang="en-US" b="0" dirty="0"/>
              <a:t>Systems Engineer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B376B-4710-B94E-1DDA-CB0D5C93B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476" y="188222"/>
            <a:ext cx="2340894" cy="538005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50586C-F810-531B-7B7E-728D2167BC4B}"/>
              </a:ext>
            </a:extLst>
          </p:cNvPr>
          <p:cNvSpPr txBox="1">
            <a:spLocks/>
          </p:cNvSpPr>
          <p:nvPr/>
        </p:nvSpPr>
        <p:spPr>
          <a:xfrm>
            <a:off x="1938337" y="165860"/>
            <a:ext cx="7205663" cy="5143500"/>
          </a:xfrm>
          <a:prstGeom prst="rect">
            <a:avLst/>
          </a:prstGeom>
        </p:spPr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65FCE8-5144-3302-8F9D-7F4180A7F3F9}"/>
              </a:ext>
            </a:extLst>
          </p:cNvPr>
          <p:cNvCxnSpPr>
            <a:cxnSpLocks/>
          </p:cNvCxnSpPr>
          <p:nvPr/>
        </p:nvCxnSpPr>
        <p:spPr>
          <a:xfrm>
            <a:off x="456962" y="3328219"/>
            <a:ext cx="3217433" cy="0"/>
          </a:xfrm>
          <a:prstGeom prst="line">
            <a:avLst/>
          </a:prstGeom>
          <a:ln w="19050">
            <a:gradFill>
              <a:gsLst>
                <a:gs pos="0">
                  <a:srgbClr val="ED1B23"/>
                </a:gs>
                <a:gs pos="87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02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D4B2B29-23D2-4C66-9CF6-A0211D250DF4}"/>
              </a:ext>
            </a:extLst>
          </p:cNvPr>
          <p:cNvSpPr/>
          <p:nvPr/>
        </p:nvSpPr>
        <p:spPr>
          <a:xfrm>
            <a:off x="505967" y="1838505"/>
            <a:ext cx="3000055" cy="1048799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B5A6B-298A-4645-A37A-857E5529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DC/DC circuit breaker key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8EDD7-AED5-43B9-A6F9-46B3CF746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3059" y="4442792"/>
            <a:ext cx="298044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4B651-8F6D-431A-BE12-33D17CD1EE37}"/>
              </a:ext>
            </a:extLst>
          </p:cNvPr>
          <p:cNvSpPr/>
          <p:nvPr/>
        </p:nvSpPr>
        <p:spPr>
          <a:xfrm>
            <a:off x="3863135" y="781145"/>
            <a:ext cx="51591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DC/DC circuit breaker key considerations:</a:t>
            </a: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Back to back switches to interrupt current from and to 12V and 48V BMS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/>
              <a:t>Integrated overvoltage protection for safe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High current (~150A, 1kA peak) path needing parallel FET driving – </a:t>
            </a:r>
            <a:r>
              <a:rPr lang="en-US" sz="1600" b="1" u="sng" dirty="0"/>
              <a:t>Strong gate drive outputs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/>
              <a:t>Bi-directional current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Need I2T/SCP to protect converters from large inrush</a:t>
            </a:r>
          </a:p>
          <a:p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F7BE1F-AB73-4D30-BEB6-7360873EED75}"/>
              </a:ext>
            </a:extLst>
          </p:cNvPr>
          <p:cNvSpPr/>
          <p:nvPr/>
        </p:nvSpPr>
        <p:spPr>
          <a:xfrm>
            <a:off x="1776773" y="2047153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D793C4C-B51B-4647-A730-C4BA750C57B1}"/>
              </a:ext>
            </a:extLst>
          </p:cNvPr>
          <p:cNvCxnSpPr/>
          <p:nvPr/>
        </p:nvCxnSpPr>
        <p:spPr>
          <a:xfrm flipV="1">
            <a:off x="1776773" y="2047153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2385A4A-1EFE-4610-833F-EBE21111B832}"/>
              </a:ext>
            </a:extLst>
          </p:cNvPr>
          <p:cNvSpPr txBox="1"/>
          <p:nvPr/>
        </p:nvSpPr>
        <p:spPr>
          <a:xfrm>
            <a:off x="1748323" y="204430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87BB6C-E18C-4442-BB40-2F18B625988F}"/>
              </a:ext>
            </a:extLst>
          </p:cNvPr>
          <p:cNvSpPr txBox="1"/>
          <p:nvPr/>
        </p:nvSpPr>
        <p:spPr>
          <a:xfrm>
            <a:off x="1913166" y="230355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CBE1F87-A1BC-4DE8-B4A2-5164ED5556A3}"/>
              </a:ext>
            </a:extLst>
          </p:cNvPr>
          <p:cNvCxnSpPr>
            <a:cxnSpLocks/>
          </p:cNvCxnSpPr>
          <p:nvPr/>
        </p:nvCxnSpPr>
        <p:spPr>
          <a:xfrm flipH="1">
            <a:off x="364473" y="2259637"/>
            <a:ext cx="441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3BAC29AB-642C-417A-BDAE-C16EB592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2128066"/>
            <a:ext cx="733425" cy="6762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1E5622-009A-4732-A843-FEA352798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76" y="2108869"/>
            <a:ext cx="733425" cy="676275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A216C92-5016-426E-ABF2-4AED03E2B9E0}"/>
              </a:ext>
            </a:extLst>
          </p:cNvPr>
          <p:cNvCxnSpPr>
            <a:cxnSpLocks/>
          </p:cNvCxnSpPr>
          <p:nvPr/>
        </p:nvCxnSpPr>
        <p:spPr>
          <a:xfrm>
            <a:off x="1479133" y="2259639"/>
            <a:ext cx="283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A7F03D-67F5-49B5-A7A4-A1A623582EA7}"/>
              </a:ext>
            </a:extLst>
          </p:cNvPr>
          <p:cNvCxnSpPr>
            <a:cxnSpLocks/>
          </p:cNvCxnSpPr>
          <p:nvPr/>
        </p:nvCxnSpPr>
        <p:spPr>
          <a:xfrm>
            <a:off x="2319047" y="2229712"/>
            <a:ext cx="283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0D8BBAA-74FA-44CC-9121-FCAD3D216BC2}"/>
              </a:ext>
            </a:extLst>
          </p:cNvPr>
          <p:cNvSpPr txBox="1"/>
          <p:nvPr/>
        </p:nvSpPr>
        <p:spPr>
          <a:xfrm>
            <a:off x="1218969" y="1936273"/>
            <a:ext cx="694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48V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6E7D7D-F7F0-4F8E-903F-4AB6843239EB}"/>
              </a:ext>
            </a:extLst>
          </p:cNvPr>
          <p:cNvSpPr txBox="1"/>
          <p:nvPr/>
        </p:nvSpPr>
        <p:spPr>
          <a:xfrm>
            <a:off x="2126614" y="1948907"/>
            <a:ext cx="694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12V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D67F030-6367-4900-A244-2AA07A459A6B}"/>
              </a:ext>
            </a:extLst>
          </p:cNvPr>
          <p:cNvCxnSpPr>
            <a:cxnSpLocks/>
          </p:cNvCxnSpPr>
          <p:nvPr/>
        </p:nvCxnSpPr>
        <p:spPr>
          <a:xfrm flipV="1">
            <a:off x="1748323" y="1944692"/>
            <a:ext cx="561850" cy="42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A931C74-C635-4777-85C6-11CBAA16FF01}"/>
              </a:ext>
            </a:extLst>
          </p:cNvPr>
          <p:cNvSpPr/>
          <p:nvPr/>
        </p:nvSpPr>
        <p:spPr>
          <a:xfrm>
            <a:off x="1476665" y="1613081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AEAEAE"/>
              </a:buClr>
              <a:buSzPct val="80000"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DC/DC converter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6C3782-967D-4E17-AC39-0F702BB242E8}"/>
              </a:ext>
            </a:extLst>
          </p:cNvPr>
          <p:cNvSpPr/>
          <p:nvPr/>
        </p:nvSpPr>
        <p:spPr>
          <a:xfrm>
            <a:off x="899113" y="2535054"/>
            <a:ext cx="539982" cy="2500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933347E-EEAA-433C-BD02-F3008FEB0DC4}"/>
              </a:ext>
            </a:extLst>
          </p:cNvPr>
          <p:cNvSpPr/>
          <p:nvPr/>
        </p:nvSpPr>
        <p:spPr>
          <a:xfrm>
            <a:off x="2667997" y="2520985"/>
            <a:ext cx="539982" cy="2500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0B41080-48F5-4419-816A-ED3E3D280FAB}"/>
              </a:ext>
            </a:extLst>
          </p:cNvPr>
          <p:cNvSpPr txBox="1"/>
          <p:nvPr/>
        </p:nvSpPr>
        <p:spPr>
          <a:xfrm>
            <a:off x="892249" y="2539189"/>
            <a:ext cx="539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HSSC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F8EED2B-2A98-404E-A3AA-DCDDD9652FE1}"/>
              </a:ext>
            </a:extLst>
          </p:cNvPr>
          <p:cNvSpPr txBox="1"/>
          <p:nvPr/>
        </p:nvSpPr>
        <p:spPr>
          <a:xfrm>
            <a:off x="2667997" y="2520985"/>
            <a:ext cx="539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HSSC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F178C97-713C-44E1-8E53-0E28992C26EC}"/>
              </a:ext>
            </a:extLst>
          </p:cNvPr>
          <p:cNvSpPr txBox="1"/>
          <p:nvPr/>
        </p:nvSpPr>
        <p:spPr>
          <a:xfrm>
            <a:off x="431716" y="1953921"/>
            <a:ext cx="747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CB switch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969ABAF-5D86-424C-A0A8-C2421CD96A01}"/>
              </a:ext>
            </a:extLst>
          </p:cNvPr>
          <p:cNvSpPr txBox="1"/>
          <p:nvPr/>
        </p:nvSpPr>
        <p:spPr>
          <a:xfrm>
            <a:off x="2758277" y="1944363"/>
            <a:ext cx="747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CB switch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28B1A1-25C0-4E09-84D5-13CD697BA43E}"/>
              </a:ext>
            </a:extLst>
          </p:cNvPr>
          <p:cNvCxnSpPr>
            <a:cxnSpLocks/>
          </p:cNvCxnSpPr>
          <p:nvPr/>
        </p:nvCxnSpPr>
        <p:spPr>
          <a:xfrm>
            <a:off x="3284247" y="2230574"/>
            <a:ext cx="3428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40EF-672D-4E7E-98DA-D61589D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4"/>
            <a:ext cx="8458200" cy="610791"/>
          </a:xfrm>
        </p:spPr>
        <p:txBody>
          <a:bodyPr/>
          <a:lstStyle/>
          <a:p>
            <a:r>
              <a:rPr lang="en-US" dirty="0"/>
              <a:t>High side switch controllers | </a:t>
            </a:r>
            <a:r>
              <a:rPr lang="en-US" dirty="0">
                <a:solidFill>
                  <a:schemeClr val="tx1"/>
                </a:solidFill>
              </a:rPr>
              <a:t>Main features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1BCB3F-3365-46FB-8E34-AD05A49D3A22}"/>
              </a:ext>
            </a:extLst>
          </p:cNvPr>
          <p:cNvGrpSpPr/>
          <p:nvPr/>
        </p:nvGrpSpPr>
        <p:grpSpPr>
          <a:xfrm>
            <a:off x="3963750" y="997398"/>
            <a:ext cx="1280160" cy="3381988"/>
            <a:chOff x="4689067" y="1097568"/>
            <a:chExt cx="1280160" cy="3366855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55F553A-C862-40BC-9647-AF8CA16C1F2F}"/>
                </a:ext>
              </a:extLst>
            </p:cNvPr>
            <p:cNvSpPr/>
            <p:nvPr/>
          </p:nvSpPr>
          <p:spPr>
            <a:xfrm>
              <a:off x="4689067" y="1097568"/>
              <a:ext cx="1280160" cy="3017520"/>
            </a:xfrm>
            <a:prstGeom prst="roundRect">
              <a:avLst/>
            </a:prstGeom>
            <a:solidFill>
              <a:srgbClr val="1B6674"/>
            </a:solidFill>
            <a:ln>
              <a:solidFill>
                <a:srgbClr val="093C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C2ED4BA-001E-4F90-BBA8-298948A51073}"/>
                </a:ext>
              </a:extLst>
            </p:cNvPr>
            <p:cNvSpPr/>
            <p:nvPr/>
          </p:nvSpPr>
          <p:spPr>
            <a:xfrm>
              <a:off x="4924324" y="3641463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93C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0D37A8-7031-4E5C-97AB-A6131AADA81D}"/>
              </a:ext>
            </a:extLst>
          </p:cNvPr>
          <p:cNvGrpSpPr/>
          <p:nvPr/>
        </p:nvGrpSpPr>
        <p:grpSpPr>
          <a:xfrm>
            <a:off x="5777036" y="996052"/>
            <a:ext cx="1280160" cy="3381987"/>
            <a:chOff x="6139696" y="1097569"/>
            <a:chExt cx="1280160" cy="336685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DA431D6-961A-433D-946A-0CCA756AAF77}"/>
                </a:ext>
              </a:extLst>
            </p:cNvPr>
            <p:cNvSpPr/>
            <p:nvPr/>
          </p:nvSpPr>
          <p:spPr>
            <a:xfrm>
              <a:off x="6139696" y="1097569"/>
              <a:ext cx="1280160" cy="3017520"/>
            </a:xfrm>
            <a:prstGeom prst="roundRect">
              <a:avLst/>
            </a:prstGeom>
            <a:solidFill>
              <a:srgbClr val="DE0000"/>
            </a:solidFill>
            <a:ln>
              <a:solidFill>
                <a:srgbClr val="6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AF0E4DB-AC2D-40C6-B965-7FE9294864B7}"/>
                </a:ext>
              </a:extLst>
            </p:cNvPr>
            <p:cNvSpPr/>
            <p:nvPr/>
          </p:nvSpPr>
          <p:spPr>
            <a:xfrm>
              <a:off x="6361639" y="3641463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D910B7-42C3-478C-BBD2-0DFB09FCA427}"/>
              </a:ext>
            </a:extLst>
          </p:cNvPr>
          <p:cNvGrpSpPr/>
          <p:nvPr/>
        </p:nvGrpSpPr>
        <p:grpSpPr>
          <a:xfrm>
            <a:off x="7590323" y="997354"/>
            <a:ext cx="1280160" cy="3392363"/>
            <a:chOff x="7590325" y="1097569"/>
            <a:chExt cx="1280160" cy="3377183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0DDEB9E-0341-4E70-8055-BA1B8187462E}"/>
                </a:ext>
              </a:extLst>
            </p:cNvPr>
            <p:cNvSpPr/>
            <p:nvPr/>
          </p:nvSpPr>
          <p:spPr>
            <a:xfrm>
              <a:off x="7590325" y="1097569"/>
              <a:ext cx="1280160" cy="301751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D6C12EB-10C9-464A-BE18-5A398DBE2623}"/>
                </a:ext>
              </a:extLst>
            </p:cNvPr>
            <p:cNvSpPr/>
            <p:nvPr/>
          </p:nvSpPr>
          <p:spPr>
            <a:xfrm>
              <a:off x="7842751" y="3651792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E35EF9-9818-40C1-93AF-D5B5D0B1080C}"/>
              </a:ext>
            </a:extLst>
          </p:cNvPr>
          <p:cNvGrpSpPr/>
          <p:nvPr/>
        </p:nvGrpSpPr>
        <p:grpSpPr>
          <a:xfrm>
            <a:off x="2150464" y="996040"/>
            <a:ext cx="1280160" cy="3384691"/>
            <a:chOff x="3238438" y="1097568"/>
            <a:chExt cx="1280160" cy="3369546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8616A17F-D3AE-4A66-ADEE-D29A539135A6}"/>
                </a:ext>
              </a:extLst>
            </p:cNvPr>
            <p:cNvSpPr/>
            <p:nvPr/>
          </p:nvSpPr>
          <p:spPr>
            <a:xfrm>
              <a:off x="3238438" y="1097568"/>
              <a:ext cx="1280160" cy="301752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2BE821A-740C-4EA5-8928-44A36D9BB20E}"/>
                </a:ext>
              </a:extLst>
            </p:cNvPr>
            <p:cNvSpPr/>
            <p:nvPr/>
          </p:nvSpPr>
          <p:spPr>
            <a:xfrm>
              <a:off x="3469515" y="3644154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40CD871B-E4E3-45DF-9B8F-A9B0E0FCA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6" t="16988" r="23241" b="17513"/>
          <a:stretch/>
        </p:blipFill>
        <p:spPr>
          <a:xfrm rot="16200000">
            <a:off x="697107" y="3710329"/>
            <a:ext cx="560307" cy="6571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14F610-2049-4124-8F49-0CF9349DD95D}"/>
              </a:ext>
            </a:extLst>
          </p:cNvPr>
          <p:cNvGrpSpPr/>
          <p:nvPr/>
        </p:nvGrpSpPr>
        <p:grpSpPr>
          <a:xfrm>
            <a:off x="337178" y="994694"/>
            <a:ext cx="1280160" cy="3384691"/>
            <a:chOff x="337180" y="1097568"/>
            <a:chExt cx="1280160" cy="3369546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497A4B5-6072-4CA3-B736-9BF50519FE41}"/>
                </a:ext>
              </a:extLst>
            </p:cNvPr>
            <p:cNvSpPr/>
            <p:nvPr/>
          </p:nvSpPr>
          <p:spPr>
            <a:xfrm>
              <a:off x="337180" y="1097568"/>
              <a:ext cx="1280160" cy="3017520"/>
            </a:xfrm>
            <a:prstGeom prst="roundRect">
              <a:avLst/>
            </a:prstGeom>
            <a:solidFill>
              <a:srgbClr val="3F3F3F"/>
            </a:solidFill>
            <a:ln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D003C54-31B5-42DC-A052-262D06CBC07E}"/>
                </a:ext>
              </a:extLst>
            </p:cNvPr>
            <p:cNvSpPr/>
            <p:nvPr/>
          </p:nvSpPr>
          <p:spPr>
            <a:xfrm>
              <a:off x="565780" y="3644154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510EDD45-5CE0-40A4-A79A-F58607330023}"/>
              </a:ext>
            </a:extLst>
          </p:cNvPr>
          <p:cNvSpPr txBox="1"/>
          <p:nvPr/>
        </p:nvSpPr>
        <p:spPr>
          <a:xfrm>
            <a:off x="2144952" y="994694"/>
            <a:ext cx="12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power mode &amp; low IQ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A1FE3-620A-4C36-9272-BDD78252DA8F}"/>
              </a:ext>
            </a:extLst>
          </p:cNvPr>
          <p:cNvSpPr txBox="1"/>
          <p:nvPr/>
        </p:nvSpPr>
        <p:spPr>
          <a:xfrm>
            <a:off x="3973068" y="994694"/>
            <a:ext cx="127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I2T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BF04DF-DD94-4078-9BFC-3C0977F941D4}"/>
              </a:ext>
            </a:extLst>
          </p:cNvPr>
          <p:cNvSpPr txBox="1"/>
          <p:nvPr/>
        </p:nvSpPr>
        <p:spPr>
          <a:xfrm>
            <a:off x="5780814" y="994694"/>
            <a:ext cx="128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42CE3A4-66FB-4EC4-93C8-1103B276DEE3}"/>
              </a:ext>
            </a:extLst>
          </p:cNvPr>
          <p:cNvSpPr txBox="1"/>
          <p:nvPr/>
        </p:nvSpPr>
        <p:spPr>
          <a:xfrm>
            <a:off x="7590325" y="994694"/>
            <a:ext cx="128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ASIL-B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</a:t>
            </a:r>
          </a:p>
        </p:txBody>
      </p:sp>
      <p:pic>
        <p:nvPicPr>
          <p:cNvPr id="216064" name="Picture 216063">
            <a:extLst>
              <a:ext uri="{FF2B5EF4-FFF2-40B4-BE49-F238E27FC236}">
                <a16:creationId xmlns:a16="http://schemas.microsoft.com/office/drawing/2014/main" id="{B44D8E80-FB37-4BAE-B5E0-C54418D4B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23" t="13270" r="13493" b="19750"/>
          <a:stretch/>
        </p:blipFill>
        <p:spPr>
          <a:xfrm flipV="1">
            <a:off x="4352497" y="3720531"/>
            <a:ext cx="498485" cy="492054"/>
          </a:xfrm>
          <a:prstGeom prst="rect">
            <a:avLst/>
          </a:prstGeom>
        </p:spPr>
      </p:pic>
      <p:pic>
        <p:nvPicPr>
          <p:cNvPr id="216067" name="Picture 216066">
            <a:extLst>
              <a:ext uri="{FF2B5EF4-FFF2-40B4-BE49-F238E27FC236}">
                <a16:creationId xmlns:a16="http://schemas.microsoft.com/office/drawing/2014/main" id="{A0BC36E6-28C5-4789-95CF-CAEE09ACA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58" t="-184" r="26898" b="37588"/>
          <a:stretch/>
        </p:blipFill>
        <p:spPr>
          <a:xfrm>
            <a:off x="8064692" y="3718923"/>
            <a:ext cx="431286" cy="516826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0FCEC04-C2B6-4EB0-BC86-0E22A5056164}"/>
              </a:ext>
            </a:extLst>
          </p:cNvPr>
          <p:cNvGrpSpPr/>
          <p:nvPr/>
        </p:nvGrpSpPr>
        <p:grpSpPr>
          <a:xfrm>
            <a:off x="2538125" y="3746090"/>
            <a:ext cx="522007" cy="440937"/>
            <a:chOff x="4090416" y="2077974"/>
            <a:chExt cx="464058" cy="464058"/>
          </a:xfrm>
          <a:solidFill>
            <a:schemeClr val="tx1">
              <a:lumMod val="85000"/>
              <a:lumOff val="15000"/>
            </a:schemeClr>
          </a:solidFill>
        </p:grpSpPr>
        <p:pic>
          <p:nvPicPr>
            <p:cNvPr id="136" name="Graphic 135" descr="Battery charging">
              <a:extLst>
                <a:ext uri="{FF2B5EF4-FFF2-40B4-BE49-F238E27FC236}">
                  <a16:creationId xmlns:a16="http://schemas.microsoft.com/office/drawing/2014/main" id="{1C8FE66E-A211-472A-BFC0-D0E6E5BE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90416" y="2077974"/>
              <a:ext cx="464058" cy="464058"/>
            </a:xfrm>
            <a:prstGeom prst="rect">
              <a:avLst/>
            </a:prstGeom>
          </p:spPr>
        </p:pic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0603DDA-3F06-4CB7-86F9-94C976FD77B4}"/>
                </a:ext>
              </a:extLst>
            </p:cNvPr>
            <p:cNvSpPr/>
            <p:nvPr/>
          </p:nvSpPr>
          <p:spPr>
            <a:xfrm>
              <a:off x="4147185" y="2226945"/>
              <a:ext cx="53340" cy="1543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8" name="Graphic 137" descr="Share with person">
            <a:extLst>
              <a:ext uri="{FF2B5EF4-FFF2-40B4-BE49-F238E27FC236}">
                <a16:creationId xmlns:a16="http://schemas.microsoft.com/office/drawing/2014/main" id="{C9A0D149-698B-4825-B9C3-A00A08F1F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3451" y="3640439"/>
            <a:ext cx="627329" cy="62732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E2FCAAD-D74D-43DF-9E07-B3F64B89F4C1}"/>
              </a:ext>
            </a:extLst>
          </p:cNvPr>
          <p:cNvSpPr txBox="1"/>
          <p:nvPr/>
        </p:nvSpPr>
        <p:spPr>
          <a:xfrm>
            <a:off x="341074" y="994694"/>
            <a:ext cx="128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&amp; dual gate drive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9DD705F-0724-4044-B4E8-0ED04AF8B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6" t="16988" r="23241" b="17513"/>
          <a:stretch/>
        </p:blipFill>
        <p:spPr>
          <a:xfrm rot="16200000">
            <a:off x="703653" y="3659022"/>
            <a:ext cx="560307" cy="657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A424F3-61CA-4BDC-897B-F271F3E53CE6}"/>
              </a:ext>
            </a:extLst>
          </p:cNvPr>
          <p:cNvSpPr txBox="1"/>
          <p:nvPr/>
        </p:nvSpPr>
        <p:spPr>
          <a:xfrm>
            <a:off x="334017" y="1439497"/>
            <a:ext cx="1286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Efficient, fast, &amp; reliable switching</a:t>
            </a:r>
          </a:p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paralleling MOSFETs</a:t>
            </a:r>
          </a:p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and discharge FET control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34D03D-E32D-4D6A-A1DB-3E400F8A5256}"/>
              </a:ext>
            </a:extLst>
          </p:cNvPr>
          <p:cNvSpPr txBox="1"/>
          <p:nvPr/>
        </p:nvSpPr>
        <p:spPr>
          <a:xfrm>
            <a:off x="2143460" y="1439497"/>
            <a:ext cx="12910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power path allowing minimum power consumption </a:t>
            </a:r>
          </a:p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Pre-charge capacitive load with gate slew rate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Adjustable automatic load wakeup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DF9680F-0E4A-4F95-9DBC-A71D728DED6F}"/>
                  </a:ext>
                </a:extLst>
              </p:cNvPr>
              <p:cNvSpPr txBox="1"/>
              <p:nvPr/>
            </p:nvSpPr>
            <p:spPr>
              <a:xfrm>
                <a:off x="3957751" y="1439497"/>
                <a:ext cx="1286159" cy="2096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Accurate &amp; adjustable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current limit protection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Overcurrent protection at 5 µs response time</a:t>
                </a:r>
              </a:p>
              <a:p>
                <a:endParaRPr 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Integrated </a:t>
                </a:r>
                <a:r>
                  <a:rPr lang="en-US" sz="1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uni</a:t>
                </a:r>
                <a:r>
                  <a: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&amp; bi-directional current sense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DF9680F-0E4A-4F95-9DBC-A71D728D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51" y="1439497"/>
                <a:ext cx="1286159" cy="2096343"/>
              </a:xfrm>
              <a:prstGeom prst="rect">
                <a:avLst/>
              </a:prstGeom>
              <a:blipFill>
                <a:blip r:embed="rId9"/>
                <a:stretch>
                  <a:fillRect t="-291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C7FB966-2D85-4968-AEA4-B09CBB4A12D2}"/>
              </a:ext>
            </a:extLst>
          </p:cNvPr>
          <p:cNvSpPr txBox="1"/>
          <p:nvPr/>
        </p:nvSpPr>
        <p:spPr>
          <a:xfrm>
            <a:off x="5767194" y="1439497"/>
            <a:ext cx="1291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Multi-device serial communication</a:t>
            </a:r>
          </a:p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system pin 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diagnostic monitoring of SCP, I2t, UVLO, and more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320A83-9BD5-4E5F-BE35-0ECED7C331BA}"/>
              </a:ext>
            </a:extLst>
          </p:cNvPr>
          <p:cNvSpPr txBox="1"/>
          <p:nvPr/>
        </p:nvSpPr>
        <p:spPr>
          <a:xfrm>
            <a:off x="7581650" y="1439497"/>
            <a:ext cx="1291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Qualifies systems for stringent safety requirements</a:t>
            </a:r>
          </a:p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Built-in fail-safe operation to ensure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Strict testing &amp;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77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389392-4EFD-4C82-AE7C-21C49F7FB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14944"/>
              </p:ext>
            </p:extLst>
          </p:nvPr>
        </p:nvGraphicFramePr>
        <p:xfrm>
          <a:off x="356990" y="865696"/>
          <a:ext cx="8378854" cy="3718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84125">
                  <a:extLst>
                    <a:ext uri="{9D8B030D-6E8A-4147-A177-3AD203B41FA5}">
                      <a16:colId xmlns:a16="http://schemas.microsoft.com/office/drawing/2014/main" val="4116127842"/>
                    </a:ext>
                  </a:extLst>
                </a:gridCol>
                <a:gridCol w="999247">
                  <a:extLst>
                    <a:ext uri="{9D8B030D-6E8A-4147-A177-3AD203B41FA5}">
                      <a16:colId xmlns:a16="http://schemas.microsoft.com/office/drawing/2014/main" val="2450509472"/>
                    </a:ext>
                  </a:extLst>
                </a:gridCol>
                <a:gridCol w="999247">
                  <a:extLst>
                    <a:ext uri="{9D8B030D-6E8A-4147-A177-3AD203B41FA5}">
                      <a16:colId xmlns:a16="http://schemas.microsoft.com/office/drawing/2014/main" val="639639053"/>
                    </a:ext>
                  </a:extLst>
                </a:gridCol>
                <a:gridCol w="999247">
                  <a:extLst>
                    <a:ext uri="{9D8B030D-6E8A-4147-A177-3AD203B41FA5}">
                      <a16:colId xmlns:a16="http://schemas.microsoft.com/office/drawing/2014/main" val="3333158817"/>
                    </a:ext>
                  </a:extLst>
                </a:gridCol>
                <a:gridCol w="999247">
                  <a:extLst>
                    <a:ext uri="{9D8B030D-6E8A-4147-A177-3AD203B41FA5}">
                      <a16:colId xmlns:a16="http://schemas.microsoft.com/office/drawing/2014/main" val="2693717628"/>
                    </a:ext>
                  </a:extLst>
                </a:gridCol>
                <a:gridCol w="999247">
                  <a:extLst>
                    <a:ext uri="{9D8B030D-6E8A-4147-A177-3AD203B41FA5}">
                      <a16:colId xmlns:a16="http://schemas.microsoft.com/office/drawing/2014/main" val="255891001"/>
                    </a:ext>
                  </a:extLst>
                </a:gridCol>
                <a:gridCol w="999247">
                  <a:extLst>
                    <a:ext uri="{9D8B030D-6E8A-4147-A177-3AD203B41FA5}">
                      <a16:colId xmlns:a16="http://schemas.microsoft.com/office/drawing/2014/main" val="1063059333"/>
                    </a:ext>
                  </a:extLst>
                </a:gridCol>
                <a:gridCol w="999247">
                  <a:extLst>
                    <a:ext uri="{9D8B030D-6E8A-4147-A177-3AD203B41FA5}">
                      <a16:colId xmlns:a16="http://schemas.microsoft.com/office/drawing/2014/main" val="3354108511"/>
                    </a:ext>
                  </a:extLst>
                </a:gridCol>
              </a:tblGrid>
              <a:tr h="277768"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TPS1211-Q1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</a:rPr>
                        <a:t>TPS4811-Q1</a:t>
                      </a:r>
                    </a:p>
                  </a:txBody>
                  <a:tcPr marL="45720" marR="4572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TPS1200-Q1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</a:rPr>
                        <a:t>TPS4800-Q1</a:t>
                      </a:r>
                    </a:p>
                  </a:txBody>
                  <a:tcPr marL="45720" marR="4572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TPS1210-Q1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</a:rPr>
                        <a:t>TPS4810-Q1</a:t>
                      </a:r>
                    </a:p>
                  </a:txBody>
                  <a:tcPr marL="45720" marR="4572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TPS1213-Q1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</a:rPr>
                        <a:t>TPS4813-Q1</a:t>
                      </a:r>
                    </a:p>
                  </a:txBody>
                  <a:tcPr marL="45720" marR="4572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TPS4816-Q1</a:t>
                      </a:r>
                    </a:p>
                  </a:txBody>
                  <a:tcPr marL="45720" marR="4572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TPS1214-Q1</a:t>
                      </a:r>
                    </a:p>
                  </a:txBody>
                  <a:tcPr marL="45720" marR="4572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TPS1212-Q1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</a:rPr>
                        <a:t>TPS4812-Q1</a:t>
                      </a:r>
                    </a:p>
                  </a:txBody>
                  <a:tcPr marL="45720" marR="4572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88496"/>
                  </a:ext>
                </a:extLst>
              </a:tr>
              <a:tr h="416652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Voltage range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3.5 – 40V,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45V abs max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3.5 - 80V, 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100V abs max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3.5 – 40V,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45V abs max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3.5 - 95V, 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100V abs max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3.5 – 40V,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45V abs max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3.5 - 95V, 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100V abs max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3.5 – 40V,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45V abs max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3.5 - 95V, 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100V abs max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3.5 - 95V, 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100V abs max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3.5 - 73V, 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74V abs max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3.5 - 73V, 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74V abs max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3.5 - 95V, </a:t>
                      </a:r>
                    </a:p>
                    <a:p>
                      <a:pPr algn="ctr"/>
                      <a:r>
                        <a:rPr lang="en-US" sz="7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100V abs max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61850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Short circuit protection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96546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Current monitoring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Uni-IMON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BI-IMON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Uni-IMON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BI-IMON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00952"/>
                  </a:ext>
                </a:extLst>
              </a:tr>
              <a:tr h="24999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Sense method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side RSNS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High/low RSNS, </a:t>
                      </a:r>
                    </a:p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FET VDS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High/low RSNS, </a:t>
                      </a:r>
                    </a:p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FET VDS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High/low RSNS, </a:t>
                      </a:r>
                    </a:p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FET VDS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High side RSNS</a:t>
                      </a:r>
                    </a:p>
                    <a:p>
                      <a:pPr algn="ctr"/>
                      <a:endParaRPr lang="en-US" sz="7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High side RSNS</a:t>
                      </a:r>
                    </a:p>
                    <a:p>
                      <a:pPr algn="ctr"/>
                      <a:endParaRPr lang="en-US" sz="7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High side RSNS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53455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Undervoltage lockout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24226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Overvoltage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34285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Temperature monitoring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037102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Reverse polarity protection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49768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Dual gate drive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36634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Low power mode IQ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35µA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35µA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35µA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25µA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25µA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6560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Automatic load wakeup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73396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I2T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000015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SPI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SPI expander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SPI expander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SPI expander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0641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700" b="1" u="none" dirty="0"/>
                        <a:t>End equipment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DC/DC,</a:t>
                      </a:r>
                    </a:p>
                    <a:p>
                      <a:pPr algn="ctr"/>
                      <a:r>
                        <a:rPr lang="en-US" sz="700" b="1" dirty="0"/>
                        <a:t>Load Driving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DC/DC,</a:t>
                      </a:r>
                    </a:p>
                    <a:p>
                      <a:pPr algn="ctr"/>
                      <a:r>
                        <a:rPr lang="en-US" sz="700" b="1" dirty="0"/>
                        <a:t>Load Driving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BMS DC Breaker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PDB, Zonal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PDB, Zonal,</a:t>
                      </a:r>
                    </a:p>
                    <a:p>
                      <a:pPr algn="ctr"/>
                      <a:r>
                        <a:rPr lang="en-US" sz="700" b="1" dirty="0"/>
                        <a:t>DC/DC, Load Driving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PDB, Zonal</a:t>
                      </a:r>
                    </a:p>
                    <a:p>
                      <a:pPr algn="ctr"/>
                      <a:r>
                        <a:rPr lang="en-US" sz="700" b="1" dirty="0"/>
                        <a:t>DC/DC, Load Driving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PDB, Zonal</a:t>
                      </a:r>
                    </a:p>
                    <a:p>
                      <a:pPr algn="ctr"/>
                      <a:r>
                        <a:rPr lang="en-US" sz="700" b="1" dirty="0"/>
                        <a:t>DC/DC, Load Driving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581501"/>
                  </a:ext>
                </a:extLst>
              </a:tr>
            </a:tbl>
          </a:graphicData>
        </a:graphic>
      </p:graphicFrame>
      <p:sp>
        <p:nvSpPr>
          <p:cNvPr id="7" name="Rounded Rectangle 61">
            <a:extLst>
              <a:ext uri="{FF2B5EF4-FFF2-40B4-BE49-F238E27FC236}">
                <a16:creationId xmlns:a16="http://schemas.microsoft.com/office/drawing/2014/main" id="{9404D1E9-D80A-4D14-8D37-2D489F29C7AA}"/>
              </a:ext>
            </a:extLst>
          </p:cNvPr>
          <p:cNvSpPr/>
          <p:nvPr/>
        </p:nvSpPr>
        <p:spPr>
          <a:xfrm>
            <a:off x="356990" y="596335"/>
            <a:ext cx="8378853" cy="259928"/>
          </a:xfrm>
          <a:prstGeom prst="round2SameRect">
            <a:avLst>
              <a:gd name="adj1" fmla="val 35502"/>
              <a:gd name="adj2" fmla="val 0"/>
            </a:avLst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1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side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witch Controller Portfolio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60">
            <a:extLst>
              <a:ext uri="{FF2B5EF4-FFF2-40B4-BE49-F238E27FC236}">
                <a16:creationId xmlns:a16="http://schemas.microsoft.com/office/drawing/2014/main" id="{7F50458F-6F9F-468A-9282-4007A20E5F3D}"/>
              </a:ext>
            </a:extLst>
          </p:cNvPr>
          <p:cNvSpPr/>
          <p:nvPr/>
        </p:nvSpPr>
        <p:spPr>
          <a:xfrm>
            <a:off x="356989" y="865694"/>
            <a:ext cx="8378854" cy="3718561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911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46167A-0EE0-4BD4-8125-F66561384C89}"/>
              </a:ext>
            </a:extLst>
          </p:cNvPr>
          <p:cNvSpPr/>
          <p:nvPr/>
        </p:nvSpPr>
        <p:spPr>
          <a:xfrm>
            <a:off x="408155" y="88504"/>
            <a:ext cx="82097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+mj-lt"/>
              </a:rPr>
              <a:t>High Side Switch Controller | </a:t>
            </a:r>
            <a:r>
              <a:rPr lang="en-US" sz="2700" b="1" dirty="0">
                <a:latin typeface="+mj-lt"/>
              </a:rPr>
              <a:t>Current Portfolio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68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1333993" y="532503"/>
            <a:ext cx="6803515" cy="191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5" rIns="91383" bIns="45695" anchor="ctr"/>
          <a:lstStyle/>
          <a:p>
            <a:pPr algn="ctr" defTabSz="34266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994" y="2461521"/>
            <a:ext cx="6803514" cy="192024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5" rIns="91383" bIns="45695" anchor="ctr"/>
          <a:lstStyle/>
          <a:p>
            <a:pPr algn="ctr" defTabSz="34266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5085" y="2465741"/>
            <a:ext cx="329640" cy="1917851"/>
          </a:xfrm>
          <a:prstGeom prst="rect">
            <a:avLst/>
          </a:prstGeom>
          <a:solidFill>
            <a:srgbClr val="8E0000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91436" tIns="45718" rIns="91436" bIns="45718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HSSC for 12V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7111" y="576195"/>
            <a:ext cx="948913" cy="556524"/>
            <a:chOff x="4536607" y="35319"/>
            <a:chExt cx="1265217" cy="742032"/>
          </a:xfrm>
        </p:grpSpPr>
        <p:sp>
          <p:nvSpPr>
            <p:cNvPr id="129" name="AutoShape 86"/>
            <p:cNvSpPr>
              <a:spLocks noChangeAspect="1" noChangeArrowheads="1"/>
            </p:cNvSpPr>
            <p:nvPr/>
          </p:nvSpPr>
          <p:spPr bwMode="auto">
            <a:xfrm>
              <a:off x="4708819" y="289998"/>
              <a:ext cx="891382" cy="228600"/>
            </a:xfrm>
            <a:prstGeom prst="roundRect">
              <a:avLst>
                <a:gd name="adj" fmla="val 12102"/>
              </a:avLst>
            </a:prstGeom>
            <a:solidFill>
              <a:srgbClr val="213279"/>
            </a:solidFill>
            <a:ln w="254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i="1" kern="0" dirty="0">
                  <a:solidFill>
                    <a:srgbClr val="FFFFFF"/>
                  </a:solidFill>
                  <a:latin typeface="Arial"/>
                  <a:cs typeface="Arial" charset="0"/>
                </a:rPr>
                <a:t>Production</a:t>
              </a:r>
            </a:p>
          </p:txBody>
        </p:sp>
        <p:sp>
          <p:nvSpPr>
            <p:cNvPr id="131" name="AutoShape 87"/>
            <p:cNvSpPr>
              <a:spLocks noChangeAspect="1" noChangeArrowheads="1"/>
            </p:cNvSpPr>
            <p:nvPr/>
          </p:nvSpPr>
          <p:spPr bwMode="auto">
            <a:xfrm>
              <a:off x="4708819" y="556702"/>
              <a:ext cx="891382" cy="220649"/>
            </a:xfrm>
            <a:prstGeom prst="roundRect">
              <a:avLst>
                <a:gd name="adj" fmla="val 12102"/>
              </a:avLst>
            </a:prstGeom>
            <a:solidFill>
              <a:srgbClr val="1698AE"/>
            </a:solidFill>
            <a:ln w="28575"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27000" rIns="2700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700" b="1" i="1" kern="0" dirty="0">
                  <a:solidFill>
                    <a:srgbClr val="FFFFFF"/>
                  </a:solidFill>
                  <a:latin typeface="Arial"/>
                  <a:cs typeface="Arial" charset="0"/>
                </a:rPr>
                <a:t>Preview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536607" y="35319"/>
              <a:ext cx="12652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u="sng" dirty="0">
                  <a:solidFill>
                    <a:srgbClr val="000000"/>
                  </a:solidFill>
                  <a:latin typeface="Arial"/>
                </a:rPr>
                <a:t>Status</a:t>
              </a: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995084" y="530448"/>
            <a:ext cx="329286" cy="1920240"/>
          </a:xfrm>
          <a:prstGeom prst="rect">
            <a:avLst/>
          </a:prstGeom>
          <a:solidFill>
            <a:srgbClr val="8E0000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91436" tIns="45718" rIns="91436" bIns="45718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HSSC for 48V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89428" y="22313"/>
            <a:ext cx="6388929" cy="614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Roadmap | </a:t>
            </a:r>
            <a:r>
              <a:rPr lang="en-US" dirty="0">
                <a:solidFill>
                  <a:schemeClr val="tx1"/>
                </a:solidFill>
              </a:rPr>
              <a:t>HSS Controllers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333993" y="4388214"/>
            <a:ext cx="6803514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83" tIns="45695" rIns="91383" bIns="45695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876960" y="4359129"/>
            <a:ext cx="582096" cy="307726"/>
          </a:xfrm>
          <a:prstGeom prst="rect">
            <a:avLst/>
          </a:prstGeom>
          <a:noFill/>
        </p:spPr>
        <p:txBody>
          <a:bodyPr wrap="none" lIns="91383" tIns="45695" rIns="91383" bIns="45695" rtlCol="0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Arial"/>
                <a:cs typeface="Arial"/>
              </a:rPr>
              <a:t>2023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046449" y="4359128"/>
            <a:ext cx="582096" cy="307726"/>
          </a:xfrm>
          <a:prstGeom prst="rect">
            <a:avLst/>
          </a:prstGeom>
          <a:noFill/>
        </p:spPr>
        <p:txBody>
          <a:bodyPr wrap="none" lIns="91383" tIns="45695" rIns="91383" bIns="45695" rtlCol="0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Arial"/>
                <a:cs typeface="Arial"/>
              </a:rPr>
              <a:t>2024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3454" y="528788"/>
            <a:ext cx="472007" cy="385480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83" tIns="45695" rIns="91383" bIns="45695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HSS Controllers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2977402" y="528787"/>
            <a:ext cx="0" cy="3853325"/>
          </a:xfrm>
          <a:prstGeom prst="line">
            <a:avLst/>
          </a:prstGeom>
          <a:ln w="1270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91E2C1B9-91F9-4617-A9A9-6E9CD8FC687C}"/>
              </a:ext>
            </a:extLst>
          </p:cNvPr>
          <p:cNvSpPr/>
          <p:nvPr/>
        </p:nvSpPr>
        <p:spPr>
          <a:xfrm>
            <a:off x="1377415" y="1124908"/>
            <a:ext cx="1554480" cy="73152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TPS4811x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-Q1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80V, 100V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4A  driver, SCP, IMON, OV, UVLO,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Precharge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</a:t>
            </a:r>
            <a:r>
              <a:rPr lang="en-US" sz="800" dirty="0">
                <a:solidFill>
                  <a:prstClr val="white"/>
                </a:solidFill>
                <a:latin typeface="Arial Narrow" panose="020B0606020202030204" pitchFamily="34" charset="0"/>
              </a:rPr>
              <a:t> Over Temp protection</a:t>
            </a:r>
          </a:p>
        </p:txBody>
      </p:sp>
      <p:sp>
        <p:nvSpPr>
          <p:cNvPr id="40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678A533D-2BA1-4012-B352-A3EC76D884EB}"/>
              </a:ext>
            </a:extLst>
          </p:cNvPr>
          <p:cNvSpPr/>
          <p:nvPr/>
        </p:nvSpPr>
        <p:spPr>
          <a:xfrm>
            <a:off x="1377415" y="2853039"/>
            <a:ext cx="1554480" cy="73152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TPS1211x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-Q1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40V, 45V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4A  driver, SCP, IMON, OV, UVLO,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Precharge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</a:t>
            </a:r>
            <a:r>
              <a:rPr lang="en-US" sz="800" dirty="0">
                <a:solidFill>
                  <a:prstClr val="white"/>
                </a:solidFill>
                <a:latin typeface="Arial Narrow" panose="020B0606020202030204" pitchFamily="34" charset="0"/>
              </a:rPr>
              <a:t> Over Temp protection</a:t>
            </a:r>
          </a:p>
        </p:txBody>
      </p:sp>
      <p:sp>
        <p:nvSpPr>
          <p:cNvPr id="41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47CA62CB-FCEF-4535-AEA2-2CEFE9CB23DF}"/>
              </a:ext>
            </a:extLst>
          </p:cNvPr>
          <p:cNvSpPr/>
          <p:nvPr/>
        </p:nvSpPr>
        <p:spPr>
          <a:xfrm>
            <a:off x="3022910" y="1562246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TPS4800-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80V, 100V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RPP, 2A driver, 35µA IQ</a:t>
            </a: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SCP,UVLO, OVP</a:t>
            </a:r>
            <a:endParaRPr lang="en-US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</a:p>
        </p:txBody>
      </p:sp>
      <p:sp>
        <p:nvSpPr>
          <p:cNvPr id="55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C3225B33-3B14-421B-9C89-E34DB09AFF01}"/>
              </a:ext>
            </a:extLst>
          </p:cNvPr>
          <p:cNvSpPr/>
          <p:nvPr/>
        </p:nvSpPr>
        <p:spPr>
          <a:xfrm>
            <a:off x="3022418" y="3507344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latin typeface="Arial Narrow" panose="020B0606020202030204" pitchFamily="34" charset="0"/>
              </a:rPr>
              <a:t>TPS1200-</a:t>
            </a:r>
            <a:r>
              <a:rPr lang="en-US" sz="825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3.5V to 40V, 45V </a:t>
            </a:r>
            <a:r>
              <a:rPr lang="en-US" sz="788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, RPP, 2A driver, 35µA IQ</a:t>
            </a:r>
            <a:r>
              <a:rPr lang="en-US" sz="788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SCP,UVLO, OVP</a:t>
            </a:r>
            <a:endParaRPr lang="en-US" sz="788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</a:p>
        </p:txBody>
      </p:sp>
      <p:sp>
        <p:nvSpPr>
          <p:cNvPr id="56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BE070991-D3DD-4100-AAE8-63B02503E2A7}"/>
              </a:ext>
            </a:extLst>
          </p:cNvPr>
          <p:cNvSpPr/>
          <p:nvPr/>
        </p:nvSpPr>
        <p:spPr>
          <a:xfrm>
            <a:off x="3028495" y="696433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TPS4810-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80V, 100V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RPP, 2A Dual driver,  35µA IQ, SCP,UVLO</a:t>
            </a:r>
            <a:endParaRPr lang="en-US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</a:p>
        </p:txBody>
      </p:sp>
      <p:sp>
        <p:nvSpPr>
          <p:cNvPr id="57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C9F3C71D-7EF6-4870-972A-97DA91B42BD5}"/>
              </a:ext>
            </a:extLst>
          </p:cNvPr>
          <p:cNvSpPr/>
          <p:nvPr/>
        </p:nvSpPr>
        <p:spPr>
          <a:xfrm>
            <a:off x="3022910" y="2589963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TPS1210-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3.5V to 40V, 45V </a:t>
            </a:r>
            <a:r>
              <a:rPr lang="en-US" sz="788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, RPP, 2A Dual driver,  35µA IQ</a:t>
            </a:r>
            <a:r>
              <a:rPr lang="en-US" sz="788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SCP,UVLO</a:t>
            </a:r>
            <a:endParaRPr lang="en-US" sz="788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</a:p>
        </p:txBody>
      </p:sp>
      <p:sp>
        <p:nvSpPr>
          <p:cNvPr id="58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F34CFEF0-86DB-4208-8C09-DB47EF595610}"/>
              </a:ext>
            </a:extLst>
          </p:cNvPr>
          <p:cNvSpPr/>
          <p:nvPr/>
        </p:nvSpPr>
        <p:spPr>
          <a:xfrm>
            <a:off x="4643491" y="696433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latin typeface="Arial Narrow" panose="020B0606020202030204" pitchFamily="34" charset="0"/>
              </a:rPr>
              <a:t>TPS4813-</a:t>
            </a:r>
            <a:r>
              <a:rPr lang="en-US" sz="825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3.5V to 80V, 100V </a:t>
            </a:r>
            <a:r>
              <a:rPr lang="en-US" sz="788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, RPP, LPM (35µA IQ</a:t>
            </a:r>
            <a:r>
              <a:rPr lang="en-US" sz="788" b="1" dirty="0">
                <a:solidFill>
                  <a:srgbClr val="FFFFFF"/>
                </a:solidFill>
                <a:latin typeface="Arial Narrow" panose="020B0606020202030204" pitchFamily="34" charset="0"/>
              </a:rPr>
              <a:t>), </a:t>
            </a: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LWU, Cap charging,</a:t>
            </a:r>
            <a:r>
              <a:rPr lang="en-US" sz="788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788" dirty="0">
                <a:solidFill>
                  <a:srgbClr val="FFFFFF"/>
                </a:solidFill>
                <a:latin typeface="Arial Narrow" panose="020B0606020202030204" pitchFamily="34" charset="0"/>
              </a:rPr>
              <a:t>SCP,UVLO</a:t>
            </a:r>
            <a:endParaRPr lang="en-US" sz="788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</a:p>
        </p:txBody>
      </p:sp>
      <p:sp>
        <p:nvSpPr>
          <p:cNvPr id="61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E6C43041-D95E-42A5-893F-3E6688EDD0CB}"/>
              </a:ext>
            </a:extLst>
          </p:cNvPr>
          <p:cNvSpPr/>
          <p:nvPr/>
        </p:nvSpPr>
        <p:spPr>
          <a:xfrm>
            <a:off x="6244118" y="1132719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latin typeface="Arial Narrow" panose="020B0606020202030204" pitchFamily="34" charset="0"/>
              </a:rPr>
              <a:t>TPS4816-</a:t>
            </a:r>
            <a:r>
              <a:rPr lang="en-US" sz="825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80V, 100V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RPP, OV, Bi-IMON, Cap charging,I2T,</a:t>
            </a: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SCP,UVLO</a:t>
            </a:r>
            <a:endParaRPr lang="en-US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A5F5CBEA-9859-40EE-B607-83C896C69175}"/>
              </a:ext>
            </a:extLst>
          </p:cNvPr>
          <p:cNvSpPr/>
          <p:nvPr/>
        </p:nvSpPr>
        <p:spPr>
          <a:xfrm>
            <a:off x="6265299" y="3056533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TPS1214-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70V, 74V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RPP (FET ON), LPM (25µA IQ), LWU, IMON, Cap charging, I2T,</a:t>
            </a: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SCP,UVLO</a:t>
            </a:r>
            <a:endParaRPr lang="en-US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  <a:endParaRPr lang="en-US" sz="788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A9383C12-A3C4-41DB-85E9-6E008A2CC789}"/>
              </a:ext>
            </a:extLst>
          </p:cNvPr>
          <p:cNvSpPr/>
          <p:nvPr/>
        </p:nvSpPr>
        <p:spPr>
          <a:xfrm>
            <a:off x="4660450" y="3507344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TPS1212-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  <a:endParaRPr lang="en-US" sz="825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70V, 74V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RPP, LPM (25µA IQ), LWU, </a:t>
            </a: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Bi-IMON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Cap charging,I2T,</a:t>
            </a: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SCP,UVLO</a:t>
            </a:r>
            <a:endParaRPr lang="en-US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</a:p>
        </p:txBody>
      </p:sp>
      <p:sp>
        <p:nvSpPr>
          <p:cNvPr id="59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2CD196E6-3EDE-43C8-980E-44B0F8016A71}"/>
              </a:ext>
            </a:extLst>
          </p:cNvPr>
          <p:cNvSpPr/>
          <p:nvPr/>
        </p:nvSpPr>
        <p:spPr>
          <a:xfrm>
            <a:off x="4654843" y="2589963"/>
            <a:ext cx="1554480" cy="73152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latin typeface="Arial Narrow" panose="020B0606020202030204" pitchFamily="34" charset="0"/>
              </a:rPr>
              <a:t>TPS1213-</a:t>
            </a:r>
            <a:r>
              <a:rPr lang="en-US" sz="825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40V, 45V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RPP, LPM (35µA IQ), LWU, Cap charging,</a:t>
            </a: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SCP,UVLO</a:t>
            </a:r>
            <a:endParaRPr lang="en-US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Now)</a:t>
            </a:r>
          </a:p>
        </p:txBody>
      </p:sp>
      <p:sp>
        <p:nvSpPr>
          <p:cNvPr id="39" name="Rounded Rectangle 30">
            <a:hlinkClick r:id="" action="ppaction://noaction"/>
            <a:extLst>
              <a:ext uri="{FF2B5EF4-FFF2-40B4-BE49-F238E27FC236}">
                <a16:creationId xmlns:a16="http://schemas.microsoft.com/office/drawing/2014/main" id="{4ADCBDD5-3213-48D0-B992-080006B10061}"/>
              </a:ext>
            </a:extLst>
          </p:cNvPr>
          <p:cNvSpPr/>
          <p:nvPr/>
        </p:nvSpPr>
        <p:spPr>
          <a:xfrm>
            <a:off x="4643491" y="1562246"/>
            <a:ext cx="1554480" cy="7315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39" tIns="65819" rIns="131639" bIns="65819" anchor="ctr"/>
          <a:lstStyle/>
          <a:p>
            <a:pPr algn="ctr"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b="1" dirty="0">
                <a:solidFill>
                  <a:prstClr val="white"/>
                </a:solidFill>
                <a:latin typeface="Arial Narrow" panose="020B0606020202030204" pitchFamily="34" charset="0"/>
              </a:rPr>
              <a:t>TPS4812-</a:t>
            </a: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</a:rPr>
              <a:t>Q1</a:t>
            </a: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3.5V to 80V, 100V </a:t>
            </a:r>
            <a:r>
              <a:rPr lang="en-US" sz="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absmax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, RPP, LPM (25µA IQ), LWU, Bi-IMON, Cap charging,I2T,</a:t>
            </a: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800" dirty="0">
                <a:solidFill>
                  <a:srgbClr val="FFFFFF"/>
                </a:solidFill>
                <a:latin typeface="Arial Narrow" panose="020B0606020202030204" pitchFamily="34" charset="0"/>
              </a:rPr>
              <a:t>SCP,UVLO</a:t>
            </a:r>
            <a:endParaRPr lang="en-US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913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(Samples – Now, RTM – 4Q24)</a:t>
            </a:r>
            <a:endParaRPr lang="en-US" sz="788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3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05" y="117079"/>
            <a:ext cx="8458200" cy="610791"/>
          </a:xfrm>
        </p:spPr>
        <p:txBody>
          <a:bodyPr/>
          <a:lstStyle/>
          <a:p>
            <a:r>
              <a:rPr lang="en-US" dirty="0"/>
              <a:t>Getting started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76" y="723472"/>
            <a:ext cx="878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You can start evaluating this device leveraging the following: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58360"/>
              </p:ext>
            </p:extLst>
          </p:nvPr>
        </p:nvGraphicFramePr>
        <p:xfrm>
          <a:off x="179576" y="1062027"/>
          <a:ext cx="8050023" cy="345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214">
                <a:tc>
                  <a:txBody>
                    <a:bodyPr/>
                    <a:lstStyle/>
                    <a:p>
                      <a:r>
                        <a:rPr lang="en-US" sz="1050" dirty="0"/>
                        <a:t>Content</a:t>
                      </a:r>
                      <a:r>
                        <a:rPr lang="en-US" sz="1050" baseline="0" dirty="0"/>
                        <a:t> type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Content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Link to content or more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187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Product folder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High side switch controller overview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hlinkClick r:id="rId2"/>
                        </a:rPr>
                        <a:t>https://www.ti.com/power-management/power-switches/high-side-switch-controllers/overview.html</a:t>
                      </a:r>
                      <a:endParaRPr lang="en-US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18957"/>
                  </a:ext>
                </a:extLst>
              </a:tr>
              <a:tr h="72215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Reference design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Smart fuse high side switch controller reference design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hlinkClick r:id="rId3"/>
                        </a:rPr>
                        <a:t>https://www.ti.com/tool/TIDA-020065</a:t>
                      </a:r>
                      <a:endParaRPr lang="en-US" sz="1050" dirty="0"/>
                    </a:p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32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Technical blog content or white paper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Powering capacitive loads</a:t>
                      </a:r>
                    </a:p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Reverse battery protection</a:t>
                      </a:r>
                    </a:p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Remote temperature sensing and protection 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hlinkClick r:id="rId4"/>
                        </a:rPr>
                        <a:t>https://www.ti.com/lit/an/slyt857/slyt857.pdf</a:t>
                      </a:r>
                      <a:endParaRPr lang="en-US" sz="1050" dirty="0"/>
                    </a:p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hlinkClick r:id="rId5"/>
                        </a:rPr>
                        <a:t>https://www.ti.com/lit/an/sluaan7/sluaan7.pdf</a:t>
                      </a:r>
                      <a:endParaRPr lang="en-US" sz="1050" dirty="0"/>
                    </a:p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hlinkClick r:id="rId6"/>
                        </a:rPr>
                        <a:t>https://www.ti.com/lit/ab/slvafu3/slvafu3.pdf</a:t>
                      </a:r>
                      <a:r>
                        <a:rPr lang="en-US" sz="1050" dirty="0"/>
                        <a:t>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132">
                <a:tc>
                  <a:txBody>
                    <a:bodyPr/>
                    <a:lstStyle/>
                    <a:p>
                      <a:pPr marL="0" marR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EVMs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TPS1211-Q1 EVM</a:t>
                      </a: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TPS48110-Q1 EVM</a:t>
                      </a: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TPS1213-Q1 EVM</a:t>
                      </a: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TPS1214-Q1EVM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hlinkClick r:id="rId7"/>
                        </a:rPr>
                        <a:t>https://www.ti.com/tool/TPS1211Q1EVM</a:t>
                      </a:r>
                      <a:endParaRPr lang="en-US" sz="1050" dirty="0"/>
                    </a:p>
                    <a:p>
                      <a:r>
                        <a:rPr lang="en-US" sz="1050" dirty="0">
                          <a:hlinkClick r:id="rId8"/>
                        </a:rPr>
                        <a:t>https://www.ti.com/tool/TPS48110Q1EVM</a:t>
                      </a:r>
                      <a:endParaRPr lang="en-US" sz="1050" dirty="0"/>
                    </a:p>
                    <a:p>
                      <a:r>
                        <a:rPr lang="en-US" sz="1050" dirty="0">
                          <a:hlinkClick r:id="rId9"/>
                        </a:rPr>
                        <a:t>https://www.ti.com/tool/TPS1213Q1EVM</a:t>
                      </a:r>
                      <a:endParaRPr lang="en-US" sz="1050" dirty="0"/>
                    </a:p>
                    <a:p>
                      <a:r>
                        <a:rPr lang="en-US" sz="1050" dirty="0">
                          <a:hlinkClick r:id="rId10"/>
                        </a:rPr>
                        <a:t>https://www.ti.com/tool/TPS1214Q1EVM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6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26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1685" y="1507064"/>
            <a:ext cx="58815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dirty="0"/>
              <a:t>Visit </a:t>
            </a:r>
            <a:r>
              <a:rPr lang="en-US" sz="4000" b="1" dirty="0">
                <a:hlinkClick r:id="rId2"/>
              </a:rPr>
              <a:t>www.ti.com/npu</a:t>
            </a:r>
            <a:r>
              <a:rPr lang="en-US" sz="4000" b="1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5044" y="2311401"/>
            <a:ext cx="580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more information on the New Product Update series, calendar and archived recordings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4E023-4BBD-4087-AF82-229A090BB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2789-DD91-446E-B037-8291C256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A99B-8620-4340-98CE-7FE264E8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emerging automotive architectures</a:t>
            </a:r>
          </a:p>
          <a:p>
            <a:pPr lvl="1"/>
            <a:r>
              <a:rPr lang="en-US" dirty="0"/>
              <a:t>Zonal &amp; 48 V</a:t>
            </a:r>
          </a:p>
          <a:p>
            <a:pPr lvl="1"/>
            <a:endParaRPr lang="en-US" dirty="0"/>
          </a:p>
          <a:p>
            <a:r>
              <a:rPr lang="en-US" dirty="0"/>
              <a:t>Key power blocks </a:t>
            </a:r>
          </a:p>
          <a:p>
            <a:pPr lvl="1"/>
            <a:r>
              <a:rPr lang="en-US" dirty="0"/>
              <a:t>Typical power architecture | BMS, PDU/Zonal, DC/DC</a:t>
            </a:r>
          </a:p>
          <a:p>
            <a:pPr marL="284347" lvl="1" indent="0">
              <a:buNone/>
            </a:pPr>
            <a:endParaRPr lang="en-US" dirty="0"/>
          </a:p>
          <a:p>
            <a:r>
              <a:rPr lang="en-US" dirty="0"/>
              <a:t>HSS controllers overview</a:t>
            </a:r>
          </a:p>
          <a:p>
            <a:pPr lvl="1"/>
            <a:r>
              <a:rPr lang="en-US" dirty="0"/>
              <a:t>Detailed product comparison</a:t>
            </a:r>
          </a:p>
          <a:p>
            <a:pPr lvl="1"/>
            <a:r>
              <a:rPr lang="en-US" dirty="0"/>
              <a:t>Roadmap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F967A-0A0B-4996-95B0-10074131B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7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27EB-B8A0-4DBC-9D40-923EE536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80371"/>
            <a:ext cx="8458200" cy="6107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Zone architecture </a:t>
            </a:r>
            <a:r>
              <a:rPr lang="en-US" dirty="0"/>
              <a:t>vehicle diagram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0171C-47CA-4FC8-8977-5EBD64D6D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4D7FB-528A-4BA6-9901-3C2B100AC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2" t="18204" r="13781" b="7331"/>
          <a:stretch/>
        </p:blipFill>
        <p:spPr>
          <a:xfrm>
            <a:off x="4572001" y="661831"/>
            <a:ext cx="4577280" cy="2593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7EA0F-7B7C-4468-9FF7-35645DBE4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4" t="18118" r="14270" b="7266"/>
          <a:stretch/>
        </p:blipFill>
        <p:spPr>
          <a:xfrm>
            <a:off x="0" y="661830"/>
            <a:ext cx="4572000" cy="2593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49AD7-B0DA-4B79-A348-79D47F0A9BEC}"/>
              </a:ext>
            </a:extLst>
          </p:cNvPr>
          <p:cNvSpPr txBox="1"/>
          <p:nvPr/>
        </p:nvSpPr>
        <p:spPr>
          <a:xfrm>
            <a:off x="0" y="640734"/>
            <a:ext cx="168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Domain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AE910F-76FF-4B4C-9AA0-5CFFB5295C01}"/>
              </a:ext>
            </a:extLst>
          </p:cNvPr>
          <p:cNvSpPr txBox="1"/>
          <p:nvPr/>
        </p:nvSpPr>
        <p:spPr>
          <a:xfrm>
            <a:off x="4571999" y="652079"/>
            <a:ext cx="2095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</a:t>
            </a:r>
            <a:r>
              <a:rPr lang="en-US" sz="1100" b="1" baseline="30000" dirty="0">
                <a:solidFill>
                  <a:schemeClr val="bg1"/>
                </a:solidFill>
              </a:rPr>
              <a:t>st</a:t>
            </a:r>
            <a:r>
              <a:rPr lang="en-US" sz="1100" b="1" dirty="0">
                <a:solidFill>
                  <a:schemeClr val="bg1"/>
                </a:solidFill>
              </a:rPr>
              <a:t> gen zonal architecture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E5E742-CE7C-4125-849E-C6D2B16627FA}"/>
              </a:ext>
            </a:extLst>
          </p:cNvPr>
          <p:cNvGrpSpPr/>
          <p:nvPr/>
        </p:nvGrpSpPr>
        <p:grpSpPr>
          <a:xfrm>
            <a:off x="359171" y="893959"/>
            <a:ext cx="4019352" cy="1731375"/>
            <a:chOff x="359171" y="840375"/>
            <a:chExt cx="4019352" cy="173137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1491C67-261F-41E3-A810-B8DBC4961EC7}"/>
                </a:ext>
              </a:extLst>
            </p:cNvPr>
            <p:cNvSpPr/>
            <p:nvPr/>
          </p:nvSpPr>
          <p:spPr>
            <a:xfrm>
              <a:off x="3949700" y="1021748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BF692B-FC8F-4848-B559-C4B06E30DCD6}"/>
                </a:ext>
              </a:extLst>
            </p:cNvPr>
            <p:cNvSpPr/>
            <p:nvPr/>
          </p:nvSpPr>
          <p:spPr>
            <a:xfrm>
              <a:off x="3997523" y="1746487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94A720-9452-46F8-BB1C-CB59D52AF128}"/>
                </a:ext>
              </a:extLst>
            </p:cNvPr>
            <p:cNvSpPr/>
            <p:nvPr/>
          </p:nvSpPr>
          <p:spPr>
            <a:xfrm>
              <a:off x="3695700" y="2097643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E7C69A-E8EA-4250-8090-2D95B79E890C}"/>
                </a:ext>
              </a:extLst>
            </p:cNvPr>
            <p:cNvSpPr/>
            <p:nvPr/>
          </p:nvSpPr>
          <p:spPr>
            <a:xfrm>
              <a:off x="622696" y="874265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47B5A9-5CE2-4AF3-9FD6-39C032D4EAD6}"/>
                </a:ext>
              </a:extLst>
            </p:cNvPr>
            <p:cNvSpPr/>
            <p:nvPr/>
          </p:nvSpPr>
          <p:spPr>
            <a:xfrm>
              <a:off x="359171" y="1040591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089EA43-F145-4A70-A275-18DF2E29FEC5}"/>
                </a:ext>
              </a:extLst>
            </p:cNvPr>
            <p:cNvSpPr/>
            <p:nvPr/>
          </p:nvSpPr>
          <p:spPr>
            <a:xfrm>
              <a:off x="359171" y="2121252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5128D1-42B8-4847-B8EC-170FE49A621C}"/>
                </a:ext>
              </a:extLst>
            </p:cNvPr>
            <p:cNvSpPr/>
            <p:nvPr/>
          </p:nvSpPr>
          <p:spPr>
            <a:xfrm>
              <a:off x="1914723" y="2310140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0523B4-63EF-4C4B-BF20-B977FB24237E}"/>
                </a:ext>
              </a:extLst>
            </p:cNvPr>
            <p:cNvSpPr/>
            <p:nvPr/>
          </p:nvSpPr>
          <p:spPr>
            <a:xfrm>
              <a:off x="1905000" y="840375"/>
              <a:ext cx="381000" cy="2616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4EAD170-1162-4AC3-9CD1-0EC593B0B35C}"/>
              </a:ext>
            </a:extLst>
          </p:cNvPr>
          <p:cNvSpPr txBox="1"/>
          <p:nvPr/>
        </p:nvSpPr>
        <p:spPr>
          <a:xfrm>
            <a:off x="231775" y="3446846"/>
            <a:ext cx="86547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778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Optimized wiring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in-vehicle network and power distribution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778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Increased control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electronic power consumption</a:t>
            </a:r>
          </a:p>
          <a:p>
            <a:pPr marL="666645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PDB and ZCM power distribution can turn-off power to ECUs to manage electronic power consumption in different vehicle states</a:t>
            </a:r>
          </a:p>
          <a:p>
            <a:pPr marL="666645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DE0000"/>
                </a:solidFill>
              </a:rPr>
              <a:t>48V </a:t>
            </a:r>
            <a:r>
              <a:rPr lang="en-US" sz="1400" dirty="0">
                <a:solidFill>
                  <a:srgbClr val="000000"/>
                </a:solidFill>
              </a:rPr>
              <a:t>introduced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E1A2E-CC4D-4DC6-A4F0-F6A96D3274AB}"/>
              </a:ext>
            </a:extLst>
          </p:cNvPr>
          <p:cNvSpPr/>
          <p:nvPr/>
        </p:nvSpPr>
        <p:spPr>
          <a:xfrm>
            <a:off x="4438021" y="662126"/>
            <a:ext cx="141198" cy="259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17AECB-60FA-4715-8D10-82647BD7B4E7}"/>
              </a:ext>
            </a:extLst>
          </p:cNvPr>
          <p:cNvCxnSpPr>
            <a:cxnSpLocks/>
          </p:cNvCxnSpPr>
          <p:nvPr/>
        </p:nvCxnSpPr>
        <p:spPr>
          <a:xfrm>
            <a:off x="4504293" y="568620"/>
            <a:ext cx="0" cy="28176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FEA7ED-A193-4240-A3FF-2193011BA665}"/>
              </a:ext>
            </a:extLst>
          </p:cNvPr>
          <p:cNvGrpSpPr/>
          <p:nvPr/>
        </p:nvGrpSpPr>
        <p:grpSpPr>
          <a:xfrm>
            <a:off x="1289050" y="1189459"/>
            <a:ext cx="6375400" cy="612211"/>
            <a:chOff x="1289050" y="1135875"/>
            <a:chExt cx="6375400" cy="6122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9B42E4-8A62-4A6D-BD78-109A855E3A16}"/>
                </a:ext>
              </a:extLst>
            </p:cNvPr>
            <p:cNvSpPr/>
            <p:nvPr/>
          </p:nvSpPr>
          <p:spPr>
            <a:xfrm>
              <a:off x="1289050" y="1193025"/>
              <a:ext cx="647700" cy="26161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DEE72B-7EA5-4AB1-BC9C-525E60479601}"/>
                </a:ext>
              </a:extLst>
            </p:cNvPr>
            <p:cNvSpPr/>
            <p:nvPr/>
          </p:nvSpPr>
          <p:spPr>
            <a:xfrm>
              <a:off x="2393950" y="1135875"/>
              <a:ext cx="647700" cy="26161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96CDB8-25BD-4C33-93D3-2E7EDBF83930}"/>
                </a:ext>
              </a:extLst>
            </p:cNvPr>
            <p:cNvSpPr/>
            <p:nvPr/>
          </p:nvSpPr>
          <p:spPr>
            <a:xfrm>
              <a:off x="2393950" y="1486476"/>
              <a:ext cx="647700" cy="26161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151062-25B1-41C6-9846-58B39E538738}"/>
                </a:ext>
              </a:extLst>
            </p:cNvPr>
            <p:cNvSpPr/>
            <p:nvPr/>
          </p:nvSpPr>
          <p:spPr>
            <a:xfrm>
              <a:off x="6915150" y="1193025"/>
              <a:ext cx="749300" cy="343675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117351C-D3D6-4436-B6CC-6D46F05E8647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>
              <a:off x="3041650" y="1266680"/>
              <a:ext cx="3873499" cy="9450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B2416E-0D28-40CB-8670-2B24CA795AA7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041649" y="1364863"/>
              <a:ext cx="3873501" cy="241206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9DA6F42-113B-4904-A4B1-36F8ACAF2AE5}"/>
                </a:ext>
              </a:extLst>
            </p:cNvPr>
            <p:cNvCxnSpPr>
              <a:cxnSpLocks/>
              <a:stCxn id="11" idx="5"/>
              <a:endCxn id="20" idx="2"/>
            </p:cNvCxnSpPr>
            <p:nvPr/>
          </p:nvCxnSpPr>
          <p:spPr>
            <a:xfrm flipV="1">
              <a:off x="1841897" y="1364863"/>
              <a:ext cx="5073253" cy="5146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3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250F-CD4A-46D2-8119-6C6A2526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48V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3A5F9-BEFB-44D5-BCB2-D38B56654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CAF3D-979E-4FB2-9839-0C99E850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01" y="717954"/>
            <a:ext cx="3998416" cy="3849040"/>
          </a:xfrm>
        </p:spPr>
        <p:txBody>
          <a:bodyPr/>
          <a:lstStyle/>
          <a:p>
            <a:r>
              <a:rPr lang="en-US" sz="1400" dirty="0"/>
              <a:t>Why? Primarily to </a:t>
            </a:r>
            <a:r>
              <a:rPr lang="en-US" sz="1400" b="1" dirty="0"/>
              <a:t>reduce wiring harness size, weight, and cost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Voltage ↑, current ↓ </a:t>
            </a:r>
          </a:p>
          <a:p>
            <a:r>
              <a:rPr lang="en-US" sz="1400" dirty="0"/>
              <a:t>Tesla’s </a:t>
            </a:r>
            <a:r>
              <a:rPr lang="en-US" sz="1400" dirty="0" err="1"/>
              <a:t>Cybertruck</a:t>
            </a:r>
            <a:r>
              <a:rPr lang="en-US" sz="1400" dirty="0"/>
              <a:t> is first 48V BEV to market, other OEMs are now investigating.</a:t>
            </a:r>
          </a:p>
          <a:p>
            <a:r>
              <a:rPr lang="en-US" sz="1400" dirty="0"/>
              <a:t>Other OEMs in the US, Japan and China have plans to develop partial or full 48V architectures.</a:t>
            </a:r>
          </a:p>
          <a:p>
            <a:pPr marL="503952" lvl="1" indent="-214313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Thermal management in High current loads </a:t>
            </a:r>
            <a:r>
              <a:rPr lang="en-US" sz="1400" dirty="0"/>
              <a:t>such as HVAC, power steering will convert to 48V first.</a:t>
            </a:r>
          </a:p>
          <a:p>
            <a:pPr marL="503952" lvl="1" indent="-214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Very few solutions for 48V power distribution exist today</a:t>
            </a:r>
          </a:p>
          <a:p>
            <a:pPr marL="736719" lvl="2" indent="-21431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Switching transients or component margin often dictated component ratings </a:t>
            </a:r>
            <a:r>
              <a:rPr lang="en-US" sz="1200" b="1" dirty="0"/>
              <a:t>(70 to 75V)</a:t>
            </a:r>
            <a:r>
              <a:rPr lang="en-US" sz="1200" dirty="0"/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736719" lvl="2" indent="-21431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Higher clearance between high and low voltage pins (&gt;0.5mm).</a:t>
            </a:r>
            <a:endParaRPr lang="en-US" sz="1200" dirty="0"/>
          </a:p>
          <a:p>
            <a:pPr marL="736719" lvl="2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583C0-424D-41FA-9756-5A2A427E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7612"/>
            <a:ext cx="3998416" cy="1776694"/>
          </a:xfrm>
          <a:prstGeom prst="rect">
            <a:avLst/>
          </a:prstGeom>
        </p:spPr>
      </p:pic>
      <p:pic>
        <p:nvPicPr>
          <p:cNvPr id="7" name="Picture 2" descr="Tesla Will Switch to 48V Low-Voltage System in Cars to Significantly Reduce Use of Copper">
            <a:extLst>
              <a:ext uri="{FF2B5EF4-FFF2-40B4-BE49-F238E27FC236}">
                <a16:creationId xmlns:a16="http://schemas.microsoft.com/office/drawing/2014/main" id="{59F0ED8D-A842-440B-9934-7EC2DAFC3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2"/>
          <a:stretch/>
        </p:blipFill>
        <p:spPr bwMode="auto">
          <a:xfrm>
            <a:off x="4841607" y="2748216"/>
            <a:ext cx="3728809" cy="16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65574-DD61-443E-97CC-27F575B618B1}"/>
              </a:ext>
            </a:extLst>
          </p:cNvPr>
          <p:cNvSpPr txBox="1"/>
          <p:nvPr/>
        </p:nvSpPr>
        <p:spPr>
          <a:xfrm>
            <a:off x="5064770" y="4393391"/>
            <a:ext cx="3174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Source</a:t>
            </a:r>
            <a:r>
              <a:rPr lang="en-US" sz="1000" dirty="0"/>
              <a:t>: Tesla investor day presentation, March 2023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8832AB-957E-4DC2-BA9F-21E0C5448802}"/>
              </a:ext>
            </a:extLst>
          </p:cNvPr>
          <p:cNvSpPr txBox="1">
            <a:spLocks/>
          </p:cNvSpPr>
          <p:nvPr/>
        </p:nvSpPr>
        <p:spPr bwMode="auto">
          <a:xfrm>
            <a:off x="4572000" y="1888660"/>
            <a:ext cx="4114800" cy="610791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00" kern="0" dirty="0"/>
              <a:t>Smaller wire gauge </a:t>
            </a:r>
            <a:r>
              <a:rPr lang="en-US" sz="1000" b="1" kern="0" dirty="0">
                <a:solidFill>
                  <a:schemeClr val="accent3"/>
                </a:solidFill>
              </a:rPr>
              <a:t>reduces cost of wire and manufacturing </a:t>
            </a:r>
          </a:p>
          <a:p>
            <a:pPr lvl="1"/>
            <a:r>
              <a:rPr lang="en-US" sz="1000" kern="0" dirty="0"/>
              <a:t>85% weight reduction, 85% cost reduction for ZCM</a:t>
            </a:r>
          </a:p>
          <a:p>
            <a:pPr lvl="1"/>
            <a:r>
              <a:rPr lang="en-US" sz="1000" kern="0" dirty="0"/>
              <a:t>60% weight reduction, 52% cost reduction for window motor</a:t>
            </a:r>
          </a:p>
          <a:p>
            <a:pPr marL="0" indent="0">
              <a:buFontTx/>
              <a:buNone/>
            </a:pPr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3297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2">
            <a:extLst>
              <a:ext uri="{FF2B5EF4-FFF2-40B4-BE49-F238E27FC236}">
                <a16:creationId xmlns:a16="http://schemas.microsoft.com/office/drawing/2014/main" id="{7AB7A761-E8D5-4E85-9FFC-262F612D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7" y="-21694"/>
            <a:ext cx="8832062" cy="610791"/>
          </a:xfrm>
        </p:spPr>
        <p:txBody>
          <a:bodyPr/>
          <a:lstStyle/>
          <a:p>
            <a:r>
              <a:rPr lang="en-US" dirty="0"/>
              <a:t>48V power architecture: </a:t>
            </a:r>
            <a:r>
              <a:rPr lang="en-US" dirty="0">
                <a:solidFill>
                  <a:schemeClr val="tx1"/>
                </a:solidFill>
              </a:rPr>
              <a:t>Mixed 12V/48V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317E2E-F847-49B6-917E-57E7F02089BD}"/>
              </a:ext>
            </a:extLst>
          </p:cNvPr>
          <p:cNvGrpSpPr/>
          <p:nvPr/>
        </p:nvGrpSpPr>
        <p:grpSpPr>
          <a:xfrm>
            <a:off x="7440583" y="59008"/>
            <a:ext cx="1891622" cy="1531569"/>
            <a:chOff x="7440583" y="59008"/>
            <a:chExt cx="1891622" cy="1531569"/>
          </a:xfrm>
        </p:grpSpPr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7CB0C9D0-5F8D-4D70-15D8-D2BBFEF452BA}"/>
                </a:ext>
              </a:extLst>
            </p:cNvPr>
            <p:cNvSpPr/>
            <p:nvPr/>
          </p:nvSpPr>
          <p:spPr>
            <a:xfrm>
              <a:off x="7440583" y="77774"/>
              <a:ext cx="1624908" cy="1512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8D438279-A2A7-B350-3F9C-266CFCDC7394}"/>
                </a:ext>
              </a:extLst>
            </p:cNvPr>
            <p:cNvSpPr/>
            <p:nvPr/>
          </p:nvSpPr>
          <p:spPr>
            <a:xfrm>
              <a:off x="7564722" y="458079"/>
              <a:ext cx="355952" cy="3254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4FC0BC54-94F0-130D-DFCC-DCE03CAF2D8B}"/>
                </a:ext>
              </a:extLst>
            </p:cNvPr>
            <p:cNvCxnSpPr>
              <a:cxnSpLocks/>
            </p:cNvCxnSpPr>
            <p:nvPr/>
          </p:nvCxnSpPr>
          <p:spPr>
            <a:xfrm>
              <a:off x="7588535" y="618430"/>
              <a:ext cx="988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FB6CE021-9538-6318-13E0-8C7FA964D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7378" y="534925"/>
              <a:ext cx="94081" cy="835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4E24F04-CAA2-3B77-D371-9B03CC30394A}"/>
                </a:ext>
              </a:extLst>
            </p:cNvPr>
            <p:cNvCxnSpPr>
              <a:cxnSpLocks/>
            </p:cNvCxnSpPr>
            <p:nvPr/>
          </p:nvCxnSpPr>
          <p:spPr>
            <a:xfrm>
              <a:off x="7800466" y="618430"/>
              <a:ext cx="988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CF40B6CD-51B8-65B3-5A5E-DD2633BE29F8}"/>
                </a:ext>
              </a:extLst>
            </p:cNvPr>
            <p:cNvSpPr/>
            <p:nvPr/>
          </p:nvSpPr>
          <p:spPr>
            <a:xfrm>
              <a:off x="7564722" y="1174738"/>
              <a:ext cx="355952" cy="325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AE073F20-FFD3-ED2C-763F-18FC76755A12}"/>
                </a:ext>
              </a:extLst>
            </p:cNvPr>
            <p:cNvCxnSpPr>
              <a:cxnSpLocks/>
            </p:cNvCxnSpPr>
            <p:nvPr/>
          </p:nvCxnSpPr>
          <p:spPr>
            <a:xfrm>
              <a:off x="7588535" y="1335089"/>
              <a:ext cx="988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F7375AF4-A72B-19DB-6867-EF4854FC6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7378" y="1251584"/>
              <a:ext cx="94081" cy="835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7C62E650-BC9C-09A9-0F0D-8C5CC46C148F}"/>
                </a:ext>
              </a:extLst>
            </p:cNvPr>
            <p:cNvCxnSpPr>
              <a:cxnSpLocks/>
            </p:cNvCxnSpPr>
            <p:nvPr/>
          </p:nvCxnSpPr>
          <p:spPr>
            <a:xfrm>
              <a:off x="7800466" y="1335089"/>
              <a:ext cx="988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C07B8880-077A-7042-71FA-2E28FFB1F574}"/>
                </a:ext>
              </a:extLst>
            </p:cNvPr>
            <p:cNvSpPr txBox="1"/>
            <p:nvPr/>
          </p:nvSpPr>
          <p:spPr>
            <a:xfrm>
              <a:off x="7884130" y="488193"/>
              <a:ext cx="1440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HSS controller</a:t>
              </a:r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9E65729A-B8BF-F0B2-372D-01B514E199D5}"/>
                </a:ext>
              </a:extLst>
            </p:cNvPr>
            <p:cNvSpPr txBox="1"/>
            <p:nvPr/>
          </p:nvSpPr>
          <p:spPr>
            <a:xfrm>
              <a:off x="7892110" y="1191503"/>
              <a:ext cx="1440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48-V integrated HSS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3C74FC4A-5934-9909-F2A3-5827C9FCC0BC}"/>
                </a:ext>
              </a:extLst>
            </p:cNvPr>
            <p:cNvSpPr txBox="1"/>
            <p:nvPr/>
          </p:nvSpPr>
          <p:spPr>
            <a:xfrm>
              <a:off x="7564722" y="59008"/>
              <a:ext cx="1440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172E863-E27B-46CA-8212-ADC49D04192A}"/>
                </a:ext>
              </a:extLst>
            </p:cNvPr>
            <p:cNvSpPr/>
            <p:nvPr/>
          </p:nvSpPr>
          <p:spPr>
            <a:xfrm>
              <a:off x="7564722" y="813562"/>
              <a:ext cx="355952" cy="3254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2E2E6DE-9D49-4EC3-A441-4F98CB207ADE}"/>
                </a:ext>
              </a:extLst>
            </p:cNvPr>
            <p:cNvCxnSpPr>
              <a:cxnSpLocks/>
            </p:cNvCxnSpPr>
            <p:nvPr/>
          </p:nvCxnSpPr>
          <p:spPr>
            <a:xfrm>
              <a:off x="7588535" y="973913"/>
              <a:ext cx="988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48E9FDC-7A96-40DE-A40C-26113186B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7378" y="890408"/>
              <a:ext cx="94081" cy="835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640EC3C-12F1-42C3-86DB-F2DC1038B611}"/>
                </a:ext>
              </a:extLst>
            </p:cNvPr>
            <p:cNvCxnSpPr>
              <a:cxnSpLocks/>
            </p:cNvCxnSpPr>
            <p:nvPr/>
          </p:nvCxnSpPr>
          <p:spPr>
            <a:xfrm>
              <a:off x="7800466" y="973913"/>
              <a:ext cx="988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EA12543-E570-4743-A32F-944F6D1A0A5D}"/>
                </a:ext>
              </a:extLst>
            </p:cNvPr>
            <p:cNvSpPr txBox="1"/>
            <p:nvPr/>
          </p:nvSpPr>
          <p:spPr>
            <a:xfrm>
              <a:off x="7883982" y="830327"/>
              <a:ext cx="1440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12-V integrated HSS</a:t>
              </a:r>
            </a:p>
          </p:txBody>
        </p:sp>
      </p:grp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9F3738E-3677-47AE-BB3C-0B03A0382391}"/>
              </a:ext>
            </a:extLst>
          </p:cNvPr>
          <p:cNvCxnSpPr>
            <a:cxnSpLocks/>
          </p:cNvCxnSpPr>
          <p:nvPr/>
        </p:nvCxnSpPr>
        <p:spPr>
          <a:xfrm flipH="1">
            <a:off x="4211146" y="2273644"/>
            <a:ext cx="3196132" cy="15363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87BB110B-B36C-925E-F3F2-996B0EBA0021}"/>
              </a:ext>
            </a:extLst>
          </p:cNvPr>
          <p:cNvCxnSpPr>
            <a:cxnSpLocks/>
          </p:cNvCxnSpPr>
          <p:nvPr/>
        </p:nvCxnSpPr>
        <p:spPr>
          <a:xfrm flipH="1">
            <a:off x="2458202" y="2645934"/>
            <a:ext cx="862905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29D639C1-A357-EF30-34A7-4C41C87DAB5E}"/>
              </a:ext>
            </a:extLst>
          </p:cNvPr>
          <p:cNvCxnSpPr>
            <a:cxnSpLocks/>
          </p:cNvCxnSpPr>
          <p:nvPr/>
        </p:nvCxnSpPr>
        <p:spPr>
          <a:xfrm flipH="1" flipV="1">
            <a:off x="2458202" y="3082354"/>
            <a:ext cx="1743457" cy="8159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FCEE1633-0AB7-2A75-98CB-1609DE97EA95}"/>
              </a:ext>
            </a:extLst>
          </p:cNvPr>
          <p:cNvCxnSpPr>
            <a:cxnSpLocks/>
          </p:cNvCxnSpPr>
          <p:nvPr/>
        </p:nvCxnSpPr>
        <p:spPr>
          <a:xfrm flipH="1">
            <a:off x="2458202" y="3518774"/>
            <a:ext cx="862905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AD3292C-444C-2E35-4EC3-8B943C592029}"/>
              </a:ext>
            </a:extLst>
          </p:cNvPr>
          <p:cNvCxnSpPr>
            <a:cxnSpLocks/>
          </p:cNvCxnSpPr>
          <p:nvPr/>
        </p:nvCxnSpPr>
        <p:spPr>
          <a:xfrm flipH="1" flipV="1">
            <a:off x="2458203" y="3954993"/>
            <a:ext cx="1782870" cy="258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578204-0A49-FB4F-54D7-49040ABBBE39}"/>
              </a:ext>
            </a:extLst>
          </p:cNvPr>
          <p:cNvCxnSpPr>
            <a:cxnSpLocks/>
          </p:cNvCxnSpPr>
          <p:nvPr/>
        </p:nvCxnSpPr>
        <p:spPr>
          <a:xfrm flipH="1" flipV="1">
            <a:off x="1839441" y="2223232"/>
            <a:ext cx="1482392" cy="1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/>
          <p:cNvSpPr txBox="1"/>
          <p:nvPr/>
        </p:nvSpPr>
        <p:spPr>
          <a:xfrm>
            <a:off x="-148252" y="2145312"/>
            <a:ext cx="8473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Chassis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i="1" dirty="0">
                <a:solidFill>
                  <a:srgbClr val="000000"/>
                </a:solidFill>
              </a:rPr>
              <a:t>g</a:t>
            </a:r>
            <a:r>
              <a:rPr kumimoji="0" lang="en-US" sz="7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round</a:t>
            </a:r>
            <a:endParaRPr kumimoji="0" lang="it-IT" sz="7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44EED-939D-F573-2CFE-F712E72589A1}"/>
              </a:ext>
            </a:extLst>
          </p:cNvPr>
          <p:cNvSpPr txBox="1"/>
          <p:nvPr/>
        </p:nvSpPr>
        <p:spPr>
          <a:xfrm>
            <a:off x="108677" y="1433786"/>
            <a:ext cx="527709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HV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0000"/>
                </a:solidFill>
              </a:rPr>
              <a:t>b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attery</a:t>
            </a: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38A3A8C2-6830-D75D-594C-37C4FCFAD45E}"/>
              </a:ext>
            </a:extLst>
          </p:cNvPr>
          <p:cNvSpPr txBox="1"/>
          <p:nvPr/>
        </p:nvSpPr>
        <p:spPr>
          <a:xfrm>
            <a:off x="1990634" y="1675614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48V PDU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TextBox 4097">
            <a:extLst>
              <a:ext uri="{FF2B5EF4-FFF2-40B4-BE49-F238E27FC236}">
                <a16:creationId xmlns:a16="http://schemas.microsoft.com/office/drawing/2014/main" id="{5CD3B83C-454E-CBAE-6A35-F43BB2C05702}"/>
              </a:ext>
            </a:extLst>
          </p:cNvPr>
          <p:cNvSpPr txBox="1"/>
          <p:nvPr/>
        </p:nvSpPr>
        <p:spPr>
          <a:xfrm>
            <a:off x="808874" y="4585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DC/DC converter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779196-B618-FA10-FFEA-520A067862B4}"/>
              </a:ext>
            </a:extLst>
          </p:cNvPr>
          <p:cNvCxnSpPr>
            <a:cxnSpLocks/>
          </p:cNvCxnSpPr>
          <p:nvPr/>
        </p:nvCxnSpPr>
        <p:spPr>
          <a:xfrm flipV="1">
            <a:off x="381050" y="1778371"/>
            <a:ext cx="0" cy="172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431">
            <a:extLst>
              <a:ext uri="{FF2B5EF4-FFF2-40B4-BE49-F238E27FC236}">
                <a16:creationId xmlns:a16="http://schemas.microsoft.com/office/drawing/2014/main" id="{E9FB8BA6-1FC9-5CB4-089C-99421DCCF2AC}"/>
              </a:ext>
            </a:extLst>
          </p:cNvPr>
          <p:cNvSpPr/>
          <p:nvPr/>
        </p:nvSpPr>
        <p:spPr>
          <a:xfrm rot="10800000">
            <a:off x="324092" y="1943008"/>
            <a:ext cx="113916" cy="90089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6466CB-E4EC-B914-C823-9F1111A2C5A7}"/>
              </a:ext>
            </a:extLst>
          </p:cNvPr>
          <p:cNvCxnSpPr>
            <a:cxnSpLocks/>
          </p:cNvCxnSpPr>
          <p:nvPr/>
        </p:nvCxnSpPr>
        <p:spPr>
          <a:xfrm>
            <a:off x="727396" y="2139656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BC458F-C947-EC15-B7E2-C2F330D8CF86}"/>
              </a:ext>
            </a:extLst>
          </p:cNvPr>
          <p:cNvCxnSpPr>
            <a:cxnSpLocks/>
          </p:cNvCxnSpPr>
          <p:nvPr/>
        </p:nvCxnSpPr>
        <p:spPr>
          <a:xfrm flipV="1">
            <a:off x="826239" y="2056151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A95CAF-72DC-16ED-37F3-3E998604C24B}"/>
              </a:ext>
            </a:extLst>
          </p:cNvPr>
          <p:cNvCxnSpPr>
            <a:cxnSpLocks/>
          </p:cNvCxnSpPr>
          <p:nvPr/>
        </p:nvCxnSpPr>
        <p:spPr>
          <a:xfrm flipH="1">
            <a:off x="1832863" y="1044329"/>
            <a:ext cx="6578" cy="2092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0C3E77-D845-4F68-B6F2-1364DEDF299C}"/>
              </a:ext>
            </a:extLst>
          </p:cNvPr>
          <p:cNvCxnSpPr>
            <a:cxnSpLocks/>
          </p:cNvCxnSpPr>
          <p:nvPr/>
        </p:nvCxnSpPr>
        <p:spPr>
          <a:xfrm flipH="1">
            <a:off x="372531" y="1029813"/>
            <a:ext cx="7002630" cy="6458"/>
          </a:xfrm>
          <a:prstGeom prst="line">
            <a:avLst/>
          </a:prstGeom>
          <a:ln w="127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F6227E9-03EE-66D8-659C-B6AE2E87B953}"/>
              </a:ext>
            </a:extLst>
          </p:cNvPr>
          <p:cNvSpPr/>
          <p:nvPr/>
        </p:nvSpPr>
        <p:spPr>
          <a:xfrm>
            <a:off x="2563869" y="2049164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377A8A-AF31-CAFD-CC86-2F3D55154244}"/>
              </a:ext>
            </a:extLst>
          </p:cNvPr>
          <p:cNvCxnSpPr>
            <a:cxnSpLocks/>
          </p:cNvCxnSpPr>
          <p:nvPr/>
        </p:nvCxnSpPr>
        <p:spPr>
          <a:xfrm>
            <a:off x="2587682" y="2209515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4C3B29-4666-7273-AEAC-AD0583CD1A4E}"/>
              </a:ext>
            </a:extLst>
          </p:cNvPr>
          <p:cNvCxnSpPr>
            <a:cxnSpLocks/>
          </p:cNvCxnSpPr>
          <p:nvPr/>
        </p:nvCxnSpPr>
        <p:spPr>
          <a:xfrm flipV="1">
            <a:off x="2686525" y="2126010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FCF73A-293B-656A-7ED6-B7315552029A}"/>
              </a:ext>
            </a:extLst>
          </p:cNvPr>
          <p:cNvCxnSpPr>
            <a:cxnSpLocks/>
          </p:cNvCxnSpPr>
          <p:nvPr/>
        </p:nvCxnSpPr>
        <p:spPr>
          <a:xfrm>
            <a:off x="2799613" y="2209515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F907122-7410-3645-C660-F5F871A24892}"/>
              </a:ext>
            </a:extLst>
          </p:cNvPr>
          <p:cNvSpPr/>
          <p:nvPr/>
        </p:nvSpPr>
        <p:spPr>
          <a:xfrm>
            <a:off x="1980765" y="1961581"/>
            <a:ext cx="1177697" cy="2568731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815B05-16EE-5908-DC62-1B26AD95FFFC}"/>
              </a:ext>
            </a:extLst>
          </p:cNvPr>
          <p:cNvSpPr/>
          <p:nvPr/>
        </p:nvSpPr>
        <p:spPr>
          <a:xfrm>
            <a:off x="2563869" y="2485584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FF0575-D1B0-CA21-481C-3A63F00AAAFE}"/>
              </a:ext>
            </a:extLst>
          </p:cNvPr>
          <p:cNvCxnSpPr>
            <a:cxnSpLocks/>
          </p:cNvCxnSpPr>
          <p:nvPr/>
        </p:nvCxnSpPr>
        <p:spPr>
          <a:xfrm>
            <a:off x="2587682" y="264593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56ED31B-A692-9423-6CA3-90120FDCC7DC}"/>
              </a:ext>
            </a:extLst>
          </p:cNvPr>
          <p:cNvCxnSpPr>
            <a:cxnSpLocks/>
          </p:cNvCxnSpPr>
          <p:nvPr/>
        </p:nvCxnSpPr>
        <p:spPr>
          <a:xfrm flipV="1">
            <a:off x="2686525" y="2562429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E2F6138-CF93-CFF0-C101-866EE87DF6BC}"/>
              </a:ext>
            </a:extLst>
          </p:cNvPr>
          <p:cNvCxnSpPr>
            <a:cxnSpLocks/>
          </p:cNvCxnSpPr>
          <p:nvPr/>
        </p:nvCxnSpPr>
        <p:spPr>
          <a:xfrm>
            <a:off x="2799613" y="264593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9072D1E-5174-32CC-48ED-4376C2672401}"/>
              </a:ext>
            </a:extLst>
          </p:cNvPr>
          <p:cNvSpPr/>
          <p:nvPr/>
        </p:nvSpPr>
        <p:spPr>
          <a:xfrm>
            <a:off x="2563869" y="2922003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CF0916-BC83-975C-3C90-8A5C776787F7}"/>
              </a:ext>
            </a:extLst>
          </p:cNvPr>
          <p:cNvCxnSpPr>
            <a:cxnSpLocks/>
          </p:cNvCxnSpPr>
          <p:nvPr/>
        </p:nvCxnSpPr>
        <p:spPr>
          <a:xfrm>
            <a:off x="2587682" y="308235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4BDB52-2D4F-163E-C1F0-6BE0DA7F5A4F}"/>
              </a:ext>
            </a:extLst>
          </p:cNvPr>
          <p:cNvCxnSpPr>
            <a:cxnSpLocks/>
          </p:cNvCxnSpPr>
          <p:nvPr/>
        </p:nvCxnSpPr>
        <p:spPr>
          <a:xfrm flipV="1">
            <a:off x="2686525" y="2998849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AD50C56-5D52-0375-3350-785CD6AF1C5D}"/>
              </a:ext>
            </a:extLst>
          </p:cNvPr>
          <p:cNvCxnSpPr>
            <a:cxnSpLocks/>
          </p:cNvCxnSpPr>
          <p:nvPr/>
        </p:nvCxnSpPr>
        <p:spPr>
          <a:xfrm>
            <a:off x="2799613" y="308235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7213CFB-40D6-6C83-52A5-9FBAE88EE919}"/>
              </a:ext>
            </a:extLst>
          </p:cNvPr>
          <p:cNvSpPr/>
          <p:nvPr/>
        </p:nvSpPr>
        <p:spPr>
          <a:xfrm>
            <a:off x="2563869" y="3358423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3B074F-22E0-380A-FBC2-D43EE0FE0E29}"/>
              </a:ext>
            </a:extLst>
          </p:cNvPr>
          <p:cNvCxnSpPr>
            <a:cxnSpLocks/>
          </p:cNvCxnSpPr>
          <p:nvPr/>
        </p:nvCxnSpPr>
        <p:spPr>
          <a:xfrm>
            <a:off x="2587682" y="351877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417254-B0F4-D448-F356-B70C82538BCA}"/>
              </a:ext>
            </a:extLst>
          </p:cNvPr>
          <p:cNvCxnSpPr>
            <a:cxnSpLocks/>
          </p:cNvCxnSpPr>
          <p:nvPr/>
        </p:nvCxnSpPr>
        <p:spPr>
          <a:xfrm flipV="1">
            <a:off x="2686525" y="3435269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0FD4270-76C6-7F0C-31FB-187FBA3E8A38}"/>
              </a:ext>
            </a:extLst>
          </p:cNvPr>
          <p:cNvCxnSpPr>
            <a:cxnSpLocks/>
          </p:cNvCxnSpPr>
          <p:nvPr/>
        </p:nvCxnSpPr>
        <p:spPr>
          <a:xfrm>
            <a:off x="2799613" y="351877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721928E-1927-D5D7-4020-EE8CFABABD3E}"/>
              </a:ext>
            </a:extLst>
          </p:cNvPr>
          <p:cNvSpPr/>
          <p:nvPr/>
        </p:nvSpPr>
        <p:spPr>
          <a:xfrm>
            <a:off x="2563869" y="3794843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EFC56CB-99FB-3BE1-6ECF-54FB9F13CD67}"/>
              </a:ext>
            </a:extLst>
          </p:cNvPr>
          <p:cNvCxnSpPr>
            <a:cxnSpLocks/>
          </p:cNvCxnSpPr>
          <p:nvPr/>
        </p:nvCxnSpPr>
        <p:spPr>
          <a:xfrm>
            <a:off x="2587682" y="395519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755B063-2B7F-0827-CA6E-E3226CC11398}"/>
              </a:ext>
            </a:extLst>
          </p:cNvPr>
          <p:cNvCxnSpPr>
            <a:cxnSpLocks/>
          </p:cNvCxnSpPr>
          <p:nvPr/>
        </p:nvCxnSpPr>
        <p:spPr>
          <a:xfrm flipV="1">
            <a:off x="2686525" y="3871689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843016-E050-0D21-A220-FE8520B1E824}"/>
              </a:ext>
            </a:extLst>
          </p:cNvPr>
          <p:cNvCxnSpPr>
            <a:cxnSpLocks/>
          </p:cNvCxnSpPr>
          <p:nvPr/>
        </p:nvCxnSpPr>
        <p:spPr>
          <a:xfrm>
            <a:off x="2799613" y="395519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DC0B384F-FA0A-B406-19B9-7E2CEC7B3D01}"/>
              </a:ext>
            </a:extLst>
          </p:cNvPr>
          <p:cNvCxnSpPr>
            <a:cxnSpLocks/>
          </p:cNvCxnSpPr>
          <p:nvPr/>
        </p:nvCxnSpPr>
        <p:spPr>
          <a:xfrm flipV="1">
            <a:off x="2458202" y="2215194"/>
            <a:ext cx="0" cy="1735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4545B324-E390-D904-E082-A7CDFFA2BE59}"/>
              </a:ext>
            </a:extLst>
          </p:cNvPr>
          <p:cNvSpPr txBox="1"/>
          <p:nvPr/>
        </p:nvSpPr>
        <p:spPr>
          <a:xfrm>
            <a:off x="3286393" y="2065447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Front window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</a:rPr>
              <a:t>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eating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45488EA7-CE47-37B1-9982-F6F3B16CB3C5}"/>
              </a:ext>
            </a:extLst>
          </p:cNvPr>
          <p:cNvSpPr txBox="1"/>
          <p:nvPr/>
        </p:nvSpPr>
        <p:spPr>
          <a:xfrm>
            <a:off x="3296882" y="2542655"/>
            <a:ext cx="7248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eCat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heater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237A11B8-84D5-CDC6-5E0A-8281BA9880BE}"/>
              </a:ext>
            </a:extLst>
          </p:cNvPr>
          <p:cNvSpPr txBox="1"/>
          <p:nvPr/>
        </p:nvSpPr>
        <p:spPr>
          <a:xfrm>
            <a:off x="3293704" y="3040712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Zone power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99ED5B22-4476-8F8C-19B5-126F2531BF01}"/>
              </a:ext>
            </a:extLst>
          </p:cNvPr>
          <p:cNvSpPr txBox="1"/>
          <p:nvPr/>
        </p:nvSpPr>
        <p:spPr>
          <a:xfrm>
            <a:off x="3296882" y="3923144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Zone power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E2934A54-A77E-7ADE-12F1-6C973FEA2D65}"/>
              </a:ext>
            </a:extLst>
          </p:cNvPr>
          <p:cNvSpPr txBox="1"/>
          <p:nvPr/>
        </p:nvSpPr>
        <p:spPr>
          <a:xfrm>
            <a:off x="3301896" y="3368320"/>
            <a:ext cx="79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EPS or HVAC compressor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2964C6FF-E33B-DE08-827C-19FECB037BE4}"/>
              </a:ext>
            </a:extLst>
          </p:cNvPr>
          <p:cNvSpPr txBox="1"/>
          <p:nvPr/>
        </p:nvSpPr>
        <p:spPr>
          <a:xfrm>
            <a:off x="1907927" y="4177334"/>
            <a:ext cx="13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 distribution, load </a:t>
            </a:r>
            <a:r>
              <a:rPr lang="en-US" sz="900" b="1" i="1" dirty="0">
                <a:solidFill>
                  <a:srgbClr val="000000"/>
                </a:solidFill>
              </a:rPr>
              <a:t>d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riving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86ABCB6A-FB93-A670-93CF-AFB538144D34}"/>
              </a:ext>
            </a:extLst>
          </p:cNvPr>
          <p:cNvCxnSpPr>
            <a:cxnSpLocks/>
          </p:cNvCxnSpPr>
          <p:nvPr/>
        </p:nvCxnSpPr>
        <p:spPr>
          <a:xfrm>
            <a:off x="784784" y="1036868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FBFA4637-C430-EF7D-C6FE-D9A98B0EEFF4}"/>
              </a:ext>
            </a:extLst>
          </p:cNvPr>
          <p:cNvCxnSpPr>
            <a:cxnSpLocks/>
          </p:cNvCxnSpPr>
          <p:nvPr/>
        </p:nvCxnSpPr>
        <p:spPr>
          <a:xfrm flipV="1">
            <a:off x="883627" y="953363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7E5332BE-3473-55A8-D596-07FFA128B1EE}"/>
              </a:ext>
            </a:extLst>
          </p:cNvPr>
          <p:cNvCxnSpPr>
            <a:cxnSpLocks/>
          </p:cNvCxnSpPr>
          <p:nvPr/>
        </p:nvCxnSpPr>
        <p:spPr>
          <a:xfrm>
            <a:off x="996716" y="1036868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EB55F1D4-4E45-E51B-6366-7A52A3E43E51}"/>
              </a:ext>
            </a:extLst>
          </p:cNvPr>
          <p:cNvCxnSpPr>
            <a:cxnSpLocks/>
          </p:cNvCxnSpPr>
          <p:nvPr/>
        </p:nvCxnSpPr>
        <p:spPr>
          <a:xfrm>
            <a:off x="2840641" y="1035576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F466756-888C-53CB-A84C-940C772BA6E0}"/>
              </a:ext>
            </a:extLst>
          </p:cNvPr>
          <p:cNvSpPr/>
          <p:nvPr/>
        </p:nvSpPr>
        <p:spPr>
          <a:xfrm>
            <a:off x="1980684" y="875534"/>
            <a:ext cx="386335" cy="32546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9CE7B9BC-7B77-8ECA-FB4D-90E6D19253D7}"/>
              </a:ext>
            </a:extLst>
          </p:cNvPr>
          <p:cNvCxnSpPr>
            <a:cxnSpLocks/>
          </p:cNvCxnSpPr>
          <p:nvPr/>
        </p:nvCxnSpPr>
        <p:spPr>
          <a:xfrm flipV="1">
            <a:off x="1980684" y="875225"/>
            <a:ext cx="382307" cy="32546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0" name="TextBox 509">
            <a:extLst>
              <a:ext uri="{FF2B5EF4-FFF2-40B4-BE49-F238E27FC236}">
                <a16:creationId xmlns:a16="http://schemas.microsoft.com/office/drawing/2014/main" id="{CB3DA2DF-1A34-7171-C4C1-795280F8BB68}"/>
              </a:ext>
            </a:extLst>
          </p:cNvPr>
          <p:cNvSpPr txBox="1"/>
          <p:nvPr/>
        </p:nvSpPr>
        <p:spPr>
          <a:xfrm>
            <a:off x="1941257" y="863114"/>
            <a:ext cx="3321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</a:t>
            </a: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77393915-820F-606E-348B-3653B7BBED7F}"/>
              </a:ext>
            </a:extLst>
          </p:cNvPr>
          <p:cNvSpPr txBox="1"/>
          <p:nvPr/>
        </p:nvSpPr>
        <p:spPr>
          <a:xfrm>
            <a:off x="2082393" y="1017849"/>
            <a:ext cx="3321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</a:t>
            </a:r>
          </a:p>
        </p:txBody>
      </p:sp>
      <p:sp>
        <p:nvSpPr>
          <p:cNvPr id="4097" name="Rectangle 4096">
            <a:extLst>
              <a:ext uri="{FF2B5EF4-FFF2-40B4-BE49-F238E27FC236}">
                <a16:creationId xmlns:a16="http://schemas.microsoft.com/office/drawing/2014/main" id="{77987578-18DD-3FF3-1C39-31F11483D728}"/>
              </a:ext>
            </a:extLst>
          </p:cNvPr>
          <p:cNvSpPr/>
          <p:nvPr/>
        </p:nvSpPr>
        <p:spPr>
          <a:xfrm>
            <a:off x="661202" y="800116"/>
            <a:ext cx="2429099" cy="535081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6" name="TextBox 4105">
            <a:extLst>
              <a:ext uri="{FF2B5EF4-FFF2-40B4-BE49-F238E27FC236}">
                <a16:creationId xmlns:a16="http://schemas.microsoft.com/office/drawing/2014/main" id="{95980203-157F-EF36-1883-A3628396C73E}"/>
              </a:ext>
            </a:extLst>
          </p:cNvPr>
          <p:cNvSpPr txBox="1"/>
          <p:nvPr/>
        </p:nvSpPr>
        <p:spPr>
          <a:xfrm>
            <a:off x="2297021" y="834769"/>
            <a:ext cx="421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12V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TextBox 4106">
            <a:extLst>
              <a:ext uri="{FF2B5EF4-FFF2-40B4-BE49-F238E27FC236}">
                <a16:creationId xmlns:a16="http://schemas.microsoft.com/office/drawing/2014/main" id="{9947E2C0-AB0B-3808-BAE1-33B30DBCCF59}"/>
              </a:ext>
            </a:extLst>
          </p:cNvPr>
          <p:cNvSpPr txBox="1"/>
          <p:nvPr/>
        </p:nvSpPr>
        <p:spPr>
          <a:xfrm>
            <a:off x="1052009" y="855707"/>
            <a:ext cx="407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48V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137" name="Straight Connector 4136">
            <a:extLst>
              <a:ext uri="{FF2B5EF4-FFF2-40B4-BE49-F238E27FC236}">
                <a16:creationId xmlns:a16="http://schemas.microsoft.com/office/drawing/2014/main" id="{577B8835-CCB4-E729-B556-49C2334B4069}"/>
              </a:ext>
            </a:extLst>
          </p:cNvPr>
          <p:cNvCxnSpPr>
            <a:cxnSpLocks/>
          </p:cNvCxnSpPr>
          <p:nvPr/>
        </p:nvCxnSpPr>
        <p:spPr>
          <a:xfrm flipH="1">
            <a:off x="4225560" y="3583215"/>
            <a:ext cx="3181718" cy="1266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2CA10982-4587-EBF4-9C65-3DF4ACE5BABF}"/>
              </a:ext>
            </a:extLst>
          </p:cNvPr>
          <p:cNvSpPr/>
          <p:nvPr/>
        </p:nvSpPr>
        <p:spPr>
          <a:xfrm>
            <a:off x="4671645" y="801349"/>
            <a:ext cx="735290" cy="2417302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7B943FC-978F-B1FF-22D5-73ABB9A75299}"/>
              </a:ext>
            </a:extLst>
          </p:cNvPr>
          <p:cNvSpPr txBox="1"/>
          <p:nvPr/>
        </p:nvSpPr>
        <p:spPr>
          <a:xfrm>
            <a:off x="4691987" y="45943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Zonal distribution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5DDE6E0-3CB9-172C-E78E-A9DA633D7628}"/>
              </a:ext>
            </a:extLst>
          </p:cNvPr>
          <p:cNvCxnSpPr>
            <a:cxnSpLocks/>
          </p:cNvCxnSpPr>
          <p:nvPr/>
        </p:nvCxnSpPr>
        <p:spPr>
          <a:xfrm flipH="1">
            <a:off x="4219845" y="1859395"/>
            <a:ext cx="1412275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C86A18F-E8F8-8B8F-871F-1CEDB75F0F4A}"/>
              </a:ext>
            </a:extLst>
          </p:cNvPr>
          <p:cNvSpPr/>
          <p:nvPr/>
        </p:nvSpPr>
        <p:spPr>
          <a:xfrm>
            <a:off x="4895991" y="1699045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0C4C710-C05D-8090-4FE7-24CDB275D9D7}"/>
              </a:ext>
            </a:extLst>
          </p:cNvPr>
          <p:cNvCxnSpPr>
            <a:cxnSpLocks/>
          </p:cNvCxnSpPr>
          <p:nvPr/>
        </p:nvCxnSpPr>
        <p:spPr>
          <a:xfrm>
            <a:off x="4919804" y="1859395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3F3D775-3093-6DE8-07E3-F1098329F510}"/>
              </a:ext>
            </a:extLst>
          </p:cNvPr>
          <p:cNvCxnSpPr>
            <a:cxnSpLocks/>
          </p:cNvCxnSpPr>
          <p:nvPr/>
        </p:nvCxnSpPr>
        <p:spPr>
          <a:xfrm flipV="1">
            <a:off x="5018647" y="1775890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C43B550-AB42-FF39-BEF5-CF9D654D09D9}"/>
              </a:ext>
            </a:extLst>
          </p:cNvPr>
          <p:cNvCxnSpPr>
            <a:cxnSpLocks/>
          </p:cNvCxnSpPr>
          <p:nvPr/>
        </p:nvCxnSpPr>
        <p:spPr>
          <a:xfrm>
            <a:off x="5131735" y="1859395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EAAF20CB-80D2-FDF2-9ABE-786C27961EA5}"/>
              </a:ext>
            </a:extLst>
          </p:cNvPr>
          <p:cNvSpPr/>
          <p:nvPr/>
        </p:nvSpPr>
        <p:spPr>
          <a:xfrm>
            <a:off x="4895991" y="2135464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52BED18-385E-C359-61B1-74B4F1F51419}"/>
              </a:ext>
            </a:extLst>
          </p:cNvPr>
          <p:cNvCxnSpPr>
            <a:cxnSpLocks/>
          </p:cNvCxnSpPr>
          <p:nvPr/>
        </p:nvCxnSpPr>
        <p:spPr>
          <a:xfrm>
            <a:off x="4919804" y="2295815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219C5CA-A1BA-A04C-9D1D-E9D7756610B5}"/>
              </a:ext>
            </a:extLst>
          </p:cNvPr>
          <p:cNvCxnSpPr>
            <a:cxnSpLocks/>
          </p:cNvCxnSpPr>
          <p:nvPr/>
        </p:nvCxnSpPr>
        <p:spPr>
          <a:xfrm flipV="1">
            <a:off x="5018647" y="2212310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B76FA11-0CF2-08C7-9445-0FA0CBA790DC}"/>
              </a:ext>
            </a:extLst>
          </p:cNvPr>
          <p:cNvCxnSpPr>
            <a:cxnSpLocks/>
          </p:cNvCxnSpPr>
          <p:nvPr/>
        </p:nvCxnSpPr>
        <p:spPr>
          <a:xfrm>
            <a:off x="5131735" y="2295815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443F10E-516B-1467-14E8-F6223E4E683E}"/>
              </a:ext>
            </a:extLst>
          </p:cNvPr>
          <p:cNvSpPr txBox="1"/>
          <p:nvPr/>
        </p:nvSpPr>
        <p:spPr>
          <a:xfrm>
            <a:off x="5586677" y="1755980"/>
            <a:ext cx="620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Actuators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976423D-B26B-C9C5-30B9-AA45DD0D47BF}"/>
              </a:ext>
            </a:extLst>
          </p:cNvPr>
          <p:cNvSpPr/>
          <p:nvPr/>
        </p:nvSpPr>
        <p:spPr>
          <a:xfrm>
            <a:off x="4648480" y="3347544"/>
            <a:ext cx="735290" cy="103938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A4B2BEE-236A-023E-8A01-079C42A3C442}"/>
              </a:ext>
            </a:extLst>
          </p:cNvPr>
          <p:cNvCxnSpPr>
            <a:cxnSpLocks/>
          </p:cNvCxnSpPr>
          <p:nvPr/>
        </p:nvCxnSpPr>
        <p:spPr>
          <a:xfrm flipH="1">
            <a:off x="4750143" y="4010027"/>
            <a:ext cx="795959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CB44932-C412-73C8-51AA-D81F5624D56F}"/>
              </a:ext>
            </a:extLst>
          </p:cNvPr>
          <p:cNvSpPr/>
          <p:nvPr/>
        </p:nvSpPr>
        <p:spPr>
          <a:xfrm>
            <a:off x="4893468" y="3413257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E50EF1E-C8A8-773D-4545-6FB29B2C1726}"/>
              </a:ext>
            </a:extLst>
          </p:cNvPr>
          <p:cNvCxnSpPr>
            <a:cxnSpLocks/>
          </p:cNvCxnSpPr>
          <p:nvPr/>
        </p:nvCxnSpPr>
        <p:spPr>
          <a:xfrm>
            <a:off x="4917282" y="3573608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A482D1-6B84-E672-33E8-705944009126}"/>
              </a:ext>
            </a:extLst>
          </p:cNvPr>
          <p:cNvCxnSpPr>
            <a:cxnSpLocks/>
          </p:cNvCxnSpPr>
          <p:nvPr/>
        </p:nvCxnSpPr>
        <p:spPr>
          <a:xfrm flipV="1">
            <a:off x="5016125" y="3490103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EC1D3F9-4FFE-9D1D-1A9F-C00E6E01F9E2}"/>
              </a:ext>
            </a:extLst>
          </p:cNvPr>
          <p:cNvCxnSpPr>
            <a:cxnSpLocks/>
          </p:cNvCxnSpPr>
          <p:nvPr/>
        </p:nvCxnSpPr>
        <p:spPr>
          <a:xfrm>
            <a:off x="5129213" y="3573608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999C1FF-DDA4-71BC-3779-736A947C17D9}"/>
              </a:ext>
            </a:extLst>
          </p:cNvPr>
          <p:cNvSpPr/>
          <p:nvPr/>
        </p:nvSpPr>
        <p:spPr>
          <a:xfrm>
            <a:off x="4893468" y="3849677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15A8DAE-9204-152C-809A-BF91A8AB29FB}"/>
              </a:ext>
            </a:extLst>
          </p:cNvPr>
          <p:cNvCxnSpPr>
            <a:cxnSpLocks/>
          </p:cNvCxnSpPr>
          <p:nvPr/>
        </p:nvCxnSpPr>
        <p:spPr>
          <a:xfrm>
            <a:off x="4917282" y="4010027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5170395-9D31-F9B5-A8F6-1DA25CFFF0C8}"/>
              </a:ext>
            </a:extLst>
          </p:cNvPr>
          <p:cNvCxnSpPr>
            <a:cxnSpLocks/>
          </p:cNvCxnSpPr>
          <p:nvPr/>
        </p:nvCxnSpPr>
        <p:spPr>
          <a:xfrm flipV="1">
            <a:off x="5016125" y="3926522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6A082DC-4B0B-4ED8-2D58-E1A9168DDB92}"/>
              </a:ext>
            </a:extLst>
          </p:cNvPr>
          <p:cNvCxnSpPr>
            <a:cxnSpLocks/>
          </p:cNvCxnSpPr>
          <p:nvPr/>
        </p:nvCxnSpPr>
        <p:spPr>
          <a:xfrm>
            <a:off x="5129213" y="4010027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CD800E1-49AB-10FE-5964-C126C94F3CB5}"/>
              </a:ext>
            </a:extLst>
          </p:cNvPr>
          <p:cNvCxnSpPr>
            <a:cxnSpLocks/>
          </p:cNvCxnSpPr>
          <p:nvPr/>
        </p:nvCxnSpPr>
        <p:spPr>
          <a:xfrm flipV="1">
            <a:off x="4753916" y="3578416"/>
            <a:ext cx="0" cy="431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8475E6A-D360-104F-BFF0-3C762A1ED942}"/>
              </a:ext>
            </a:extLst>
          </p:cNvPr>
          <p:cNvSpPr txBox="1"/>
          <p:nvPr/>
        </p:nvSpPr>
        <p:spPr>
          <a:xfrm>
            <a:off x="5501554" y="3910068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Actuators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C334045-9E5D-8BC2-540F-7AA0BA7B14FA}"/>
              </a:ext>
            </a:extLst>
          </p:cNvPr>
          <p:cNvSpPr/>
          <p:nvPr/>
        </p:nvSpPr>
        <p:spPr>
          <a:xfrm>
            <a:off x="6066021" y="792372"/>
            <a:ext cx="735290" cy="80300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326F79F-5316-1FC7-544A-32BFFA13ED8A}"/>
              </a:ext>
            </a:extLst>
          </p:cNvPr>
          <p:cNvSpPr txBox="1"/>
          <p:nvPr/>
        </p:nvSpPr>
        <p:spPr>
          <a:xfrm>
            <a:off x="6819900" y="1047575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Actuators</a:t>
            </a:r>
          </a:p>
        </p:txBody>
      </p:sp>
      <p:pic>
        <p:nvPicPr>
          <p:cNvPr id="522" name="Picture 521">
            <a:extLst>
              <a:ext uri="{FF2B5EF4-FFF2-40B4-BE49-F238E27FC236}">
                <a16:creationId xmlns:a16="http://schemas.microsoft.com/office/drawing/2014/main" id="{9D8D1B41-5E09-0851-A833-A06E338B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125970" y="1038390"/>
            <a:ext cx="219839" cy="278820"/>
          </a:xfrm>
          <a:prstGeom prst="rect">
            <a:avLst/>
          </a:prstGeom>
        </p:spPr>
      </p:pic>
      <p:sp>
        <p:nvSpPr>
          <p:cNvPr id="523" name="Isosceles Triangle 204">
            <a:extLst>
              <a:ext uri="{FF2B5EF4-FFF2-40B4-BE49-F238E27FC236}">
                <a16:creationId xmlns:a16="http://schemas.microsoft.com/office/drawing/2014/main" id="{A804312C-3F66-57F6-E3CC-078FC9958100}"/>
              </a:ext>
            </a:extLst>
          </p:cNvPr>
          <p:cNvSpPr/>
          <p:nvPr/>
        </p:nvSpPr>
        <p:spPr>
          <a:xfrm rot="10800000">
            <a:off x="6148667" y="1300571"/>
            <a:ext cx="77641" cy="7004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0C3BC188-2A30-E183-B699-D5C239AAE20D}"/>
              </a:ext>
            </a:extLst>
          </p:cNvPr>
          <p:cNvSpPr txBox="1"/>
          <p:nvPr/>
        </p:nvSpPr>
        <p:spPr>
          <a:xfrm>
            <a:off x="5763208" y="1380854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ECU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4CB4E572-5851-2F46-2552-62F851084460}"/>
              </a:ext>
            </a:extLst>
          </p:cNvPr>
          <p:cNvSpPr txBox="1"/>
          <p:nvPr/>
        </p:nvSpPr>
        <p:spPr>
          <a:xfrm>
            <a:off x="4352615" y="2978297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Zone 1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EEF7C28F-EBC4-E172-499E-9A12DB32D5A2}"/>
              </a:ext>
            </a:extLst>
          </p:cNvPr>
          <p:cNvSpPr txBox="1"/>
          <p:nvPr/>
        </p:nvSpPr>
        <p:spPr>
          <a:xfrm>
            <a:off x="4361537" y="4157354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Zone 2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CEF9D88F-DA6B-ADEB-FF91-2EB1969CF0BD}"/>
              </a:ext>
            </a:extLst>
          </p:cNvPr>
          <p:cNvSpPr/>
          <p:nvPr/>
        </p:nvSpPr>
        <p:spPr>
          <a:xfrm>
            <a:off x="6075317" y="3324017"/>
            <a:ext cx="735290" cy="80300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1BD9CCBD-81FC-AA3C-4AD6-F602B6186FE8}"/>
              </a:ext>
            </a:extLst>
          </p:cNvPr>
          <p:cNvSpPr/>
          <p:nvPr/>
        </p:nvSpPr>
        <p:spPr>
          <a:xfrm>
            <a:off x="6370629" y="3410516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0F23126A-6C7C-68AC-9C6E-0D18F495ECE1}"/>
              </a:ext>
            </a:extLst>
          </p:cNvPr>
          <p:cNvCxnSpPr>
            <a:cxnSpLocks/>
          </p:cNvCxnSpPr>
          <p:nvPr/>
        </p:nvCxnSpPr>
        <p:spPr>
          <a:xfrm>
            <a:off x="6394443" y="3570867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AE9AC150-710C-F971-C4C2-873545FE8195}"/>
              </a:ext>
            </a:extLst>
          </p:cNvPr>
          <p:cNvCxnSpPr>
            <a:cxnSpLocks/>
          </p:cNvCxnSpPr>
          <p:nvPr/>
        </p:nvCxnSpPr>
        <p:spPr>
          <a:xfrm flipV="1">
            <a:off x="6493286" y="3487362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E24FD359-7FF5-74B2-AFF0-621A661DE5C4}"/>
              </a:ext>
            </a:extLst>
          </p:cNvPr>
          <p:cNvCxnSpPr>
            <a:cxnSpLocks/>
          </p:cNvCxnSpPr>
          <p:nvPr/>
        </p:nvCxnSpPr>
        <p:spPr>
          <a:xfrm>
            <a:off x="6606374" y="3570867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AD21136F-5A6B-652B-03E1-A7B17418F5C0}"/>
              </a:ext>
            </a:extLst>
          </p:cNvPr>
          <p:cNvSpPr txBox="1"/>
          <p:nvPr/>
        </p:nvSpPr>
        <p:spPr>
          <a:xfrm>
            <a:off x="6886792" y="3358578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Actuators</a:t>
            </a:r>
          </a:p>
        </p:txBody>
      </p:sp>
      <p:pic>
        <p:nvPicPr>
          <p:cNvPr id="535" name="Picture 534">
            <a:extLst>
              <a:ext uri="{FF2B5EF4-FFF2-40B4-BE49-F238E27FC236}">
                <a16:creationId xmlns:a16="http://schemas.microsoft.com/office/drawing/2014/main" id="{69DE1A16-E3A1-5F70-A6F8-45116E469D9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135265" y="3570035"/>
            <a:ext cx="219839" cy="278820"/>
          </a:xfrm>
          <a:prstGeom prst="rect">
            <a:avLst/>
          </a:prstGeom>
        </p:spPr>
      </p:pic>
      <p:sp>
        <p:nvSpPr>
          <p:cNvPr id="536" name="Isosceles Triangle 204">
            <a:extLst>
              <a:ext uri="{FF2B5EF4-FFF2-40B4-BE49-F238E27FC236}">
                <a16:creationId xmlns:a16="http://schemas.microsoft.com/office/drawing/2014/main" id="{DE781A1D-7E75-76D7-07D2-90DD2F12A075}"/>
              </a:ext>
            </a:extLst>
          </p:cNvPr>
          <p:cNvSpPr/>
          <p:nvPr/>
        </p:nvSpPr>
        <p:spPr>
          <a:xfrm rot="10800000">
            <a:off x="6157963" y="3832216"/>
            <a:ext cx="77641" cy="7004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1D738468-A3BC-0131-EF05-CCBF79BD437C}"/>
              </a:ext>
            </a:extLst>
          </p:cNvPr>
          <p:cNvSpPr txBox="1"/>
          <p:nvPr/>
        </p:nvSpPr>
        <p:spPr>
          <a:xfrm>
            <a:off x="5772151" y="3926522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ECU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A78D968-AE43-4E47-AE74-5C26A55050E6}"/>
              </a:ext>
            </a:extLst>
          </p:cNvPr>
          <p:cNvSpPr/>
          <p:nvPr/>
        </p:nvSpPr>
        <p:spPr>
          <a:xfrm>
            <a:off x="737543" y="868127"/>
            <a:ext cx="386335" cy="32546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FD2EE2B-834F-47B2-AF6C-5C8E85434CF3}"/>
              </a:ext>
            </a:extLst>
          </p:cNvPr>
          <p:cNvCxnSpPr>
            <a:cxnSpLocks/>
          </p:cNvCxnSpPr>
          <p:nvPr/>
        </p:nvCxnSpPr>
        <p:spPr>
          <a:xfrm flipV="1">
            <a:off x="737543" y="867818"/>
            <a:ext cx="382307" cy="32546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0889002E-BFEF-4B69-8E39-B9CE485CFA14}"/>
              </a:ext>
            </a:extLst>
          </p:cNvPr>
          <p:cNvSpPr txBox="1"/>
          <p:nvPr/>
        </p:nvSpPr>
        <p:spPr>
          <a:xfrm>
            <a:off x="718535" y="855707"/>
            <a:ext cx="3321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FC74866-A815-4EA6-BD82-B1735A781AD4}"/>
              </a:ext>
            </a:extLst>
          </p:cNvPr>
          <p:cNvSpPr txBox="1"/>
          <p:nvPr/>
        </p:nvSpPr>
        <p:spPr>
          <a:xfrm>
            <a:off x="863832" y="1010442"/>
            <a:ext cx="3321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9006DB-B14A-413F-B0BC-2A4929A1A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56" y="2911907"/>
            <a:ext cx="646087" cy="434065"/>
          </a:xfrm>
          <a:prstGeom prst="rect">
            <a:avLst/>
          </a:prstGeom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838FE2FE-DA2E-44C1-A02D-EEC2B8C384BA}"/>
              </a:ext>
            </a:extLst>
          </p:cNvPr>
          <p:cNvSpPr/>
          <p:nvPr/>
        </p:nvSpPr>
        <p:spPr>
          <a:xfrm>
            <a:off x="1529332" y="2516358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0D076EA-7087-472B-83E2-5C426A42D2D1}"/>
              </a:ext>
            </a:extLst>
          </p:cNvPr>
          <p:cNvCxnSpPr>
            <a:cxnSpLocks/>
          </p:cNvCxnSpPr>
          <p:nvPr/>
        </p:nvCxnSpPr>
        <p:spPr>
          <a:xfrm>
            <a:off x="1553145" y="2676709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79475E2-9504-448E-8B57-42DB06E8DC63}"/>
              </a:ext>
            </a:extLst>
          </p:cNvPr>
          <p:cNvCxnSpPr>
            <a:cxnSpLocks/>
          </p:cNvCxnSpPr>
          <p:nvPr/>
        </p:nvCxnSpPr>
        <p:spPr>
          <a:xfrm flipV="1">
            <a:off x="1651988" y="2593204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2BFB1B6-F894-4435-BAF0-970F4F6C7236}"/>
              </a:ext>
            </a:extLst>
          </p:cNvPr>
          <p:cNvCxnSpPr>
            <a:cxnSpLocks/>
          </p:cNvCxnSpPr>
          <p:nvPr/>
        </p:nvCxnSpPr>
        <p:spPr>
          <a:xfrm>
            <a:off x="1765076" y="2676709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F4E87C5-7A29-40FF-A8AA-4C901D7B6281}"/>
              </a:ext>
            </a:extLst>
          </p:cNvPr>
          <p:cNvCxnSpPr>
            <a:cxnSpLocks/>
          </p:cNvCxnSpPr>
          <p:nvPr/>
        </p:nvCxnSpPr>
        <p:spPr>
          <a:xfrm flipH="1">
            <a:off x="4215993" y="1859395"/>
            <a:ext cx="10535" cy="1729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DF1F806-C029-48C2-8FAD-51506905C883}"/>
              </a:ext>
            </a:extLst>
          </p:cNvPr>
          <p:cNvSpPr/>
          <p:nvPr/>
        </p:nvSpPr>
        <p:spPr>
          <a:xfrm>
            <a:off x="4880770" y="883978"/>
            <a:ext cx="355952" cy="325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7C4B13A-5E3F-4F2A-ADC8-3D0E8B350F0B}"/>
              </a:ext>
            </a:extLst>
          </p:cNvPr>
          <p:cNvCxnSpPr>
            <a:cxnSpLocks/>
          </p:cNvCxnSpPr>
          <p:nvPr/>
        </p:nvCxnSpPr>
        <p:spPr>
          <a:xfrm>
            <a:off x="4904583" y="1044329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B9FEC81-4A7A-427C-93CA-BA6071CE038E}"/>
              </a:ext>
            </a:extLst>
          </p:cNvPr>
          <p:cNvCxnSpPr>
            <a:cxnSpLocks/>
          </p:cNvCxnSpPr>
          <p:nvPr/>
        </p:nvCxnSpPr>
        <p:spPr>
          <a:xfrm flipV="1">
            <a:off x="5003426" y="960824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6C61D2B-C845-4586-84D6-280B177FB6F5}"/>
              </a:ext>
            </a:extLst>
          </p:cNvPr>
          <p:cNvCxnSpPr>
            <a:cxnSpLocks/>
          </p:cNvCxnSpPr>
          <p:nvPr/>
        </p:nvCxnSpPr>
        <p:spPr>
          <a:xfrm>
            <a:off x="5116514" y="1044329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B164730-7557-4A5A-8F95-750DF45A0DA9}"/>
              </a:ext>
            </a:extLst>
          </p:cNvPr>
          <p:cNvSpPr/>
          <p:nvPr/>
        </p:nvSpPr>
        <p:spPr>
          <a:xfrm>
            <a:off x="6341292" y="890259"/>
            <a:ext cx="355952" cy="325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36110EC-3B69-4EB4-8FD9-0A17265DCAC9}"/>
              </a:ext>
            </a:extLst>
          </p:cNvPr>
          <p:cNvCxnSpPr>
            <a:cxnSpLocks/>
          </p:cNvCxnSpPr>
          <p:nvPr/>
        </p:nvCxnSpPr>
        <p:spPr>
          <a:xfrm>
            <a:off x="6365105" y="1050610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9ADD3C1-8B0A-4263-AAE7-3B4E7477E30C}"/>
              </a:ext>
            </a:extLst>
          </p:cNvPr>
          <p:cNvCxnSpPr>
            <a:cxnSpLocks/>
          </p:cNvCxnSpPr>
          <p:nvPr/>
        </p:nvCxnSpPr>
        <p:spPr>
          <a:xfrm flipV="1">
            <a:off x="6463948" y="967105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FF89095A-195C-49D8-961C-2FAE63FF726F}"/>
              </a:ext>
            </a:extLst>
          </p:cNvPr>
          <p:cNvCxnSpPr>
            <a:cxnSpLocks/>
          </p:cNvCxnSpPr>
          <p:nvPr/>
        </p:nvCxnSpPr>
        <p:spPr>
          <a:xfrm>
            <a:off x="6577036" y="1050610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BB746E5-80EA-4A3B-9F76-D67008F8925E}"/>
              </a:ext>
            </a:extLst>
          </p:cNvPr>
          <p:cNvSpPr/>
          <p:nvPr/>
        </p:nvSpPr>
        <p:spPr>
          <a:xfrm>
            <a:off x="6066021" y="2068959"/>
            <a:ext cx="735290" cy="77262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9C27FDE-32DF-4B6D-AE65-F376CBAD7AC7}"/>
              </a:ext>
            </a:extLst>
          </p:cNvPr>
          <p:cNvSpPr txBox="1"/>
          <p:nvPr/>
        </p:nvSpPr>
        <p:spPr>
          <a:xfrm>
            <a:off x="6871270" y="2327635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Actuators</a:t>
            </a:r>
          </a:p>
        </p:txBody>
      </p:sp>
      <p:pic>
        <p:nvPicPr>
          <p:cNvPr id="225" name="Picture 224">
            <a:extLst>
              <a:ext uri="{FF2B5EF4-FFF2-40B4-BE49-F238E27FC236}">
                <a16:creationId xmlns:a16="http://schemas.microsoft.com/office/drawing/2014/main" id="{E5A3E4E6-8369-4B8D-8B0B-9AFCBB999C9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125970" y="2280379"/>
            <a:ext cx="219839" cy="278820"/>
          </a:xfrm>
          <a:prstGeom prst="rect">
            <a:avLst/>
          </a:prstGeom>
        </p:spPr>
      </p:pic>
      <p:sp>
        <p:nvSpPr>
          <p:cNvPr id="226" name="Isosceles Triangle 204">
            <a:extLst>
              <a:ext uri="{FF2B5EF4-FFF2-40B4-BE49-F238E27FC236}">
                <a16:creationId xmlns:a16="http://schemas.microsoft.com/office/drawing/2014/main" id="{CE1CEBA4-E671-4BD1-966A-3F087ADE67E2}"/>
              </a:ext>
            </a:extLst>
          </p:cNvPr>
          <p:cNvSpPr/>
          <p:nvPr/>
        </p:nvSpPr>
        <p:spPr>
          <a:xfrm rot="10800000">
            <a:off x="6148667" y="2542560"/>
            <a:ext cx="77641" cy="7004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F7C04D4-A31C-43E0-AF34-5DAFD04A9834}"/>
              </a:ext>
            </a:extLst>
          </p:cNvPr>
          <p:cNvSpPr/>
          <p:nvPr/>
        </p:nvSpPr>
        <p:spPr>
          <a:xfrm>
            <a:off x="6319927" y="2133083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EA604B81-CA72-4C91-B4F9-1AA498D24EC4}"/>
              </a:ext>
            </a:extLst>
          </p:cNvPr>
          <p:cNvCxnSpPr>
            <a:cxnSpLocks/>
          </p:cNvCxnSpPr>
          <p:nvPr/>
        </p:nvCxnSpPr>
        <p:spPr>
          <a:xfrm>
            <a:off x="6343740" y="2293433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6C123D7-5E0B-4592-94C6-96D1A49C4AFB}"/>
              </a:ext>
            </a:extLst>
          </p:cNvPr>
          <p:cNvCxnSpPr>
            <a:cxnSpLocks/>
          </p:cNvCxnSpPr>
          <p:nvPr/>
        </p:nvCxnSpPr>
        <p:spPr>
          <a:xfrm flipV="1">
            <a:off x="6442583" y="2209928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8B2D624-2ABA-41BE-9B39-18AA297A46EF}"/>
              </a:ext>
            </a:extLst>
          </p:cNvPr>
          <p:cNvCxnSpPr>
            <a:cxnSpLocks/>
          </p:cNvCxnSpPr>
          <p:nvPr/>
        </p:nvCxnSpPr>
        <p:spPr>
          <a:xfrm>
            <a:off x="6555671" y="2293433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5940286A-D0C8-4949-8744-5F7719441E71}"/>
              </a:ext>
            </a:extLst>
          </p:cNvPr>
          <p:cNvSpPr txBox="1"/>
          <p:nvPr/>
        </p:nvSpPr>
        <p:spPr>
          <a:xfrm>
            <a:off x="754221" y="3107020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48V Li-ion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3B03887-25F7-41C9-991E-37500137BE04}"/>
              </a:ext>
            </a:extLst>
          </p:cNvPr>
          <p:cNvCxnSpPr>
            <a:cxnSpLocks/>
          </p:cNvCxnSpPr>
          <p:nvPr/>
        </p:nvCxnSpPr>
        <p:spPr>
          <a:xfrm flipH="1">
            <a:off x="4219845" y="2722862"/>
            <a:ext cx="1412275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74FB915-DDC5-4A8C-8F5E-5A60614D25E4}"/>
              </a:ext>
            </a:extLst>
          </p:cNvPr>
          <p:cNvSpPr/>
          <p:nvPr/>
        </p:nvSpPr>
        <p:spPr>
          <a:xfrm>
            <a:off x="4895991" y="2562512"/>
            <a:ext cx="355952" cy="32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F7B7989-4407-42A0-A96C-50C202294223}"/>
              </a:ext>
            </a:extLst>
          </p:cNvPr>
          <p:cNvCxnSpPr>
            <a:cxnSpLocks/>
          </p:cNvCxnSpPr>
          <p:nvPr/>
        </p:nvCxnSpPr>
        <p:spPr>
          <a:xfrm>
            <a:off x="4919804" y="2722862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9C7001E-5BE4-42D2-8422-F5D6708BF328}"/>
              </a:ext>
            </a:extLst>
          </p:cNvPr>
          <p:cNvCxnSpPr>
            <a:cxnSpLocks/>
          </p:cNvCxnSpPr>
          <p:nvPr/>
        </p:nvCxnSpPr>
        <p:spPr>
          <a:xfrm flipV="1">
            <a:off x="5018647" y="2639357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129209-6CA8-4D45-A70D-F53BB7713BE5}"/>
              </a:ext>
            </a:extLst>
          </p:cNvPr>
          <p:cNvCxnSpPr>
            <a:cxnSpLocks/>
          </p:cNvCxnSpPr>
          <p:nvPr/>
        </p:nvCxnSpPr>
        <p:spPr>
          <a:xfrm>
            <a:off x="5131735" y="2722862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966FB047-5B78-4706-BAA3-FD557FD9C9AA}"/>
              </a:ext>
            </a:extLst>
          </p:cNvPr>
          <p:cNvSpPr txBox="1"/>
          <p:nvPr/>
        </p:nvSpPr>
        <p:spPr>
          <a:xfrm>
            <a:off x="5386308" y="2768070"/>
            <a:ext cx="620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Actuators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A5EAC4-964D-42B2-BE49-9EB670F737CF}"/>
              </a:ext>
            </a:extLst>
          </p:cNvPr>
          <p:cNvSpPr/>
          <p:nvPr/>
        </p:nvSpPr>
        <p:spPr>
          <a:xfrm>
            <a:off x="649243" y="2829127"/>
            <a:ext cx="815306" cy="636654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7D4295B-4706-415A-9533-E8C790D9BFB3}"/>
              </a:ext>
            </a:extLst>
          </p:cNvPr>
          <p:cNvSpPr/>
          <p:nvPr/>
        </p:nvSpPr>
        <p:spPr>
          <a:xfrm>
            <a:off x="2041531" y="2059010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22C672B-5B00-4D30-8455-8AAF1015B011}"/>
              </a:ext>
            </a:extLst>
          </p:cNvPr>
          <p:cNvCxnSpPr>
            <a:cxnSpLocks/>
          </p:cNvCxnSpPr>
          <p:nvPr/>
        </p:nvCxnSpPr>
        <p:spPr>
          <a:xfrm>
            <a:off x="2065344" y="2219361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B778976-B9EF-48CA-8055-11289C1CA68C}"/>
              </a:ext>
            </a:extLst>
          </p:cNvPr>
          <p:cNvCxnSpPr>
            <a:cxnSpLocks/>
          </p:cNvCxnSpPr>
          <p:nvPr/>
        </p:nvCxnSpPr>
        <p:spPr>
          <a:xfrm flipV="1">
            <a:off x="2164187" y="2135856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256322F-129C-42D5-BB80-8EBF82809186}"/>
              </a:ext>
            </a:extLst>
          </p:cNvPr>
          <p:cNvCxnSpPr>
            <a:cxnSpLocks/>
          </p:cNvCxnSpPr>
          <p:nvPr/>
        </p:nvCxnSpPr>
        <p:spPr>
          <a:xfrm>
            <a:off x="2277275" y="2219361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B770949-0E36-48CC-B3CA-E213A816F934}"/>
              </a:ext>
            </a:extLst>
          </p:cNvPr>
          <p:cNvCxnSpPr>
            <a:cxnSpLocks/>
          </p:cNvCxnSpPr>
          <p:nvPr/>
        </p:nvCxnSpPr>
        <p:spPr>
          <a:xfrm>
            <a:off x="1432256" y="1041731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431C035-3B34-412E-95AB-A6DCF145CC6A}"/>
              </a:ext>
            </a:extLst>
          </p:cNvPr>
          <p:cNvSpPr/>
          <p:nvPr/>
        </p:nvSpPr>
        <p:spPr>
          <a:xfrm>
            <a:off x="1388149" y="898563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D038C74E-952D-47BD-8A8D-AE98742B260A}"/>
              </a:ext>
            </a:extLst>
          </p:cNvPr>
          <p:cNvCxnSpPr>
            <a:cxnSpLocks/>
          </p:cNvCxnSpPr>
          <p:nvPr/>
        </p:nvCxnSpPr>
        <p:spPr>
          <a:xfrm>
            <a:off x="1411962" y="105891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7F0CE5E-4C69-4D86-B5E9-911FD826146D}"/>
              </a:ext>
            </a:extLst>
          </p:cNvPr>
          <p:cNvCxnSpPr>
            <a:cxnSpLocks/>
          </p:cNvCxnSpPr>
          <p:nvPr/>
        </p:nvCxnSpPr>
        <p:spPr>
          <a:xfrm flipV="1">
            <a:off x="1510805" y="975409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B2E74974-B612-46C3-87BB-83E065DD4EDD}"/>
              </a:ext>
            </a:extLst>
          </p:cNvPr>
          <p:cNvCxnSpPr>
            <a:cxnSpLocks/>
          </p:cNvCxnSpPr>
          <p:nvPr/>
        </p:nvCxnSpPr>
        <p:spPr>
          <a:xfrm>
            <a:off x="1623893" y="105891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0835515-70FE-4631-8BD4-337CDCA762AE}"/>
              </a:ext>
            </a:extLst>
          </p:cNvPr>
          <p:cNvCxnSpPr>
            <a:cxnSpLocks/>
          </p:cNvCxnSpPr>
          <p:nvPr/>
        </p:nvCxnSpPr>
        <p:spPr>
          <a:xfrm>
            <a:off x="2708174" y="1025594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C3619F7-31A1-4159-BF6F-B17D039E5367}"/>
              </a:ext>
            </a:extLst>
          </p:cNvPr>
          <p:cNvSpPr/>
          <p:nvPr/>
        </p:nvSpPr>
        <p:spPr>
          <a:xfrm>
            <a:off x="2664067" y="882426"/>
            <a:ext cx="355952" cy="325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48F7A47-38BE-4AC6-B4C8-525775673160}"/>
              </a:ext>
            </a:extLst>
          </p:cNvPr>
          <p:cNvCxnSpPr>
            <a:cxnSpLocks/>
          </p:cNvCxnSpPr>
          <p:nvPr/>
        </p:nvCxnSpPr>
        <p:spPr>
          <a:xfrm>
            <a:off x="2687880" y="1042777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7D604B91-E86D-40A6-AF2F-8B223DB436C9}"/>
              </a:ext>
            </a:extLst>
          </p:cNvPr>
          <p:cNvCxnSpPr>
            <a:cxnSpLocks/>
          </p:cNvCxnSpPr>
          <p:nvPr/>
        </p:nvCxnSpPr>
        <p:spPr>
          <a:xfrm flipV="1">
            <a:off x="2786723" y="959272"/>
            <a:ext cx="94081" cy="83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99C9259-413C-4525-94A7-1173672F2E7D}"/>
              </a:ext>
            </a:extLst>
          </p:cNvPr>
          <p:cNvCxnSpPr>
            <a:cxnSpLocks/>
          </p:cNvCxnSpPr>
          <p:nvPr/>
        </p:nvCxnSpPr>
        <p:spPr>
          <a:xfrm>
            <a:off x="2899811" y="1042777"/>
            <a:ext cx="9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902AF307-B016-416D-BB39-F8C639C2F442}"/>
              </a:ext>
            </a:extLst>
          </p:cNvPr>
          <p:cNvCxnSpPr>
            <a:cxnSpLocks/>
          </p:cNvCxnSpPr>
          <p:nvPr/>
        </p:nvCxnSpPr>
        <p:spPr>
          <a:xfrm>
            <a:off x="372531" y="1035576"/>
            <a:ext cx="0" cy="3968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3A0F1E4-2E9B-4B89-9A85-50238DA41CC9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1464549" y="3142907"/>
            <a:ext cx="368314" cy="45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7AD90E8-0672-4B79-8A03-35F94FA678CC}"/>
              </a:ext>
            </a:extLst>
          </p:cNvPr>
          <p:cNvSpPr/>
          <p:nvPr/>
        </p:nvSpPr>
        <p:spPr>
          <a:xfrm>
            <a:off x="510437" y="2113982"/>
            <a:ext cx="1418006" cy="161246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3925AF6-0C19-4422-9D6F-4267C793BB84}"/>
              </a:ext>
            </a:extLst>
          </p:cNvPr>
          <p:cNvSpPr txBox="1"/>
          <p:nvPr/>
        </p:nvSpPr>
        <p:spPr>
          <a:xfrm>
            <a:off x="549540" y="3489401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48V BMS</a:t>
            </a:r>
            <a:endParaRPr kumimoji="0" lang="it-IT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3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393">
            <a:extLst>
              <a:ext uri="{FF2B5EF4-FFF2-40B4-BE49-F238E27FC236}">
                <a16:creationId xmlns:a16="http://schemas.microsoft.com/office/drawing/2014/main" id="{CA1D1F39-45A5-416E-B42D-85F71481F166}"/>
              </a:ext>
            </a:extLst>
          </p:cNvPr>
          <p:cNvSpPr/>
          <p:nvPr/>
        </p:nvSpPr>
        <p:spPr>
          <a:xfrm>
            <a:off x="3377035" y="1709960"/>
            <a:ext cx="1280000" cy="1879414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5267A34B-C704-4A91-BE4E-3ED44AD7983B}"/>
              </a:ext>
            </a:extLst>
          </p:cNvPr>
          <p:cNvSpPr/>
          <p:nvPr/>
        </p:nvSpPr>
        <p:spPr>
          <a:xfrm>
            <a:off x="7615450" y="782121"/>
            <a:ext cx="775491" cy="1295416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EF9BA738-79C3-4B6F-9D16-DC8519E71882}"/>
              </a:ext>
            </a:extLst>
          </p:cNvPr>
          <p:cNvSpPr/>
          <p:nvPr/>
        </p:nvSpPr>
        <p:spPr>
          <a:xfrm>
            <a:off x="7642796" y="2284100"/>
            <a:ext cx="738327" cy="1295416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1874E144-F177-4B64-846E-01555B4C9C52}"/>
              </a:ext>
            </a:extLst>
          </p:cNvPr>
          <p:cNvSpPr/>
          <p:nvPr/>
        </p:nvSpPr>
        <p:spPr>
          <a:xfrm>
            <a:off x="5085345" y="806977"/>
            <a:ext cx="2130932" cy="353192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7F869884-0120-4AD3-B187-166923ED3DB0}"/>
              </a:ext>
            </a:extLst>
          </p:cNvPr>
          <p:cNvSpPr/>
          <p:nvPr/>
        </p:nvSpPr>
        <p:spPr>
          <a:xfrm>
            <a:off x="1273086" y="610587"/>
            <a:ext cx="2755396" cy="1048799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C16FC375-9310-4A0B-91E0-FFAF2E677856}"/>
              </a:ext>
            </a:extLst>
          </p:cNvPr>
          <p:cNvSpPr/>
          <p:nvPr/>
        </p:nvSpPr>
        <p:spPr>
          <a:xfrm>
            <a:off x="1689135" y="1739088"/>
            <a:ext cx="913910" cy="2636427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0F9D9A4D-CA54-429E-8C3D-6DBDC1BC310E}"/>
              </a:ext>
            </a:extLst>
          </p:cNvPr>
          <p:cNvSpPr/>
          <p:nvPr/>
        </p:nvSpPr>
        <p:spPr>
          <a:xfrm>
            <a:off x="39866" y="1723377"/>
            <a:ext cx="1280000" cy="1855257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Title 2">
            <a:extLst>
              <a:ext uri="{FF2B5EF4-FFF2-40B4-BE49-F238E27FC236}">
                <a16:creationId xmlns:a16="http://schemas.microsoft.com/office/drawing/2014/main" id="{7AB7A761-E8D5-4E85-9FFC-262F612D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69" y="-36416"/>
            <a:ext cx="9148987" cy="6107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Typical power architecture | </a:t>
            </a:r>
            <a:r>
              <a:rPr lang="en-US" dirty="0"/>
              <a:t>BMS, PDU/Zonal, DC/DC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A08C7-B57F-4048-A5FD-20C0D5CDEF4A}"/>
              </a:ext>
            </a:extLst>
          </p:cNvPr>
          <p:cNvSpPr/>
          <p:nvPr/>
        </p:nvSpPr>
        <p:spPr>
          <a:xfrm>
            <a:off x="2264315" y="396938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AEAEAE"/>
              </a:buClr>
              <a:buSzPct val="80000"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DC/DC converter 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2F1D38A-E0E6-4553-BE1D-168C5B6E4CB1}"/>
              </a:ext>
            </a:extLst>
          </p:cNvPr>
          <p:cNvGrpSpPr/>
          <p:nvPr/>
        </p:nvGrpSpPr>
        <p:grpSpPr>
          <a:xfrm>
            <a:off x="145615" y="2741249"/>
            <a:ext cx="822915" cy="744316"/>
            <a:chOff x="706637" y="2538550"/>
            <a:chExt cx="822915" cy="744316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E4E7C9E-F52E-474C-9D73-27D19BE372B3}"/>
                </a:ext>
              </a:extLst>
            </p:cNvPr>
            <p:cNvCxnSpPr/>
            <p:nvPr/>
          </p:nvCxnSpPr>
          <p:spPr>
            <a:xfrm>
              <a:off x="706637" y="2844439"/>
              <a:ext cx="32091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B22ACBA-6727-4DF7-AFCB-9D46E26E4099}"/>
                </a:ext>
              </a:extLst>
            </p:cNvPr>
            <p:cNvCxnSpPr/>
            <p:nvPr/>
          </p:nvCxnSpPr>
          <p:spPr>
            <a:xfrm>
              <a:off x="753181" y="2932392"/>
              <a:ext cx="22783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A0ACF3D-2A15-4244-90D9-196520BFE023}"/>
                </a:ext>
              </a:extLst>
            </p:cNvPr>
            <p:cNvCxnSpPr/>
            <p:nvPr/>
          </p:nvCxnSpPr>
          <p:spPr>
            <a:xfrm>
              <a:off x="706637" y="2688447"/>
              <a:ext cx="32091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00752E1-FABA-49B8-9DFB-1FCE443518FB}"/>
                </a:ext>
              </a:extLst>
            </p:cNvPr>
            <p:cNvCxnSpPr/>
            <p:nvPr/>
          </p:nvCxnSpPr>
          <p:spPr>
            <a:xfrm>
              <a:off x="753181" y="2776400"/>
              <a:ext cx="22783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3D209CF-DA1D-4863-A9CB-8FEB0C5EC9DC}"/>
                </a:ext>
              </a:extLst>
            </p:cNvPr>
            <p:cNvCxnSpPr/>
            <p:nvPr/>
          </p:nvCxnSpPr>
          <p:spPr>
            <a:xfrm>
              <a:off x="706637" y="2538550"/>
              <a:ext cx="32091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0F92CEC-374E-4E86-A3A8-AC36AAA1D858}"/>
                </a:ext>
              </a:extLst>
            </p:cNvPr>
            <p:cNvCxnSpPr/>
            <p:nvPr/>
          </p:nvCxnSpPr>
          <p:spPr>
            <a:xfrm>
              <a:off x="753181" y="2626503"/>
              <a:ext cx="22783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03B512C1-52F2-4639-AE30-2B9B50A20E50}"/>
                </a:ext>
              </a:extLst>
            </p:cNvPr>
            <p:cNvSpPr txBox="1"/>
            <p:nvPr/>
          </p:nvSpPr>
          <p:spPr>
            <a:xfrm>
              <a:off x="840304" y="2944312"/>
              <a:ext cx="689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0000"/>
                  </a:solidFill>
                </a:rPr>
                <a:t>48V li-ion</a:t>
              </a:r>
            </a:p>
            <a:p>
              <a:r>
                <a:rPr lang="en-US" sz="800" b="1" dirty="0">
                  <a:solidFill>
                    <a:srgbClr val="000000"/>
                  </a:solidFill>
                </a:rPr>
                <a:t>battery</a:t>
              </a:r>
              <a:endParaRPr lang="it-IT" sz="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C044335-1201-4CFF-AFAD-E9C3A7BAF0F8}"/>
              </a:ext>
            </a:extLst>
          </p:cNvPr>
          <p:cNvSpPr/>
          <p:nvPr/>
        </p:nvSpPr>
        <p:spPr>
          <a:xfrm>
            <a:off x="2452642" y="812786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C34DAE1-573F-4085-A8D1-AAD312A7B3A0}"/>
              </a:ext>
            </a:extLst>
          </p:cNvPr>
          <p:cNvCxnSpPr/>
          <p:nvPr/>
        </p:nvCxnSpPr>
        <p:spPr>
          <a:xfrm flipV="1">
            <a:off x="2452642" y="812786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DD9E237E-ED25-43B1-A817-8F1056166CEA}"/>
              </a:ext>
            </a:extLst>
          </p:cNvPr>
          <p:cNvSpPr txBox="1"/>
          <p:nvPr/>
        </p:nvSpPr>
        <p:spPr>
          <a:xfrm>
            <a:off x="2424192" y="80993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DC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E51C893-98A6-41AF-BB56-695804B2B2EE}"/>
              </a:ext>
            </a:extLst>
          </p:cNvPr>
          <p:cNvSpPr txBox="1"/>
          <p:nvPr/>
        </p:nvSpPr>
        <p:spPr>
          <a:xfrm>
            <a:off x="2589035" y="106918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DC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717FDA9-94A8-4B9B-9233-6E4082A45FDA}"/>
              </a:ext>
            </a:extLst>
          </p:cNvPr>
          <p:cNvCxnSpPr>
            <a:cxnSpLocks/>
          </p:cNvCxnSpPr>
          <p:nvPr/>
        </p:nvCxnSpPr>
        <p:spPr>
          <a:xfrm>
            <a:off x="3432257" y="2731627"/>
            <a:ext cx="32091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9CCE4EC6-9BE6-4091-BCAA-1202C2315C79}"/>
              </a:ext>
            </a:extLst>
          </p:cNvPr>
          <p:cNvCxnSpPr>
            <a:cxnSpLocks/>
          </p:cNvCxnSpPr>
          <p:nvPr/>
        </p:nvCxnSpPr>
        <p:spPr>
          <a:xfrm>
            <a:off x="3478802" y="2819580"/>
            <a:ext cx="227831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71D0516-503A-460D-AEB4-9F6BC04E14E5}"/>
              </a:ext>
            </a:extLst>
          </p:cNvPr>
          <p:cNvCxnSpPr>
            <a:cxnSpLocks/>
          </p:cNvCxnSpPr>
          <p:nvPr/>
        </p:nvCxnSpPr>
        <p:spPr>
          <a:xfrm>
            <a:off x="3594575" y="2561173"/>
            <a:ext cx="0" cy="170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57E6B7C-DED9-4DBB-98E8-4F7BFECA1011}"/>
              </a:ext>
            </a:extLst>
          </p:cNvPr>
          <p:cNvCxnSpPr/>
          <p:nvPr/>
        </p:nvCxnSpPr>
        <p:spPr>
          <a:xfrm flipV="1">
            <a:off x="307212" y="3165618"/>
            <a:ext cx="0" cy="124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287D15AF-686D-4BCB-BFA9-1EC2EEFB8FF3}"/>
              </a:ext>
            </a:extLst>
          </p:cNvPr>
          <p:cNvSpPr/>
          <p:nvPr/>
        </p:nvSpPr>
        <p:spPr>
          <a:xfrm rot="10800000">
            <a:off x="249116" y="4499111"/>
            <a:ext cx="113916" cy="90089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>
              <a:solidFill>
                <a:srgbClr val="FFFFFF"/>
              </a:solidFill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C8D7EB6-D32F-4E0C-B154-A8E32843E3C5}"/>
              </a:ext>
            </a:extLst>
          </p:cNvPr>
          <p:cNvCxnSpPr>
            <a:cxnSpLocks/>
          </p:cNvCxnSpPr>
          <p:nvPr/>
        </p:nvCxnSpPr>
        <p:spPr>
          <a:xfrm flipH="1">
            <a:off x="1362813" y="1025270"/>
            <a:ext cx="118645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B41866C-C386-44DC-812A-97852100F916}"/>
              </a:ext>
            </a:extLst>
          </p:cNvPr>
          <p:cNvCxnSpPr>
            <a:cxnSpLocks/>
            <a:endCxn id="217" idx="6"/>
          </p:cNvCxnSpPr>
          <p:nvPr/>
        </p:nvCxnSpPr>
        <p:spPr>
          <a:xfrm flipH="1" flipV="1">
            <a:off x="326113" y="4409984"/>
            <a:ext cx="417277" cy="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0A169D4-0652-445A-AACF-7B7F545B7D43}"/>
              </a:ext>
            </a:extLst>
          </p:cNvPr>
          <p:cNvCxnSpPr>
            <a:cxnSpLocks/>
            <a:stCxn id="213" idx="3"/>
          </p:cNvCxnSpPr>
          <p:nvPr/>
        </p:nvCxnSpPr>
        <p:spPr>
          <a:xfrm flipH="1" flipV="1">
            <a:off x="306073" y="4214864"/>
            <a:ext cx="1" cy="284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>
            <a:extLst>
              <a:ext uri="{FF2B5EF4-FFF2-40B4-BE49-F238E27FC236}">
                <a16:creationId xmlns:a16="http://schemas.microsoft.com/office/drawing/2014/main" id="{E047D572-FE65-4110-BC76-EDFEF5270EAD}"/>
              </a:ext>
            </a:extLst>
          </p:cNvPr>
          <p:cNvSpPr/>
          <p:nvPr/>
        </p:nvSpPr>
        <p:spPr>
          <a:xfrm>
            <a:off x="288310" y="4391083"/>
            <a:ext cx="37803" cy="3780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8DA0700-4D65-480B-B6B9-B95990AA2CF8}"/>
              </a:ext>
            </a:extLst>
          </p:cNvPr>
          <p:cNvCxnSpPr>
            <a:cxnSpLocks/>
          </p:cNvCxnSpPr>
          <p:nvPr/>
        </p:nvCxnSpPr>
        <p:spPr>
          <a:xfrm flipV="1">
            <a:off x="737873" y="4410130"/>
            <a:ext cx="2854471" cy="4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7D1A05E-3783-445B-B9F8-2346D3FCF62A}"/>
              </a:ext>
            </a:extLst>
          </p:cNvPr>
          <p:cNvCxnSpPr>
            <a:cxnSpLocks/>
          </p:cNvCxnSpPr>
          <p:nvPr/>
        </p:nvCxnSpPr>
        <p:spPr>
          <a:xfrm>
            <a:off x="3592342" y="2880685"/>
            <a:ext cx="3665" cy="1529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" name="Picture 219">
            <a:extLst>
              <a:ext uri="{FF2B5EF4-FFF2-40B4-BE49-F238E27FC236}">
                <a16:creationId xmlns:a16="http://schemas.microsoft.com/office/drawing/2014/main" id="{C8E622BE-BB03-4F1B-BB76-BA25B2A0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1" y="1765313"/>
            <a:ext cx="733425" cy="552450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0FCD3697-55D8-491A-B2FE-43EE88354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97" y="893699"/>
            <a:ext cx="733425" cy="676275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8698E4D4-0283-418B-9781-9F55604D2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145" y="874502"/>
            <a:ext cx="733425" cy="676275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6E43C06C-560D-41E0-AE07-AD13F889C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553" y="1797818"/>
            <a:ext cx="457387" cy="442141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50A9EEBD-18FE-461A-9908-0D468958A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007" y="3311663"/>
            <a:ext cx="520543" cy="479982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9BF79E5D-F96B-4E19-8DD7-DC9CC8733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472" y="2316699"/>
            <a:ext cx="440359" cy="425680"/>
          </a:xfrm>
          <a:prstGeom prst="rect">
            <a:avLst/>
          </a:prstGeom>
        </p:spPr>
      </p:pic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589A84D-8E8E-4F68-965D-590893B13D2B}"/>
              </a:ext>
            </a:extLst>
          </p:cNvPr>
          <p:cNvCxnSpPr/>
          <p:nvPr/>
        </p:nvCxnSpPr>
        <p:spPr>
          <a:xfrm flipH="1">
            <a:off x="1837501" y="2411442"/>
            <a:ext cx="288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DFF63B19-7AD6-451B-9B9B-AB5D065E0583}"/>
              </a:ext>
            </a:extLst>
          </p:cNvPr>
          <p:cNvCxnSpPr>
            <a:cxnSpLocks/>
          </p:cNvCxnSpPr>
          <p:nvPr/>
        </p:nvCxnSpPr>
        <p:spPr>
          <a:xfrm flipH="1">
            <a:off x="1837646" y="3395880"/>
            <a:ext cx="2252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75DF498-B6E7-43E0-BA75-03938562AFDA}"/>
              </a:ext>
            </a:extLst>
          </p:cNvPr>
          <p:cNvCxnSpPr>
            <a:cxnSpLocks/>
          </p:cNvCxnSpPr>
          <p:nvPr/>
        </p:nvCxnSpPr>
        <p:spPr>
          <a:xfrm>
            <a:off x="2366727" y="1899305"/>
            <a:ext cx="43575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AF4CF04F-1CD9-49AC-98BD-6787197D5585}"/>
              </a:ext>
            </a:extLst>
          </p:cNvPr>
          <p:cNvCxnSpPr>
            <a:cxnSpLocks/>
          </p:cNvCxnSpPr>
          <p:nvPr/>
        </p:nvCxnSpPr>
        <p:spPr>
          <a:xfrm>
            <a:off x="2387639" y="2411442"/>
            <a:ext cx="4701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 229">
            <a:extLst>
              <a:ext uri="{FF2B5EF4-FFF2-40B4-BE49-F238E27FC236}">
                <a16:creationId xmlns:a16="http://schemas.microsoft.com/office/drawing/2014/main" id="{C0DA7279-0F5E-4794-8C65-20D9011BD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477" y="2788143"/>
            <a:ext cx="520543" cy="479982"/>
          </a:xfrm>
          <a:prstGeom prst="rect">
            <a:avLst/>
          </a:prstGeom>
        </p:spPr>
      </p:pic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1FB86349-5A77-4549-B46C-F8CF39A0CD81}"/>
              </a:ext>
            </a:extLst>
          </p:cNvPr>
          <p:cNvCxnSpPr/>
          <p:nvPr/>
        </p:nvCxnSpPr>
        <p:spPr>
          <a:xfrm>
            <a:off x="2558000" y="2880570"/>
            <a:ext cx="3216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181EC7B0-3E65-497B-80E3-F5233AA48D58}"/>
              </a:ext>
            </a:extLst>
          </p:cNvPr>
          <p:cNvCxnSpPr>
            <a:cxnSpLocks/>
          </p:cNvCxnSpPr>
          <p:nvPr/>
        </p:nvCxnSpPr>
        <p:spPr>
          <a:xfrm flipH="1">
            <a:off x="1841804" y="2876794"/>
            <a:ext cx="2201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63852CC-9C81-49F4-934A-5608BDD7F478}"/>
              </a:ext>
            </a:extLst>
          </p:cNvPr>
          <p:cNvCxnSpPr>
            <a:cxnSpLocks/>
          </p:cNvCxnSpPr>
          <p:nvPr/>
        </p:nvCxnSpPr>
        <p:spPr>
          <a:xfrm>
            <a:off x="1183452" y="1892956"/>
            <a:ext cx="9040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A608BE0-0220-4FE6-851C-B3041A328E7D}"/>
              </a:ext>
            </a:extLst>
          </p:cNvPr>
          <p:cNvCxnSpPr>
            <a:cxnSpLocks/>
          </p:cNvCxnSpPr>
          <p:nvPr/>
        </p:nvCxnSpPr>
        <p:spPr>
          <a:xfrm>
            <a:off x="1831152" y="1892955"/>
            <a:ext cx="0" cy="1519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1B291820-0F58-407E-87A7-DE05B612DA72}"/>
              </a:ext>
            </a:extLst>
          </p:cNvPr>
          <p:cNvCxnSpPr>
            <a:cxnSpLocks/>
          </p:cNvCxnSpPr>
          <p:nvPr/>
        </p:nvCxnSpPr>
        <p:spPr>
          <a:xfrm>
            <a:off x="2155002" y="1025272"/>
            <a:ext cx="283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68C6E85-BB08-49CF-A49F-31998A44FEDD}"/>
              </a:ext>
            </a:extLst>
          </p:cNvPr>
          <p:cNvCxnSpPr>
            <a:cxnSpLocks/>
          </p:cNvCxnSpPr>
          <p:nvPr/>
        </p:nvCxnSpPr>
        <p:spPr>
          <a:xfrm>
            <a:off x="2994916" y="995345"/>
            <a:ext cx="283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7" name="Picture 236">
            <a:extLst>
              <a:ext uri="{FF2B5EF4-FFF2-40B4-BE49-F238E27FC236}">
                <a16:creationId xmlns:a16="http://schemas.microsoft.com/office/drawing/2014/main" id="{578742F5-8F97-48F6-8896-DF5FE7D7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32" y="1722393"/>
            <a:ext cx="733425" cy="552450"/>
          </a:xfrm>
          <a:prstGeom prst="rect">
            <a:avLst/>
          </a:prstGeom>
        </p:spPr>
      </p:pic>
      <p:cxnSp>
        <p:nvCxnSpPr>
          <p:cNvPr id="238" name="Connector: Elbow 237">
            <a:extLst>
              <a:ext uri="{FF2B5EF4-FFF2-40B4-BE49-F238E27FC236}">
                <a16:creationId xmlns:a16="http://schemas.microsoft.com/office/drawing/2014/main" id="{37B50BFC-180E-4D6B-930F-13A1EB3C6694}"/>
              </a:ext>
            </a:extLst>
          </p:cNvPr>
          <p:cNvCxnSpPr/>
          <p:nvPr/>
        </p:nvCxnSpPr>
        <p:spPr>
          <a:xfrm rot="5400000" flipH="1" flipV="1">
            <a:off x="-12168" y="2212336"/>
            <a:ext cx="838316" cy="199559"/>
          </a:xfrm>
          <a:prstGeom prst="bentConnector3">
            <a:avLst>
              <a:gd name="adj1" fmla="val 1015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565AB6D-33C1-45BD-85C7-46410334124A}"/>
              </a:ext>
            </a:extLst>
          </p:cNvPr>
          <p:cNvCxnSpPr>
            <a:cxnSpLocks/>
          </p:cNvCxnSpPr>
          <p:nvPr/>
        </p:nvCxnSpPr>
        <p:spPr>
          <a:xfrm flipV="1">
            <a:off x="1362813" y="1025272"/>
            <a:ext cx="0" cy="8676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DC9A6BA-8392-4427-A954-41044A8433BB}"/>
              </a:ext>
            </a:extLst>
          </p:cNvPr>
          <p:cNvCxnSpPr>
            <a:cxnSpLocks/>
          </p:cNvCxnSpPr>
          <p:nvPr/>
        </p:nvCxnSpPr>
        <p:spPr>
          <a:xfrm flipV="1">
            <a:off x="5624062" y="1850190"/>
            <a:ext cx="1099945" cy="3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" name="Picture 240">
            <a:extLst>
              <a:ext uri="{FF2B5EF4-FFF2-40B4-BE49-F238E27FC236}">
                <a16:creationId xmlns:a16="http://schemas.microsoft.com/office/drawing/2014/main" id="{E17E4894-A8F1-4FF0-8BDA-F8818FFD6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088" y="896118"/>
            <a:ext cx="457387" cy="442141"/>
          </a:xfrm>
          <a:prstGeom prst="rect">
            <a:avLst/>
          </a:prstGeom>
        </p:spPr>
      </p:pic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F4D8B14-8001-4237-9500-D3B71F1779E2}"/>
              </a:ext>
            </a:extLst>
          </p:cNvPr>
          <p:cNvCxnSpPr>
            <a:cxnSpLocks/>
          </p:cNvCxnSpPr>
          <p:nvPr/>
        </p:nvCxnSpPr>
        <p:spPr>
          <a:xfrm>
            <a:off x="6162169" y="1861205"/>
            <a:ext cx="0" cy="20433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D891C410-2B59-438B-8983-5F10D5773FE7}"/>
              </a:ext>
            </a:extLst>
          </p:cNvPr>
          <p:cNvSpPr txBox="1"/>
          <p:nvPr/>
        </p:nvSpPr>
        <p:spPr>
          <a:xfrm>
            <a:off x="1894838" y="701906"/>
            <a:ext cx="694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48V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A53AA1D2-4F6B-4C6C-A7C3-A842D6328207}"/>
              </a:ext>
            </a:extLst>
          </p:cNvPr>
          <p:cNvSpPr txBox="1"/>
          <p:nvPr/>
        </p:nvSpPr>
        <p:spPr>
          <a:xfrm>
            <a:off x="2802483" y="714540"/>
            <a:ext cx="694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12V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CB954868-126D-4BF4-BAC1-BD33C8CFB007}"/>
              </a:ext>
            </a:extLst>
          </p:cNvPr>
          <p:cNvCxnSpPr/>
          <p:nvPr/>
        </p:nvCxnSpPr>
        <p:spPr>
          <a:xfrm>
            <a:off x="2474517" y="710325"/>
            <a:ext cx="42777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0FB6198B-5D70-457C-A9FA-77FA916C2CDC}"/>
              </a:ext>
            </a:extLst>
          </p:cNvPr>
          <p:cNvSpPr txBox="1"/>
          <p:nvPr/>
        </p:nvSpPr>
        <p:spPr>
          <a:xfrm>
            <a:off x="193766" y="2338177"/>
            <a:ext cx="125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rgbClr val="000000"/>
                </a:solidFill>
              </a:rPr>
              <a:t>Battery disconnect  switch</a:t>
            </a:r>
            <a:endParaRPr lang="it-IT" sz="800" b="1" i="1" dirty="0">
              <a:solidFill>
                <a:srgbClr val="000000"/>
              </a:solidFill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74C01C4-0082-4C69-A921-329BA9D70E63}"/>
              </a:ext>
            </a:extLst>
          </p:cNvPr>
          <p:cNvSpPr txBox="1"/>
          <p:nvPr/>
        </p:nvSpPr>
        <p:spPr>
          <a:xfrm>
            <a:off x="3539924" y="2297095"/>
            <a:ext cx="1163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rgbClr val="000000"/>
                </a:solidFill>
              </a:rPr>
              <a:t>Battery disconnect  switch</a:t>
            </a:r>
            <a:endParaRPr lang="it-IT" sz="800" b="1" i="1" dirty="0">
              <a:solidFill>
                <a:srgbClr val="000000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D0C0B17-8773-43A8-9497-9C90F593F14A}"/>
              </a:ext>
            </a:extLst>
          </p:cNvPr>
          <p:cNvSpPr txBox="1"/>
          <p:nvPr/>
        </p:nvSpPr>
        <p:spPr>
          <a:xfrm>
            <a:off x="2920002" y="695913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CB switch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487EED-7C5A-472F-B357-002B2E55B458}"/>
              </a:ext>
            </a:extLst>
          </p:cNvPr>
          <p:cNvSpPr txBox="1"/>
          <p:nvPr/>
        </p:nvSpPr>
        <p:spPr>
          <a:xfrm>
            <a:off x="1046129" y="684208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CB switch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18F13B0E-96F2-4154-A174-47168801E70C}"/>
              </a:ext>
            </a:extLst>
          </p:cNvPr>
          <p:cNvCxnSpPr>
            <a:cxnSpLocks/>
          </p:cNvCxnSpPr>
          <p:nvPr/>
        </p:nvCxnSpPr>
        <p:spPr>
          <a:xfrm flipH="1">
            <a:off x="6156537" y="3908823"/>
            <a:ext cx="4914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or: Elbow 250">
            <a:extLst>
              <a:ext uri="{FF2B5EF4-FFF2-40B4-BE49-F238E27FC236}">
                <a16:creationId xmlns:a16="http://schemas.microsoft.com/office/drawing/2014/main" id="{F270FBB8-A121-47EB-927E-C1B8A4DF3D9B}"/>
              </a:ext>
            </a:extLst>
          </p:cNvPr>
          <p:cNvCxnSpPr>
            <a:cxnSpLocks/>
          </p:cNvCxnSpPr>
          <p:nvPr/>
        </p:nvCxnSpPr>
        <p:spPr>
          <a:xfrm rot="5400000">
            <a:off x="3387648" y="2056864"/>
            <a:ext cx="740527" cy="331133"/>
          </a:xfrm>
          <a:prstGeom prst="bentConnector4">
            <a:avLst>
              <a:gd name="adj1" fmla="val -1005"/>
              <a:gd name="adj2" fmla="val 10095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30CCABA2-17EF-482D-BF88-3E21AD23795E}"/>
              </a:ext>
            </a:extLst>
          </p:cNvPr>
          <p:cNvSpPr/>
          <p:nvPr/>
        </p:nvSpPr>
        <p:spPr>
          <a:xfrm>
            <a:off x="577508" y="2730033"/>
            <a:ext cx="622083" cy="31162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Batt Mon/ balancer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90E5193-70DB-4206-9276-B82B120DF1B6}"/>
              </a:ext>
            </a:extLst>
          </p:cNvPr>
          <p:cNvSpPr txBox="1"/>
          <p:nvPr/>
        </p:nvSpPr>
        <p:spPr>
          <a:xfrm>
            <a:off x="3577963" y="3064821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12V li-ion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battery</a:t>
            </a:r>
            <a:endParaRPr lang="it-IT" sz="800" b="1" dirty="0">
              <a:solidFill>
                <a:srgbClr val="000000"/>
              </a:solidFill>
            </a:endParaRP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3EF4A5D-CCC7-42CF-9441-060DCBB92AD2}"/>
              </a:ext>
            </a:extLst>
          </p:cNvPr>
          <p:cNvSpPr/>
          <p:nvPr/>
        </p:nvSpPr>
        <p:spPr>
          <a:xfrm>
            <a:off x="3945887" y="2680868"/>
            <a:ext cx="630443" cy="33443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Batt mon/ balancer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250125D0-F395-4870-97C7-A1D29BEB26C0}"/>
              </a:ext>
            </a:extLst>
          </p:cNvPr>
          <p:cNvSpPr txBox="1"/>
          <p:nvPr/>
        </p:nvSpPr>
        <p:spPr>
          <a:xfrm>
            <a:off x="175588" y="1483831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48V BMS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CE2749E2-5D33-435B-8AE4-935FB863B43D}"/>
              </a:ext>
            </a:extLst>
          </p:cNvPr>
          <p:cNvSpPr txBox="1"/>
          <p:nvPr/>
        </p:nvSpPr>
        <p:spPr>
          <a:xfrm>
            <a:off x="3714563" y="1510548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12V BMS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8825C77-233B-480A-89F3-2352EC663CB9}"/>
              </a:ext>
            </a:extLst>
          </p:cNvPr>
          <p:cNvGrpSpPr/>
          <p:nvPr/>
        </p:nvGrpSpPr>
        <p:grpSpPr>
          <a:xfrm>
            <a:off x="607992" y="1280852"/>
            <a:ext cx="3931058" cy="1011609"/>
            <a:chOff x="2761207" y="1268131"/>
            <a:chExt cx="3931058" cy="1011609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E7B4D534-FA2D-4B25-89D1-0EBDA2D863E5}"/>
                </a:ext>
              </a:extLst>
            </p:cNvPr>
            <p:cNvGrpSpPr/>
            <p:nvPr/>
          </p:nvGrpSpPr>
          <p:grpSpPr>
            <a:xfrm>
              <a:off x="2761207" y="2045490"/>
              <a:ext cx="524114" cy="234250"/>
              <a:chOff x="2761207" y="2045490"/>
              <a:chExt cx="524114" cy="234250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1544DA70-C1FF-446F-ABDF-8B9A5246E059}"/>
                  </a:ext>
                </a:extLst>
              </p:cNvPr>
              <p:cNvSpPr/>
              <p:nvPr/>
            </p:nvSpPr>
            <p:spPr>
              <a:xfrm>
                <a:off x="2761207" y="2045490"/>
                <a:ext cx="524114" cy="234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D1F2B571-D13D-482D-B422-F153C7087145}"/>
                  </a:ext>
                </a:extLst>
              </p:cNvPr>
              <p:cNvSpPr txBox="1"/>
              <p:nvPr/>
            </p:nvSpPr>
            <p:spPr>
              <a:xfrm>
                <a:off x="2843241" y="2077976"/>
                <a:ext cx="39946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/>
                  <a:t>HSSC</a:t>
                </a: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9E5E4DF0-151F-4C40-AE5E-B9907FD2C32E}"/>
                </a:ext>
              </a:extLst>
            </p:cNvPr>
            <p:cNvGrpSpPr/>
            <p:nvPr/>
          </p:nvGrpSpPr>
          <p:grpSpPr>
            <a:xfrm>
              <a:off x="3715157" y="1297349"/>
              <a:ext cx="790484" cy="305667"/>
              <a:chOff x="3715157" y="1297349"/>
              <a:chExt cx="790484" cy="305667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F076C143-2B01-4E2E-A883-A2B9DCC8817E}"/>
                  </a:ext>
                </a:extLst>
              </p:cNvPr>
              <p:cNvSpPr/>
              <p:nvPr/>
            </p:nvSpPr>
            <p:spPr>
              <a:xfrm>
                <a:off x="3715157" y="1297349"/>
                <a:ext cx="551408" cy="305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7C1AEFC-2E7E-41F5-8B5B-BA131864FFD3}"/>
                  </a:ext>
                </a:extLst>
              </p:cNvPr>
              <p:cNvSpPr txBox="1"/>
              <p:nvPr/>
            </p:nvSpPr>
            <p:spPr>
              <a:xfrm>
                <a:off x="3827699" y="1379363"/>
                <a:ext cx="67794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/>
                  <a:t>HSSC</a:t>
                </a: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901539FC-A86E-47A4-B760-8EBFFC380CF9}"/>
                </a:ext>
              </a:extLst>
            </p:cNvPr>
            <p:cNvGrpSpPr/>
            <p:nvPr/>
          </p:nvGrpSpPr>
          <p:grpSpPr>
            <a:xfrm>
              <a:off x="5498675" y="1268131"/>
              <a:ext cx="785633" cy="301136"/>
              <a:chOff x="5498675" y="1268131"/>
              <a:chExt cx="785633" cy="301136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40296D61-99A5-464C-B8EB-E60EDBABF828}"/>
                  </a:ext>
                </a:extLst>
              </p:cNvPr>
              <p:cNvSpPr/>
              <p:nvPr/>
            </p:nvSpPr>
            <p:spPr>
              <a:xfrm>
                <a:off x="5498675" y="1268131"/>
                <a:ext cx="544945" cy="3011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6B98F1F5-7E49-4441-92F3-BB9A3B103A64}"/>
                  </a:ext>
                </a:extLst>
              </p:cNvPr>
              <p:cNvSpPr txBox="1"/>
              <p:nvPr/>
            </p:nvSpPr>
            <p:spPr>
              <a:xfrm>
                <a:off x="5606366" y="1356970"/>
                <a:ext cx="67794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/>
                  <a:t>HSSC</a:t>
                </a:r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3F5FCD3-BAED-401E-9E67-7095F66DCA87}"/>
                </a:ext>
              </a:extLst>
            </p:cNvPr>
            <p:cNvGrpSpPr/>
            <p:nvPr/>
          </p:nvGrpSpPr>
          <p:grpSpPr>
            <a:xfrm>
              <a:off x="6157015" y="1992988"/>
              <a:ext cx="535250" cy="261251"/>
              <a:chOff x="6157015" y="1992988"/>
              <a:chExt cx="535250" cy="261251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9BB15282-4F37-4C4C-9AD0-6330356128E8}"/>
                  </a:ext>
                </a:extLst>
              </p:cNvPr>
              <p:cNvSpPr/>
              <p:nvPr/>
            </p:nvSpPr>
            <p:spPr>
              <a:xfrm>
                <a:off x="6157015" y="1992988"/>
                <a:ext cx="535250" cy="2612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715B794F-F7EA-497C-901F-BF12CA278810}"/>
                  </a:ext>
                </a:extLst>
              </p:cNvPr>
              <p:cNvSpPr txBox="1"/>
              <p:nvPr/>
            </p:nvSpPr>
            <p:spPr>
              <a:xfrm>
                <a:off x="6236235" y="2057961"/>
                <a:ext cx="39946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/>
                  <a:t>HSSC</a:t>
                </a:r>
              </a:p>
            </p:txBody>
          </p:sp>
        </p:grp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648D7A9D-BEED-470A-9489-2B38658FA8EE}"/>
              </a:ext>
            </a:extLst>
          </p:cNvPr>
          <p:cNvSpPr/>
          <p:nvPr/>
        </p:nvSpPr>
        <p:spPr>
          <a:xfrm>
            <a:off x="2046225" y="2025402"/>
            <a:ext cx="440359" cy="19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B41CF3A-8057-408F-8955-36A920B716BD}"/>
              </a:ext>
            </a:extLst>
          </p:cNvPr>
          <p:cNvSpPr/>
          <p:nvPr/>
        </p:nvSpPr>
        <p:spPr>
          <a:xfrm>
            <a:off x="2070407" y="2528924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9E214DE3-525C-4FD5-BB95-A277374EAF07}"/>
              </a:ext>
            </a:extLst>
          </p:cNvPr>
          <p:cNvSpPr/>
          <p:nvPr/>
        </p:nvSpPr>
        <p:spPr>
          <a:xfrm>
            <a:off x="2108117" y="3099533"/>
            <a:ext cx="440359" cy="16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FBDAEBF-BC1D-4A64-AC33-BABC45BA9A68}"/>
              </a:ext>
            </a:extLst>
          </p:cNvPr>
          <p:cNvSpPr/>
          <p:nvPr/>
        </p:nvSpPr>
        <p:spPr>
          <a:xfrm>
            <a:off x="2098722" y="3598652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C8935F4-AE0F-47A8-BCE8-9DC9A3BA9C28}"/>
              </a:ext>
            </a:extLst>
          </p:cNvPr>
          <p:cNvSpPr/>
          <p:nvPr/>
        </p:nvSpPr>
        <p:spPr>
          <a:xfrm>
            <a:off x="6675777" y="1111322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F5A85EE4-2A7A-4494-981B-3958C69F7658}"/>
              </a:ext>
            </a:extLst>
          </p:cNvPr>
          <p:cNvSpPr txBox="1"/>
          <p:nvPr/>
        </p:nvSpPr>
        <p:spPr>
          <a:xfrm>
            <a:off x="2106561" y="2054744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BA141A1-2FA4-4EBD-B833-08348A9F3482}"/>
              </a:ext>
            </a:extLst>
          </p:cNvPr>
          <p:cNvSpPr txBox="1"/>
          <p:nvPr/>
        </p:nvSpPr>
        <p:spPr>
          <a:xfrm>
            <a:off x="2145031" y="2554655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20C3A9BC-B04E-42E9-ADA0-181367265F2A}"/>
              </a:ext>
            </a:extLst>
          </p:cNvPr>
          <p:cNvSpPr txBox="1"/>
          <p:nvPr/>
        </p:nvSpPr>
        <p:spPr>
          <a:xfrm>
            <a:off x="2152090" y="3077925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609EED0-E5CC-4E57-AE35-DDA25119DBD1}"/>
              </a:ext>
            </a:extLst>
          </p:cNvPr>
          <p:cNvSpPr txBox="1"/>
          <p:nvPr/>
        </p:nvSpPr>
        <p:spPr>
          <a:xfrm>
            <a:off x="2183819" y="3630137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894B2A42-3AE6-4359-8D8A-26A49265F28A}"/>
              </a:ext>
            </a:extLst>
          </p:cNvPr>
          <p:cNvSpPr txBox="1"/>
          <p:nvPr/>
        </p:nvSpPr>
        <p:spPr>
          <a:xfrm>
            <a:off x="6707314" y="1139013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CB3E0FD6-834E-42C4-B83C-F023C63F1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139" y="1756066"/>
            <a:ext cx="442001" cy="427268"/>
          </a:xfrm>
          <a:prstGeom prst="rect">
            <a:avLst/>
          </a:prstGeom>
        </p:spPr>
      </p:pic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C7B03AF-3D94-44E6-B9B4-014B0097417E}"/>
              </a:ext>
            </a:extLst>
          </p:cNvPr>
          <p:cNvCxnSpPr>
            <a:cxnSpLocks/>
          </p:cNvCxnSpPr>
          <p:nvPr/>
        </p:nvCxnSpPr>
        <p:spPr>
          <a:xfrm flipH="1" flipV="1">
            <a:off x="6169314" y="2918864"/>
            <a:ext cx="536286" cy="5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Rectangle 283">
            <a:extLst>
              <a:ext uri="{FF2B5EF4-FFF2-40B4-BE49-F238E27FC236}">
                <a16:creationId xmlns:a16="http://schemas.microsoft.com/office/drawing/2014/main" id="{4D2169ED-C3AC-4B14-B4D7-C4891A81F6B0}"/>
              </a:ext>
            </a:extLst>
          </p:cNvPr>
          <p:cNvSpPr/>
          <p:nvPr/>
        </p:nvSpPr>
        <p:spPr>
          <a:xfrm>
            <a:off x="6673637" y="1955261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C2CB64C1-7C5D-4706-9C2E-4479B179799A}"/>
              </a:ext>
            </a:extLst>
          </p:cNvPr>
          <p:cNvSpPr txBox="1"/>
          <p:nvPr/>
        </p:nvSpPr>
        <p:spPr>
          <a:xfrm>
            <a:off x="6749709" y="2008031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id="{E08A81F9-18FF-4425-ABD6-DBF85DADD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860" y="3868403"/>
            <a:ext cx="520543" cy="479982"/>
          </a:xfrm>
          <a:prstGeom prst="rect">
            <a:avLst/>
          </a:prstGeom>
        </p:spPr>
      </p:pic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FDB79890-631C-420F-A8D9-01FEA833E753}"/>
              </a:ext>
            </a:extLst>
          </p:cNvPr>
          <p:cNvCxnSpPr/>
          <p:nvPr/>
        </p:nvCxnSpPr>
        <p:spPr>
          <a:xfrm>
            <a:off x="2536145" y="3960830"/>
            <a:ext cx="3216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6A5A9ADC-A9AE-4CF8-9CC0-6C3B6D2143C3}"/>
              </a:ext>
            </a:extLst>
          </p:cNvPr>
          <p:cNvCxnSpPr>
            <a:cxnSpLocks/>
          </p:cNvCxnSpPr>
          <p:nvPr/>
        </p:nvCxnSpPr>
        <p:spPr>
          <a:xfrm flipH="1">
            <a:off x="1831152" y="3957054"/>
            <a:ext cx="2041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>
            <a:extLst>
              <a:ext uri="{FF2B5EF4-FFF2-40B4-BE49-F238E27FC236}">
                <a16:creationId xmlns:a16="http://schemas.microsoft.com/office/drawing/2014/main" id="{41FEF2C8-DB0C-48D4-9BDD-5BA69A4204FA}"/>
              </a:ext>
            </a:extLst>
          </p:cNvPr>
          <p:cNvSpPr/>
          <p:nvPr/>
        </p:nvSpPr>
        <p:spPr>
          <a:xfrm>
            <a:off x="2081500" y="4158183"/>
            <a:ext cx="440359" cy="19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7603F409-4562-4D1E-BADA-F2D816640C49}"/>
              </a:ext>
            </a:extLst>
          </p:cNvPr>
          <p:cNvSpPr txBox="1"/>
          <p:nvPr/>
        </p:nvSpPr>
        <p:spPr>
          <a:xfrm>
            <a:off x="2125473" y="4158185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DFABDA59-FB89-4A90-8FC0-3F62FE0836FF}"/>
              </a:ext>
            </a:extLst>
          </p:cNvPr>
          <p:cNvCxnSpPr/>
          <p:nvPr/>
        </p:nvCxnSpPr>
        <p:spPr>
          <a:xfrm>
            <a:off x="1831152" y="3392018"/>
            <a:ext cx="0" cy="565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41298219-AAFD-45CF-9E72-788F2DA0BA79}"/>
              </a:ext>
            </a:extLst>
          </p:cNvPr>
          <p:cNvSpPr txBox="1"/>
          <p:nvPr/>
        </p:nvSpPr>
        <p:spPr>
          <a:xfrm>
            <a:off x="6099411" y="604272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12V PDU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CD5F823D-1050-4192-9460-2324BDCE6698}"/>
              </a:ext>
            </a:extLst>
          </p:cNvPr>
          <p:cNvSpPr txBox="1"/>
          <p:nvPr/>
        </p:nvSpPr>
        <p:spPr>
          <a:xfrm>
            <a:off x="484680" y="3984746"/>
            <a:ext cx="135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rgbClr val="000000"/>
                </a:solidFill>
              </a:rPr>
              <a:t>Power distribution/</a:t>
            </a:r>
          </a:p>
          <a:p>
            <a:pPr algn="ctr"/>
            <a:r>
              <a:rPr lang="en-US" sz="800" b="1" i="1" dirty="0">
                <a:solidFill>
                  <a:srgbClr val="000000"/>
                </a:solidFill>
              </a:rPr>
              <a:t>load driving</a:t>
            </a:r>
            <a:endParaRPr lang="it-IT" sz="800" b="1" i="1" dirty="0">
              <a:solidFill>
                <a:srgbClr val="000000"/>
              </a:solidFill>
            </a:endParaRPr>
          </a:p>
        </p:txBody>
      </p: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4FB57778-5EC1-4A55-832E-13AA022A8785}"/>
              </a:ext>
            </a:extLst>
          </p:cNvPr>
          <p:cNvCxnSpPr>
            <a:cxnSpLocks/>
          </p:cNvCxnSpPr>
          <p:nvPr/>
        </p:nvCxnSpPr>
        <p:spPr>
          <a:xfrm>
            <a:off x="2550063" y="3398261"/>
            <a:ext cx="3216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3FFD5A25-1ABF-4132-8345-E25E8DF4DA4F}"/>
              </a:ext>
            </a:extLst>
          </p:cNvPr>
          <p:cNvSpPr txBox="1"/>
          <p:nvPr/>
        </p:nvSpPr>
        <p:spPr>
          <a:xfrm>
            <a:off x="2732049" y="1703783"/>
            <a:ext cx="5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Front window</a:t>
            </a:r>
          </a:p>
          <a:p>
            <a:r>
              <a:rPr lang="en-US" sz="800" dirty="0"/>
              <a:t> heating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E9DFCF5-4EFD-495F-87D7-2A692F2B5732}"/>
              </a:ext>
            </a:extLst>
          </p:cNvPr>
          <p:cNvSpPr txBox="1"/>
          <p:nvPr/>
        </p:nvSpPr>
        <p:spPr>
          <a:xfrm>
            <a:off x="2574840" y="2381119"/>
            <a:ext cx="7248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eCat</a:t>
            </a:r>
            <a:r>
              <a:rPr lang="en-US" sz="800" dirty="0"/>
              <a:t> heater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2303B824-1570-4A58-898A-A9C4D1349875}"/>
              </a:ext>
            </a:extLst>
          </p:cNvPr>
          <p:cNvSpPr txBox="1"/>
          <p:nvPr/>
        </p:nvSpPr>
        <p:spPr>
          <a:xfrm>
            <a:off x="2540449" y="2693773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EPS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9D8E081-400F-452C-92FE-3A070D55E2D4}"/>
              </a:ext>
            </a:extLst>
          </p:cNvPr>
          <p:cNvSpPr txBox="1"/>
          <p:nvPr/>
        </p:nvSpPr>
        <p:spPr>
          <a:xfrm>
            <a:off x="2567457" y="3766358"/>
            <a:ext cx="405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CCC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93730319-BAEF-45B3-A074-BBFDA7124FE6}"/>
              </a:ext>
            </a:extLst>
          </p:cNvPr>
          <p:cNvSpPr txBox="1"/>
          <p:nvPr/>
        </p:nvSpPr>
        <p:spPr>
          <a:xfrm>
            <a:off x="2577985" y="3082455"/>
            <a:ext cx="77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HVAC compressor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DBA8B5A7-4478-4905-866D-76EA2C02ABFA}"/>
              </a:ext>
            </a:extLst>
          </p:cNvPr>
          <p:cNvSpPr txBox="1"/>
          <p:nvPr/>
        </p:nvSpPr>
        <p:spPr>
          <a:xfrm>
            <a:off x="7930617" y="753298"/>
            <a:ext cx="42992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Zone1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56548F8-42EF-4790-AF72-1074F107661D}"/>
              </a:ext>
            </a:extLst>
          </p:cNvPr>
          <p:cNvSpPr/>
          <p:nvPr/>
        </p:nvSpPr>
        <p:spPr>
          <a:xfrm>
            <a:off x="8527670" y="849111"/>
            <a:ext cx="465767" cy="47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7C667BFA-0821-4F10-AC16-E2404AC77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643" y="993017"/>
            <a:ext cx="219839" cy="278820"/>
          </a:xfrm>
          <a:prstGeom prst="rect">
            <a:avLst/>
          </a:prstGeom>
        </p:spPr>
      </p:pic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F7E39064-727A-4977-A07A-98E00477E024}"/>
              </a:ext>
            </a:extLst>
          </p:cNvPr>
          <p:cNvCxnSpPr>
            <a:cxnSpLocks/>
          </p:cNvCxnSpPr>
          <p:nvPr/>
        </p:nvCxnSpPr>
        <p:spPr>
          <a:xfrm>
            <a:off x="8527669" y="985058"/>
            <a:ext cx="148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Isosceles Triangle 310">
            <a:extLst>
              <a:ext uri="{FF2B5EF4-FFF2-40B4-BE49-F238E27FC236}">
                <a16:creationId xmlns:a16="http://schemas.microsoft.com/office/drawing/2014/main" id="{7C882C5A-2400-467E-848E-CE11D64D3FE0}"/>
              </a:ext>
            </a:extLst>
          </p:cNvPr>
          <p:cNvSpPr/>
          <p:nvPr/>
        </p:nvSpPr>
        <p:spPr>
          <a:xfrm rot="10800000">
            <a:off x="8642341" y="1255197"/>
            <a:ext cx="77641" cy="7004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>
              <a:solidFill>
                <a:srgbClr val="FFFFFF"/>
              </a:solidFill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E8946216-0492-45BF-A61F-BD058D2145FF}"/>
              </a:ext>
            </a:extLst>
          </p:cNvPr>
          <p:cNvSpPr txBox="1"/>
          <p:nvPr/>
        </p:nvSpPr>
        <p:spPr>
          <a:xfrm>
            <a:off x="8469498" y="813452"/>
            <a:ext cx="36740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ECU</a:t>
            </a:r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2DFE7169-6F17-42A2-9671-967EC5FE7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905" y="881904"/>
            <a:ext cx="457387" cy="442141"/>
          </a:xfrm>
          <a:prstGeom prst="rect">
            <a:avLst/>
          </a:prstGeom>
        </p:spPr>
      </p:pic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EFB99965-1EA0-4189-BB5B-0DDE9F7D2661}"/>
              </a:ext>
            </a:extLst>
          </p:cNvPr>
          <p:cNvCxnSpPr>
            <a:cxnSpLocks/>
          </p:cNvCxnSpPr>
          <p:nvPr/>
        </p:nvCxnSpPr>
        <p:spPr>
          <a:xfrm>
            <a:off x="8084079" y="983391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angle 314">
            <a:extLst>
              <a:ext uri="{FF2B5EF4-FFF2-40B4-BE49-F238E27FC236}">
                <a16:creationId xmlns:a16="http://schemas.microsoft.com/office/drawing/2014/main" id="{CA2FF7C2-7B0F-4ADB-A2BF-7D0A8469F749}"/>
              </a:ext>
            </a:extLst>
          </p:cNvPr>
          <p:cNvSpPr/>
          <p:nvPr/>
        </p:nvSpPr>
        <p:spPr>
          <a:xfrm>
            <a:off x="7756594" y="1097108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2B95CCA-882F-48D2-99FC-E755E895827B}"/>
              </a:ext>
            </a:extLst>
          </p:cNvPr>
          <p:cNvSpPr txBox="1"/>
          <p:nvPr/>
        </p:nvSpPr>
        <p:spPr>
          <a:xfrm>
            <a:off x="7788131" y="1124799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0A0C396B-DD5E-427B-A903-A2C4CAB6983B}"/>
              </a:ext>
            </a:extLst>
          </p:cNvPr>
          <p:cNvCxnSpPr>
            <a:cxnSpLocks/>
          </p:cNvCxnSpPr>
          <p:nvPr/>
        </p:nvCxnSpPr>
        <p:spPr>
          <a:xfrm flipV="1">
            <a:off x="7712564" y="976137"/>
            <a:ext cx="113709" cy="7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64704B5B-8880-41D0-86B5-98DF93ADE52C}"/>
              </a:ext>
            </a:extLst>
          </p:cNvPr>
          <p:cNvCxnSpPr>
            <a:cxnSpLocks/>
          </p:cNvCxnSpPr>
          <p:nvPr/>
        </p:nvCxnSpPr>
        <p:spPr>
          <a:xfrm>
            <a:off x="7712564" y="971510"/>
            <a:ext cx="0" cy="5808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C1F417F5-DC01-410A-B64E-DEBB54FDBC57}"/>
              </a:ext>
            </a:extLst>
          </p:cNvPr>
          <p:cNvCxnSpPr>
            <a:cxnSpLocks/>
          </p:cNvCxnSpPr>
          <p:nvPr/>
        </p:nvCxnSpPr>
        <p:spPr>
          <a:xfrm>
            <a:off x="7712564" y="1541753"/>
            <a:ext cx="0" cy="775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Picture 324">
            <a:extLst>
              <a:ext uri="{FF2B5EF4-FFF2-40B4-BE49-F238E27FC236}">
                <a16:creationId xmlns:a16="http://schemas.microsoft.com/office/drawing/2014/main" id="{FB5F8FFD-C403-423D-B5C9-1D3A3F243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860" y="1435169"/>
            <a:ext cx="457387" cy="442141"/>
          </a:xfrm>
          <a:prstGeom prst="rect">
            <a:avLst/>
          </a:prstGeom>
        </p:spPr>
      </p:pic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493637C7-68C4-40C1-B920-42CFB9AA940D}"/>
              </a:ext>
            </a:extLst>
          </p:cNvPr>
          <p:cNvCxnSpPr>
            <a:cxnSpLocks/>
          </p:cNvCxnSpPr>
          <p:nvPr/>
        </p:nvCxnSpPr>
        <p:spPr>
          <a:xfrm>
            <a:off x="8133034" y="1536656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4C567E4-CB41-4DB7-8FD6-438D545DDBCF}"/>
              </a:ext>
            </a:extLst>
          </p:cNvPr>
          <p:cNvSpPr/>
          <p:nvPr/>
        </p:nvSpPr>
        <p:spPr>
          <a:xfrm>
            <a:off x="7805549" y="1650373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E057C59-AA96-4F40-89FC-E35F6AA06AE5}"/>
              </a:ext>
            </a:extLst>
          </p:cNvPr>
          <p:cNvSpPr txBox="1"/>
          <p:nvPr/>
        </p:nvSpPr>
        <p:spPr>
          <a:xfrm>
            <a:off x="7837086" y="1678064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C1F25CC4-EC3E-4C74-894F-692340B8EEE3}"/>
              </a:ext>
            </a:extLst>
          </p:cNvPr>
          <p:cNvCxnSpPr>
            <a:cxnSpLocks/>
          </p:cNvCxnSpPr>
          <p:nvPr/>
        </p:nvCxnSpPr>
        <p:spPr>
          <a:xfrm>
            <a:off x="7712564" y="1536656"/>
            <a:ext cx="154378" cy="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0B209339-0A39-41D8-B0FF-66098FFB16A3}"/>
              </a:ext>
            </a:extLst>
          </p:cNvPr>
          <p:cNvSpPr txBox="1"/>
          <p:nvPr/>
        </p:nvSpPr>
        <p:spPr>
          <a:xfrm>
            <a:off x="8335019" y="1560718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Actuators</a:t>
            </a:r>
          </a:p>
        </p:txBody>
      </p: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5DD956DF-B284-4565-9D89-FA53AB7E5C70}"/>
              </a:ext>
            </a:extLst>
          </p:cNvPr>
          <p:cNvCxnSpPr>
            <a:cxnSpLocks/>
          </p:cNvCxnSpPr>
          <p:nvPr/>
        </p:nvCxnSpPr>
        <p:spPr>
          <a:xfrm flipV="1">
            <a:off x="7005124" y="1850190"/>
            <a:ext cx="624401" cy="27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F64DA463-45E2-4943-A71D-A007AE015C34}"/>
              </a:ext>
            </a:extLst>
          </p:cNvPr>
          <p:cNvSpPr txBox="1"/>
          <p:nvPr/>
        </p:nvSpPr>
        <p:spPr>
          <a:xfrm>
            <a:off x="7931449" y="2229936"/>
            <a:ext cx="42992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Zone2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A1879AD1-C626-4FCB-AAC7-9B394D00F3D6}"/>
              </a:ext>
            </a:extLst>
          </p:cNvPr>
          <p:cNvSpPr/>
          <p:nvPr/>
        </p:nvSpPr>
        <p:spPr>
          <a:xfrm>
            <a:off x="8541584" y="2318786"/>
            <a:ext cx="482594" cy="47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" name="Picture 333">
            <a:extLst>
              <a:ext uri="{FF2B5EF4-FFF2-40B4-BE49-F238E27FC236}">
                <a16:creationId xmlns:a16="http://schemas.microsoft.com/office/drawing/2014/main" id="{7F5D88D7-DE88-4590-B589-ED4282332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557" y="2462692"/>
            <a:ext cx="219839" cy="278820"/>
          </a:xfrm>
          <a:prstGeom prst="rect">
            <a:avLst/>
          </a:prstGeom>
        </p:spPr>
      </p:pic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02049C6A-B4A4-4F44-A8CB-095118A6B49B}"/>
              </a:ext>
            </a:extLst>
          </p:cNvPr>
          <p:cNvCxnSpPr>
            <a:cxnSpLocks/>
          </p:cNvCxnSpPr>
          <p:nvPr/>
        </p:nvCxnSpPr>
        <p:spPr>
          <a:xfrm>
            <a:off x="8541583" y="2454733"/>
            <a:ext cx="148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Isosceles Triangle 335">
            <a:extLst>
              <a:ext uri="{FF2B5EF4-FFF2-40B4-BE49-F238E27FC236}">
                <a16:creationId xmlns:a16="http://schemas.microsoft.com/office/drawing/2014/main" id="{3830ABC6-E6AA-48F6-AD77-71C7AD42437F}"/>
              </a:ext>
            </a:extLst>
          </p:cNvPr>
          <p:cNvSpPr/>
          <p:nvPr/>
        </p:nvSpPr>
        <p:spPr>
          <a:xfrm rot="10800000">
            <a:off x="8656255" y="2724872"/>
            <a:ext cx="77641" cy="7004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>
              <a:solidFill>
                <a:srgbClr val="FFFFFF"/>
              </a:solidFill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72AD5B89-62D5-4DA6-9989-614A89470926}"/>
              </a:ext>
            </a:extLst>
          </p:cNvPr>
          <p:cNvSpPr txBox="1"/>
          <p:nvPr/>
        </p:nvSpPr>
        <p:spPr>
          <a:xfrm>
            <a:off x="8483412" y="2283127"/>
            <a:ext cx="36740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ECU</a:t>
            </a:r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7851384B-E7D2-4D81-9399-80BA9DEB9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819" y="2351579"/>
            <a:ext cx="457387" cy="442141"/>
          </a:xfrm>
          <a:prstGeom prst="rect">
            <a:avLst/>
          </a:prstGeom>
        </p:spPr>
      </p:pic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8818F395-B73D-4980-9D10-339EBCA835FD}"/>
              </a:ext>
            </a:extLst>
          </p:cNvPr>
          <p:cNvCxnSpPr>
            <a:cxnSpLocks/>
          </p:cNvCxnSpPr>
          <p:nvPr/>
        </p:nvCxnSpPr>
        <p:spPr>
          <a:xfrm>
            <a:off x="8097993" y="2453066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>
            <a:extLst>
              <a:ext uri="{FF2B5EF4-FFF2-40B4-BE49-F238E27FC236}">
                <a16:creationId xmlns:a16="http://schemas.microsoft.com/office/drawing/2014/main" id="{D3D48A44-F627-4E09-9C59-0B083372AF24}"/>
              </a:ext>
            </a:extLst>
          </p:cNvPr>
          <p:cNvSpPr/>
          <p:nvPr/>
        </p:nvSpPr>
        <p:spPr>
          <a:xfrm>
            <a:off x="7770508" y="2566783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19898341-EEE0-48EB-9468-942A29F09B9A}"/>
              </a:ext>
            </a:extLst>
          </p:cNvPr>
          <p:cNvSpPr txBox="1"/>
          <p:nvPr/>
        </p:nvSpPr>
        <p:spPr>
          <a:xfrm>
            <a:off x="7802045" y="2594474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56C1F4F2-6D1B-460B-9362-15BCEE8DC0F3}"/>
              </a:ext>
            </a:extLst>
          </p:cNvPr>
          <p:cNvCxnSpPr>
            <a:cxnSpLocks/>
          </p:cNvCxnSpPr>
          <p:nvPr/>
        </p:nvCxnSpPr>
        <p:spPr>
          <a:xfrm flipV="1">
            <a:off x="7726478" y="2445812"/>
            <a:ext cx="113709" cy="7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A5B2F70F-8172-4109-B993-DD99B06DF7CC}"/>
              </a:ext>
            </a:extLst>
          </p:cNvPr>
          <p:cNvCxnSpPr>
            <a:cxnSpLocks/>
          </p:cNvCxnSpPr>
          <p:nvPr/>
        </p:nvCxnSpPr>
        <p:spPr>
          <a:xfrm>
            <a:off x="7726478" y="2441185"/>
            <a:ext cx="0" cy="5808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3128EB12-8838-4A48-8AAD-C587D503DB38}"/>
              </a:ext>
            </a:extLst>
          </p:cNvPr>
          <p:cNvCxnSpPr>
            <a:cxnSpLocks/>
          </p:cNvCxnSpPr>
          <p:nvPr/>
        </p:nvCxnSpPr>
        <p:spPr>
          <a:xfrm>
            <a:off x="7726478" y="3011428"/>
            <a:ext cx="0" cy="775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346">
            <a:extLst>
              <a:ext uri="{FF2B5EF4-FFF2-40B4-BE49-F238E27FC236}">
                <a16:creationId xmlns:a16="http://schemas.microsoft.com/office/drawing/2014/main" id="{4CE487F4-AA47-4C4A-8A41-83BE6DA3A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572" y="2904844"/>
            <a:ext cx="457387" cy="442141"/>
          </a:xfrm>
          <a:prstGeom prst="rect">
            <a:avLst/>
          </a:prstGeom>
        </p:spPr>
      </p:pic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D3006950-88B2-4D9F-A0A1-D18D2F2E11E9}"/>
              </a:ext>
            </a:extLst>
          </p:cNvPr>
          <p:cNvCxnSpPr>
            <a:cxnSpLocks/>
          </p:cNvCxnSpPr>
          <p:nvPr/>
        </p:nvCxnSpPr>
        <p:spPr>
          <a:xfrm>
            <a:off x="8078073" y="3006331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>
            <a:extLst>
              <a:ext uri="{FF2B5EF4-FFF2-40B4-BE49-F238E27FC236}">
                <a16:creationId xmlns:a16="http://schemas.microsoft.com/office/drawing/2014/main" id="{156B606E-8EDC-4A9A-AE6D-0B8795D28F6A}"/>
              </a:ext>
            </a:extLst>
          </p:cNvPr>
          <p:cNvSpPr/>
          <p:nvPr/>
        </p:nvSpPr>
        <p:spPr>
          <a:xfrm>
            <a:off x="7819463" y="3120048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A82BD9E7-DF46-4127-9F3C-718EC9C35255}"/>
              </a:ext>
            </a:extLst>
          </p:cNvPr>
          <p:cNvSpPr txBox="1"/>
          <p:nvPr/>
        </p:nvSpPr>
        <p:spPr>
          <a:xfrm>
            <a:off x="7851000" y="3147739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75AD805E-A6CF-496B-A358-75A7CB163D4D}"/>
              </a:ext>
            </a:extLst>
          </p:cNvPr>
          <p:cNvCxnSpPr>
            <a:cxnSpLocks/>
          </p:cNvCxnSpPr>
          <p:nvPr/>
        </p:nvCxnSpPr>
        <p:spPr>
          <a:xfrm>
            <a:off x="7726478" y="3006331"/>
            <a:ext cx="154378" cy="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F4AD9D07-9D91-4F98-A638-B0400EDCFCDC}"/>
              </a:ext>
            </a:extLst>
          </p:cNvPr>
          <p:cNvSpPr txBox="1"/>
          <p:nvPr/>
        </p:nvSpPr>
        <p:spPr>
          <a:xfrm>
            <a:off x="8305629" y="3038675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Actuators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DC591993-9D3D-4D5A-B3F4-DBA301D442AC}"/>
              </a:ext>
            </a:extLst>
          </p:cNvPr>
          <p:cNvSpPr txBox="1"/>
          <p:nvPr/>
        </p:nvSpPr>
        <p:spPr>
          <a:xfrm>
            <a:off x="7484025" y="3795360"/>
            <a:ext cx="11993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High current actuators</a:t>
            </a:r>
          </a:p>
        </p:txBody>
      </p: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0BD678C9-1F0E-494F-991B-6F63263CDF54}"/>
              </a:ext>
            </a:extLst>
          </p:cNvPr>
          <p:cNvCxnSpPr>
            <a:cxnSpLocks/>
          </p:cNvCxnSpPr>
          <p:nvPr/>
        </p:nvCxnSpPr>
        <p:spPr>
          <a:xfrm>
            <a:off x="6928550" y="2932533"/>
            <a:ext cx="6406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0A18E40C-8725-4308-AD3D-BE6C91E4A5BC}"/>
              </a:ext>
            </a:extLst>
          </p:cNvPr>
          <p:cNvSpPr txBox="1"/>
          <p:nvPr/>
        </p:nvSpPr>
        <p:spPr>
          <a:xfrm>
            <a:off x="7357066" y="456724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Zonal controllers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CEE675DC-E72D-428C-A096-9C735ED86F99}"/>
              </a:ext>
            </a:extLst>
          </p:cNvPr>
          <p:cNvSpPr txBox="1"/>
          <p:nvPr/>
        </p:nvSpPr>
        <p:spPr>
          <a:xfrm>
            <a:off x="693935" y="3804814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48V PDU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pic>
        <p:nvPicPr>
          <p:cNvPr id="359" name="Picture 358">
            <a:extLst>
              <a:ext uri="{FF2B5EF4-FFF2-40B4-BE49-F238E27FC236}">
                <a16:creationId xmlns:a16="http://schemas.microsoft.com/office/drawing/2014/main" id="{89DB107F-7A91-4D5D-A860-34A9FC50F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47756" y="897499"/>
            <a:ext cx="457387" cy="442141"/>
          </a:xfrm>
          <a:prstGeom prst="rect">
            <a:avLst/>
          </a:prstGeom>
        </p:spPr>
      </p:pic>
      <p:sp>
        <p:nvSpPr>
          <p:cNvPr id="360" name="Rectangle 359">
            <a:extLst>
              <a:ext uri="{FF2B5EF4-FFF2-40B4-BE49-F238E27FC236}">
                <a16:creationId xmlns:a16="http://schemas.microsoft.com/office/drawing/2014/main" id="{7C894B79-71BD-42E1-ABEB-6F692890A85F}"/>
              </a:ext>
            </a:extLst>
          </p:cNvPr>
          <p:cNvSpPr/>
          <p:nvPr/>
        </p:nvSpPr>
        <p:spPr>
          <a:xfrm flipH="1">
            <a:off x="5137445" y="1112703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0C14FAA9-629A-4A28-8048-404FE2992736}"/>
              </a:ext>
            </a:extLst>
          </p:cNvPr>
          <p:cNvSpPr txBox="1"/>
          <p:nvPr/>
        </p:nvSpPr>
        <p:spPr>
          <a:xfrm flipH="1">
            <a:off x="5168982" y="1140394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pic>
        <p:nvPicPr>
          <p:cNvPr id="362" name="Picture 361">
            <a:extLst>
              <a:ext uri="{FF2B5EF4-FFF2-40B4-BE49-F238E27FC236}">
                <a16:creationId xmlns:a16="http://schemas.microsoft.com/office/drawing/2014/main" id="{A729DE23-4C47-4700-AD7B-69CB5B2CA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29934" y="1761427"/>
            <a:ext cx="442001" cy="427268"/>
          </a:xfrm>
          <a:prstGeom prst="rect">
            <a:avLst/>
          </a:prstGeom>
        </p:spPr>
      </p:pic>
      <p:sp>
        <p:nvSpPr>
          <p:cNvPr id="363" name="Rectangle 362">
            <a:extLst>
              <a:ext uri="{FF2B5EF4-FFF2-40B4-BE49-F238E27FC236}">
                <a16:creationId xmlns:a16="http://schemas.microsoft.com/office/drawing/2014/main" id="{85EBB71F-1D1F-4B69-947A-23B668010178}"/>
              </a:ext>
            </a:extLst>
          </p:cNvPr>
          <p:cNvSpPr/>
          <p:nvPr/>
        </p:nvSpPr>
        <p:spPr>
          <a:xfrm flipH="1">
            <a:off x="5216432" y="1960622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44F8FCB1-2B5B-4B5C-AF5E-9F95323451B8}"/>
              </a:ext>
            </a:extLst>
          </p:cNvPr>
          <p:cNvSpPr txBox="1"/>
          <p:nvPr/>
        </p:nvSpPr>
        <p:spPr>
          <a:xfrm flipH="1">
            <a:off x="5292504" y="2013392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B6333AEC-9979-447C-8D19-26E7391B29D6}"/>
              </a:ext>
            </a:extLst>
          </p:cNvPr>
          <p:cNvCxnSpPr>
            <a:cxnSpLocks/>
          </p:cNvCxnSpPr>
          <p:nvPr/>
        </p:nvCxnSpPr>
        <p:spPr>
          <a:xfrm>
            <a:off x="4630557" y="1850190"/>
            <a:ext cx="730431" cy="1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28CDEA11-3354-4D0F-A2EA-7D9448CD6121}"/>
              </a:ext>
            </a:extLst>
          </p:cNvPr>
          <p:cNvSpPr txBox="1"/>
          <p:nvPr/>
        </p:nvSpPr>
        <p:spPr>
          <a:xfrm>
            <a:off x="4163956" y="792120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DC_DC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0AE06A66-035D-406D-A83B-8EC158E9D4FB}"/>
              </a:ext>
            </a:extLst>
          </p:cNvPr>
          <p:cNvSpPr txBox="1"/>
          <p:nvPr/>
        </p:nvSpPr>
        <p:spPr>
          <a:xfrm>
            <a:off x="4200075" y="1631343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BATT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21922B8-5A88-4DDD-B3CD-B8B6F32C28F7}"/>
              </a:ext>
            </a:extLst>
          </p:cNvPr>
          <p:cNvCxnSpPr>
            <a:cxnSpLocks/>
          </p:cNvCxnSpPr>
          <p:nvPr/>
        </p:nvCxnSpPr>
        <p:spPr>
          <a:xfrm>
            <a:off x="3959706" y="995345"/>
            <a:ext cx="13327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0C85BD85-B150-4A09-AEBF-DB68B671ABA8}"/>
              </a:ext>
            </a:extLst>
          </p:cNvPr>
          <p:cNvGrpSpPr/>
          <p:nvPr/>
        </p:nvGrpSpPr>
        <p:grpSpPr>
          <a:xfrm rot="5400000">
            <a:off x="5584205" y="1126769"/>
            <a:ext cx="722251" cy="480303"/>
            <a:chOff x="4656623" y="3617521"/>
            <a:chExt cx="722251" cy="480303"/>
          </a:xfrm>
        </p:grpSpPr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05BCD187-E6C0-45FA-8AD3-72EF723D0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8331" y="3617521"/>
              <a:ext cx="520543" cy="479982"/>
            </a:xfrm>
            <a:prstGeom prst="rect">
              <a:avLst/>
            </a:prstGeom>
          </p:spPr>
        </p:pic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D69796FB-A67D-41AF-AF42-515FC7278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6623" y="3706172"/>
              <a:ext cx="2041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2E4C9B7A-4E71-4F2C-899A-0798B58EC3FB}"/>
                </a:ext>
              </a:extLst>
            </p:cNvPr>
            <p:cNvSpPr/>
            <p:nvPr/>
          </p:nvSpPr>
          <p:spPr>
            <a:xfrm>
              <a:off x="4906971" y="3907301"/>
              <a:ext cx="440359" cy="190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5FCAC617-E8C6-4208-9238-12ADB52EE766}"/>
                </a:ext>
              </a:extLst>
            </p:cNvPr>
            <p:cNvSpPr txBox="1"/>
            <p:nvPr/>
          </p:nvSpPr>
          <p:spPr>
            <a:xfrm>
              <a:off x="4950944" y="3907303"/>
              <a:ext cx="3994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/>
                <a:t>HSSC</a:t>
              </a:r>
            </a:p>
          </p:txBody>
        </p:sp>
      </p:grp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A133D2A2-428B-4083-B639-BF170B6F7A41}"/>
              </a:ext>
            </a:extLst>
          </p:cNvPr>
          <p:cNvCxnSpPr/>
          <p:nvPr/>
        </p:nvCxnSpPr>
        <p:spPr>
          <a:xfrm>
            <a:off x="5568450" y="995345"/>
            <a:ext cx="5283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0C844F33-5B70-4C50-AF76-21A75ED171DF}"/>
              </a:ext>
            </a:extLst>
          </p:cNvPr>
          <p:cNvCxnSpPr/>
          <p:nvPr/>
        </p:nvCxnSpPr>
        <p:spPr>
          <a:xfrm>
            <a:off x="6096831" y="1709959"/>
            <a:ext cx="0" cy="15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7" name="Picture 376">
            <a:extLst>
              <a:ext uri="{FF2B5EF4-FFF2-40B4-BE49-F238E27FC236}">
                <a16:creationId xmlns:a16="http://schemas.microsoft.com/office/drawing/2014/main" id="{BCFC51BB-4914-49E7-8820-C88A42285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005" y="2826558"/>
            <a:ext cx="457387" cy="442141"/>
          </a:xfrm>
          <a:prstGeom prst="rect">
            <a:avLst/>
          </a:prstGeom>
        </p:spPr>
      </p:pic>
      <p:sp>
        <p:nvSpPr>
          <p:cNvPr id="378" name="Rectangle 377">
            <a:extLst>
              <a:ext uri="{FF2B5EF4-FFF2-40B4-BE49-F238E27FC236}">
                <a16:creationId xmlns:a16="http://schemas.microsoft.com/office/drawing/2014/main" id="{5302822E-CD5D-4F2D-B0D8-EF1EED999EE2}"/>
              </a:ext>
            </a:extLst>
          </p:cNvPr>
          <p:cNvSpPr/>
          <p:nvPr/>
        </p:nvSpPr>
        <p:spPr>
          <a:xfrm>
            <a:off x="6637694" y="3041762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6ECCF58-A112-4AD6-9834-EDF715F79F15}"/>
              </a:ext>
            </a:extLst>
          </p:cNvPr>
          <p:cNvSpPr txBox="1"/>
          <p:nvPr/>
        </p:nvSpPr>
        <p:spPr>
          <a:xfrm>
            <a:off x="6669231" y="3069453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65088CDE-7FF7-43E8-B9AD-5AA8A5F1E141}"/>
              </a:ext>
            </a:extLst>
          </p:cNvPr>
          <p:cNvCxnSpPr>
            <a:cxnSpLocks/>
          </p:cNvCxnSpPr>
          <p:nvPr/>
        </p:nvCxnSpPr>
        <p:spPr>
          <a:xfrm>
            <a:off x="6096831" y="995345"/>
            <a:ext cx="63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>
            <a:extLst>
              <a:ext uri="{FF2B5EF4-FFF2-40B4-BE49-F238E27FC236}">
                <a16:creationId xmlns:a16="http://schemas.microsoft.com/office/drawing/2014/main" id="{B16F93F9-D85A-43CB-AFBD-23BC3351740D}"/>
              </a:ext>
            </a:extLst>
          </p:cNvPr>
          <p:cNvCxnSpPr>
            <a:cxnSpLocks/>
          </p:cNvCxnSpPr>
          <p:nvPr/>
        </p:nvCxnSpPr>
        <p:spPr>
          <a:xfrm flipV="1">
            <a:off x="7006981" y="992827"/>
            <a:ext cx="624401" cy="27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2" name="Picture 381">
            <a:extLst>
              <a:ext uri="{FF2B5EF4-FFF2-40B4-BE49-F238E27FC236}">
                <a16:creationId xmlns:a16="http://schemas.microsoft.com/office/drawing/2014/main" id="{A0AAD8BA-53B7-43DD-B195-A2BA9E0CD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705" y="3813750"/>
            <a:ext cx="457387" cy="442141"/>
          </a:xfrm>
          <a:prstGeom prst="rect">
            <a:avLst/>
          </a:prstGeom>
        </p:spPr>
      </p:pic>
      <p:sp>
        <p:nvSpPr>
          <p:cNvPr id="383" name="Rectangle 382">
            <a:extLst>
              <a:ext uri="{FF2B5EF4-FFF2-40B4-BE49-F238E27FC236}">
                <a16:creationId xmlns:a16="http://schemas.microsoft.com/office/drawing/2014/main" id="{31CC2389-13C1-43D6-92CB-BC37158A2E2A}"/>
              </a:ext>
            </a:extLst>
          </p:cNvPr>
          <p:cNvSpPr/>
          <p:nvPr/>
        </p:nvSpPr>
        <p:spPr>
          <a:xfrm>
            <a:off x="6596394" y="4028954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F14DAFD3-FD97-4925-BB27-A0EF5941994A}"/>
              </a:ext>
            </a:extLst>
          </p:cNvPr>
          <p:cNvSpPr txBox="1"/>
          <p:nvPr/>
        </p:nvSpPr>
        <p:spPr>
          <a:xfrm>
            <a:off x="6627931" y="4056645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id="{914754E6-EBE1-48F6-8A39-23AAC403A89E}"/>
              </a:ext>
            </a:extLst>
          </p:cNvPr>
          <p:cNvCxnSpPr>
            <a:cxnSpLocks/>
          </p:cNvCxnSpPr>
          <p:nvPr/>
        </p:nvCxnSpPr>
        <p:spPr>
          <a:xfrm>
            <a:off x="6920178" y="3904569"/>
            <a:ext cx="6406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B3F58EF5-D40B-4FB1-958A-B68F1A0B53BE}"/>
              </a:ext>
            </a:extLst>
          </p:cNvPr>
          <p:cNvSpPr txBox="1"/>
          <p:nvPr/>
        </p:nvSpPr>
        <p:spPr>
          <a:xfrm>
            <a:off x="4925389" y="2250129"/>
            <a:ext cx="13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Input protection</a:t>
            </a:r>
          </a:p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switches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404A10FD-9FB0-4450-BDE2-62AB097088B7}"/>
              </a:ext>
            </a:extLst>
          </p:cNvPr>
          <p:cNvSpPr txBox="1"/>
          <p:nvPr/>
        </p:nvSpPr>
        <p:spPr>
          <a:xfrm>
            <a:off x="6030833" y="1386353"/>
            <a:ext cx="13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Divert/balancer</a:t>
            </a:r>
          </a:p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switch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CBB79EC-9B96-4276-A272-307778E7D5FF}"/>
              </a:ext>
            </a:extLst>
          </p:cNvPr>
          <p:cNvSpPr txBox="1"/>
          <p:nvPr/>
        </p:nvSpPr>
        <p:spPr>
          <a:xfrm>
            <a:off x="5257810" y="3981802"/>
            <a:ext cx="13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Load driving</a:t>
            </a:r>
          </a:p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switches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nimBg="1"/>
      <p:bldP spid="357" grpId="0" animBg="1"/>
      <p:bldP spid="358" grpId="0" animBg="1"/>
      <p:bldP spid="386" grpId="0" animBg="1"/>
      <p:bldP spid="387" grpId="0" animBg="1"/>
      <p:bldP spid="388" grpId="0" animBg="1"/>
      <p:bldP spid="3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96" y="41855"/>
            <a:ext cx="8978900" cy="610791"/>
          </a:xfrm>
        </p:spPr>
        <p:txBody>
          <a:bodyPr/>
          <a:lstStyle/>
          <a:p>
            <a:r>
              <a:rPr lang="en-US" dirty="0"/>
              <a:t>BMS disconnect switch key challenges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9FE69C-8635-418C-9C65-EE0534F70548}"/>
              </a:ext>
            </a:extLst>
          </p:cNvPr>
          <p:cNvSpPr txBox="1">
            <a:spLocks/>
          </p:cNvSpPr>
          <p:nvPr/>
        </p:nvSpPr>
        <p:spPr bwMode="auto">
          <a:xfrm>
            <a:off x="323876" y="468810"/>
            <a:ext cx="3516093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55667-271F-468A-8573-5353635E2449}"/>
              </a:ext>
            </a:extLst>
          </p:cNvPr>
          <p:cNvSpPr txBox="1"/>
          <p:nvPr/>
        </p:nvSpPr>
        <p:spPr>
          <a:xfrm>
            <a:off x="3839474" y="609612"/>
            <a:ext cx="5039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BMS circuit breaker key considerations: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Back to back switches to interrupt current from and to the cells – </a:t>
            </a:r>
            <a:r>
              <a:rPr lang="en-US" sz="1200" b="1" u="sng" dirty="0"/>
              <a:t>Need separate CHG and DSG control </a:t>
            </a:r>
          </a:p>
          <a:p>
            <a:endParaRPr lang="en-US" sz="1200" dirty="0"/>
          </a:p>
          <a:p>
            <a:pPr marL="552345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Keep the CHG ON and DSG OFF during deep discharge state</a:t>
            </a:r>
          </a:p>
          <a:p>
            <a:pPr marL="552345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Keep CHG OFF and DSG ON during vehicle sleep state to keep the always ON ECUs/loads powered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High current (~150A, 1kA peak) path needing parallel FET driving – </a:t>
            </a:r>
            <a:r>
              <a:rPr lang="en-US" sz="1200" b="1" u="sng" dirty="0"/>
              <a:t>Strong gate drive outputs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Trend towards BMS ECU level IQ &lt; 100µA – </a:t>
            </a:r>
          </a:p>
          <a:p>
            <a:r>
              <a:rPr lang="en-US" sz="1200" b="1" dirty="0"/>
              <a:t>    </a:t>
            </a:r>
            <a:r>
              <a:rPr lang="en-US" sz="1200" b="1" u="sng" dirty="0"/>
              <a:t>Low IQ (&lt;35µA) </a:t>
            </a:r>
            <a:r>
              <a:rPr lang="en-US" sz="1200" dirty="0"/>
              <a:t>HSS controller with FETs ON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Reverse battery protection (input and output side)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Undesired opening of the switches not allowed  –  Gate driver diagnosis, FET diagnosis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u="sng" dirty="0"/>
              <a:t>HS, LS overcurrent protection sensing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AFE08-E33D-41F3-8FDF-9BD6743E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4" y="684776"/>
            <a:ext cx="3052097" cy="1743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2F9323-182F-4B4B-8A61-CDF056175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88" y="2605260"/>
            <a:ext cx="3052097" cy="19177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FB98BD-C679-434A-97BE-EA01BF7FBF8B}"/>
              </a:ext>
            </a:extLst>
          </p:cNvPr>
          <p:cNvSpPr/>
          <p:nvPr/>
        </p:nvSpPr>
        <p:spPr>
          <a:xfrm>
            <a:off x="869782" y="4067343"/>
            <a:ext cx="647114" cy="4755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AD2851-59AF-4B67-8203-2CE064DDCEE8}"/>
              </a:ext>
            </a:extLst>
          </p:cNvPr>
          <p:cNvSpPr/>
          <p:nvPr/>
        </p:nvSpPr>
        <p:spPr>
          <a:xfrm>
            <a:off x="804021" y="620517"/>
            <a:ext cx="647114" cy="4590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48" y="78499"/>
            <a:ext cx="8703246" cy="610791"/>
          </a:xfrm>
        </p:spPr>
        <p:txBody>
          <a:bodyPr/>
          <a:lstStyle/>
          <a:p>
            <a:r>
              <a:rPr lang="en-US" dirty="0"/>
              <a:t>FET diagnosis – </a:t>
            </a:r>
            <a:r>
              <a:rPr lang="en-US" dirty="0">
                <a:solidFill>
                  <a:schemeClr val="tx1"/>
                </a:solidFill>
              </a:rPr>
              <a:t>System architecture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36437D-AF62-43AC-883F-C6B4BA63B4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371" y="-1160586"/>
            <a:ext cx="7228658" cy="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34044-005F-4AD5-9200-AF895485A91D}"/>
              </a:ext>
            </a:extLst>
          </p:cNvPr>
          <p:cNvSpPr txBox="1"/>
          <p:nvPr/>
        </p:nvSpPr>
        <p:spPr>
          <a:xfrm>
            <a:off x="4465630" y="819771"/>
            <a:ext cx="4428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order to allow a self diagnosis of the MOSFET disconnect switch two or more parallel paths shall be implemented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38709-60C9-4455-A9DF-A9B2B20187E9}"/>
              </a:ext>
            </a:extLst>
          </p:cNvPr>
          <p:cNvSpPr txBox="1"/>
          <p:nvPr/>
        </p:nvSpPr>
        <p:spPr>
          <a:xfrm>
            <a:off x="4351623" y="3546165"/>
            <a:ext cx="479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IQ HSS controller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separate gate controls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B2B FETs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configured in </a:t>
            </a:r>
            <a:r>
              <a:rPr lang="en-US" sz="1400" b="1" i="1" dirty="0">
                <a:solidFill>
                  <a:srgbClr val="000000"/>
                </a:solidFill>
              </a:rPr>
              <a:t>c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ommon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source topology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ED5058-AFB4-4BB9-940D-3DF43F5A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65" y="865162"/>
            <a:ext cx="3254134" cy="3729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96ACAA-832A-4047-90A2-2FA2135E7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5" y="3701064"/>
            <a:ext cx="1530334" cy="915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FAE50A-C498-4CE4-8688-66399F1DAFB1}"/>
              </a:ext>
            </a:extLst>
          </p:cNvPr>
          <p:cNvSpPr txBox="1"/>
          <p:nvPr/>
        </p:nvSpPr>
        <p:spPr>
          <a:xfrm>
            <a:off x="4465630" y="1527386"/>
            <a:ext cx="442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this means one of the paths can be opened and the functionality of the  disconnect switch can be verified during vehicle operation without disconnecting the vehicle loads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C5C13-6E92-4407-955B-E064178E8B3E}"/>
              </a:ext>
            </a:extLst>
          </p:cNvPr>
          <p:cNvSpPr txBox="1"/>
          <p:nvPr/>
        </p:nvSpPr>
        <p:spPr>
          <a:xfrm>
            <a:off x="4465630" y="2354630"/>
            <a:ext cx="442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verification of the availability of the discharge function the voltage in between the  charge and discharge circuit breaker shall be measured.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ABF9F-BC6F-4722-B25C-787565067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28" y="1834329"/>
            <a:ext cx="366281" cy="339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298ED1-1378-4256-85CE-887B11C75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27" y="961627"/>
            <a:ext cx="366281" cy="3393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C1D901-EC5D-4B5F-8973-89D703FB8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9" y="3418296"/>
            <a:ext cx="366281" cy="33938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4800E2-F598-42CD-8346-D2A5FB049385}"/>
              </a:ext>
            </a:extLst>
          </p:cNvPr>
          <p:cNvCxnSpPr/>
          <p:nvPr/>
        </p:nvCxnSpPr>
        <p:spPr>
          <a:xfrm>
            <a:off x="1910340" y="737233"/>
            <a:ext cx="1737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FF6DB5-9086-4B16-B1F0-1BDADFFF530C}"/>
              </a:ext>
            </a:extLst>
          </p:cNvPr>
          <p:cNvCxnSpPr/>
          <p:nvPr/>
        </p:nvCxnSpPr>
        <p:spPr>
          <a:xfrm>
            <a:off x="1910340" y="1578950"/>
            <a:ext cx="1737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3A6CFDA-36BD-4C33-AF72-83C73038B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473" y="3046412"/>
            <a:ext cx="584150" cy="236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885937-BF18-4173-B031-F8B9D42D4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929" y="3084695"/>
            <a:ext cx="689499" cy="1914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49285D6-B188-4E6D-8271-E323D217F860}"/>
              </a:ext>
            </a:extLst>
          </p:cNvPr>
          <p:cNvSpPr/>
          <p:nvPr/>
        </p:nvSpPr>
        <p:spPr>
          <a:xfrm>
            <a:off x="2912012" y="1181689"/>
            <a:ext cx="457200" cy="255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238984-63E7-47B9-A070-BDFF2956A87C}"/>
              </a:ext>
            </a:extLst>
          </p:cNvPr>
          <p:cNvSpPr/>
          <p:nvPr/>
        </p:nvSpPr>
        <p:spPr>
          <a:xfrm>
            <a:off x="2912012" y="2904238"/>
            <a:ext cx="457200" cy="255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  <p:bldP spid="10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F523FD9-6C98-4CBC-A369-624C51680408}"/>
              </a:ext>
            </a:extLst>
          </p:cNvPr>
          <p:cNvSpPr/>
          <p:nvPr/>
        </p:nvSpPr>
        <p:spPr>
          <a:xfrm>
            <a:off x="5476090" y="3478843"/>
            <a:ext cx="3628226" cy="4745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ASIL-B development per ISO 26262, Limphome</a:t>
            </a:r>
          </a:p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FET failure diagnostics, BIST for safety mechanism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80B3BA4-9860-4A09-823A-864E5B6032BD}"/>
              </a:ext>
            </a:extLst>
          </p:cNvPr>
          <p:cNvSpPr/>
          <p:nvPr/>
        </p:nvSpPr>
        <p:spPr>
          <a:xfrm>
            <a:off x="5439816" y="2855619"/>
            <a:ext cx="3657623" cy="3893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 MCU IO demand, daisy chain capable</a:t>
            </a:r>
          </a:p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Accurate digital current,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Vout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temp diagnostics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A40191E-E58B-4212-B594-067BD15E4974}"/>
              </a:ext>
            </a:extLst>
          </p:cNvPr>
          <p:cNvSpPr/>
          <p:nvPr/>
        </p:nvSpPr>
        <p:spPr>
          <a:xfrm>
            <a:off x="5432900" y="2204018"/>
            <a:ext cx="3691971" cy="4517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Reduced battery drain in low power mode, &lt;20uA IQ</a:t>
            </a:r>
          </a:p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Configurable auto wake-up without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MCU intervention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100D0C5-BBA1-43CC-8DC6-FC29F23778C3}"/>
              </a:ext>
            </a:extLst>
          </p:cNvPr>
          <p:cNvSpPr/>
          <p:nvPr/>
        </p:nvSpPr>
        <p:spPr>
          <a:xfrm>
            <a:off x="5439816" y="1561502"/>
            <a:ext cx="3685056" cy="396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 capacitive load peak current</a:t>
            </a:r>
          </a:p>
          <a:p>
            <a:pPr marL="285736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Configurable charging methods for load inrush profiles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81EB9F-7962-469F-B73F-D1D3AE11C846}"/>
              </a:ext>
            </a:extLst>
          </p:cNvPr>
          <p:cNvSpPr/>
          <p:nvPr/>
        </p:nvSpPr>
        <p:spPr>
          <a:xfrm>
            <a:off x="5392558" y="922002"/>
            <a:ext cx="3736619" cy="400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88601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Programmable I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curve and current limit</a:t>
            </a:r>
          </a:p>
          <a:p>
            <a:pPr marL="388601" marR="0" lvl="0" indent="-182872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 MCU overhead with embedded I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21A16-67B2-BC4B-BD6D-47B5BBB3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82" y="64858"/>
            <a:ext cx="9070109" cy="610791"/>
          </a:xfrm>
        </p:spPr>
        <p:txBody>
          <a:bodyPr/>
          <a:lstStyle/>
          <a:p>
            <a:r>
              <a:rPr lang="en-US" dirty="0"/>
              <a:t>Power distribution/Zone circuit breaker </a:t>
            </a:r>
            <a:r>
              <a:rPr lang="en-US" sz="2400" dirty="0"/>
              <a:t>key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629C5-FB73-824D-B945-E34D31974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7888F-6AF7-4263-B69D-592D8C33BAC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43E3EB-682D-430A-8BA5-F20162E59A48}"/>
              </a:ext>
            </a:extLst>
          </p:cNvPr>
          <p:cNvGrpSpPr/>
          <p:nvPr/>
        </p:nvGrpSpPr>
        <p:grpSpPr>
          <a:xfrm>
            <a:off x="4358733" y="822650"/>
            <a:ext cx="1227650" cy="578886"/>
            <a:chOff x="1413891" y="1546557"/>
            <a:chExt cx="1404952" cy="633652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71910734-99C0-4461-91A5-AFC84561E57F}"/>
                </a:ext>
              </a:extLst>
            </p:cNvPr>
            <p:cNvSpPr/>
            <p:nvPr/>
          </p:nvSpPr>
          <p:spPr>
            <a:xfrm>
              <a:off x="1413891" y="1546557"/>
              <a:ext cx="1404952" cy="6336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Wire protection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E4F0A9-C3F2-498D-AD0D-D23DD5276E5E}"/>
                </a:ext>
              </a:extLst>
            </p:cNvPr>
            <p:cNvCxnSpPr/>
            <p:nvPr/>
          </p:nvCxnSpPr>
          <p:spPr>
            <a:xfrm>
              <a:off x="1652168" y="1748555"/>
              <a:ext cx="9362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ghtning Bolt 47">
              <a:extLst>
                <a:ext uri="{FF2B5EF4-FFF2-40B4-BE49-F238E27FC236}">
                  <a16:creationId xmlns:a16="http://schemas.microsoft.com/office/drawing/2014/main" id="{B277847A-5266-47B6-90E9-AC86D5BC0357}"/>
                </a:ext>
              </a:extLst>
            </p:cNvPr>
            <p:cNvSpPr/>
            <p:nvPr/>
          </p:nvSpPr>
          <p:spPr>
            <a:xfrm>
              <a:off x="1999437" y="1634193"/>
              <a:ext cx="224231" cy="285814"/>
            </a:xfrm>
            <a:prstGeom prst="lightningBol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991245-6A5A-4B89-989D-13EE89573D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2167" y="1631294"/>
              <a:ext cx="6734" cy="23156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E818B71-67E7-4519-BAEF-1B8F5BAE6B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6403" y="1630461"/>
              <a:ext cx="6734" cy="23156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76DCB44-13D5-4DB3-BB21-BD2710CE578A}"/>
                </a:ext>
              </a:extLst>
            </p:cNvPr>
            <p:cNvCxnSpPr/>
            <p:nvPr/>
          </p:nvCxnSpPr>
          <p:spPr>
            <a:xfrm>
              <a:off x="1471009" y="1976631"/>
              <a:ext cx="1280472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9A0EE-7047-4A3F-A2E3-52212ABCE631}"/>
              </a:ext>
            </a:extLst>
          </p:cNvPr>
          <p:cNvGrpSpPr/>
          <p:nvPr/>
        </p:nvGrpSpPr>
        <p:grpSpPr>
          <a:xfrm>
            <a:off x="4348300" y="2102638"/>
            <a:ext cx="1268654" cy="594225"/>
            <a:chOff x="3665995" y="2081784"/>
            <a:chExt cx="1268654" cy="5942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C56977-5EBD-465B-A3BE-7689C3B2755E}"/>
                </a:ext>
              </a:extLst>
            </p:cNvPr>
            <p:cNvGrpSpPr/>
            <p:nvPr/>
          </p:nvGrpSpPr>
          <p:grpSpPr>
            <a:xfrm>
              <a:off x="3665995" y="2081784"/>
              <a:ext cx="1268654" cy="594225"/>
              <a:chOff x="3665995" y="2081784"/>
              <a:chExt cx="1268654" cy="594225"/>
            </a:xfrm>
          </p:grpSpPr>
          <p:sp>
            <p:nvSpPr>
              <p:cNvPr id="41" name="Rounded Rectangle 8">
                <a:extLst>
                  <a:ext uri="{FF2B5EF4-FFF2-40B4-BE49-F238E27FC236}">
                    <a16:creationId xmlns:a16="http://schemas.microsoft.com/office/drawing/2014/main" id="{66CA81A4-24E3-48BF-97E4-34ADD918080D}"/>
                  </a:ext>
                </a:extLst>
              </p:cNvPr>
              <p:cNvSpPr/>
              <p:nvPr/>
            </p:nvSpPr>
            <p:spPr>
              <a:xfrm>
                <a:off x="3665995" y="2121273"/>
                <a:ext cx="1268654" cy="55473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Low power </a:t>
                </a:r>
                <a:r>
                  <a:rPr lang="en-US" sz="900" b="1" dirty="0">
                    <a:solidFill>
                      <a:srgbClr val="FFFFFF"/>
                    </a:solidFill>
                    <a:latin typeface="Arial"/>
                  </a:rPr>
                  <a:t>m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ode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5F8507E-F04A-44AC-AE2B-A9765EB92DD2}"/>
                  </a:ext>
                </a:extLst>
              </p:cNvPr>
              <p:cNvGrpSpPr/>
              <p:nvPr/>
            </p:nvGrpSpPr>
            <p:grpSpPr>
              <a:xfrm>
                <a:off x="4063746" y="2081784"/>
                <a:ext cx="464058" cy="464058"/>
                <a:chOff x="4090416" y="2077974"/>
                <a:chExt cx="464058" cy="464058"/>
              </a:xfrm>
              <a:solidFill>
                <a:schemeClr val="bg1"/>
              </a:solidFill>
            </p:grpSpPr>
            <p:pic>
              <p:nvPicPr>
                <p:cNvPr id="5" name="Graphic 4" descr="Battery charging">
                  <a:extLst>
                    <a:ext uri="{FF2B5EF4-FFF2-40B4-BE49-F238E27FC236}">
                      <a16:creationId xmlns:a16="http://schemas.microsoft.com/office/drawing/2014/main" id="{E7D39E44-61EB-41BA-877E-D72E4586B6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0416" y="2077974"/>
                  <a:ext cx="464058" cy="464058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6D1DC2A-473C-4C84-80CA-49E63F02C16A}"/>
                    </a:ext>
                  </a:extLst>
                </p:cNvPr>
                <p:cNvSpPr/>
                <p:nvPr/>
              </p:nvSpPr>
              <p:spPr>
                <a:xfrm>
                  <a:off x="4147185" y="2226945"/>
                  <a:ext cx="53340" cy="1543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8F0B278-7CE6-49C7-A2FE-D8E294956679}"/>
                </a:ext>
              </a:extLst>
            </p:cNvPr>
            <p:cNvCxnSpPr/>
            <p:nvPr/>
          </p:nvCxnSpPr>
          <p:spPr>
            <a:xfrm>
              <a:off x="3705750" y="2493877"/>
              <a:ext cx="115625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C094CA-F492-4C67-ACF5-9F0022DCE9F4}"/>
              </a:ext>
            </a:extLst>
          </p:cNvPr>
          <p:cNvGrpSpPr/>
          <p:nvPr/>
        </p:nvGrpSpPr>
        <p:grpSpPr>
          <a:xfrm>
            <a:off x="4216395" y="1498410"/>
            <a:ext cx="1505713" cy="566490"/>
            <a:chOff x="6297470" y="3346683"/>
            <a:chExt cx="1704553" cy="658168"/>
          </a:xfrm>
        </p:grpSpPr>
        <p:sp>
          <p:nvSpPr>
            <p:cNvPr id="42" name="Rounded Rectangle 9">
              <a:extLst>
                <a:ext uri="{FF2B5EF4-FFF2-40B4-BE49-F238E27FC236}">
                  <a16:creationId xmlns:a16="http://schemas.microsoft.com/office/drawing/2014/main" id="{26D9A7EF-9324-4F84-8483-1CE01A503A3C}"/>
                </a:ext>
              </a:extLst>
            </p:cNvPr>
            <p:cNvSpPr/>
            <p:nvPr/>
          </p:nvSpPr>
          <p:spPr>
            <a:xfrm>
              <a:off x="6440400" y="3346683"/>
              <a:ext cx="1430504" cy="64037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FFC2F28-2DC3-4755-B430-473A7760B6B0}"/>
                </a:ext>
              </a:extLst>
            </p:cNvPr>
            <p:cNvCxnSpPr/>
            <p:nvPr/>
          </p:nvCxnSpPr>
          <p:spPr>
            <a:xfrm>
              <a:off x="6503553" y="3770841"/>
              <a:ext cx="1280472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18F14F-7CD1-416C-9BA8-235189EDDDEE}"/>
                </a:ext>
              </a:extLst>
            </p:cNvPr>
            <p:cNvSpPr txBox="1"/>
            <p:nvPr/>
          </p:nvSpPr>
          <p:spPr>
            <a:xfrm>
              <a:off x="6648675" y="3353551"/>
              <a:ext cx="209126" cy="482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C8B48D-A8B5-43A0-B57D-CEAFE4031098}"/>
                </a:ext>
              </a:extLst>
            </p:cNvPr>
            <p:cNvSpPr txBox="1"/>
            <p:nvPr/>
          </p:nvSpPr>
          <p:spPr>
            <a:xfrm>
              <a:off x="6297470" y="3754541"/>
              <a:ext cx="1704553" cy="250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Capacitive charge </a:t>
              </a:r>
              <a:r>
                <a:rPr lang="en-US" sz="800" b="1" dirty="0">
                  <a:solidFill>
                    <a:srgbClr val="FFFFFF"/>
                  </a:solidFill>
                  <a:latin typeface="Arial"/>
                </a:rPr>
                <a:t>m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ode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2AFEBBC-2BCE-4580-B428-A304A9DCE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8458" y="3381981"/>
              <a:ext cx="814388" cy="48650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305F64-F5B3-4BB8-A9E8-BC15B94B3DCF}"/>
              </a:ext>
            </a:extLst>
          </p:cNvPr>
          <p:cNvGrpSpPr/>
          <p:nvPr/>
        </p:nvGrpSpPr>
        <p:grpSpPr>
          <a:xfrm>
            <a:off x="4177518" y="3431021"/>
            <a:ext cx="1530096" cy="570236"/>
            <a:chOff x="7751093" y="3340377"/>
            <a:chExt cx="1704553" cy="637347"/>
          </a:xfrm>
        </p:grpSpPr>
        <p:sp>
          <p:nvSpPr>
            <p:cNvPr id="61" name="Rounded Rectangle 9">
              <a:extLst>
                <a:ext uri="{FF2B5EF4-FFF2-40B4-BE49-F238E27FC236}">
                  <a16:creationId xmlns:a16="http://schemas.microsoft.com/office/drawing/2014/main" id="{A6E2975A-B52C-4461-9963-8A54D72C2EAA}"/>
                </a:ext>
              </a:extLst>
            </p:cNvPr>
            <p:cNvSpPr/>
            <p:nvPr/>
          </p:nvSpPr>
          <p:spPr>
            <a:xfrm>
              <a:off x="7949547" y="3340377"/>
              <a:ext cx="1404952" cy="63365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229F4F-41AC-4804-BBF0-7E63CC83CDC5}"/>
                </a:ext>
              </a:extLst>
            </p:cNvPr>
            <p:cNvSpPr txBox="1"/>
            <p:nvPr/>
          </p:nvSpPr>
          <p:spPr>
            <a:xfrm>
              <a:off x="7751093" y="3719725"/>
              <a:ext cx="1704553" cy="25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Functional safety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9EAC224-B26D-4A97-9074-2E7DB592C8AD}"/>
                </a:ext>
              </a:extLst>
            </p:cNvPr>
            <p:cNvCxnSpPr/>
            <p:nvPr/>
          </p:nvCxnSpPr>
          <p:spPr>
            <a:xfrm>
              <a:off x="8012699" y="3764537"/>
              <a:ext cx="12804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E1C672-920B-40F5-8AE8-802F38B0A1DE}"/>
                </a:ext>
              </a:extLst>
            </p:cNvPr>
            <p:cNvSpPr txBox="1"/>
            <p:nvPr/>
          </p:nvSpPr>
          <p:spPr>
            <a:xfrm>
              <a:off x="8157821" y="3347247"/>
              <a:ext cx="205793" cy="464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825553C-9483-44BA-B9F6-6B3506CD6048}"/>
                </a:ext>
              </a:extLst>
            </p:cNvPr>
            <p:cNvSpPr txBox="1"/>
            <p:nvPr/>
          </p:nvSpPr>
          <p:spPr>
            <a:xfrm>
              <a:off x="8063763" y="3348344"/>
              <a:ext cx="1309013" cy="46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ASIL B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4EED445-B6CB-42EF-9920-B17C0D4C2502}"/>
              </a:ext>
            </a:extLst>
          </p:cNvPr>
          <p:cNvGrpSpPr/>
          <p:nvPr/>
        </p:nvGrpSpPr>
        <p:grpSpPr>
          <a:xfrm>
            <a:off x="4231686" y="2765211"/>
            <a:ext cx="1528933" cy="576936"/>
            <a:chOff x="7826051" y="3340377"/>
            <a:chExt cx="1704553" cy="644880"/>
          </a:xfrm>
        </p:grpSpPr>
        <p:sp>
          <p:nvSpPr>
            <p:cNvPr id="73" name="Rounded Rectangle 9">
              <a:extLst>
                <a:ext uri="{FF2B5EF4-FFF2-40B4-BE49-F238E27FC236}">
                  <a16:creationId xmlns:a16="http://schemas.microsoft.com/office/drawing/2014/main" id="{BF176BA9-BC8B-411B-9C8A-21DD7F62E4E1}"/>
                </a:ext>
              </a:extLst>
            </p:cNvPr>
            <p:cNvSpPr/>
            <p:nvPr/>
          </p:nvSpPr>
          <p:spPr>
            <a:xfrm>
              <a:off x="7949547" y="3340377"/>
              <a:ext cx="1404952" cy="63365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5212C98-951B-40A2-BC79-31B210CCF7C3}"/>
                </a:ext>
              </a:extLst>
            </p:cNvPr>
            <p:cNvSpPr txBox="1"/>
            <p:nvPr/>
          </p:nvSpPr>
          <p:spPr>
            <a:xfrm>
              <a:off x="7826051" y="3727241"/>
              <a:ext cx="1704553" cy="258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SPI interface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9F40ED2-C985-4237-A460-5CB9CAFC3E2C}"/>
                </a:ext>
              </a:extLst>
            </p:cNvPr>
            <p:cNvCxnSpPr/>
            <p:nvPr/>
          </p:nvCxnSpPr>
          <p:spPr>
            <a:xfrm>
              <a:off x="8012699" y="3764537"/>
              <a:ext cx="128047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9EDFE6-D226-4863-A5C6-812063AC29FF}"/>
                </a:ext>
              </a:extLst>
            </p:cNvPr>
            <p:cNvSpPr txBox="1"/>
            <p:nvPr/>
          </p:nvSpPr>
          <p:spPr>
            <a:xfrm>
              <a:off x="8157821" y="3347247"/>
              <a:ext cx="205950" cy="464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C93869C-5ED9-4AF3-B97A-137B003141ED}"/>
                </a:ext>
              </a:extLst>
            </p:cNvPr>
            <p:cNvSpPr txBox="1"/>
            <p:nvPr/>
          </p:nvSpPr>
          <p:spPr>
            <a:xfrm>
              <a:off x="8063764" y="3348344"/>
              <a:ext cx="1309012" cy="46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0" name="Graphic 79" descr="Share with person">
            <a:extLst>
              <a:ext uri="{FF2B5EF4-FFF2-40B4-BE49-F238E27FC236}">
                <a16:creationId xmlns:a16="http://schemas.microsoft.com/office/drawing/2014/main" id="{9BED4B43-B146-4EF1-9B74-D754F276E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4237" y="2710793"/>
            <a:ext cx="476250" cy="476250"/>
          </a:xfrm>
          <a:prstGeom prst="rect">
            <a:avLst/>
          </a:prstGeom>
        </p:spPr>
      </p:pic>
      <p:sp>
        <p:nvSpPr>
          <p:cNvPr id="388" name="Rectangle 387">
            <a:extLst>
              <a:ext uri="{FF2B5EF4-FFF2-40B4-BE49-F238E27FC236}">
                <a16:creationId xmlns:a16="http://schemas.microsoft.com/office/drawing/2014/main" id="{9A827184-8174-4E4D-9B8A-42772281ACE2}"/>
              </a:ext>
            </a:extLst>
          </p:cNvPr>
          <p:cNvSpPr/>
          <p:nvPr/>
        </p:nvSpPr>
        <p:spPr>
          <a:xfrm>
            <a:off x="2895335" y="860740"/>
            <a:ext cx="775491" cy="1295416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6AD034F0-836B-42D3-8864-57DDD44B5A94}"/>
              </a:ext>
            </a:extLst>
          </p:cNvPr>
          <p:cNvSpPr/>
          <p:nvPr/>
        </p:nvSpPr>
        <p:spPr>
          <a:xfrm>
            <a:off x="2922681" y="2362719"/>
            <a:ext cx="738327" cy="1295416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C45FC534-212F-4108-BA52-3B37B3E4CBC4}"/>
              </a:ext>
            </a:extLst>
          </p:cNvPr>
          <p:cNvSpPr/>
          <p:nvPr/>
        </p:nvSpPr>
        <p:spPr>
          <a:xfrm>
            <a:off x="365230" y="885596"/>
            <a:ext cx="2130932" cy="353192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1B16F374-6B41-4C11-80E9-24DD7952B12B}"/>
              </a:ext>
            </a:extLst>
          </p:cNvPr>
          <p:cNvCxnSpPr>
            <a:cxnSpLocks/>
          </p:cNvCxnSpPr>
          <p:nvPr/>
        </p:nvCxnSpPr>
        <p:spPr>
          <a:xfrm flipV="1">
            <a:off x="903947" y="1928809"/>
            <a:ext cx="1099945" cy="3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2" name="Picture 391">
            <a:extLst>
              <a:ext uri="{FF2B5EF4-FFF2-40B4-BE49-F238E27FC236}">
                <a16:creationId xmlns:a16="http://schemas.microsoft.com/office/drawing/2014/main" id="{A4CA5EEA-642F-4860-A250-156323B3A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5973" y="974737"/>
            <a:ext cx="457387" cy="442141"/>
          </a:xfrm>
          <a:prstGeom prst="rect">
            <a:avLst/>
          </a:prstGeom>
        </p:spPr>
      </p:pic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AB38EC0B-A6EE-49B3-B567-211630153B0D}"/>
              </a:ext>
            </a:extLst>
          </p:cNvPr>
          <p:cNvCxnSpPr>
            <a:cxnSpLocks/>
          </p:cNvCxnSpPr>
          <p:nvPr/>
        </p:nvCxnSpPr>
        <p:spPr>
          <a:xfrm>
            <a:off x="1442054" y="1939824"/>
            <a:ext cx="0" cy="20433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8E3B9CBA-F28B-4711-806E-4C4A8D2B657B}"/>
              </a:ext>
            </a:extLst>
          </p:cNvPr>
          <p:cNvCxnSpPr>
            <a:cxnSpLocks/>
          </p:cNvCxnSpPr>
          <p:nvPr/>
        </p:nvCxnSpPr>
        <p:spPr>
          <a:xfrm flipH="1">
            <a:off x="1436422" y="3987442"/>
            <a:ext cx="4914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0FAB543-2E2C-4C38-9124-B425EEC037E7}"/>
              </a:ext>
            </a:extLst>
          </p:cNvPr>
          <p:cNvSpPr/>
          <p:nvPr/>
        </p:nvSpPr>
        <p:spPr>
          <a:xfrm>
            <a:off x="1955662" y="1189941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EC148413-EBD4-47C0-ACCF-8D6D52E0B474}"/>
              </a:ext>
            </a:extLst>
          </p:cNvPr>
          <p:cNvSpPr txBox="1"/>
          <p:nvPr/>
        </p:nvSpPr>
        <p:spPr>
          <a:xfrm>
            <a:off x="1987199" y="1217632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pic>
        <p:nvPicPr>
          <p:cNvPr id="397" name="Picture 396">
            <a:extLst>
              <a:ext uri="{FF2B5EF4-FFF2-40B4-BE49-F238E27FC236}">
                <a16:creationId xmlns:a16="http://schemas.microsoft.com/office/drawing/2014/main" id="{1D517342-B94D-497D-80FD-576CC880D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7024" y="1834685"/>
            <a:ext cx="442001" cy="427268"/>
          </a:xfrm>
          <a:prstGeom prst="rect">
            <a:avLst/>
          </a:prstGeom>
        </p:spPr>
      </p:pic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7C7E5D3B-45E6-4F9A-895C-5D2E9D4CAC60}"/>
              </a:ext>
            </a:extLst>
          </p:cNvPr>
          <p:cNvCxnSpPr>
            <a:cxnSpLocks/>
          </p:cNvCxnSpPr>
          <p:nvPr/>
        </p:nvCxnSpPr>
        <p:spPr>
          <a:xfrm flipH="1" flipV="1">
            <a:off x="1449199" y="2997483"/>
            <a:ext cx="536286" cy="5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Rectangle 398">
            <a:extLst>
              <a:ext uri="{FF2B5EF4-FFF2-40B4-BE49-F238E27FC236}">
                <a16:creationId xmlns:a16="http://schemas.microsoft.com/office/drawing/2014/main" id="{E35B158C-2083-4820-B512-167E9171A3E3}"/>
              </a:ext>
            </a:extLst>
          </p:cNvPr>
          <p:cNvSpPr/>
          <p:nvPr/>
        </p:nvSpPr>
        <p:spPr>
          <a:xfrm>
            <a:off x="1953522" y="2033880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76D65895-B1C8-4982-82ED-1B83046F7C58}"/>
              </a:ext>
            </a:extLst>
          </p:cNvPr>
          <p:cNvSpPr txBox="1"/>
          <p:nvPr/>
        </p:nvSpPr>
        <p:spPr>
          <a:xfrm>
            <a:off x="2029594" y="2086650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876236C4-262F-4599-9840-C9DD9B810F7A}"/>
              </a:ext>
            </a:extLst>
          </p:cNvPr>
          <p:cNvSpPr txBox="1"/>
          <p:nvPr/>
        </p:nvSpPr>
        <p:spPr>
          <a:xfrm>
            <a:off x="1379296" y="682891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12V PDU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14A8095-55F5-4902-AE84-08F709A02D72}"/>
              </a:ext>
            </a:extLst>
          </p:cNvPr>
          <p:cNvSpPr txBox="1"/>
          <p:nvPr/>
        </p:nvSpPr>
        <p:spPr>
          <a:xfrm>
            <a:off x="3210502" y="831917"/>
            <a:ext cx="42992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Zone1</a:t>
            </a: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CFA65353-2DC2-43E5-BEE4-E22788865EEF}"/>
              </a:ext>
            </a:extLst>
          </p:cNvPr>
          <p:cNvSpPr/>
          <p:nvPr/>
        </p:nvSpPr>
        <p:spPr>
          <a:xfrm>
            <a:off x="3807555" y="927730"/>
            <a:ext cx="465767" cy="47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4" name="Picture 403">
            <a:extLst>
              <a:ext uri="{FF2B5EF4-FFF2-40B4-BE49-F238E27FC236}">
                <a16:creationId xmlns:a16="http://schemas.microsoft.com/office/drawing/2014/main" id="{64CDE268-928E-4DD7-BCC3-33CCE8BBD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9528" y="1071636"/>
            <a:ext cx="219839" cy="278820"/>
          </a:xfrm>
          <a:prstGeom prst="rect">
            <a:avLst/>
          </a:prstGeom>
        </p:spPr>
      </p:pic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AE5E2009-0275-491B-AE49-9C4CAAECB52F}"/>
              </a:ext>
            </a:extLst>
          </p:cNvPr>
          <p:cNvCxnSpPr>
            <a:cxnSpLocks/>
          </p:cNvCxnSpPr>
          <p:nvPr/>
        </p:nvCxnSpPr>
        <p:spPr>
          <a:xfrm>
            <a:off x="3807554" y="1063677"/>
            <a:ext cx="148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Isosceles Triangle 405">
            <a:extLst>
              <a:ext uri="{FF2B5EF4-FFF2-40B4-BE49-F238E27FC236}">
                <a16:creationId xmlns:a16="http://schemas.microsoft.com/office/drawing/2014/main" id="{BF6AAD8E-C536-4B14-9D25-D19101A970C3}"/>
              </a:ext>
            </a:extLst>
          </p:cNvPr>
          <p:cNvSpPr/>
          <p:nvPr/>
        </p:nvSpPr>
        <p:spPr>
          <a:xfrm rot="10800000">
            <a:off x="3922226" y="1333816"/>
            <a:ext cx="77641" cy="7004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>
              <a:solidFill>
                <a:srgbClr val="FFFFFF"/>
              </a:solidFill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025EA20F-4A20-451D-B601-20243031CBE8}"/>
              </a:ext>
            </a:extLst>
          </p:cNvPr>
          <p:cNvSpPr txBox="1"/>
          <p:nvPr/>
        </p:nvSpPr>
        <p:spPr>
          <a:xfrm>
            <a:off x="3749383" y="892071"/>
            <a:ext cx="36740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ECU</a:t>
            </a:r>
          </a:p>
        </p:txBody>
      </p:sp>
      <p:pic>
        <p:nvPicPr>
          <p:cNvPr id="408" name="Picture 407">
            <a:extLst>
              <a:ext uri="{FF2B5EF4-FFF2-40B4-BE49-F238E27FC236}">
                <a16:creationId xmlns:a16="http://schemas.microsoft.com/office/drawing/2014/main" id="{2D6E9D93-D13A-4C0F-AD2C-912952F3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6790" y="960523"/>
            <a:ext cx="457387" cy="442141"/>
          </a:xfrm>
          <a:prstGeom prst="rect">
            <a:avLst/>
          </a:prstGeom>
        </p:spPr>
      </p:pic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44F190C5-D4AE-485D-B1CA-E7008BF29B20}"/>
              </a:ext>
            </a:extLst>
          </p:cNvPr>
          <p:cNvCxnSpPr>
            <a:cxnSpLocks/>
          </p:cNvCxnSpPr>
          <p:nvPr/>
        </p:nvCxnSpPr>
        <p:spPr>
          <a:xfrm>
            <a:off x="3363964" y="1062010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BFE377BB-C4DE-4C93-BEBD-8EDE3EFD0E37}"/>
              </a:ext>
            </a:extLst>
          </p:cNvPr>
          <p:cNvSpPr/>
          <p:nvPr/>
        </p:nvSpPr>
        <p:spPr>
          <a:xfrm>
            <a:off x="3036479" y="1175727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6A6136C9-F892-415D-802C-8C191C23E951}"/>
              </a:ext>
            </a:extLst>
          </p:cNvPr>
          <p:cNvSpPr txBox="1"/>
          <p:nvPr/>
        </p:nvSpPr>
        <p:spPr>
          <a:xfrm>
            <a:off x="3068016" y="1203418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10F8783B-0C1E-4598-9396-0C5BC004BDC3}"/>
              </a:ext>
            </a:extLst>
          </p:cNvPr>
          <p:cNvCxnSpPr>
            <a:cxnSpLocks/>
          </p:cNvCxnSpPr>
          <p:nvPr/>
        </p:nvCxnSpPr>
        <p:spPr>
          <a:xfrm flipV="1">
            <a:off x="2992449" y="1054756"/>
            <a:ext cx="113709" cy="7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6664A5FA-CDCF-4C59-9377-33E4C6D0CA6D}"/>
              </a:ext>
            </a:extLst>
          </p:cNvPr>
          <p:cNvCxnSpPr>
            <a:cxnSpLocks/>
          </p:cNvCxnSpPr>
          <p:nvPr/>
        </p:nvCxnSpPr>
        <p:spPr>
          <a:xfrm>
            <a:off x="2992449" y="1050129"/>
            <a:ext cx="0" cy="5808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00C5D6A6-F063-4DD4-AEF7-67B85985E7FA}"/>
              </a:ext>
            </a:extLst>
          </p:cNvPr>
          <p:cNvCxnSpPr>
            <a:cxnSpLocks/>
          </p:cNvCxnSpPr>
          <p:nvPr/>
        </p:nvCxnSpPr>
        <p:spPr>
          <a:xfrm>
            <a:off x="2992449" y="1620372"/>
            <a:ext cx="0" cy="775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5" name="Picture 414">
            <a:extLst>
              <a:ext uri="{FF2B5EF4-FFF2-40B4-BE49-F238E27FC236}">
                <a16:creationId xmlns:a16="http://schemas.microsoft.com/office/drawing/2014/main" id="{1068D1AC-560B-4591-A930-38861924C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745" y="1513788"/>
            <a:ext cx="457387" cy="442141"/>
          </a:xfrm>
          <a:prstGeom prst="rect">
            <a:avLst/>
          </a:prstGeom>
        </p:spPr>
      </p:pic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id="{581A70CA-6A34-4A69-B244-60758CFB970E}"/>
              </a:ext>
            </a:extLst>
          </p:cNvPr>
          <p:cNvCxnSpPr>
            <a:cxnSpLocks/>
          </p:cNvCxnSpPr>
          <p:nvPr/>
        </p:nvCxnSpPr>
        <p:spPr>
          <a:xfrm>
            <a:off x="3412919" y="1615275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Rectangle 416">
            <a:extLst>
              <a:ext uri="{FF2B5EF4-FFF2-40B4-BE49-F238E27FC236}">
                <a16:creationId xmlns:a16="http://schemas.microsoft.com/office/drawing/2014/main" id="{CFDE7932-D326-4D2D-95D3-E79A9AEB5077}"/>
              </a:ext>
            </a:extLst>
          </p:cNvPr>
          <p:cNvSpPr/>
          <p:nvPr/>
        </p:nvSpPr>
        <p:spPr>
          <a:xfrm>
            <a:off x="3085434" y="1728992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454A5200-26DF-4FEC-A74E-BACD6E6C06D7}"/>
              </a:ext>
            </a:extLst>
          </p:cNvPr>
          <p:cNvSpPr txBox="1"/>
          <p:nvPr/>
        </p:nvSpPr>
        <p:spPr>
          <a:xfrm>
            <a:off x="3116971" y="1756683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A5910100-3F39-4594-8C47-AD0E5A32C20C}"/>
              </a:ext>
            </a:extLst>
          </p:cNvPr>
          <p:cNvCxnSpPr>
            <a:cxnSpLocks/>
          </p:cNvCxnSpPr>
          <p:nvPr/>
        </p:nvCxnSpPr>
        <p:spPr>
          <a:xfrm>
            <a:off x="2992449" y="1615275"/>
            <a:ext cx="154378" cy="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419">
            <a:extLst>
              <a:ext uri="{FF2B5EF4-FFF2-40B4-BE49-F238E27FC236}">
                <a16:creationId xmlns:a16="http://schemas.microsoft.com/office/drawing/2014/main" id="{484B1C80-D304-495D-9E7C-81E0444885FD}"/>
              </a:ext>
            </a:extLst>
          </p:cNvPr>
          <p:cNvSpPr txBox="1"/>
          <p:nvPr/>
        </p:nvSpPr>
        <p:spPr>
          <a:xfrm>
            <a:off x="3614904" y="1639337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Actuators</a:t>
            </a:r>
          </a:p>
        </p:txBody>
      </p: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01B8E0ED-3D29-40BB-8A2F-0219E0670107}"/>
              </a:ext>
            </a:extLst>
          </p:cNvPr>
          <p:cNvCxnSpPr>
            <a:cxnSpLocks/>
          </p:cNvCxnSpPr>
          <p:nvPr/>
        </p:nvCxnSpPr>
        <p:spPr>
          <a:xfrm flipV="1">
            <a:off x="2285009" y="1928809"/>
            <a:ext cx="624401" cy="27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0EC0C423-039E-4F2F-9F32-D359638D7593}"/>
              </a:ext>
            </a:extLst>
          </p:cNvPr>
          <p:cNvSpPr txBox="1"/>
          <p:nvPr/>
        </p:nvSpPr>
        <p:spPr>
          <a:xfrm>
            <a:off x="3211334" y="2308555"/>
            <a:ext cx="42992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Zone2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2CBF481F-6FC5-4634-B85D-C0F5D75F9D04}"/>
              </a:ext>
            </a:extLst>
          </p:cNvPr>
          <p:cNvSpPr/>
          <p:nvPr/>
        </p:nvSpPr>
        <p:spPr>
          <a:xfrm>
            <a:off x="3821469" y="2397405"/>
            <a:ext cx="482594" cy="47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4" name="Picture 423">
            <a:extLst>
              <a:ext uri="{FF2B5EF4-FFF2-40B4-BE49-F238E27FC236}">
                <a16:creationId xmlns:a16="http://schemas.microsoft.com/office/drawing/2014/main" id="{11AD4C61-6854-4EE0-A940-B8692F6BC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3442" y="2541311"/>
            <a:ext cx="219839" cy="278820"/>
          </a:xfrm>
          <a:prstGeom prst="rect">
            <a:avLst/>
          </a:prstGeom>
        </p:spPr>
      </p:pic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0086AD29-9696-4592-B57D-55736F6B9788}"/>
              </a:ext>
            </a:extLst>
          </p:cNvPr>
          <p:cNvCxnSpPr>
            <a:cxnSpLocks/>
          </p:cNvCxnSpPr>
          <p:nvPr/>
        </p:nvCxnSpPr>
        <p:spPr>
          <a:xfrm>
            <a:off x="3821468" y="2533352"/>
            <a:ext cx="148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Isosceles Triangle 425">
            <a:extLst>
              <a:ext uri="{FF2B5EF4-FFF2-40B4-BE49-F238E27FC236}">
                <a16:creationId xmlns:a16="http://schemas.microsoft.com/office/drawing/2014/main" id="{3B35C822-D1A4-4B01-9D85-CEB0532D7C27}"/>
              </a:ext>
            </a:extLst>
          </p:cNvPr>
          <p:cNvSpPr/>
          <p:nvPr/>
        </p:nvSpPr>
        <p:spPr>
          <a:xfrm rot="10800000">
            <a:off x="3936140" y="2803491"/>
            <a:ext cx="77641" cy="7004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>
              <a:solidFill>
                <a:srgbClr val="FFFFFF"/>
              </a:solidFill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B51FA5F5-5942-4044-BA38-720534AB0A9A}"/>
              </a:ext>
            </a:extLst>
          </p:cNvPr>
          <p:cNvSpPr txBox="1"/>
          <p:nvPr/>
        </p:nvSpPr>
        <p:spPr>
          <a:xfrm>
            <a:off x="3763297" y="2361746"/>
            <a:ext cx="36740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dirty="0"/>
              <a:t>ECU</a:t>
            </a: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B4A1CD93-8300-4738-A085-199058D40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704" y="2430198"/>
            <a:ext cx="457387" cy="442141"/>
          </a:xfrm>
          <a:prstGeom prst="rect">
            <a:avLst/>
          </a:prstGeom>
        </p:spPr>
      </p:pic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FB0BDA2F-99B3-4FB4-9547-450D2E3066D2}"/>
              </a:ext>
            </a:extLst>
          </p:cNvPr>
          <p:cNvCxnSpPr>
            <a:cxnSpLocks/>
          </p:cNvCxnSpPr>
          <p:nvPr/>
        </p:nvCxnSpPr>
        <p:spPr>
          <a:xfrm>
            <a:off x="3377878" y="2531685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Rectangle 429">
            <a:extLst>
              <a:ext uri="{FF2B5EF4-FFF2-40B4-BE49-F238E27FC236}">
                <a16:creationId xmlns:a16="http://schemas.microsoft.com/office/drawing/2014/main" id="{570566D1-C556-436B-8CA2-0554EB7CF2EA}"/>
              </a:ext>
            </a:extLst>
          </p:cNvPr>
          <p:cNvSpPr/>
          <p:nvPr/>
        </p:nvSpPr>
        <p:spPr>
          <a:xfrm>
            <a:off x="3050393" y="2645402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9272DDAA-80A8-486C-B1B7-57685BC76BA9}"/>
              </a:ext>
            </a:extLst>
          </p:cNvPr>
          <p:cNvSpPr txBox="1"/>
          <p:nvPr/>
        </p:nvSpPr>
        <p:spPr>
          <a:xfrm>
            <a:off x="3081930" y="2673093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6C381859-ADCA-42D9-8E01-394F88A1EAB5}"/>
              </a:ext>
            </a:extLst>
          </p:cNvPr>
          <p:cNvCxnSpPr>
            <a:cxnSpLocks/>
          </p:cNvCxnSpPr>
          <p:nvPr/>
        </p:nvCxnSpPr>
        <p:spPr>
          <a:xfrm flipV="1">
            <a:off x="3006363" y="2524431"/>
            <a:ext cx="113709" cy="7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19E96E18-7B4A-45C3-B397-C7458F2AF58D}"/>
              </a:ext>
            </a:extLst>
          </p:cNvPr>
          <p:cNvCxnSpPr>
            <a:cxnSpLocks/>
          </p:cNvCxnSpPr>
          <p:nvPr/>
        </p:nvCxnSpPr>
        <p:spPr>
          <a:xfrm>
            <a:off x="3006363" y="2519804"/>
            <a:ext cx="0" cy="5808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0519FF97-EE72-4F6F-A7D0-5557A1A76CBF}"/>
              </a:ext>
            </a:extLst>
          </p:cNvPr>
          <p:cNvCxnSpPr>
            <a:cxnSpLocks/>
          </p:cNvCxnSpPr>
          <p:nvPr/>
        </p:nvCxnSpPr>
        <p:spPr>
          <a:xfrm>
            <a:off x="3006363" y="3090047"/>
            <a:ext cx="0" cy="775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5" name="Picture 434">
            <a:extLst>
              <a:ext uri="{FF2B5EF4-FFF2-40B4-BE49-F238E27FC236}">
                <a16:creationId xmlns:a16="http://schemas.microsoft.com/office/drawing/2014/main" id="{CD630DD9-3BF0-413B-97EB-3B97457EC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457" y="2983463"/>
            <a:ext cx="457387" cy="442141"/>
          </a:xfrm>
          <a:prstGeom prst="rect">
            <a:avLst/>
          </a:prstGeom>
        </p:spPr>
      </p:pic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1C339824-7202-40B4-8E7A-FA79FC559B23}"/>
              </a:ext>
            </a:extLst>
          </p:cNvPr>
          <p:cNvCxnSpPr>
            <a:cxnSpLocks/>
          </p:cNvCxnSpPr>
          <p:nvPr/>
        </p:nvCxnSpPr>
        <p:spPr>
          <a:xfrm>
            <a:off x="3357958" y="3084950"/>
            <a:ext cx="42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Rectangle 436">
            <a:extLst>
              <a:ext uri="{FF2B5EF4-FFF2-40B4-BE49-F238E27FC236}">
                <a16:creationId xmlns:a16="http://schemas.microsoft.com/office/drawing/2014/main" id="{3B25D2F2-0D0B-495B-9029-B1DB39FC0E3B}"/>
              </a:ext>
            </a:extLst>
          </p:cNvPr>
          <p:cNvSpPr/>
          <p:nvPr/>
        </p:nvSpPr>
        <p:spPr>
          <a:xfrm>
            <a:off x="3099348" y="3198667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F8A881DB-DDB4-43E9-9973-425610D390B9}"/>
              </a:ext>
            </a:extLst>
          </p:cNvPr>
          <p:cNvSpPr txBox="1"/>
          <p:nvPr/>
        </p:nvSpPr>
        <p:spPr>
          <a:xfrm>
            <a:off x="3130885" y="3226358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ADD291D1-468B-4E9B-BDEB-E34F10CDA02B}"/>
              </a:ext>
            </a:extLst>
          </p:cNvPr>
          <p:cNvCxnSpPr>
            <a:cxnSpLocks/>
          </p:cNvCxnSpPr>
          <p:nvPr/>
        </p:nvCxnSpPr>
        <p:spPr>
          <a:xfrm>
            <a:off x="3006363" y="3084950"/>
            <a:ext cx="154378" cy="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Box 439">
            <a:extLst>
              <a:ext uri="{FF2B5EF4-FFF2-40B4-BE49-F238E27FC236}">
                <a16:creationId xmlns:a16="http://schemas.microsoft.com/office/drawing/2014/main" id="{78C695AB-A8E1-40ED-AD30-88FCE600BA43}"/>
              </a:ext>
            </a:extLst>
          </p:cNvPr>
          <p:cNvSpPr txBox="1"/>
          <p:nvPr/>
        </p:nvSpPr>
        <p:spPr>
          <a:xfrm>
            <a:off x="3585514" y="3117294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Actuators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B68A5818-4189-49FB-8683-1AB5C4E7A4DC}"/>
              </a:ext>
            </a:extLst>
          </p:cNvPr>
          <p:cNvSpPr txBox="1"/>
          <p:nvPr/>
        </p:nvSpPr>
        <p:spPr>
          <a:xfrm>
            <a:off x="2763910" y="3873979"/>
            <a:ext cx="11993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High current actuators</a:t>
            </a:r>
          </a:p>
        </p:txBody>
      </p: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E9909EBC-3A9F-439B-970A-3C728894F0CF}"/>
              </a:ext>
            </a:extLst>
          </p:cNvPr>
          <p:cNvCxnSpPr>
            <a:cxnSpLocks/>
          </p:cNvCxnSpPr>
          <p:nvPr/>
        </p:nvCxnSpPr>
        <p:spPr>
          <a:xfrm>
            <a:off x="2208435" y="3011152"/>
            <a:ext cx="6406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>
            <a:extLst>
              <a:ext uri="{FF2B5EF4-FFF2-40B4-BE49-F238E27FC236}">
                <a16:creationId xmlns:a16="http://schemas.microsoft.com/office/drawing/2014/main" id="{62FC4028-7AAD-4BE1-94C7-9EE2BF56EF02}"/>
              </a:ext>
            </a:extLst>
          </p:cNvPr>
          <p:cNvSpPr txBox="1"/>
          <p:nvPr/>
        </p:nvSpPr>
        <p:spPr>
          <a:xfrm>
            <a:off x="2636951" y="622973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Zonal controllers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pic>
        <p:nvPicPr>
          <p:cNvPr id="444" name="Picture 443">
            <a:extLst>
              <a:ext uri="{FF2B5EF4-FFF2-40B4-BE49-F238E27FC236}">
                <a16:creationId xmlns:a16="http://schemas.microsoft.com/office/drawing/2014/main" id="{5E5E93B6-060E-4095-B39C-8A8A8256E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27641" y="976118"/>
            <a:ext cx="457387" cy="442141"/>
          </a:xfrm>
          <a:prstGeom prst="rect">
            <a:avLst/>
          </a:prstGeom>
        </p:spPr>
      </p:pic>
      <p:sp>
        <p:nvSpPr>
          <p:cNvPr id="445" name="Rectangle 444">
            <a:extLst>
              <a:ext uri="{FF2B5EF4-FFF2-40B4-BE49-F238E27FC236}">
                <a16:creationId xmlns:a16="http://schemas.microsoft.com/office/drawing/2014/main" id="{7FBF5F0E-4EC4-423B-B7F4-42224F8B79AC}"/>
              </a:ext>
            </a:extLst>
          </p:cNvPr>
          <p:cNvSpPr/>
          <p:nvPr/>
        </p:nvSpPr>
        <p:spPr>
          <a:xfrm flipH="1">
            <a:off x="417330" y="1191322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6B7A5594-2017-4CF7-B33B-19AF844126E8}"/>
              </a:ext>
            </a:extLst>
          </p:cNvPr>
          <p:cNvSpPr txBox="1"/>
          <p:nvPr/>
        </p:nvSpPr>
        <p:spPr>
          <a:xfrm flipH="1">
            <a:off x="448867" y="1219013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pic>
        <p:nvPicPr>
          <p:cNvPr id="447" name="Picture 446">
            <a:extLst>
              <a:ext uri="{FF2B5EF4-FFF2-40B4-BE49-F238E27FC236}">
                <a16:creationId xmlns:a16="http://schemas.microsoft.com/office/drawing/2014/main" id="{22D8C678-4624-4F4C-9ECF-4B05047DB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9819" y="1840046"/>
            <a:ext cx="442001" cy="427268"/>
          </a:xfrm>
          <a:prstGeom prst="rect">
            <a:avLst/>
          </a:prstGeom>
        </p:spPr>
      </p:pic>
      <p:sp>
        <p:nvSpPr>
          <p:cNvPr id="448" name="Rectangle 447">
            <a:extLst>
              <a:ext uri="{FF2B5EF4-FFF2-40B4-BE49-F238E27FC236}">
                <a16:creationId xmlns:a16="http://schemas.microsoft.com/office/drawing/2014/main" id="{270DF7BC-C0DF-463F-A345-5AFB9881345F}"/>
              </a:ext>
            </a:extLst>
          </p:cNvPr>
          <p:cNvSpPr/>
          <p:nvPr/>
        </p:nvSpPr>
        <p:spPr>
          <a:xfrm flipH="1">
            <a:off x="496317" y="2039241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434A7DEA-8610-40E5-A89C-C8B9C389E7A7}"/>
              </a:ext>
            </a:extLst>
          </p:cNvPr>
          <p:cNvSpPr txBox="1"/>
          <p:nvPr/>
        </p:nvSpPr>
        <p:spPr>
          <a:xfrm flipH="1">
            <a:off x="572389" y="2092011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54AE2957-3EFF-4146-A970-5615CBEDD636}"/>
              </a:ext>
            </a:extLst>
          </p:cNvPr>
          <p:cNvCxnSpPr>
            <a:cxnSpLocks/>
          </p:cNvCxnSpPr>
          <p:nvPr/>
        </p:nvCxnSpPr>
        <p:spPr>
          <a:xfrm>
            <a:off x="8543" y="1930786"/>
            <a:ext cx="6323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EC984845-CB60-4439-9CD9-B327F9874604}"/>
              </a:ext>
            </a:extLst>
          </p:cNvPr>
          <p:cNvSpPr txBox="1"/>
          <p:nvPr/>
        </p:nvSpPr>
        <p:spPr>
          <a:xfrm>
            <a:off x="-463304" y="883307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DC_DC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803D34F2-F818-4736-843E-386E49E794E5}"/>
              </a:ext>
            </a:extLst>
          </p:cNvPr>
          <p:cNvSpPr txBox="1"/>
          <p:nvPr/>
        </p:nvSpPr>
        <p:spPr>
          <a:xfrm>
            <a:off x="-497171" y="1732604"/>
            <a:ext cx="1359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BATT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7BAC8DBB-45A4-4691-BD4C-498F98C510A7}"/>
              </a:ext>
            </a:extLst>
          </p:cNvPr>
          <p:cNvCxnSpPr>
            <a:cxnSpLocks/>
          </p:cNvCxnSpPr>
          <p:nvPr/>
        </p:nvCxnSpPr>
        <p:spPr>
          <a:xfrm>
            <a:off x="10671" y="1073964"/>
            <a:ext cx="5617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27759C2F-679E-4F31-8062-83B9C58826AC}"/>
              </a:ext>
            </a:extLst>
          </p:cNvPr>
          <p:cNvGrpSpPr/>
          <p:nvPr/>
        </p:nvGrpSpPr>
        <p:grpSpPr>
          <a:xfrm rot="5400000">
            <a:off x="864090" y="1205388"/>
            <a:ext cx="722251" cy="480303"/>
            <a:chOff x="4656623" y="3617521"/>
            <a:chExt cx="722251" cy="480303"/>
          </a:xfrm>
        </p:grpSpPr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B8B6BD67-0990-4C52-888A-C60D4DC4D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58331" y="3617521"/>
              <a:ext cx="520543" cy="479982"/>
            </a:xfrm>
            <a:prstGeom prst="rect">
              <a:avLst/>
            </a:prstGeom>
          </p:spPr>
        </p:pic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1F57EBF0-6038-4B37-A254-B2269B013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6623" y="3706172"/>
              <a:ext cx="2041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56472C26-2935-4D72-A40B-23D024EA97CA}"/>
                </a:ext>
              </a:extLst>
            </p:cNvPr>
            <p:cNvSpPr/>
            <p:nvPr/>
          </p:nvSpPr>
          <p:spPr>
            <a:xfrm>
              <a:off x="4906971" y="3907301"/>
              <a:ext cx="440359" cy="190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1303DA8E-FF11-40D4-977D-FAB8CE263EF2}"/>
                </a:ext>
              </a:extLst>
            </p:cNvPr>
            <p:cNvSpPr txBox="1"/>
            <p:nvPr/>
          </p:nvSpPr>
          <p:spPr>
            <a:xfrm>
              <a:off x="4950944" y="3907303"/>
              <a:ext cx="3994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/>
                <a:t>HSSC</a:t>
              </a:r>
            </a:p>
          </p:txBody>
        </p:sp>
      </p:grp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0192896-6D4A-4370-A32E-7D4E5970D5E1}"/>
              </a:ext>
            </a:extLst>
          </p:cNvPr>
          <p:cNvCxnSpPr/>
          <p:nvPr/>
        </p:nvCxnSpPr>
        <p:spPr>
          <a:xfrm>
            <a:off x="848335" y="1073964"/>
            <a:ext cx="5283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C478061C-99FB-40BD-95A1-D34CD032A245}"/>
              </a:ext>
            </a:extLst>
          </p:cNvPr>
          <p:cNvCxnSpPr/>
          <p:nvPr/>
        </p:nvCxnSpPr>
        <p:spPr>
          <a:xfrm>
            <a:off x="1376716" y="1788578"/>
            <a:ext cx="0" cy="15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" name="Picture 460">
            <a:extLst>
              <a:ext uri="{FF2B5EF4-FFF2-40B4-BE49-F238E27FC236}">
                <a16:creationId xmlns:a16="http://schemas.microsoft.com/office/drawing/2014/main" id="{85ACE269-686E-40E0-AE4B-091041850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890" y="2905177"/>
            <a:ext cx="457387" cy="442141"/>
          </a:xfrm>
          <a:prstGeom prst="rect">
            <a:avLst/>
          </a:prstGeom>
        </p:spPr>
      </p:pic>
      <p:sp>
        <p:nvSpPr>
          <p:cNvPr id="462" name="Rectangle 461">
            <a:extLst>
              <a:ext uri="{FF2B5EF4-FFF2-40B4-BE49-F238E27FC236}">
                <a16:creationId xmlns:a16="http://schemas.microsoft.com/office/drawing/2014/main" id="{17A8644F-B227-4E6D-9537-BE04EE3CB4A9}"/>
              </a:ext>
            </a:extLst>
          </p:cNvPr>
          <p:cNvSpPr/>
          <p:nvPr/>
        </p:nvSpPr>
        <p:spPr>
          <a:xfrm>
            <a:off x="1917579" y="3120381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7250C6B0-43BB-461C-8FF5-17402B7AB801}"/>
              </a:ext>
            </a:extLst>
          </p:cNvPr>
          <p:cNvSpPr txBox="1"/>
          <p:nvPr/>
        </p:nvSpPr>
        <p:spPr>
          <a:xfrm>
            <a:off x="1949116" y="3148072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BEA269A-5074-43C6-BA5E-2F2679AE15A6}"/>
              </a:ext>
            </a:extLst>
          </p:cNvPr>
          <p:cNvCxnSpPr>
            <a:cxnSpLocks/>
          </p:cNvCxnSpPr>
          <p:nvPr/>
        </p:nvCxnSpPr>
        <p:spPr>
          <a:xfrm>
            <a:off x="1376716" y="1073964"/>
            <a:ext cx="633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A76B88D8-718C-424F-8C1A-2471EF477275}"/>
              </a:ext>
            </a:extLst>
          </p:cNvPr>
          <p:cNvCxnSpPr>
            <a:cxnSpLocks/>
          </p:cNvCxnSpPr>
          <p:nvPr/>
        </p:nvCxnSpPr>
        <p:spPr>
          <a:xfrm flipV="1">
            <a:off x="2286866" y="1071446"/>
            <a:ext cx="624401" cy="27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6" name="Picture 465">
            <a:extLst>
              <a:ext uri="{FF2B5EF4-FFF2-40B4-BE49-F238E27FC236}">
                <a16:creationId xmlns:a16="http://schemas.microsoft.com/office/drawing/2014/main" id="{8FAD7BF8-4626-4DBF-BEF0-9123092AD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590" y="3892369"/>
            <a:ext cx="457387" cy="442141"/>
          </a:xfrm>
          <a:prstGeom prst="rect">
            <a:avLst/>
          </a:prstGeom>
        </p:spPr>
      </p:pic>
      <p:sp>
        <p:nvSpPr>
          <p:cNvPr id="467" name="Rectangle 466">
            <a:extLst>
              <a:ext uri="{FF2B5EF4-FFF2-40B4-BE49-F238E27FC236}">
                <a16:creationId xmlns:a16="http://schemas.microsoft.com/office/drawing/2014/main" id="{97113189-EFB7-4064-BD9F-6647E213CCAA}"/>
              </a:ext>
            </a:extLst>
          </p:cNvPr>
          <p:cNvSpPr/>
          <p:nvPr/>
        </p:nvSpPr>
        <p:spPr>
          <a:xfrm>
            <a:off x="1876279" y="4107573"/>
            <a:ext cx="440359" cy="20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D5DA6E3A-A381-44B4-921E-BE4B60E42B14}"/>
              </a:ext>
            </a:extLst>
          </p:cNvPr>
          <p:cNvSpPr txBox="1"/>
          <p:nvPr/>
        </p:nvSpPr>
        <p:spPr>
          <a:xfrm>
            <a:off x="1907816" y="4135264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HSSC</a:t>
            </a:r>
          </a:p>
        </p:txBody>
      </p: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B9BE32D6-DFC7-45F8-850A-A7F6A2B7E2E2}"/>
              </a:ext>
            </a:extLst>
          </p:cNvPr>
          <p:cNvCxnSpPr>
            <a:cxnSpLocks/>
          </p:cNvCxnSpPr>
          <p:nvPr/>
        </p:nvCxnSpPr>
        <p:spPr>
          <a:xfrm>
            <a:off x="2200063" y="3983188"/>
            <a:ext cx="6406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TextBox 469">
            <a:extLst>
              <a:ext uri="{FF2B5EF4-FFF2-40B4-BE49-F238E27FC236}">
                <a16:creationId xmlns:a16="http://schemas.microsoft.com/office/drawing/2014/main" id="{3BC0D2E8-62C5-4066-BF64-C6DC43DF6ED6}"/>
              </a:ext>
            </a:extLst>
          </p:cNvPr>
          <p:cNvSpPr txBox="1"/>
          <p:nvPr/>
        </p:nvSpPr>
        <p:spPr>
          <a:xfrm>
            <a:off x="205274" y="2328748"/>
            <a:ext cx="13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Input protection</a:t>
            </a:r>
          </a:p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switches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322C063B-906D-4176-979A-A65696107808}"/>
              </a:ext>
            </a:extLst>
          </p:cNvPr>
          <p:cNvSpPr txBox="1"/>
          <p:nvPr/>
        </p:nvSpPr>
        <p:spPr>
          <a:xfrm>
            <a:off x="1233075" y="1438502"/>
            <a:ext cx="13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Divert/balancer</a:t>
            </a:r>
          </a:p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switch</a:t>
            </a:r>
            <a:endParaRPr lang="it-IT" sz="900" b="1" i="1" dirty="0">
              <a:solidFill>
                <a:srgbClr val="000000"/>
              </a:solidFill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04E80F49-CBA8-4D40-83F5-FD1C5A4F8774}"/>
              </a:ext>
            </a:extLst>
          </p:cNvPr>
          <p:cNvSpPr txBox="1"/>
          <p:nvPr/>
        </p:nvSpPr>
        <p:spPr>
          <a:xfrm>
            <a:off x="537695" y="4060421"/>
            <a:ext cx="13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Load driving</a:t>
            </a:r>
          </a:p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switches</a:t>
            </a:r>
            <a:endParaRPr lang="it-IT" sz="9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71" grpId="0" animBg="1"/>
      <p:bldP spid="70" grpId="0" animBg="1"/>
      <p:bldP spid="6" grpId="0" animBg="1"/>
    </p:bldLst>
  </p:timing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BD285F8A5BD8489EC6AB6115D98D48" ma:contentTypeVersion="2" ma:contentTypeDescription="Create a new document." ma:contentTypeScope="" ma:versionID="56f08f8eb7a1cf5fd176f66ffe3dda69">
  <xsd:schema xmlns:xsd="http://www.w3.org/2001/XMLSchema" xmlns:xs="http://www.w3.org/2001/XMLSchema" xmlns:p="http://schemas.microsoft.com/office/2006/metadata/properties" xmlns:ns2="6a49336a-4476-479d-a6f5-a47137e52cd3" targetNamespace="http://schemas.microsoft.com/office/2006/metadata/properties" ma:root="true" ma:fieldsID="3e6369337fea69bd10dc6ceec6e7469a" ns2:_="">
    <xsd:import namespace="6a49336a-4476-479d-a6f5-a47137e52cd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9336a-4476-479d-a6f5-a47137e52c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85C3BE-E513-464C-94DC-7C408BF8CA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455A45-A6A0-4F04-A989-7DAAAD800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49336a-4476-479d-a6f5-a47137e52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154629-0DC0-4FE1-A75B-B4B81515963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6a49336a-4476-479d-a6f5-a47137e52cd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8063</TotalTime>
  <Words>2175</Words>
  <Application>Microsoft Office PowerPoint</Application>
  <PresentationFormat>On-screen Show (16:9)</PresentationFormat>
  <Paragraphs>490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Cambria Math</vt:lpstr>
      <vt:lpstr>Roboto</vt:lpstr>
      <vt:lpstr>Roboto Condensed</vt:lpstr>
      <vt:lpstr>Wingdings</vt:lpstr>
      <vt:lpstr>2_FinalPowerpoint</vt:lpstr>
      <vt:lpstr>PowerPoint Presentation</vt:lpstr>
      <vt:lpstr>Agenda</vt:lpstr>
      <vt:lpstr>Zone architecture vehicle diagram </vt:lpstr>
      <vt:lpstr>48V motivation</vt:lpstr>
      <vt:lpstr>48V power architecture: Mixed 12V/48V</vt:lpstr>
      <vt:lpstr>Typical power architecture | BMS, PDU/Zonal, DC/DC </vt:lpstr>
      <vt:lpstr>BMS disconnect switch key challenges </vt:lpstr>
      <vt:lpstr>FET diagnosis – System architecture</vt:lpstr>
      <vt:lpstr>Power distribution/Zone circuit breaker key challenges</vt:lpstr>
      <vt:lpstr>DC/DC circuit breaker key challenges</vt:lpstr>
      <vt:lpstr>High side switch controllers | Main features</vt:lpstr>
      <vt:lpstr>PowerPoint Presentation</vt:lpstr>
      <vt:lpstr>Roadmap | HSS Controllers</vt:lpstr>
      <vt:lpstr>Getting started </vt:lpstr>
      <vt:lpstr>PowerPoint Presentation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update template</dc:title>
  <dc:creator>Kelly, Suzette</dc:creator>
  <cp:lastModifiedBy>Diego Cortes</cp:lastModifiedBy>
  <cp:revision>143</cp:revision>
  <dcterms:created xsi:type="dcterms:W3CDTF">2022-01-18T19:01:24Z</dcterms:created>
  <dcterms:modified xsi:type="dcterms:W3CDTF">2024-12-18T18:53:55Z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0x01010028BD285F8A5BD8489EC6AB6115D98D48</vt:lpwstr>
  </property>
</Properties>
</file>