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56" r:id="rId3"/>
    <p:sldId id="258" r:id="rId4"/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7" autoAdjust="0"/>
    <p:restoredTop sz="94660"/>
  </p:normalViewPr>
  <p:slideViewPr>
    <p:cSldViewPr snapToGrid="0">
      <p:cViewPr>
        <p:scale>
          <a:sx n="75" d="100"/>
          <a:sy n="75" d="100"/>
        </p:scale>
        <p:origin x="155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E7FDA-C25B-40EB-B54A-6408B8AFE887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51A28-2A2B-4DB6-BED9-9EFB464B59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875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B51A28-2A2B-4DB6-BED9-9EFB464B595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825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482B9-C504-9A9F-9BD9-44696C3E31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6F6EA6B-66C9-82A9-62DA-EBB1A31A89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75D4CF-5B93-C56D-4A52-0FF3D231E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4D5DC5-E0C6-4EE4-9FD6-AC87ED9F6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1BAF8C-BBE0-1871-C4BB-0D184063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22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12971-4891-7614-FA57-BB2A265A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0CB985-D85B-1CA3-1A94-0B51D4EF8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7983D7-E205-514B-5EED-DE804FC1B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DB0EA7-C897-5086-C8D1-EF8C6FF3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E6A0C8-0FC2-C4F2-7807-6008878D4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80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9E7750A-ACD6-550C-0C93-0DAD4C2FA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2846CC9-0B41-25FA-BF82-E88FBBBD5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D6E057-656B-FDEA-963D-ADB265D21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BA866C-B192-E55A-508F-276035C3C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D7AFCB-8F8B-1BE7-7166-F003433CC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54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4A848-1977-B28C-9364-C33D2722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DF5135-A741-C449-9551-A234ECE2F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84DEDB-3E57-219A-4B4B-53DFA0D94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5C8B5F-F848-51DA-E5CE-DD37AB30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BFD9F4-CAAB-3314-1706-6851D787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27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65DB10-DC4E-0089-3A0C-E507BB78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C56FED-F770-788D-AAF9-B15CED28D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EA2918-7165-A1FE-F2FA-E515CCB5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038DA6-DE62-B469-B40B-746CC0BFE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C9818E-EBC2-FB17-AA7B-210700645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607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CEE4B-5B3A-97F1-A331-BD80F5CFB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31E4D0-3D38-3339-E0A5-809E4F6590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1B4D51-7197-77A2-3B62-926EB56CF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206D8F-855E-0DE6-80EA-518CEA107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E5BA80-59A5-52B8-EB6C-97A591B1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D2BB42-7B2D-D109-AC32-923352DB4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82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1D6449-7587-7282-F82F-8E3B990CD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70C399-DC2F-77E2-566E-B070381A3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B876B5-3C6D-DB46-5039-F05016138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90C3DFB-F012-6F9A-2DB7-A6627BC28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5A02E-E93B-509C-61B8-D885FDAFBB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85CEED-8606-65B3-8A08-27F860CF8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16AA05D-D384-D166-68EF-A184528C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EC48C40-CE41-FB3B-B493-BF276E9B5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145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29FCCC-E92C-D2DE-C48C-3668FE94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0D9B6F-CE30-D57D-6AC4-49D28553E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A62C5E-DD0C-3EAC-18D4-1A5920139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F1C50D9-43BA-995E-D03F-A4BC5758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37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1D12854-5D0C-4A74-9FAD-E00EF4404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18BB45A-0144-2AB8-6A85-46705E33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5C4802-D271-B41F-2E09-FDB90159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53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6DDB79-C7FA-0A04-09CB-6DF19AE57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4ADE72-4587-7A10-0F00-D78DC9F98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483891-2904-E778-117A-BA7409438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2009F2-7533-9E3A-A2AE-03A0D6DF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F68EE7-7357-E766-FFE5-6085743E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A8B7A1-01FC-DF3B-3631-5DF8E9FF9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26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44FAA-0E96-4044-C138-8E1DE5181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1A5CFA-4455-8F98-CDFB-D80BF4F80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09609E-9920-565F-FBD2-0F674D53D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8F30AA-CF12-F4A5-9303-8E7D898F2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1529AE-B6D6-8770-2E08-D0F05FEDC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E7F031-4854-7974-46EA-8BD30B8C4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66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1538DD-CAD8-C6B5-BE13-577E6897F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FB2BBE-8E87-A92B-A0F2-BC4B95765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8553CF-5B10-0940-02F0-D537DC626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F464D3-0523-45E9-B16B-146B4B32B90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9334DA-3C34-A962-6FBC-BD36A203FF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19F8DD-CDE3-6807-4ADF-659E4D7B2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679019-3FDF-473E-A80D-6182A1C428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6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7D68D37-4589-4019-DC04-DFA41B62D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66" y="1302433"/>
            <a:ext cx="7670564" cy="4169477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C11386-019F-C693-55CD-C3C7B1AFFF10}"/>
              </a:ext>
            </a:extLst>
          </p:cNvPr>
          <p:cNvSpPr txBox="1"/>
          <p:nvPr/>
        </p:nvSpPr>
        <p:spPr>
          <a:xfrm>
            <a:off x="1723095" y="806258"/>
            <a:ext cx="5368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TPS7A20 </a:t>
            </a:r>
            <a:r>
              <a:rPr kumimoji="1" lang="en-US" altLang="ja-JP" dirty="0" err="1"/>
              <a:t>Pspice</a:t>
            </a:r>
            <a:r>
              <a:rPr kumimoji="1" lang="en-US" altLang="ja-JP" dirty="0"/>
              <a:t> model</a:t>
            </a:r>
            <a:r>
              <a:rPr kumimoji="1" lang="ja-JP" altLang="en-US" dirty="0"/>
              <a:t>（</a:t>
            </a:r>
            <a:r>
              <a:rPr kumimoji="1" lang="en-US" altLang="ja-JP" dirty="0"/>
              <a:t>tps7a20-adj_trans.lib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77E6BDD-34A2-7765-44F6-989BB53A0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4502" y="451555"/>
            <a:ext cx="3759068" cy="5954889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FCDEAD-4DEA-B77F-D829-2B76D49CE8B1}"/>
              </a:ext>
            </a:extLst>
          </p:cNvPr>
          <p:cNvSpPr/>
          <p:nvPr/>
        </p:nvSpPr>
        <p:spPr>
          <a:xfrm>
            <a:off x="3397956" y="1794933"/>
            <a:ext cx="1817511" cy="2517423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15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F46B99D-8EA1-0D8C-1966-7BFF1A017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239" y="1104347"/>
            <a:ext cx="10126133" cy="533488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17AB2D1-9BB2-3FC2-4CBB-D753483BF543}"/>
              </a:ext>
            </a:extLst>
          </p:cNvPr>
          <p:cNvSpPr txBox="1"/>
          <p:nvPr/>
        </p:nvSpPr>
        <p:spPr>
          <a:xfrm>
            <a:off x="2173357" y="421902"/>
            <a:ext cx="767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TPS7A20 Characteristics</a:t>
            </a:r>
            <a:r>
              <a:rPr kumimoji="1" lang="ja-JP" altLang="en-US" dirty="0"/>
              <a:t>  </a:t>
            </a:r>
            <a:r>
              <a:rPr kumimoji="1" lang="en-US" altLang="ja-JP" dirty="0"/>
              <a:t>using </a:t>
            </a:r>
            <a:r>
              <a:rPr kumimoji="1" lang="en-US" altLang="ja-JP" dirty="0" err="1"/>
              <a:t>Pspice</a:t>
            </a:r>
            <a:r>
              <a:rPr kumimoji="1" lang="en-US" altLang="ja-JP" dirty="0"/>
              <a:t> model</a:t>
            </a:r>
            <a:r>
              <a:rPr kumimoji="1" lang="ja-JP" altLang="en-US" dirty="0"/>
              <a:t>（</a:t>
            </a:r>
            <a:r>
              <a:rPr kumimoji="1" lang="en-US" altLang="ja-JP" dirty="0"/>
              <a:t>tps7a20-adj_trans.lib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D2EFE4-158B-6BAD-B347-923F5DF86C57}"/>
              </a:ext>
            </a:extLst>
          </p:cNvPr>
          <p:cNvSpPr txBox="1"/>
          <p:nvPr/>
        </p:nvSpPr>
        <p:spPr>
          <a:xfrm>
            <a:off x="1403690" y="6436098"/>
            <a:ext cx="4610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No.1: No dependence on load current is observed.</a:t>
            </a:r>
            <a:endParaRPr kumimoji="1"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61036F-5D99-82E6-BE1D-E3CFFDB8DD30}"/>
              </a:ext>
            </a:extLst>
          </p:cNvPr>
          <p:cNvSpPr txBox="1"/>
          <p:nvPr/>
        </p:nvSpPr>
        <p:spPr>
          <a:xfrm>
            <a:off x="6919715" y="6444567"/>
            <a:ext cx="4610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No.2: No dependence on load current is observed.</a:t>
            </a:r>
            <a:endParaRPr kumimoji="1"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BE77C5C-C9C6-6D02-EC34-04D6315F6551}"/>
              </a:ext>
            </a:extLst>
          </p:cNvPr>
          <p:cNvSpPr txBox="1"/>
          <p:nvPr/>
        </p:nvSpPr>
        <p:spPr>
          <a:xfrm>
            <a:off x="6714759" y="5707453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PSRR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23F42B0-E46B-BCEE-0F39-C14DCBDBECE9}"/>
              </a:ext>
            </a:extLst>
          </p:cNvPr>
          <p:cNvSpPr txBox="1"/>
          <p:nvPr/>
        </p:nvSpPr>
        <p:spPr>
          <a:xfrm>
            <a:off x="1118628" y="5638022"/>
            <a:ext cx="1822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Output Impedance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D7D651D-9F1A-680A-C795-D7653D9356D6}"/>
              </a:ext>
            </a:extLst>
          </p:cNvPr>
          <p:cNvSpPr txBox="1"/>
          <p:nvPr/>
        </p:nvSpPr>
        <p:spPr>
          <a:xfrm>
            <a:off x="549805" y="327963"/>
            <a:ext cx="1282990" cy="399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998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TPS7A20</a:t>
            </a:r>
            <a:endParaRPr lang="ja-JP" altLang="en-US" sz="1998" dirty="0" err="1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69FD89F-4EDE-9AAE-638F-E12401E74EFC}"/>
              </a:ext>
            </a:extLst>
          </p:cNvPr>
          <p:cNvSpPr txBox="1"/>
          <p:nvPr/>
        </p:nvSpPr>
        <p:spPr>
          <a:xfrm>
            <a:off x="10242856" y="3757681"/>
            <a:ext cx="1661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Load Current</a:t>
            </a:r>
            <a:endParaRPr kumimoji="1" lang="ja-JP" altLang="en-US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F5A49C0-EF59-8A87-A319-FD23CDBFA06C}"/>
              </a:ext>
            </a:extLst>
          </p:cNvPr>
          <p:cNvSpPr txBox="1"/>
          <p:nvPr/>
        </p:nvSpPr>
        <p:spPr>
          <a:xfrm>
            <a:off x="1280531" y="3757681"/>
            <a:ext cx="1661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Load Current</a:t>
            </a:r>
            <a:endParaRPr kumimoji="1" lang="ja-JP" altLang="en-US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E6B91D7-5529-E790-3A59-713481B1C98B}"/>
              </a:ext>
            </a:extLst>
          </p:cNvPr>
          <p:cNvSpPr txBox="1"/>
          <p:nvPr/>
        </p:nvSpPr>
        <p:spPr>
          <a:xfrm>
            <a:off x="2471760" y="916457"/>
            <a:ext cx="214674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Transient Analysis</a:t>
            </a:r>
            <a:endParaRPr kumimoji="1" lang="ja-JP" altLang="en-US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8589D12-05B0-CBAC-89AE-2DCBE1AC14FF}"/>
              </a:ext>
            </a:extLst>
          </p:cNvPr>
          <p:cNvSpPr txBox="1"/>
          <p:nvPr/>
        </p:nvSpPr>
        <p:spPr>
          <a:xfrm>
            <a:off x="6795239" y="916457"/>
            <a:ext cx="227658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dirty="0"/>
              <a:t>DC-Sweep</a:t>
            </a:r>
            <a:r>
              <a:rPr kumimoji="1" lang="en-US" altLang="ja-JP" dirty="0"/>
              <a:t> Analysis</a:t>
            </a:r>
            <a:endParaRPr kumimoji="1"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446C51D-CE20-F667-D4B3-7C8083B4F281}"/>
              </a:ext>
            </a:extLst>
          </p:cNvPr>
          <p:cNvSpPr txBox="1"/>
          <p:nvPr/>
        </p:nvSpPr>
        <p:spPr>
          <a:xfrm>
            <a:off x="2410438" y="4255460"/>
            <a:ext cx="143821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AC Analysis</a:t>
            </a:r>
            <a:endParaRPr kumimoji="1" lang="ja-JP" altLang="en-US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AA7EA97-7F86-2E4C-B8B5-DAA8C08719FB}"/>
              </a:ext>
            </a:extLst>
          </p:cNvPr>
          <p:cNvSpPr txBox="1"/>
          <p:nvPr/>
        </p:nvSpPr>
        <p:spPr>
          <a:xfrm>
            <a:off x="6597597" y="4226516"/>
            <a:ext cx="245131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dirty="0"/>
              <a:t>XF</a:t>
            </a:r>
            <a:r>
              <a:rPr kumimoji="1" lang="en-US" altLang="ja-JP" dirty="0"/>
              <a:t> Analysis for PSRR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0410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FEAD43B-F844-C34C-9613-20042FE74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69" y="1297526"/>
            <a:ext cx="6908201" cy="391344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2DB0CDC-0EA3-A2AD-EA5C-FADCFDF8F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1911" y="355600"/>
            <a:ext cx="3872411" cy="6146800"/>
          </a:xfrm>
          <a:prstGeom prst="rect">
            <a:avLst/>
          </a:prstGeom>
          <a:ln>
            <a:solidFill>
              <a:srgbClr val="FFFF00"/>
            </a:solidFill>
          </a:ln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F82CD6-0D05-4182-01C8-E296AAD900BA}"/>
              </a:ext>
            </a:extLst>
          </p:cNvPr>
          <p:cNvSpPr txBox="1"/>
          <p:nvPr/>
        </p:nvSpPr>
        <p:spPr>
          <a:xfrm>
            <a:off x="1723095" y="806258"/>
            <a:ext cx="5214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TPS7A20C </a:t>
            </a:r>
            <a:r>
              <a:rPr kumimoji="1" lang="en-US" altLang="ja-JP" dirty="0" err="1"/>
              <a:t>Pspice</a:t>
            </a:r>
            <a:r>
              <a:rPr kumimoji="1" lang="en-US" altLang="ja-JP" dirty="0"/>
              <a:t> model</a:t>
            </a:r>
            <a:r>
              <a:rPr kumimoji="1" lang="ja-JP" altLang="en-US" dirty="0"/>
              <a:t>（</a:t>
            </a:r>
            <a:r>
              <a:rPr kumimoji="1" lang="en-US" altLang="ja-JP" dirty="0"/>
              <a:t>tps7a20c_trans.lib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91E689-DF86-5494-DD86-086DAD5418C8}"/>
              </a:ext>
            </a:extLst>
          </p:cNvPr>
          <p:cNvSpPr txBox="1"/>
          <p:nvPr/>
        </p:nvSpPr>
        <p:spPr>
          <a:xfrm>
            <a:off x="1247827" y="5351376"/>
            <a:ext cx="533511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No.3: If  EN Voltage is 3V, it works</a:t>
            </a:r>
          </a:p>
          <a:p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But  EN Voltage is 1v or 2v , it does not work.</a:t>
            </a:r>
          </a:p>
          <a:p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TPS7A20C Document:    Low </a:t>
            </a:r>
            <a:r>
              <a:rPr lang="en-US" altLang="ja-JP" sz="1400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theresh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0.3v lower</a:t>
            </a:r>
          </a:p>
          <a:p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                     high </a:t>
            </a:r>
            <a:r>
              <a:rPr lang="en-US" altLang="ja-JP" sz="1400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theresh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0.9v higher</a:t>
            </a:r>
          </a:p>
          <a:p>
            <a:r>
              <a:rPr lang="en-US" altLang="ja-JP" sz="14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It contradicts.</a:t>
            </a:r>
            <a:endParaRPr lang="en-US" altLang="ja-JP" sz="1400" b="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How can I make it work according to your TPS7A20C document?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</a:t>
            </a:r>
            <a:endParaRPr kumimoji="1"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0106AC-11E0-26A3-0AC2-F710F1A0204D}"/>
              </a:ext>
            </a:extLst>
          </p:cNvPr>
          <p:cNvSpPr/>
          <p:nvPr/>
        </p:nvSpPr>
        <p:spPr>
          <a:xfrm>
            <a:off x="3221182" y="1652155"/>
            <a:ext cx="1932709" cy="248342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445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A6FCCCA-A468-FF3C-9D98-96B756A0C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0293" y="911118"/>
            <a:ext cx="8504888" cy="552498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394681-D32E-268D-059C-F170366795F8}"/>
              </a:ext>
            </a:extLst>
          </p:cNvPr>
          <p:cNvSpPr txBox="1"/>
          <p:nvPr/>
        </p:nvSpPr>
        <p:spPr>
          <a:xfrm>
            <a:off x="2173357" y="421902"/>
            <a:ext cx="7896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TPS7A20C Characteristics</a:t>
            </a:r>
            <a:r>
              <a:rPr kumimoji="1" lang="ja-JP" altLang="en-US" dirty="0"/>
              <a:t>  </a:t>
            </a:r>
            <a:r>
              <a:rPr kumimoji="1" lang="en-US" altLang="ja-JP" dirty="0"/>
              <a:t>using </a:t>
            </a:r>
            <a:r>
              <a:rPr kumimoji="1" lang="en-US" altLang="ja-JP" dirty="0" err="1"/>
              <a:t>Pspice</a:t>
            </a:r>
            <a:r>
              <a:rPr kumimoji="1" lang="en-US" altLang="ja-JP" dirty="0"/>
              <a:t> model</a:t>
            </a:r>
            <a:r>
              <a:rPr kumimoji="1" lang="ja-JP" altLang="en-US" dirty="0"/>
              <a:t>（</a:t>
            </a:r>
            <a:r>
              <a:rPr kumimoji="1" lang="en-US" altLang="ja-JP" dirty="0"/>
              <a:t>tps7a20-adj_trans.lib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8539A4-E542-D846-BD35-3F07AADDA744}"/>
              </a:ext>
            </a:extLst>
          </p:cNvPr>
          <p:cNvSpPr txBox="1"/>
          <p:nvPr/>
        </p:nvSpPr>
        <p:spPr>
          <a:xfrm>
            <a:off x="1297891" y="6294341"/>
            <a:ext cx="54168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No.4: </a:t>
            </a:r>
            <a:r>
              <a:rPr lang="en-US" altLang="ja-JP" sz="14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How can I make it work according to measurement data?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88E20A6-9438-81FC-4814-4C653576CECF}"/>
              </a:ext>
            </a:extLst>
          </p:cNvPr>
          <p:cNvSpPr txBox="1"/>
          <p:nvPr/>
        </p:nvSpPr>
        <p:spPr>
          <a:xfrm>
            <a:off x="6597597" y="6294372"/>
            <a:ext cx="52838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No.6: </a:t>
            </a:r>
            <a:r>
              <a:rPr lang="en-US" altLang="ja-JP" sz="14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How can I make it work according to measurement data?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F010D1-9CF1-71D6-937B-7A629D678617}"/>
              </a:ext>
            </a:extLst>
          </p:cNvPr>
          <p:cNvSpPr txBox="1"/>
          <p:nvPr/>
        </p:nvSpPr>
        <p:spPr>
          <a:xfrm>
            <a:off x="6714759" y="5707453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PSRR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AEB6C5E-BE5D-4F97-42E7-B251494BFB21}"/>
              </a:ext>
            </a:extLst>
          </p:cNvPr>
          <p:cNvSpPr txBox="1"/>
          <p:nvPr/>
        </p:nvSpPr>
        <p:spPr>
          <a:xfrm>
            <a:off x="1560293" y="5553564"/>
            <a:ext cx="1822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Output Impedance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E7B80482-758F-C63A-EC8F-FEF34881946D}"/>
              </a:ext>
            </a:extLst>
          </p:cNvPr>
          <p:cNvSpPr/>
          <p:nvPr/>
        </p:nvSpPr>
        <p:spPr>
          <a:xfrm>
            <a:off x="3806456" y="5188581"/>
            <a:ext cx="1775637" cy="765652"/>
          </a:xfrm>
          <a:custGeom>
            <a:avLst/>
            <a:gdLst>
              <a:gd name="connsiteX0" fmla="*/ 0 w 1775637"/>
              <a:gd name="connsiteY0" fmla="*/ 212759 h 765652"/>
              <a:gd name="connsiteX1" fmla="*/ 648586 w 1775637"/>
              <a:gd name="connsiteY1" fmla="*/ 212759 h 765652"/>
              <a:gd name="connsiteX2" fmla="*/ 882502 w 1775637"/>
              <a:gd name="connsiteY2" fmla="*/ 223391 h 765652"/>
              <a:gd name="connsiteX3" fmla="*/ 1073888 w 1775637"/>
              <a:gd name="connsiteY3" fmla="*/ 107 h 765652"/>
              <a:gd name="connsiteX4" fmla="*/ 1254642 w 1775637"/>
              <a:gd name="connsiteY4" fmla="*/ 255289 h 765652"/>
              <a:gd name="connsiteX5" fmla="*/ 1775637 w 1775637"/>
              <a:gd name="connsiteY5" fmla="*/ 765652 h 76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75637" h="765652">
                <a:moveTo>
                  <a:pt x="0" y="212759"/>
                </a:moveTo>
                <a:lnTo>
                  <a:pt x="648586" y="212759"/>
                </a:lnTo>
                <a:cubicBezTo>
                  <a:pt x="795670" y="214531"/>
                  <a:pt x="811618" y="258833"/>
                  <a:pt x="882502" y="223391"/>
                </a:cubicBezTo>
                <a:cubicBezTo>
                  <a:pt x="953386" y="187949"/>
                  <a:pt x="1011865" y="-5209"/>
                  <a:pt x="1073888" y="107"/>
                </a:cubicBezTo>
                <a:cubicBezTo>
                  <a:pt x="1135911" y="5423"/>
                  <a:pt x="1137684" y="127698"/>
                  <a:pt x="1254642" y="255289"/>
                </a:cubicBezTo>
                <a:cubicBezTo>
                  <a:pt x="1371600" y="382880"/>
                  <a:pt x="1573618" y="574266"/>
                  <a:pt x="1775637" y="765652"/>
                </a:cubicBez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C7BA9E1-3A8E-D681-0BAB-27F2DF9F6ACD}"/>
              </a:ext>
            </a:extLst>
          </p:cNvPr>
          <p:cNvSpPr txBox="1"/>
          <p:nvPr/>
        </p:nvSpPr>
        <p:spPr>
          <a:xfrm>
            <a:off x="3705543" y="5415543"/>
            <a:ext cx="1321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Our measurement</a:t>
            </a:r>
          </a:p>
          <a:p>
            <a:r>
              <a:rPr kumimoji="1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data </a:t>
            </a:r>
            <a:endParaRPr kumimoji="1" lang="ja-JP" altLang="en-US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フリーフォーム: 図形 24">
            <a:extLst>
              <a:ext uri="{FF2B5EF4-FFF2-40B4-BE49-F238E27FC236}">
                <a16:creationId xmlns:a16="http://schemas.microsoft.com/office/drawing/2014/main" id="{D48606C4-50E8-2157-D411-20059A501133}"/>
              </a:ext>
            </a:extLst>
          </p:cNvPr>
          <p:cNvSpPr/>
          <p:nvPr/>
        </p:nvSpPr>
        <p:spPr>
          <a:xfrm>
            <a:off x="8091377" y="4950568"/>
            <a:ext cx="1701209" cy="1045793"/>
          </a:xfrm>
          <a:custGeom>
            <a:avLst/>
            <a:gdLst>
              <a:gd name="connsiteX0" fmla="*/ 0 w 1701209"/>
              <a:gd name="connsiteY0" fmla="*/ 1035562 h 1045793"/>
              <a:gd name="connsiteX1" fmla="*/ 595423 w 1701209"/>
              <a:gd name="connsiteY1" fmla="*/ 1035562 h 1045793"/>
              <a:gd name="connsiteX2" fmla="*/ 829339 w 1701209"/>
              <a:gd name="connsiteY2" fmla="*/ 929237 h 1045793"/>
              <a:gd name="connsiteX3" fmla="*/ 1180214 w 1701209"/>
              <a:gd name="connsiteY3" fmla="*/ 36102 h 1045793"/>
              <a:gd name="connsiteX4" fmla="*/ 1414130 w 1701209"/>
              <a:gd name="connsiteY4" fmla="*/ 184958 h 1045793"/>
              <a:gd name="connsiteX5" fmla="*/ 1701209 w 1701209"/>
              <a:gd name="connsiteY5" fmla="*/ 280651 h 104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01209" h="1045793">
                <a:moveTo>
                  <a:pt x="0" y="1035562"/>
                </a:moveTo>
                <a:cubicBezTo>
                  <a:pt x="228600" y="1044422"/>
                  <a:pt x="457200" y="1053283"/>
                  <a:pt x="595423" y="1035562"/>
                </a:cubicBezTo>
                <a:cubicBezTo>
                  <a:pt x="733646" y="1017841"/>
                  <a:pt x="731874" y="1095814"/>
                  <a:pt x="829339" y="929237"/>
                </a:cubicBezTo>
                <a:cubicBezTo>
                  <a:pt x="926804" y="762660"/>
                  <a:pt x="1082749" y="160148"/>
                  <a:pt x="1180214" y="36102"/>
                </a:cubicBezTo>
                <a:cubicBezTo>
                  <a:pt x="1277679" y="-87944"/>
                  <a:pt x="1327298" y="144200"/>
                  <a:pt x="1414130" y="184958"/>
                </a:cubicBezTo>
                <a:cubicBezTo>
                  <a:pt x="1500962" y="225716"/>
                  <a:pt x="1601085" y="253183"/>
                  <a:pt x="1701209" y="280651"/>
                </a:cubicBez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230DCE5-4AA9-06CB-0821-6906362C5799}"/>
              </a:ext>
            </a:extLst>
          </p:cNvPr>
          <p:cNvSpPr txBox="1"/>
          <p:nvPr/>
        </p:nvSpPr>
        <p:spPr>
          <a:xfrm>
            <a:off x="9796821" y="5016758"/>
            <a:ext cx="1321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Our measurement</a:t>
            </a:r>
          </a:p>
          <a:p>
            <a:r>
              <a:rPr kumimoji="1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data </a:t>
            </a:r>
            <a:endParaRPr kumimoji="1" lang="ja-JP" altLang="en-US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616AFEB-A36D-A348-27B7-DC57C65FE0BD}"/>
              </a:ext>
            </a:extLst>
          </p:cNvPr>
          <p:cNvSpPr txBox="1"/>
          <p:nvPr/>
        </p:nvSpPr>
        <p:spPr>
          <a:xfrm>
            <a:off x="1297891" y="6561321"/>
            <a:ext cx="4610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No.5: No dependence on load current is observed.</a:t>
            </a:r>
            <a:endParaRPr kumimoji="1"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8555DFF-0FD4-570A-5008-EE8B8DC9E0BD}"/>
              </a:ext>
            </a:extLst>
          </p:cNvPr>
          <p:cNvSpPr txBox="1"/>
          <p:nvPr/>
        </p:nvSpPr>
        <p:spPr>
          <a:xfrm>
            <a:off x="6597597" y="6550223"/>
            <a:ext cx="4610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No.7: No dependence on load current is observed.</a:t>
            </a:r>
            <a:endParaRPr kumimoji="1"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8229CA0-95FB-FB29-E05A-93FF6511B9E0}"/>
              </a:ext>
            </a:extLst>
          </p:cNvPr>
          <p:cNvSpPr txBox="1"/>
          <p:nvPr/>
        </p:nvSpPr>
        <p:spPr>
          <a:xfrm>
            <a:off x="10038829" y="3244334"/>
            <a:ext cx="1661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Load Current</a:t>
            </a:r>
            <a:endParaRPr kumimoji="1" lang="ja-JP" altLang="en-US" b="1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73EDD97-7B15-5108-5286-BAF3B0B9855D}"/>
              </a:ext>
            </a:extLst>
          </p:cNvPr>
          <p:cNvSpPr txBox="1"/>
          <p:nvPr/>
        </p:nvSpPr>
        <p:spPr>
          <a:xfrm>
            <a:off x="1560293" y="3233398"/>
            <a:ext cx="1661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Load Current</a:t>
            </a:r>
            <a:endParaRPr kumimoji="1" lang="ja-JP" altLang="en-US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6C179A6-0A22-B8AF-91C9-0E4721DBE415}"/>
              </a:ext>
            </a:extLst>
          </p:cNvPr>
          <p:cNvSpPr txBox="1"/>
          <p:nvPr/>
        </p:nvSpPr>
        <p:spPr>
          <a:xfrm>
            <a:off x="2471760" y="916457"/>
            <a:ext cx="214674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Transient Analysis</a:t>
            </a:r>
            <a:endParaRPr kumimoji="1" lang="ja-JP" altLang="en-US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5FA1A66-B087-E38A-4482-7F962A543192}"/>
              </a:ext>
            </a:extLst>
          </p:cNvPr>
          <p:cNvSpPr txBox="1"/>
          <p:nvPr/>
        </p:nvSpPr>
        <p:spPr>
          <a:xfrm>
            <a:off x="6795239" y="916457"/>
            <a:ext cx="227658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dirty="0"/>
              <a:t>DC-Sweep</a:t>
            </a:r>
            <a:r>
              <a:rPr kumimoji="1" lang="en-US" altLang="ja-JP" dirty="0"/>
              <a:t> Analysis</a:t>
            </a:r>
            <a:endParaRPr kumimoji="1"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B76E029-E671-D206-4CF2-DFB37B0DB670}"/>
              </a:ext>
            </a:extLst>
          </p:cNvPr>
          <p:cNvSpPr txBox="1"/>
          <p:nvPr/>
        </p:nvSpPr>
        <p:spPr>
          <a:xfrm>
            <a:off x="2410438" y="4255460"/>
            <a:ext cx="143821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AC Analysis</a:t>
            </a:r>
            <a:endParaRPr kumimoji="1" lang="ja-JP" altLang="en-US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3161387-2DCF-F6F3-FFFA-116DF3FCC616}"/>
              </a:ext>
            </a:extLst>
          </p:cNvPr>
          <p:cNvSpPr txBox="1"/>
          <p:nvPr/>
        </p:nvSpPr>
        <p:spPr>
          <a:xfrm>
            <a:off x="6597597" y="4226516"/>
            <a:ext cx="245131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dirty="0"/>
              <a:t>XF</a:t>
            </a:r>
            <a:r>
              <a:rPr kumimoji="1" lang="en-US" altLang="ja-JP" dirty="0"/>
              <a:t> Analysis for PSRR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896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f8e20e6-048a-4bad-a26b-318dd1cd4d47}" enabled="1" method="Privileged" siteId="{66c65d8a-9158-4521-a2d8-664963db48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219</Words>
  <Application>Microsoft Office PowerPoint</Application>
  <PresentationFormat>ワイド画面</PresentationFormat>
  <Paragraphs>39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Roboto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Yasuda, Kenji (SSS)</dc:creator>
  <cp:lastModifiedBy>Yasuda, Kenji (SSS)</cp:lastModifiedBy>
  <cp:revision>1</cp:revision>
  <dcterms:created xsi:type="dcterms:W3CDTF">2025-07-07T23:54:12Z</dcterms:created>
  <dcterms:modified xsi:type="dcterms:W3CDTF">2025-07-08T01:02:57Z</dcterms:modified>
</cp:coreProperties>
</file>