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6" r:id="rId2"/>
    <p:sldId id="287" r:id="rId3"/>
    <p:sldId id="288" r:id="rId4"/>
    <p:sldId id="289" r:id="rId5"/>
  </p:sldIdLst>
  <p:sldSz cx="9144000" cy="6858000" type="screen4x3"/>
  <p:notesSz cx="693578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AAAAA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0" autoAdjust="0"/>
    <p:restoredTop sz="94718" autoAdjust="0"/>
  </p:normalViewPr>
  <p:slideViewPr>
    <p:cSldViewPr snapToGrid="0">
      <p:cViewPr varScale="1">
        <p:scale>
          <a:sx n="116" d="100"/>
          <a:sy n="116" d="100"/>
        </p:scale>
        <p:origin x="1854" y="9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7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C7419-61D9-46C1-97E9-76E9D8F8C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04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8312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03C3B5-9CFC-4B60-AD1F-942309290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30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08512" cy="3457575"/>
          </a:xfrm>
          <a:ln/>
        </p:spPr>
      </p:sp>
      <p:sp>
        <p:nvSpPr>
          <p:cNvPr id="1837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Many circuits that have a lot of data acquisition products that require negative supplies for op amps and drivers may benefit from an easy to use non inverting buck/boost circuit.  One good example is medical equipment.  Here, and TPS54x0 device can be configured with a negative output voltage (we basically ground the Vout and regulate the ground).  An application note has been written to show how to do this and an EVM has been prepared.  </a:t>
            </a:r>
          </a:p>
          <a:p>
            <a:r>
              <a:rPr lang="en-US"/>
              <a:t>There are some boundaries to the input/output voltage and current capability which are explained in the math formulas in the slide.</a:t>
            </a:r>
          </a:p>
          <a:p>
            <a:endParaRPr lang="en-US"/>
          </a:p>
          <a:p>
            <a:r>
              <a:rPr lang="en-US"/>
              <a:t>Common questions:  The Vin can be higher than 15V shown, and the Vout can be adjusted.  Check the user’s guide for capacitor voltage ratings.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08512" cy="3457575"/>
          </a:xfrm>
          <a:ln/>
        </p:spPr>
      </p:sp>
      <p:sp>
        <p:nvSpPr>
          <p:cNvPr id="1837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Many circuits that have a lot of data acquisition products that require negative supplies for op amps and drivers may benefit from an easy to use non inverting buck/boost circuit.  One good example is medical equipment.  Here, and TPS54x0 device can be configured with a negative output voltage (we basically ground the Vout and regulate the ground).  An application note has been written to show how to do this and an EVM has been prepared.  </a:t>
            </a:r>
          </a:p>
          <a:p>
            <a:r>
              <a:rPr lang="en-US"/>
              <a:t>There are some boundaries to the input/output voltage and current capability which are explained in the math formulas in the slide.</a:t>
            </a:r>
          </a:p>
          <a:p>
            <a:endParaRPr lang="en-US"/>
          </a:p>
          <a:p>
            <a:r>
              <a:rPr lang="en-US"/>
              <a:t>Common questions:  The Vin can be higher than 15V shown, and the Vout can be adjusted.  Check the user’s guide for capacitor voltage ratings.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08512" cy="3457575"/>
          </a:xfrm>
          <a:ln/>
        </p:spPr>
      </p:sp>
      <p:sp>
        <p:nvSpPr>
          <p:cNvPr id="1837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Many circuits that have a lot of data acquisition products that require negative supplies for op amps and drivers may benefit from an easy to use non inverting buck/boost circuit.  One good example is medical equipment.  Here, and TPS54x0 device can be configured with a negative output voltage (we basically ground the </a:t>
            </a:r>
            <a:r>
              <a:rPr lang="en-US" dirty="0" err="1"/>
              <a:t>Vout</a:t>
            </a:r>
            <a:r>
              <a:rPr lang="en-US" dirty="0"/>
              <a:t> and regulate the ground).  An application note has been written to show how to do this and an EVM has been prepared.  </a:t>
            </a:r>
          </a:p>
          <a:p>
            <a:r>
              <a:rPr lang="en-US" dirty="0"/>
              <a:t>There are some boundaries to the input/output voltage and current capability which are explained in the math formulas in the slide.</a:t>
            </a:r>
          </a:p>
          <a:p>
            <a:endParaRPr lang="en-US" dirty="0"/>
          </a:p>
          <a:p>
            <a:r>
              <a:rPr lang="en-US" dirty="0"/>
              <a:t>Common questions:  The Vin can be higher than 15V shown, and the </a:t>
            </a:r>
            <a:r>
              <a:rPr lang="en-US" dirty="0" err="1"/>
              <a:t>Vout</a:t>
            </a:r>
            <a:r>
              <a:rPr lang="en-US" dirty="0"/>
              <a:t> can be adjusted.  Check the user’s guide for capacitor voltage ratings.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08512" cy="3457575"/>
          </a:xfrm>
          <a:ln/>
        </p:spPr>
      </p:sp>
      <p:sp>
        <p:nvSpPr>
          <p:cNvPr id="1837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Many circuits that have a lot of data acquisition products that require negative supplies for op amps and drivers may benefit from an easy to use non inverting buck/boost circuit.  One good example is medical equipment.  Here, and TPS54x0 device can be configured with a negative output voltage (we basically ground the Vout and regulate the ground).  An application note has been written to show how to do this and an EVM has been prepared.  </a:t>
            </a:r>
          </a:p>
          <a:p>
            <a:r>
              <a:rPr lang="en-US"/>
              <a:t>There are some boundaries to the input/output voltage and current capability which are explained in the math formulas in the slide.</a:t>
            </a:r>
          </a:p>
          <a:p>
            <a:endParaRPr lang="en-US"/>
          </a:p>
          <a:p>
            <a:r>
              <a:rPr lang="en-US"/>
              <a:t>Common questions:  The Vin can be higher than 15V shown, and the Vout can be adjusted.  Check the user’s guide for capacitor voltage ratings.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185863"/>
            <a:ext cx="8467725" cy="46926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4958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cs typeface="+mn-cs"/>
              </a:rPr>
              <a:t>TI Information – Selective Disclosure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cs typeface="+mn-cs"/>
              </a:rPr>
              <a:t>TI Information – Selective Disclosure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cs typeface="+mn-cs"/>
              </a:rPr>
              <a:t>TI Information – Selective Disclosure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4B24B-BAB1-431A-82C6-36E096187F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cs typeface="+mn-cs"/>
              </a:rPr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28" r:id="rId5"/>
    <p:sldLayoutId id="2147483741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42" r:id="rId15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ti.com/tool/swiftinv-cal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ti.com/lit/an/snva425/snva425.pdf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emf"/><Relationship Id="rId4" Type="http://schemas.openxmlformats.org/officeDocument/2006/relationships/hyperlink" Target="http://www.ti.com/lit/an/slva540/slva540.pdf" TargetMode="External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309" y="190499"/>
            <a:ext cx="8705850" cy="847725"/>
          </a:xfrm>
        </p:spPr>
        <p:txBody>
          <a:bodyPr/>
          <a:lstStyle/>
          <a:p>
            <a:r>
              <a:rPr lang="en-US" dirty="0"/>
              <a:t>Negative Output Voltage Bucks</a:t>
            </a:r>
            <a:endParaRPr lang="en-US" sz="2000" baseline="-25000" dirty="0"/>
          </a:p>
        </p:txBody>
      </p:sp>
      <p:sp>
        <p:nvSpPr>
          <p:cNvPr id="5" name="Text Placeholder 9"/>
          <p:cNvSpPr txBox="1">
            <a:spLocks/>
          </p:cNvSpPr>
          <p:nvPr/>
        </p:nvSpPr>
        <p:spPr bwMode="auto">
          <a:xfrm>
            <a:off x="725640" y="4811287"/>
            <a:ext cx="7903908" cy="120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800" dirty="0">
                <a:latin typeface="Arial" charset="0"/>
                <a:ea typeface="SimSun" pitchFamily="2" charset="-122"/>
              </a:rPr>
              <a:t>Any Buck Regulator can be converted to an Inverting Buck-Boost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800" dirty="0">
                <a:latin typeface="Arial" charset="0"/>
                <a:ea typeface="SimSun" pitchFamily="2" charset="-122"/>
              </a:rPr>
              <a:t>SWIFT</a:t>
            </a:r>
            <a:r>
              <a:rPr lang="en-US" altLang="zh-CN" sz="1800" baseline="30000" dirty="0">
                <a:latin typeface="Arial" charset="0"/>
                <a:ea typeface="SimSun" pitchFamily="2" charset="-122"/>
              </a:rPr>
              <a:t>TM </a:t>
            </a:r>
            <a:r>
              <a:rPr lang="en-US" altLang="zh-CN" sz="1800" dirty="0">
                <a:latin typeface="Arial" charset="0"/>
                <a:ea typeface="SimSun" pitchFamily="2" charset="-122"/>
              </a:rPr>
              <a:t>examples in App Note </a:t>
            </a:r>
            <a:r>
              <a:rPr lang="en-US" altLang="zh-CN" sz="1800" dirty="0">
                <a:latin typeface="Arial" charset="0"/>
                <a:ea typeface="SimSun" pitchFamily="2" charset="-122"/>
                <a:hlinkClick r:id="rId4"/>
              </a:rPr>
              <a:t>SLVA317</a:t>
            </a:r>
            <a:r>
              <a:rPr lang="en-US" altLang="zh-CN" sz="1800" dirty="0">
                <a:latin typeface="Arial" charset="0"/>
                <a:ea typeface="SimSun" pitchFamily="2" charset="-122"/>
              </a:rPr>
              <a:t>.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800" dirty="0">
                <a:latin typeface="Arial" charset="0"/>
                <a:ea typeface="SimSun" pitchFamily="2" charset="-122"/>
              </a:rPr>
              <a:t>Evaluation Module using TPS54560 </a:t>
            </a:r>
            <a:r>
              <a:rPr lang="en-US" altLang="zh-CN" dirty="0">
                <a:ea typeface="SimSun" pitchFamily="2" charset="-122"/>
              </a:rPr>
              <a:t>planned</a:t>
            </a:r>
            <a:r>
              <a:rPr lang="en-US" altLang="zh-CN" sz="1800" dirty="0">
                <a:latin typeface="Arial" charset="0"/>
                <a:ea typeface="SimSun" pitchFamily="2" charset="-122"/>
              </a:rPr>
              <a:t>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04897"/>
              </p:ext>
            </p:extLst>
          </p:nvPr>
        </p:nvGraphicFramePr>
        <p:xfrm>
          <a:off x="126820" y="2239237"/>
          <a:ext cx="3320502" cy="2261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Visio" r:id="rId5" imgW="5970780" imgH="3958716" progId="Visio.Drawing.11">
                  <p:embed/>
                </p:oleObj>
              </mc:Choice>
              <mc:Fallback>
                <p:oleObj name="Visio" r:id="rId5" imgW="5970780" imgH="395871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820" y="2239237"/>
                        <a:ext cx="3320502" cy="2261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26820" y="1733908"/>
            <a:ext cx="31402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Typical  Buck Regulator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65196" y="1743433"/>
            <a:ext cx="5990954" cy="2887944"/>
            <a:chOff x="3165196" y="1743433"/>
            <a:chExt cx="5990954" cy="2887944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944749"/>
                </p:ext>
              </p:extLst>
            </p:nvPr>
          </p:nvGraphicFramePr>
          <p:xfrm>
            <a:off x="5430890" y="2146860"/>
            <a:ext cx="3725260" cy="2404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7" name="Visio" r:id="rId7" imgW="6726780" imgH="4187585" progId="Visio.Drawing.11">
                    <p:embed/>
                  </p:oleObj>
                </mc:Choice>
                <mc:Fallback>
                  <p:oleObj name="Visio" r:id="rId7" imgW="6726780" imgH="4187585" progId="Visio.Drawing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30890" y="2146860"/>
                          <a:ext cx="3725260" cy="24044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3165196" y="3166840"/>
              <a:ext cx="2445562" cy="1464537"/>
              <a:chOff x="3165196" y="3166840"/>
              <a:chExt cx="2445562" cy="1464537"/>
            </a:xfrm>
          </p:grpSpPr>
          <p:sp>
            <p:nvSpPr>
              <p:cNvPr id="13" name="Text Placeholder 9"/>
              <p:cNvSpPr txBox="1">
                <a:spLocks/>
              </p:cNvSpPr>
              <p:nvPr/>
            </p:nvSpPr>
            <p:spPr bwMode="auto">
              <a:xfrm>
                <a:off x="3165196" y="3166840"/>
                <a:ext cx="2445562" cy="1464537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58738" indent="-58738" eaLnBrk="0" hangingPunct="0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altLang="zh-CN" sz="1300" b="1" dirty="0">
                    <a:solidFill>
                      <a:srgbClr val="FF0000"/>
                    </a:solidFill>
                    <a:latin typeface="Arial" charset="0"/>
                    <a:ea typeface="SimSun" pitchFamily="2" charset="-122"/>
                  </a:rPr>
                  <a:t>Add Cap from V</a:t>
                </a:r>
                <a:r>
                  <a:rPr lang="en-US" altLang="zh-CN" sz="1300" b="1" baseline="-25000" dirty="0">
                    <a:solidFill>
                      <a:srgbClr val="FF0000"/>
                    </a:solidFill>
                    <a:latin typeface="Arial" charset="0"/>
                    <a:ea typeface="SimSun" pitchFamily="2" charset="-122"/>
                  </a:rPr>
                  <a:t>IN</a:t>
                </a:r>
                <a:r>
                  <a:rPr lang="en-US" altLang="zh-CN" sz="1300" b="1" dirty="0">
                    <a:solidFill>
                      <a:srgbClr val="FF0000"/>
                    </a:solidFill>
                    <a:latin typeface="Arial" charset="0"/>
                    <a:ea typeface="SimSun" pitchFamily="2" charset="-122"/>
                  </a:rPr>
                  <a:t> to V</a:t>
                </a:r>
                <a:r>
                  <a:rPr lang="en-US" altLang="zh-CN" sz="1300" b="1" baseline="-25000" dirty="0">
                    <a:solidFill>
                      <a:srgbClr val="FF0000"/>
                    </a:solidFill>
                    <a:latin typeface="Arial" charset="0"/>
                    <a:ea typeface="SimSun" pitchFamily="2" charset="-122"/>
                  </a:rPr>
                  <a:t>OUT</a:t>
                </a:r>
                <a:r>
                  <a:rPr lang="en-US" altLang="zh-CN" sz="1300" b="1" dirty="0">
                    <a:solidFill>
                      <a:srgbClr val="FF0000"/>
                    </a:solidFill>
                    <a:latin typeface="Arial" charset="0"/>
                    <a:ea typeface="SimSun" pitchFamily="2" charset="-122"/>
                  </a:rPr>
                  <a:t>(+)</a:t>
                </a:r>
              </a:p>
              <a:p>
                <a:pPr marL="58738" indent="-58738" eaLnBrk="0" hangingPunct="0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altLang="zh-CN" sz="1300" b="1" dirty="0">
                    <a:solidFill>
                      <a:srgbClr val="FF0000"/>
                    </a:solidFill>
                    <a:latin typeface="Arial" charset="0"/>
                    <a:ea typeface="SimSun" pitchFamily="2" charset="-122"/>
                  </a:rPr>
                  <a:t>Adjust FB resistor ratio</a:t>
                </a:r>
              </a:p>
              <a:p>
                <a:pPr marL="58738" indent="-58738" eaLnBrk="0" hangingPunct="0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altLang="zh-CN" sz="1300" b="1" dirty="0">
                    <a:solidFill>
                      <a:srgbClr val="FF0000"/>
                    </a:solidFill>
                    <a:latin typeface="Arial" charset="0"/>
                    <a:ea typeface="SimSun" pitchFamily="2" charset="-122"/>
                  </a:rPr>
                  <a:t>Change Terminal Labels:</a:t>
                </a:r>
              </a:p>
              <a:p>
                <a:pPr lvl="1" eaLnBrk="0" hangingPunct="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300" b="1" dirty="0">
                    <a:solidFill>
                      <a:srgbClr val="FF0000"/>
                    </a:solidFill>
                    <a:latin typeface="Arial" charset="0"/>
                    <a:ea typeface="SimSun" pitchFamily="2" charset="-122"/>
                  </a:rPr>
                  <a:t>V</a:t>
                </a:r>
                <a:r>
                  <a:rPr lang="en-US" altLang="zh-CN" sz="1300" b="1" baseline="-25000" dirty="0">
                    <a:solidFill>
                      <a:srgbClr val="FF0000"/>
                    </a:solidFill>
                    <a:latin typeface="Arial" charset="0"/>
                    <a:ea typeface="SimSun" pitchFamily="2" charset="-122"/>
                  </a:rPr>
                  <a:t>OUT</a:t>
                </a:r>
                <a:r>
                  <a:rPr lang="en-US" altLang="zh-CN" sz="1300" b="1" dirty="0">
                    <a:solidFill>
                      <a:srgbClr val="FF0000"/>
                    </a:solidFill>
                    <a:latin typeface="Arial" charset="0"/>
                    <a:ea typeface="SimSun" pitchFamily="2" charset="-122"/>
                  </a:rPr>
                  <a:t>(+)        GND</a:t>
                </a:r>
              </a:p>
              <a:p>
                <a:pPr lvl="1" eaLnBrk="0" hangingPunct="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300" b="1" dirty="0">
                    <a:solidFill>
                      <a:srgbClr val="FF0000"/>
                    </a:solidFill>
                    <a:latin typeface="Arial" charset="0"/>
                    <a:ea typeface="SimSun" pitchFamily="2" charset="-122"/>
                  </a:rPr>
                  <a:t>GND         V</a:t>
                </a:r>
                <a:r>
                  <a:rPr lang="en-US" altLang="zh-CN" sz="1300" b="1" baseline="-25000" dirty="0">
                    <a:solidFill>
                      <a:srgbClr val="FF0000"/>
                    </a:solidFill>
                    <a:latin typeface="Arial" charset="0"/>
                    <a:ea typeface="SimSun" pitchFamily="2" charset="-122"/>
                  </a:rPr>
                  <a:t>OUT</a:t>
                </a:r>
                <a:r>
                  <a:rPr lang="en-US" altLang="zh-CN" sz="1300" b="1" dirty="0">
                    <a:solidFill>
                      <a:srgbClr val="FF0000"/>
                    </a:solidFill>
                    <a:latin typeface="Arial" charset="0"/>
                    <a:ea typeface="SimSun" pitchFamily="2" charset="-122"/>
                  </a:rPr>
                  <a:t>(-) 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4140930" y="4444526"/>
                <a:ext cx="257089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4326030" y="4180895"/>
                <a:ext cx="257089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5689420" y="1743433"/>
              <a:ext cx="28926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Inverting Buck-Boost</a:t>
              </a:r>
            </a:p>
          </p:txBody>
        </p:sp>
      </p:grpSp>
      <p:sp>
        <p:nvSpPr>
          <p:cNvPr id="26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29548" y="6388395"/>
            <a:ext cx="361651" cy="340243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20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309" y="472572"/>
            <a:ext cx="8705850" cy="444500"/>
          </a:xfrm>
        </p:spPr>
        <p:txBody>
          <a:bodyPr/>
          <a:lstStyle/>
          <a:p>
            <a:r>
              <a:rPr lang="en-US" dirty="0"/>
              <a:t>Converting TPS54360 EVM to negative output Buck-boost</a:t>
            </a:r>
            <a:endParaRPr lang="en-US" sz="2000" baseline="-25000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09402" y="1724741"/>
            <a:ext cx="8134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TPS54360EVM-001		           Inverting Buck-Boost</a:t>
            </a:r>
          </a:p>
        </p:txBody>
      </p:sp>
      <p:sp>
        <p:nvSpPr>
          <p:cNvPr id="26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29548" y="6388395"/>
            <a:ext cx="361651" cy="340243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2446777"/>
            <a:ext cx="3289465" cy="3312533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 bwMode="auto">
          <a:xfrm>
            <a:off x="570012" y="3004457"/>
            <a:ext cx="308758" cy="724395"/>
          </a:xfrm>
          <a:prstGeom prst="lef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Left Brace 3"/>
          <p:cNvSpPr/>
          <p:nvPr/>
        </p:nvSpPr>
        <p:spPr bwMode="auto">
          <a:xfrm>
            <a:off x="570012" y="4322618"/>
            <a:ext cx="308758" cy="498764"/>
          </a:xfrm>
          <a:prstGeom prst="lef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570012" y="3764477"/>
            <a:ext cx="308758" cy="510639"/>
          </a:xfrm>
          <a:prstGeom prst="lef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5625" y="3109214"/>
            <a:ext cx="843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1600" b="1" baseline="-25000" dirty="0">
                <a:solidFill>
                  <a:srgbClr val="FF0000"/>
                </a:solidFill>
                <a:latin typeface="+mn-lt"/>
              </a:rPr>
              <a:t>OUT</a:t>
            </a:r>
          </a:p>
          <a:p>
            <a:pPr algn="r"/>
            <a:endParaRPr lang="en-US" sz="1600" b="1" dirty="0">
              <a:solidFill>
                <a:srgbClr val="FF0000"/>
              </a:solidFill>
              <a:latin typeface="+mn-lt"/>
            </a:endParaRPr>
          </a:p>
          <a:p>
            <a:pPr algn="r"/>
            <a:endParaRPr lang="en-US" sz="1600" b="1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1600" b="1" dirty="0">
                <a:solidFill>
                  <a:srgbClr val="FF0000"/>
                </a:solidFill>
                <a:latin typeface="+mn-lt"/>
              </a:rPr>
              <a:t>GND</a:t>
            </a:r>
          </a:p>
          <a:p>
            <a:pPr algn="r"/>
            <a:endParaRPr lang="en-US" sz="1600" b="1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16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1600" b="1" baseline="-25000" dirty="0">
                <a:solidFill>
                  <a:srgbClr val="FF0000"/>
                </a:solidFill>
                <a:latin typeface="+mn-lt"/>
              </a:rPr>
              <a:t>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65" y="2446777"/>
            <a:ext cx="3304985" cy="3321847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 bwMode="auto">
          <a:xfrm>
            <a:off x="5328382" y="3004456"/>
            <a:ext cx="308758" cy="760021"/>
          </a:xfrm>
          <a:prstGeom prst="lef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Left Brace 11"/>
          <p:cNvSpPr/>
          <p:nvPr/>
        </p:nvSpPr>
        <p:spPr bwMode="auto">
          <a:xfrm>
            <a:off x="5328382" y="4362449"/>
            <a:ext cx="308758" cy="486569"/>
          </a:xfrm>
          <a:prstGeom prst="lef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5328382" y="3810000"/>
            <a:ext cx="308758" cy="512618"/>
          </a:xfrm>
          <a:prstGeom prst="lef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8995" y="3152080"/>
            <a:ext cx="843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  <a:latin typeface="+mn-lt"/>
              </a:rPr>
              <a:t>GND</a:t>
            </a:r>
            <a:endParaRPr lang="en-US" sz="1600" b="1" baseline="-25000" dirty="0">
              <a:solidFill>
                <a:srgbClr val="FF0000"/>
              </a:solidFill>
              <a:latin typeface="+mn-lt"/>
            </a:endParaRPr>
          </a:p>
          <a:p>
            <a:pPr algn="r"/>
            <a:endParaRPr lang="en-US" sz="1600" b="1" dirty="0">
              <a:solidFill>
                <a:srgbClr val="FF0000"/>
              </a:solidFill>
              <a:latin typeface="+mn-lt"/>
            </a:endParaRPr>
          </a:p>
          <a:p>
            <a:pPr algn="r"/>
            <a:endParaRPr lang="en-US" sz="1600" b="1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16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1600" b="1" baseline="-25000" dirty="0">
                <a:solidFill>
                  <a:srgbClr val="FF0000"/>
                </a:solidFill>
                <a:latin typeface="+mn-lt"/>
              </a:rPr>
              <a:t>OUT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(-)</a:t>
            </a:r>
          </a:p>
          <a:p>
            <a:pPr algn="r"/>
            <a:endParaRPr lang="en-US" sz="1600" b="1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16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1600" b="1" baseline="-25000" dirty="0">
                <a:solidFill>
                  <a:srgbClr val="FF0000"/>
                </a:solidFill>
                <a:latin typeface="+mn-lt"/>
              </a:rPr>
              <a:t>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6608" y="5933560"/>
            <a:ext cx="3886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Capacitor from VIN to new GND</a:t>
            </a:r>
            <a:endParaRPr lang="en-US" sz="1600" b="1" baseline="-25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237018" y="3764477"/>
            <a:ext cx="1283020" cy="21690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Right Arrow 15"/>
          <p:cNvSpPr/>
          <p:nvPr/>
        </p:nvSpPr>
        <p:spPr bwMode="auto">
          <a:xfrm>
            <a:off x="4203863" y="1816925"/>
            <a:ext cx="872837" cy="3079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770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523" y="367797"/>
            <a:ext cx="8705850" cy="444500"/>
          </a:xfrm>
        </p:spPr>
        <p:txBody>
          <a:bodyPr/>
          <a:lstStyle/>
          <a:p>
            <a:r>
              <a:rPr lang="en-US" dirty="0"/>
              <a:t>Limitations of Inverting Buck-Boost</a:t>
            </a:r>
            <a:endParaRPr lang="en-US" sz="2000" baseline="-25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570270"/>
              </p:ext>
            </p:extLst>
          </p:nvPr>
        </p:nvGraphicFramePr>
        <p:xfrm>
          <a:off x="5173572" y="2857791"/>
          <a:ext cx="3725260" cy="240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Visio" r:id="rId4" imgW="6456240" imgH="4167367" progId="Visio.Drawing.11">
                  <p:embed/>
                </p:oleObj>
              </mc:Choice>
              <mc:Fallback>
                <p:oleObj name="Visio" r:id="rId4" imgW="6456240" imgH="416736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3572" y="2857791"/>
                        <a:ext cx="3725260" cy="2404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603695" y="5441276"/>
            <a:ext cx="2892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Inverting Buck-Boost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4140" y="2508675"/>
            <a:ext cx="4484535" cy="1596600"/>
            <a:chOff x="154140" y="1327575"/>
            <a:chExt cx="4484535" cy="1596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Placeholder 9"/>
                <p:cNvSpPr txBox="1">
                  <a:spLocks/>
                </p:cNvSpPr>
                <p:nvPr/>
              </p:nvSpPr>
              <p:spPr bwMode="auto">
                <a:xfrm>
                  <a:off x="154140" y="1327575"/>
                  <a:ext cx="4484535" cy="1208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120000"/>
                    </a:lnSpc>
                    <a:spcBef>
                      <a:spcPct val="20000"/>
                    </a:spcBef>
                  </a:pPr>
                  <a:r>
                    <a:rPr lang="en-US" altLang="zh-CN" sz="1800" b="1" dirty="0">
                      <a:latin typeface="Arial" charset="0"/>
                      <a:ea typeface="SimSun" pitchFamily="2" charset="-122"/>
                    </a:rPr>
                    <a:t>Output Current  &lt; Buck Output Current</a:t>
                  </a:r>
                </a:p>
                <a:p>
                  <a:pPr marL="742950" lvl="1" indent="-285750" eaLnBrk="0" hangingPunct="0">
                    <a:lnSpc>
                      <a:spcPct val="120000"/>
                    </a:lnSpc>
                    <a:spcBef>
                      <a:spcPct val="20000"/>
                    </a:spcBef>
                    <a:buFont typeface="Arial" pitchFamily="34" charset="0"/>
                    <a:buChar char="•"/>
                  </a:pPr>
                  <a:r>
                    <a:rPr lang="en-US" altLang="zh-CN" sz="1800" dirty="0">
                      <a:latin typeface="Arial" charset="0"/>
                      <a:ea typeface="SimSun" pitchFamily="2" charset="-122"/>
                    </a:rPr>
                    <a:t>I</a:t>
                  </a:r>
                  <a:r>
                    <a:rPr lang="en-US" altLang="zh-CN" sz="1800" baseline="-25000" dirty="0">
                      <a:latin typeface="Arial" charset="0"/>
                      <a:ea typeface="SimSun" pitchFamily="2" charset="-122"/>
                    </a:rPr>
                    <a:t>OUT</a:t>
                  </a:r>
                  <a:r>
                    <a:rPr lang="en-US" altLang="zh-CN" sz="1800" dirty="0">
                      <a:latin typeface="Arial" charset="0"/>
                      <a:ea typeface="SimSun" pitchFamily="2" charset="-122"/>
                    </a:rPr>
                    <a:t> =  I</a:t>
                  </a:r>
                  <a:r>
                    <a:rPr lang="en-US" altLang="zh-CN" sz="1800" baseline="-25000" dirty="0">
                      <a:latin typeface="Arial" charset="0"/>
                      <a:ea typeface="SimSun" pitchFamily="2" charset="-122"/>
                    </a:rPr>
                    <a:t>BUCK</a:t>
                  </a:r>
                  <a:r>
                    <a:rPr lang="en-US" altLang="zh-CN" sz="1800" dirty="0">
                      <a:latin typeface="Arial" charset="0"/>
                      <a:ea typeface="SimSun" pitchFamily="2" charset="-122"/>
                    </a:rPr>
                    <a:t> * (1 – D)</a:t>
                  </a:r>
                </a:p>
                <a:p>
                  <a:pPr marL="742950" lvl="1" indent="-285750" eaLnBrk="0" hangingPunct="0">
                    <a:lnSpc>
                      <a:spcPct val="120000"/>
                    </a:lnSpc>
                    <a:spcBef>
                      <a:spcPct val="20000"/>
                    </a:spcBef>
                    <a:buFont typeface="Arial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  <a:ea typeface="SimSun" pitchFamily="2" charset="-122"/>
                        </a:rPr>
                        <m:t>𝐷</m:t>
                      </m:r>
                      <m:r>
                        <a:rPr lang="en-US" altLang="zh-CN" sz="2000" b="0" i="1" smtClean="0">
                          <a:latin typeface="Cambria Math"/>
                          <a:ea typeface="SimSun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SimSun" pitchFamily="2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/>
                              <a:ea typeface="SimSun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/>
                              <a:ea typeface="SimSun" pitchFamily="2" charset="-122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SimSun" pitchFamily="2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/>
                                  <a:ea typeface="SimSun" pitchFamily="2" charset="-122"/>
                                </a:rPr>
                                <m:t>𝑉𝐼𝑁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/>
                                  <a:ea typeface="SimSun" pitchFamily="2" charset="-122"/>
                                </a:rPr>
                                <m:t>𝑉𝑂𝑈𝑇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  <a:ea typeface="SimSun" pitchFamily="2" charset="-122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000" b="0" i="1" smtClean="0">
                              <a:latin typeface="Cambria Math"/>
                              <a:ea typeface="SimSun" pitchFamily="2" charset="-122"/>
                            </a:rPr>
                            <m:t>     +    1</m:t>
                          </m:r>
                        </m:den>
                      </m:f>
                    </m:oMath>
                  </a14:m>
                  <a:endParaRPr lang="en-US" altLang="zh-CN" sz="1800" b="0" dirty="0">
                    <a:latin typeface="Arial" charset="0"/>
                    <a:ea typeface="SimSun" pitchFamily="2" charset="-122"/>
                  </a:endParaRPr>
                </a:p>
                <a:p>
                  <a:pPr lvl="1" eaLnBrk="0" hangingPunct="0">
                    <a:lnSpc>
                      <a:spcPct val="120000"/>
                    </a:lnSpc>
                    <a:spcBef>
                      <a:spcPct val="20000"/>
                    </a:spcBef>
                  </a:pPr>
                  <a:endParaRPr lang="en-US" altLang="zh-CN" sz="1800" dirty="0">
                    <a:latin typeface="Arial" charset="0"/>
                    <a:ea typeface="SimSun" pitchFamily="2" charset="-122"/>
                  </a:endParaRPr>
                </a:p>
              </p:txBody>
            </p:sp>
          </mc:Choice>
          <mc:Fallback xmlns="">
            <p:sp>
              <p:nvSpPr>
                <p:cNvPr id="5" name="Text Placeholder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140" y="1327575"/>
                  <a:ext cx="4484535" cy="12084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87" b="-3131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Connector 2"/>
            <p:cNvCxnSpPr/>
            <p:nvPr/>
          </p:nvCxnSpPr>
          <p:spPr bwMode="auto">
            <a:xfrm flipH="1">
              <a:off x="1581150" y="2574105"/>
              <a:ext cx="9525" cy="3405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2114550" y="2583630"/>
              <a:ext cx="9525" cy="3405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 Placeholder 9"/>
          <p:cNvSpPr txBox="1">
            <a:spLocks/>
          </p:cNvSpPr>
          <p:nvPr/>
        </p:nvSpPr>
        <p:spPr bwMode="auto">
          <a:xfrm>
            <a:off x="154140" y="4199683"/>
            <a:ext cx="4941737" cy="184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altLang="zh-CN" sz="1800" b="1" dirty="0">
                <a:latin typeface="Arial" charset="0"/>
                <a:ea typeface="SimSun" pitchFamily="2" charset="-122"/>
              </a:rPr>
              <a:t>EN input and PGOOD output referenced to  VOUT(-) instead of GND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800" dirty="0">
                <a:latin typeface="Arial" charset="0"/>
                <a:ea typeface="SimSun" pitchFamily="2" charset="-122"/>
              </a:rPr>
              <a:t>Level Translators required for Logic I/O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800" dirty="0">
                <a:latin typeface="Arial" charset="0"/>
                <a:ea typeface="SimSun" pitchFamily="2" charset="-122"/>
              </a:rPr>
              <a:t>Input UVLO requires separate comparator. </a:t>
            </a:r>
            <a:r>
              <a:rPr lang="en-US" altLang="zh-CN" sz="1800" dirty="0">
                <a:latin typeface="Arial" charset="0"/>
                <a:ea typeface="SimSun" pitchFamily="2" charset="-122"/>
                <a:hlinkClick r:id="rId7"/>
              </a:rPr>
              <a:t>See App Note SNVA425</a:t>
            </a:r>
            <a:endParaRPr lang="en-US" altLang="zh-CN" sz="1800" dirty="0">
              <a:latin typeface="Arial" charset="0"/>
              <a:ea typeface="SimSun" pitchFamily="2" charset="-122"/>
            </a:endParaRPr>
          </a:p>
        </p:txBody>
      </p:sp>
      <p:sp>
        <p:nvSpPr>
          <p:cNvPr id="20" name="Text Placeholder 9"/>
          <p:cNvSpPr txBox="1">
            <a:spLocks/>
          </p:cNvSpPr>
          <p:nvPr/>
        </p:nvSpPr>
        <p:spPr bwMode="auto">
          <a:xfrm>
            <a:off x="191369" y="1110855"/>
            <a:ext cx="8894612" cy="120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altLang="zh-CN" sz="1800" b="1" dirty="0">
                <a:latin typeface="Arial" charset="0"/>
                <a:ea typeface="SimSun" pitchFamily="2" charset="-122"/>
              </a:rPr>
              <a:t>Limited Output Voltage Range: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800" dirty="0">
                <a:solidFill>
                  <a:schemeClr val="accent6"/>
                </a:solidFill>
                <a:latin typeface="Arial" charset="0"/>
                <a:ea typeface="SimSun" pitchFamily="2" charset="-122"/>
              </a:rPr>
              <a:t>Voltage from V</a:t>
            </a:r>
            <a:r>
              <a:rPr lang="en-US" altLang="zh-CN" sz="1800" baseline="-25000" dirty="0">
                <a:solidFill>
                  <a:schemeClr val="accent6"/>
                </a:solidFill>
                <a:latin typeface="Arial" charset="0"/>
                <a:ea typeface="SimSun" pitchFamily="2" charset="-122"/>
              </a:rPr>
              <a:t>IN</a:t>
            </a:r>
            <a:r>
              <a:rPr lang="en-US" altLang="zh-CN" sz="1800" dirty="0">
                <a:solidFill>
                  <a:schemeClr val="accent6"/>
                </a:solidFill>
                <a:latin typeface="Arial" charset="0"/>
                <a:ea typeface="SimSun" pitchFamily="2" charset="-122"/>
              </a:rPr>
              <a:t>(+) to V</a:t>
            </a:r>
            <a:r>
              <a:rPr lang="en-US" altLang="zh-CN" sz="1800" baseline="-25000" dirty="0">
                <a:solidFill>
                  <a:schemeClr val="accent6"/>
                </a:solidFill>
                <a:latin typeface="Arial" charset="0"/>
                <a:ea typeface="SimSun" pitchFamily="2" charset="-122"/>
              </a:rPr>
              <a:t>OUT</a:t>
            </a:r>
            <a:r>
              <a:rPr lang="en-US" altLang="zh-CN" sz="1800" dirty="0">
                <a:solidFill>
                  <a:schemeClr val="accent6"/>
                </a:solidFill>
                <a:latin typeface="Arial" charset="0"/>
                <a:ea typeface="SimSun" pitchFamily="2" charset="-122"/>
              </a:rPr>
              <a:t>(-)  &lt;   Maximum Operating  Voltage of Buck  IC</a:t>
            </a:r>
          </a:p>
          <a:p>
            <a:pPr marL="285750" indent="-285750"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800" dirty="0">
                <a:solidFill>
                  <a:schemeClr val="accent6"/>
                </a:solidFill>
                <a:latin typeface="Arial" charset="0"/>
                <a:ea typeface="SimSun" pitchFamily="2" charset="-122"/>
              </a:rPr>
              <a:t>Wide V</a:t>
            </a:r>
            <a:r>
              <a:rPr lang="en-US" altLang="zh-CN" sz="1800" baseline="-25000" dirty="0">
                <a:solidFill>
                  <a:schemeClr val="accent6"/>
                </a:solidFill>
                <a:latin typeface="Arial" charset="0"/>
                <a:ea typeface="SimSun" pitchFamily="2" charset="-122"/>
              </a:rPr>
              <a:t>IN</a:t>
            </a:r>
            <a:r>
              <a:rPr lang="en-US" altLang="zh-CN" sz="1800" dirty="0">
                <a:solidFill>
                  <a:schemeClr val="accent6"/>
                </a:solidFill>
                <a:latin typeface="Arial" charset="0"/>
                <a:ea typeface="SimSun" pitchFamily="2" charset="-122"/>
              </a:rPr>
              <a:t> SWIFT family rated to 60V  </a:t>
            </a:r>
          </a:p>
        </p:txBody>
      </p:sp>
      <p:sp>
        <p:nvSpPr>
          <p:cNvPr id="21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29548" y="6388395"/>
            <a:ext cx="361651" cy="340243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83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349" y="104491"/>
            <a:ext cx="8705850" cy="728023"/>
          </a:xfrm>
        </p:spPr>
        <p:txBody>
          <a:bodyPr/>
          <a:lstStyle/>
          <a:p>
            <a:r>
              <a:rPr lang="en-US" dirty="0"/>
              <a:t>Interfacing with Inverting Buck-boost</a:t>
            </a:r>
            <a:endParaRPr lang="en-US" sz="2800" dirty="0"/>
          </a:p>
        </p:txBody>
      </p:sp>
      <p:sp>
        <p:nvSpPr>
          <p:cNvPr id="6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29548" y="6388395"/>
            <a:ext cx="361651" cy="340243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332021" y="4985872"/>
            <a:ext cx="3659178" cy="33855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FF3300"/>
                </a:solidFill>
                <a:latin typeface="Arial" charset="0"/>
                <a:hlinkClick r:id="rId4"/>
              </a:rPr>
              <a:t>See SLVA540 for </a:t>
            </a:r>
            <a:r>
              <a:rPr lang="en-US" sz="1600" b="1" dirty="0">
                <a:latin typeface="Arial" charset="0"/>
                <a:hlinkClick r:id="rId4"/>
              </a:rPr>
              <a:t>more examples</a:t>
            </a:r>
            <a:endParaRPr lang="en-US" sz="1600" b="1" dirty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26927"/>
              </p:ext>
            </p:extLst>
          </p:nvPr>
        </p:nvGraphicFramePr>
        <p:xfrm>
          <a:off x="312953" y="3763056"/>
          <a:ext cx="4940298" cy="2452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Visio" r:id="rId5" imgW="7538670" imgH="3773517" progId="Visio.Drawing.11">
                  <p:embed/>
                </p:oleObj>
              </mc:Choice>
              <mc:Fallback>
                <p:oleObj name="Visio" r:id="rId5" imgW="7538670" imgH="377351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953" y="3763056"/>
                        <a:ext cx="4940298" cy="2452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522803"/>
              </p:ext>
            </p:extLst>
          </p:nvPr>
        </p:nvGraphicFramePr>
        <p:xfrm>
          <a:off x="4649809" y="1781174"/>
          <a:ext cx="4445383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Visio" r:id="rId7" imgW="6594750" imgH="3555970" progId="Visio.Drawing.11">
                  <p:embed/>
                </p:oleObj>
              </mc:Choice>
              <mc:Fallback>
                <p:oleObj name="Visio" r:id="rId7" imgW="6594750" imgH="355597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9809" y="1781174"/>
                        <a:ext cx="4445383" cy="239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80284"/>
              </p:ext>
            </p:extLst>
          </p:nvPr>
        </p:nvGraphicFramePr>
        <p:xfrm>
          <a:off x="0" y="1022154"/>
          <a:ext cx="4898773" cy="248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Visio" r:id="rId9" imgW="7237350" imgH="3574840" progId="Visio.Drawing.11">
                  <p:embed/>
                </p:oleObj>
              </mc:Choice>
              <mc:Fallback>
                <p:oleObj name="Visio" r:id="rId9" imgW="7237350" imgH="35748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1022154"/>
                        <a:ext cx="4898773" cy="2489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6271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</TotalTime>
  <Words>708</Words>
  <Application>Microsoft Office PowerPoint</Application>
  <PresentationFormat>On-screen Show (4:3)</PresentationFormat>
  <Paragraphs>55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SimSun</vt:lpstr>
      <vt:lpstr>Arial</vt:lpstr>
      <vt:lpstr>Arial Narrow</vt:lpstr>
      <vt:lpstr>Cambria Math</vt:lpstr>
      <vt:lpstr>FinalPowerpoint</vt:lpstr>
      <vt:lpstr>Visio</vt:lpstr>
      <vt:lpstr>Negative Output Voltage Bucks</vt:lpstr>
      <vt:lpstr>Converting TPS54360 EVM to negative output Buck-boost</vt:lpstr>
      <vt:lpstr>Limitations of Inverting Buck-Boost</vt:lpstr>
      <vt:lpstr>Interfacing with Inverting Buck-boost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Greene, Matt</dc:creator>
  <cp:lastModifiedBy>Fagnani, Anthony</cp:lastModifiedBy>
  <cp:revision>154</cp:revision>
  <dcterms:created xsi:type="dcterms:W3CDTF">2007-12-19T20:51:45Z</dcterms:created>
  <dcterms:modified xsi:type="dcterms:W3CDTF">2021-10-20T19:54:29Z</dcterms:modified>
</cp:coreProperties>
</file>