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5" r:id="rId4"/>
  </p:sldMasterIdLst>
  <p:notesMasterIdLst>
    <p:notesMasterId r:id="rId14"/>
  </p:notesMasterIdLst>
  <p:handoutMasterIdLst>
    <p:handoutMasterId r:id="rId15"/>
  </p:handoutMasterIdLst>
  <p:sldIdLst>
    <p:sldId id="439" r:id="rId5"/>
    <p:sldId id="387" r:id="rId6"/>
    <p:sldId id="434" r:id="rId7"/>
    <p:sldId id="436" r:id="rId8"/>
    <p:sldId id="423" r:id="rId9"/>
    <p:sldId id="437" r:id="rId10"/>
    <p:sldId id="438" r:id="rId11"/>
    <p:sldId id="422" r:id="rId12"/>
    <p:sldId id="431" r:id="rId13"/>
  </p:sldIdLst>
  <p:sldSz cx="9144000" cy="5143500" type="screen16x9"/>
  <p:notesSz cx="9296400" cy="14770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380775" algn="l" rtl="0" fontAlgn="base">
      <a:spcBef>
        <a:spcPct val="0"/>
      </a:spcBef>
      <a:spcAft>
        <a:spcPct val="0"/>
      </a:spcAft>
      <a:defRPr kern="1200">
        <a:solidFill>
          <a:schemeClr val="tx1"/>
        </a:solidFill>
        <a:latin typeface="Arial" charset="0"/>
        <a:ea typeface="+mn-ea"/>
        <a:cs typeface="+mn-cs"/>
      </a:defRPr>
    </a:lvl2pPr>
    <a:lvl3pPr marL="761550" algn="l" rtl="0" fontAlgn="base">
      <a:spcBef>
        <a:spcPct val="0"/>
      </a:spcBef>
      <a:spcAft>
        <a:spcPct val="0"/>
      </a:spcAft>
      <a:defRPr kern="1200">
        <a:solidFill>
          <a:schemeClr val="tx1"/>
        </a:solidFill>
        <a:latin typeface="Arial" charset="0"/>
        <a:ea typeface="+mn-ea"/>
        <a:cs typeface="+mn-cs"/>
      </a:defRPr>
    </a:lvl3pPr>
    <a:lvl4pPr marL="1142323" algn="l" rtl="0" fontAlgn="base">
      <a:spcBef>
        <a:spcPct val="0"/>
      </a:spcBef>
      <a:spcAft>
        <a:spcPct val="0"/>
      </a:spcAft>
      <a:defRPr kern="1200">
        <a:solidFill>
          <a:schemeClr val="tx1"/>
        </a:solidFill>
        <a:latin typeface="Arial" charset="0"/>
        <a:ea typeface="+mn-ea"/>
        <a:cs typeface="+mn-cs"/>
      </a:defRPr>
    </a:lvl4pPr>
    <a:lvl5pPr marL="1523085" algn="l" rtl="0" fontAlgn="base">
      <a:spcBef>
        <a:spcPct val="0"/>
      </a:spcBef>
      <a:spcAft>
        <a:spcPct val="0"/>
      </a:spcAft>
      <a:defRPr kern="1200">
        <a:solidFill>
          <a:schemeClr val="tx1"/>
        </a:solidFill>
        <a:latin typeface="Arial" charset="0"/>
        <a:ea typeface="+mn-ea"/>
        <a:cs typeface="+mn-cs"/>
      </a:defRPr>
    </a:lvl5pPr>
    <a:lvl6pPr marL="1903858" algn="l" defTabSz="761550" rtl="0" eaLnBrk="1" latinLnBrk="0" hangingPunct="1">
      <a:defRPr kern="1200">
        <a:solidFill>
          <a:schemeClr val="tx1"/>
        </a:solidFill>
        <a:latin typeface="Arial" charset="0"/>
        <a:ea typeface="+mn-ea"/>
        <a:cs typeface="+mn-cs"/>
      </a:defRPr>
    </a:lvl6pPr>
    <a:lvl7pPr marL="2284632" algn="l" defTabSz="761550" rtl="0" eaLnBrk="1" latinLnBrk="0" hangingPunct="1">
      <a:defRPr kern="1200">
        <a:solidFill>
          <a:schemeClr val="tx1"/>
        </a:solidFill>
        <a:latin typeface="Arial" charset="0"/>
        <a:ea typeface="+mn-ea"/>
        <a:cs typeface="+mn-cs"/>
      </a:defRPr>
    </a:lvl7pPr>
    <a:lvl8pPr marL="2665400" algn="l" defTabSz="761550" rtl="0" eaLnBrk="1" latinLnBrk="0" hangingPunct="1">
      <a:defRPr kern="1200">
        <a:solidFill>
          <a:schemeClr val="tx1"/>
        </a:solidFill>
        <a:latin typeface="Arial" charset="0"/>
        <a:ea typeface="+mn-ea"/>
        <a:cs typeface="+mn-cs"/>
      </a:defRPr>
    </a:lvl8pPr>
    <a:lvl9pPr marL="3046170" algn="l" defTabSz="76155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78">
          <p15:clr>
            <a:srgbClr val="A4A3A4"/>
          </p15:clr>
        </p15:guide>
      </p15:sldGuideLst>
    </p:ext>
    <p:ext uri="{2D200454-40CA-4A62-9FC3-DE9A4176ACB9}">
      <p15:notesGuideLst xmlns:p15="http://schemas.microsoft.com/office/powerpoint/2012/main">
        <p15:guide id="1" orient="horz" pos="4652">
          <p15:clr>
            <a:srgbClr val="A4A3A4"/>
          </p15:clr>
        </p15:guide>
        <p15:guide id="2" pos="292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Randi Williams" initials="RMW" lastIdx="6" clrIdx="0"/>
  <p:cmAuthor id="1" name="Kelly, Suzette" initials="SLK" lastIdx="1" clrIdx="1"/>
  <p:cmAuthor id="2" name="Van Renterghem, Kyle" initials="KVR" lastIdx="13" clrIdx="2"/>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B0F0"/>
    <a:srgbClr val="FF0000"/>
    <a:srgbClr val="FFFF00"/>
    <a:srgbClr val="AAAAA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01" autoAdjust="0"/>
    <p:restoredTop sz="70588" autoAdjust="0"/>
  </p:normalViewPr>
  <p:slideViewPr>
    <p:cSldViewPr snapToGrid="0">
      <p:cViewPr varScale="1">
        <p:scale>
          <a:sx n="112" d="100"/>
          <a:sy n="112" d="100"/>
        </p:scale>
        <p:origin x="804" y="108"/>
      </p:cViewPr>
      <p:guideLst>
        <p:guide orient="horz" pos="1620"/>
        <p:guide pos="2878"/>
      </p:guideLst>
    </p:cSldViewPr>
  </p:slideViewPr>
  <p:notesTextViewPr>
    <p:cViewPr>
      <p:scale>
        <a:sx n="100" d="100"/>
        <a:sy n="100" d="100"/>
      </p:scale>
      <p:origin x="0" y="0"/>
    </p:cViewPr>
  </p:notesTextViewPr>
  <p:sorterViewPr>
    <p:cViewPr>
      <p:scale>
        <a:sx n="140" d="100"/>
        <a:sy n="140" d="100"/>
      </p:scale>
      <p:origin x="0" y="0"/>
    </p:cViewPr>
  </p:sorterViewPr>
  <p:notesViewPr>
    <p:cSldViewPr snapToGrid="0">
      <p:cViewPr varScale="1">
        <p:scale>
          <a:sx n="51" d="100"/>
          <a:sy n="51" d="100"/>
        </p:scale>
        <p:origin x="-2850" y="-96"/>
      </p:cViewPr>
      <p:guideLst>
        <p:guide orient="horz" pos="4652"/>
        <p:guide pos="292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omments/comment1.xml><?xml version="1.0" encoding="utf-8"?>
<p:cmLst xmlns:a="http://schemas.openxmlformats.org/drawingml/2006/main" xmlns:r="http://schemas.openxmlformats.org/officeDocument/2006/relationships" xmlns:p="http://schemas.openxmlformats.org/presentationml/2006/main">
  <p:cm authorId="2" dt="2018-04-12T17:26:42.195" idx="10">
    <p:pos x="10" y="10"/>
    <p:text>would be nice to expand on these and say when to use them and when not to, but that will probably need to wait for the more detailed thermal ppt</p:text>
  </p:cm>
</p: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882"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2883" name="Rectangle 3"/>
          <p:cNvSpPr>
            <a:spLocks noGrp="1" noChangeArrowheads="1"/>
          </p:cNvSpPr>
          <p:nvPr>
            <p:ph type="dt" sz="quarter"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22884" name="Rectangle 4"/>
          <p:cNvSpPr>
            <a:spLocks noGrp="1" noChangeArrowheads="1"/>
          </p:cNvSpPr>
          <p:nvPr>
            <p:ph type="ftr" sz="quarter" idx="2"/>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2885" name="Rectangle 5"/>
          <p:cNvSpPr>
            <a:spLocks noGrp="1" noChangeArrowheads="1"/>
          </p:cNvSpPr>
          <p:nvPr>
            <p:ph type="sldNum" sz="quarter" idx="3"/>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8D56EAE8-38CB-4EE5-8A34-F5F49B68F2DE}" type="slidenum">
              <a:rPr lang="en-US"/>
              <a:pPr>
                <a:defRPr/>
              </a:pPr>
              <a:t>‹#›</a:t>
            </a:fld>
            <a:endParaRPr lang="en-US"/>
          </a:p>
        </p:txBody>
      </p:sp>
    </p:spTree>
    <p:extLst>
      <p:ext uri="{BB962C8B-B14F-4D97-AF65-F5344CB8AC3E}">
        <p14:creationId xmlns:p14="http://schemas.microsoft.com/office/powerpoint/2010/main" val="37230079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1858" name="Rectangle 2"/>
          <p:cNvSpPr>
            <a:spLocks noGrp="1" noChangeArrowheads="1"/>
          </p:cNvSpPr>
          <p:nvPr>
            <p:ph type="hdr" sz="quarter"/>
          </p:nvPr>
        </p:nvSpPr>
        <p:spPr bwMode="auto">
          <a:xfrm>
            <a:off x="0" y="2"/>
            <a:ext cx="4027944"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defRPr sz="1800"/>
            </a:lvl1pPr>
          </a:lstStyle>
          <a:p>
            <a:pPr>
              <a:defRPr/>
            </a:pPr>
            <a:endParaRPr lang="en-US"/>
          </a:p>
        </p:txBody>
      </p:sp>
      <p:sp>
        <p:nvSpPr>
          <p:cNvPr id="121859" name="Rectangle 3"/>
          <p:cNvSpPr>
            <a:spLocks noGrp="1" noChangeArrowheads="1"/>
          </p:cNvSpPr>
          <p:nvPr>
            <p:ph type="dt" idx="1"/>
          </p:nvPr>
        </p:nvSpPr>
        <p:spPr bwMode="auto">
          <a:xfrm>
            <a:off x="5266329" y="2"/>
            <a:ext cx="4027943" cy="737488"/>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lvl1pPr algn="r">
              <a:defRPr sz="1800"/>
            </a:lvl1pPr>
          </a:lstStyle>
          <a:p>
            <a:pPr>
              <a:defRPr/>
            </a:pPr>
            <a:endParaRPr lang="en-US"/>
          </a:p>
        </p:txBody>
      </p:sp>
      <p:sp>
        <p:nvSpPr>
          <p:cNvPr id="14340" name="Rectangle 4"/>
          <p:cNvSpPr>
            <a:spLocks noGrp="1" noRot="1" noChangeAspect="1" noChangeArrowheads="1" noTextEdit="1"/>
          </p:cNvSpPr>
          <p:nvPr>
            <p:ph type="sldImg" idx="2"/>
          </p:nvPr>
        </p:nvSpPr>
        <p:spPr bwMode="auto">
          <a:xfrm>
            <a:off x="-274638" y="1108075"/>
            <a:ext cx="9845676" cy="5538788"/>
          </a:xfrm>
          <a:prstGeom prst="rect">
            <a:avLst/>
          </a:prstGeom>
          <a:noFill/>
          <a:ln w="9525">
            <a:solidFill>
              <a:srgbClr val="000000"/>
            </a:solidFill>
            <a:miter lim="800000"/>
            <a:headEnd/>
            <a:tailEnd/>
          </a:ln>
        </p:spPr>
      </p:sp>
      <p:sp>
        <p:nvSpPr>
          <p:cNvPr id="121861" name="Rectangle 5"/>
          <p:cNvSpPr>
            <a:spLocks noGrp="1" noChangeArrowheads="1"/>
          </p:cNvSpPr>
          <p:nvPr>
            <p:ph type="body" sz="quarter" idx="3"/>
          </p:nvPr>
        </p:nvSpPr>
        <p:spPr bwMode="auto">
          <a:xfrm>
            <a:off x="929854" y="7016308"/>
            <a:ext cx="7436693" cy="6645019"/>
          </a:xfrm>
          <a:prstGeom prst="rect">
            <a:avLst/>
          </a:prstGeom>
          <a:noFill/>
          <a:ln w="9525">
            <a:noFill/>
            <a:miter lim="800000"/>
            <a:headEnd/>
            <a:tailEnd/>
          </a:ln>
          <a:effectLst/>
        </p:spPr>
        <p:txBody>
          <a:bodyPr vert="horz" wrap="square" lIns="136205" tIns="68102" rIns="136205" bIns="681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21862" name="Rectangle 6"/>
          <p:cNvSpPr>
            <a:spLocks noGrp="1" noChangeArrowheads="1"/>
          </p:cNvSpPr>
          <p:nvPr>
            <p:ph type="ftr" sz="quarter" idx="4"/>
          </p:nvPr>
        </p:nvSpPr>
        <p:spPr bwMode="auto">
          <a:xfrm>
            <a:off x="0" y="14030071"/>
            <a:ext cx="4027944"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defRPr sz="1800"/>
            </a:lvl1pPr>
          </a:lstStyle>
          <a:p>
            <a:pPr>
              <a:defRPr/>
            </a:pPr>
            <a:endParaRPr lang="en-US"/>
          </a:p>
        </p:txBody>
      </p:sp>
      <p:sp>
        <p:nvSpPr>
          <p:cNvPr id="121863" name="Rectangle 7"/>
          <p:cNvSpPr>
            <a:spLocks noGrp="1" noChangeArrowheads="1"/>
          </p:cNvSpPr>
          <p:nvPr>
            <p:ph type="sldNum" sz="quarter" idx="5"/>
          </p:nvPr>
        </p:nvSpPr>
        <p:spPr bwMode="auto">
          <a:xfrm>
            <a:off x="5266329" y="14030071"/>
            <a:ext cx="4027943" cy="737488"/>
          </a:xfrm>
          <a:prstGeom prst="rect">
            <a:avLst/>
          </a:prstGeom>
          <a:noFill/>
          <a:ln w="9525">
            <a:noFill/>
            <a:miter lim="800000"/>
            <a:headEnd/>
            <a:tailEnd/>
          </a:ln>
          <a:effectLst/>
        </p:spPr>
        <p:txBody>
          <a:bodyPr vert="horz" wrap="square" lIns="136205" tIns="68102" rIns="136205" bIns="68102" numCol="1" anchor="b" anchorCtr="0" compatLnSpc="1">
            <a:prstTxWarp prst="textNoShape">
              <a:avLst/>
            </a:prstTxWarp>
          </a:bodyPr>
          <a:lstStyle>
            <a:lvl1pPr algn="r">
              <a:defRPr sz="1800"/>
            </a:lvl1pPr>
          </a:lstStyle>
          <a:p>
            <a:pPr>
              <a:defRPr/>
            </a:pPr>
            <a:fld id="{BED2394B-E06C-4DC9-BCC2-551C3DED9AAD}" type="slidenum">
              <a:rPr lang="en-US"/>
              <a:pPr>
                <a:defRPr/>
              </a:pPr>
              <a:t>‹#›</a:t>
            </a:fld>
            <a:endParaRPr lang="en-US"/>
          </a:p>
        </p:txBody>
      </p:sp>
    </p:spTree>
    <p:extLst>
      <p:ext uri="{BB962C8B-B14F-4D97-AF65-F5344CB8AC3E}">
        <p14:creationId xmlns:p14="http://schemas.microsoft.com/office/powerpoint/2010/main" val="374703543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000" kern="1200">
        <a:solidFill>
          <a:schemeClr val="tx1"/>
        </a:solidFill>
        <a:latin typeface="Arial" charset="0"/>
        <a:ea typeface="+mn-ea"/>
        <a:cs typeface="+mn-cs"/>
      </a:defRPr>
    </a:lvl1pPr>
    <a:lvl2pPr marL="380775" algn="l" rtl="0" eaLnBrk="0" fontAlgn="base" hangingPunct="0">
      <a:spcBef>
        <a:spcPct val="30000"/>
      </a:spcBef>
      <a:spcAft>
        <a:spcPct val="0"/>
      </a:spcAft>
      <a:defRPr sz="1000" kern="1200">
        <a:solidFill>
          <a:schemeClr val="tx1"/>
        </a:solidFill>
        <a:latin typeface="Arial" charset="0"/>
        <a:ea typeface="+mn-ea"/>
        <a:cs typeface="+mn-cs"/>
      </a:defRPr>
    </a:lvl2pPr>
    <a:lvl3pPr marL="761550" algn="l" rtl="0" eaLnBrk="0" fontAlgn="base" hangingPunct="0">
      <a:spcBef>
        <a:spcPct val="30000"/>
      </a:spcBef>
      <a:spcAft>
        <a:spcPct val="0"/>
      </a:spcAft>
      <a:defRPr sz="1000" kern="1200">
        <a:solidFill>
          <a:schemeClr val="tx1"/>
        </a:solidFill>
        <a:latin typeface="Arial" charset="0"/>
        <a:ea typeface="+mn-ea"/>
        <a:cs typeface="+mn-cs"/>
      </a:defRPr>
    </a:lvl3pPr>
    <a:lvl4pPr marL="1142323" algn="l" rtl="0" eaLnBrk="0" fontAlgn="base" hangingPunct="0">
      <a:spcBef>
        <a:spcPct val="30000"/>
      </a:spcBef>
      <a:spcAft>
        <a:spcPct val="0"/>
      </a:spcAft>
      <a:defRPr sz="1000" kern="1200">
        <a:solidFill>
          <a:schemeClr val="tx1"/>
        </a:solidFill>
        <a:latin typeface="Arial" charset="0"/>
        <a:ea typeface="+mn-ea"/>
        <a:cs typeface="+mn-cs"/>
      </a:defRPr>
    </a:lvl4pPr>
    <a:lvl5pPr marL="1523085" algn="l" rtl="0" eaLnBrk="0" fontAlgn="base" hangingPunct="0">
      <a:spcBef>
        <a:spcPct val="30000"/>
      </a:spcBef>
      <a:spcAft>
        <a:spcPct val="0"/>
      </a:spcAft>
      <a:defRPr sz="1000" kern="1200">
        <a:solidFill>
          <a:schemeClr val="tx1"/>
        </a:solidFill>
        <a:latin typeface="Arial" charset="0"/>
        <a:ea typeface="+mn-ea"/>
        <a:cs typeface="+mn-cs"/>
      </a:defRPr>
    </a:lvl5pPr>
    <a:lvl6pPr marL="1903858" algn="l" defTabSz="761550" rtl="0" eaLnBrk="1" latinLnBrk="0" hangingPunct="1">
      <a:defRPr sz="1000" kern="1200">
        <a:solidFill>
          <a:schemeClr val="tx1"/>
        </a:solidFill>
        <a:latin typeface="+mn-lt"/>
        <a:ea typeface="+mn-ea"/>
        <a:cs typeface="+mn-cs"/>
      </a:defRPr>
    </a:lvl6pPr>
    <a:lvl7pPr marL="2284632" algn="l" defTabSz="761550" rtl="0" eaLnBrk="1" latinLnBrk="0" hangingPunct="1">
      <a:defRPr sz="1000" kern="1200">
        <a:solidFill>
          <a:schemeClr val="tx1"/>
        </a:solidFill>
        <a:latin typeface="+mn-lt"/>
        <a:ea typeface="+mn-ea"/>
        <a:cs typeface="+mn-cs"/>
      </a:defRPr>
    </a:lvl7pPr>
    <a:lvl8pPr marL="2665400" algn="l" defTabSz="761550" rtl="0" eaLnBrk="1" latinLnBrk="0" hangingPunct="1">
      <a:defRPr sz="1000" kern="1200">
        <a:solidFill>
          <a:schemeClr val="tx1"/>
        </a:solidFill>
        <a:latin typeface="+mn-lt"/>
        <a:ea typeface="+mn-ea"/>
        <a:cs typeface="+mn-cs"/>
      </a:defRPr>
    </a:lvl8pPr>
    <a:lvl9pPr marL="3046170" algn="l" defTabSz="761550" rtl="0" eaLnBrk="1" latinLnBrk="0" hangingPunct="1">
      <a:defRPr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516D360A-E953-4011-89B6-D5CC55613904}" type="slidenum">
              <a:rPr lang="en-US" smtClean="0"/>
              <a:pPr>
                <a:defRPr/>
              </a:pPr>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junction-to-ambient thermal resistance, </a:t>
            </a:r>
            <a:r>
              <a:rPr lang="en-US" dirty="0" err="1"/>
              <a:t>θ</a:t>
            </a:r>
            <a:r>
              <a:rPr lang="en-US" baseline="-25000" dirty="0" err="1"/>
              <a:t>JA</a:t>
            </a:r>
            <a:r>
              <a:rPr lang="en-US" dirty="0"/>
              <a:t>, is the most commonly reported thermal metric and is often misused. </a:t>
            </a:r>
          </a:p>
          <a:p>
            <a:pPr lvl="1"/>
            <a:r>
              <a:rPr lang="en-US" dirty="0" err="1"/>
              <a:t>θ</a:t>
            </a:r>
            <a:r>
              <a:rPr lang="en-US" baseline="-25000" dirty="0" err="1"/>
              <a:t>JA</a:t>
            </a:r>
            <a:r>
              <a:rPr lang="en-US" dirty="0"/>
              <a:t> is a measure of the thermal performance of an IC mounted on a PCB. TI uses a standard board so that the thermal performance of one device can be compared to another device. </a:t>
            </a:r>
          </a:p>
          <a:p>
            <a:pPr lvl="2"/>
            <a:r>
              <a:rPr lang="en-US" dirty="0"/>
              <a:t>However, comparisons are only possible when both devices use the same test setup to measure </a:t>
            </a:r>
            <a:r>
              <a:rPr lang="en-US" dirty="0" err="1"/>
              <a:t>θ</a:t>
            </a:r>
            <a:r>
              <a:rPr lang="en-US" baseline="-25000" dirty="0" err="1"/>
              <a:t>JA</a:t>
            </a:r>
            <a:r>
              <a:rPr lang="en-US" dirty="0"/>
              <a:t>, </a:t>
            </a:r>
          </a:p>
          <a:p>
            <a:pPr lvl="3"/>
            <a:r>
              <a:rPr lang="en-US" dirty="0"/>
              <a:t>The industry standard is JEDEC’s JESD51-x series of documents. </a:t>
            </a:r>
          </a:p>
          <a:p>
            <a:pPr lvl="2"/>
            <a:r>
              <a:rPr lang="en-US" dirty="0"/>
              <a:t>Some competitors do not use the JEDEC conditions and the deviations from the standards are not documented. </a:t>
            </a:r>
          </a:p>
          <a:p>
            <a:pPr lvl="3"/>
            <a:r>
              <a:rPr lang="en-US" dirty="0"/>
              <a:t>These test variations can have a dramatic effect on the measured values of </a:t>
            </a:r>
            <a:r>
              <a:rPr lang="en-US" dirty="0" err="1"/>
              <a:t>θ</a:t>
            </a:r>
            <a:r>
              <a:rPr lang="en-US" baseline="-25000" dirty="0" err="1"/>
              <a:t>JA</a:t>
            </a:r>
            <a:r>
              <a:rPr lang="en-US" dirty="0"/>
              <a:t>. </a:t>
            </a:r>
          </a:p>
          <a:p>
            <a:pPr lvl="2"/>
            <a:r>
              <a:rPr lang="en-US" dirty="0"/>
              <a:t>So, unless test conditions are reported with the </a:t>
            </a:r>
            <a:r>
              <a:rPr lang="en-US" dirty="0" err="1"/>
              <a:t>θ</a:t>
            </a:r>
            <a:r>
              <a:rPr lang="en-US" baseline="-25000" dirty="0" err="1"/>
              <a:t>JA</a:t>
            </a:r>
            <a:r>
              <a:rPr lang="en-US" baseline="-25000" dirty="0"/>
              <a:t> </a:t>
            </a:r>
            <a:r>
              <a:rPr lang="en-US" dirty="0"/>
              <a:t>value, they should be considered suspect.</a:t>
            </a:r>
          </a:p>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pPr>
                <a:defRPr/>
              </a:pPr>
              <a:t>3</a:t>
            </a:fld>
            <a:endParaRPr lang="en-US" dirty="0"/>
          </a:p>
        </p:txBody>
      </p:sp>
    </p:spTree>
    <p:extLst>
      <p:ext uri="{BB962C8B-B14F-4D97-AF65-F5344CB8AC3E}">
        <p14:creationId xmlns:p14="http://schemas.microsoft.com/office/powerpoint/2010/main" val="31714226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400" dirty="0">
                <a:sym typeface="Wingdings" panose="05000000000000000000" pitchFamily="2" charset="2"/>
              </a:rPr>
              <a:t> </a:t>
            </a:r>
            <a:r>
              <a:rPr lang="en-US" sz="1400" dirty="0"/>
              <a:t>Have as much metal as possible in the areas around the device (both on the same layer and the layers below it)</a:t>
            </a:r>
          </a:p>
          <a:p>
            <a:pPr lvl="1"/>
            <a:r>
              <a:rPr lang="en-US" sz="1200" dirty="0"/>
              <a:t> - 2oz copper is better than 1oz copper simply because there is extra metal which will absorb heat given off by the LDO</a:t>
            </a:r>
          </a:p>
          <a:p>
            <a:pPr lvl="1"/>
            <a:r>
              <a:rPr lang="en-US" sz="1200" dirty="0"/>
              <a:t> - Even internal layers which are not connected to the power pad but are close to the device (in the x and y direction) will help dissipate heat, and the more thermal </a:t>
            </a:r>
            <a:r>
              <a:rPr lang="en-US" sz="1200" dirty="0" err="1"/>
              <a:t>vias</a:t>
            </a:r>
            <a:r>
              <a:rPr lang="en-US" sz="1200" dirty="0"/>
              <a:t> the better this effect. </a:t>
            </a:r>
          </a:p>
          <a:p>
            <a:pPr lvl="0"/>
            <a:r>
              <a:rPr lang="en-US" sz="1400" dirty="0">
                <a:sym typeface="Wingdings" panose="05000000000000000000" pitchFamily="2" charset="2"/>
              </a:rPr>
              <a:t> </a:t>
            </a:r>
            <a:r>
              <a:rPr lang="en-US" sz="1400" dirty="0"/>
              <a:t>A 9 x 9 array of thermal </a:t>
            </a:r>
            <a:r>
              <a:rPr lang="en-US" sz="1400" dirty="0" err="1"/>
              <a:t>vias</a:t>
            </a:r>
            <a:r>
              <a:rPr lang="en-US" sz="1400" dirty="0"/>
              <a:t> maximizes the amount of heat which can be transferred from the LDO to the internal layers (as well as the layer opposite the LDO)</a:t>
            </a:r>
          </a:p>
          <a:p>
            <a:pPr lvl="1"/>
            <a:r>
              <a:rPr lang="en-US" sz="1200" dirty="0"/>
              <a:t> - Ideally these thermal </a:t>
            </a:r>
            <a:r>
              <a:rPr lang="en-US" sz="1200" dirty="0" err="1"/>
              <a:t>vias</a:t>
            </a:r>
            <a:r>
              <a:rPr lang="en-US" sz="1200" dirty="0"/>
              <a:t> are all within the power pad landing pattern, but if the power pad is too small and/or the PCB fab process doesn’t have small enough feature sizes then placing extra </a:t>
            </a:r>
            <a:r>
              <a:rPr lang="en-US" sz="1200" dirty="0" err="1"/>
              <a:t>vias</a:t>
            </a:r>
            <a:r>
              <a:rPr lang="en-US" sz="1200" dirty="0"/>
              <a:t> as close as possible to the power pad is still helpful.  </a:t>
            </a:r>
          </a:p>
          <a:p>
            <a:pPr lvl="1"/>
            <a:r>
              <a:rPr lang="en-US" sz="1200" dirty="0"/>
              <a:t> - The 9 x 9 array allows the internal layers to dissipate heat almost as well as the top layer which is often crowded with other components (this reduces the copper area that can be connected to the power pad). </a:t>
            </a:r>
          </a:p>
          <a:p>
            <a:pPr lvl="1"/>
            <a:endParaRPr lang="en-US" sz="1200" dirty="0"/>
          </a:p>
          <a:p>
            <a:r>
              <a:rPr lang="en-US" sz="1400" dirty="0">
                <a:sym typeface="Wingdings" panose="05000000000000000000" pitchFamily="2" charset="2"/>
              </a:rPr>
              <a:t> </a:t>
            </a:r>
            <a:r>
              <a:rPr lang="en-US" sz="1400" dirty="0"/>
              <a:t>If the board is large, there is a lot of metal, and the thermal </a:t>
            </a:r>
            <a:r>
              <a:rPr lang="en-US" sz="1400" dirty="0" err="1"/>
              <a:t>vias</a:t>
            </a:r>
            <a:r>
              <a:rPr lang="en-US" sz="1400" dirty="0"/>
              <a:t> are maximized then it is possible to reduce the </a:t>
            </a:r>
            <a:r>
              <a:rPr lang="en-US" sz="1400" dirty="0" err="1"/>
              <a:t>θja</a:t>
            </a:r>
            <a:r>
              <a:rPr lang="en-US" sz="1400" dirty="0"/>
              <a:t> (junction to ambient thermal resistance) by approximately 25%. </a:t>
            </a:r>
          </a:p>
          <a:p>
            <a:endParaRPr lang="en-US" sz="1400" dirty="0"/>
          </a:p>
          <a:p>
            <a:endParaRPr lang="en-US" dirty="0"/>
          </a:p>
        </p:txBody>
      </p:sp>
      <p:sp>
        <p:nvSpPr>
          <p:cNvPr id="4" name="Slide Number Placeholder 3"/>
          <p:cNvSpPr>
            <a:spLocks noGrp="1"/>
          </p:cNvSpPr>
          <p:nvPr>
            <p:ph type="sldNum" sz="quarter" idx="10"/>
          </p:nvPr>
        </p:nvSpPr>
        <p:spPr/>
        <p:txBody>
          <a:bodyPr/>
          <a:lstStyle/>
          <a:p>
            <a:pPr>
              <a:defRPr/>
            </a:pPr>
            <a:fld id="{BED2394B-E06C-4DC9-BCC2-551C3DED9AAD}" type="slidenum">
              <a:rPr lang="en-US" smtClean="0"/>
              <a:pPr>
                <a:defRPr/>
              </a:pPr>
              <a:t>7</a:t>
            </a:fld>
            <a:endParaRPr lang="en-US" dirty="0"/>
          </a:p>
        </p:txBody>
      </p:sp>
    </p:spTree>
    <p:extLst>
      <p:ext uri="{BB962C8B-B14F-4D97-AF65-F5344CB8AC3E}">
        <p14:creationId xmlns:p14="http://schemas.microsoft.com/office/powerpoint/2010/main" val="26730704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342900" y="1457342"/>
            <a:ext cx="8458200" cy="1102519"/>
          </a:xfrm>
        </p:spPr>
        <p:txBody>
          <a:bodyPr/>
          <a:lstStyle>
            <a:lvl1pPr>
              <a:defRPr sz="33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spTree>
    <p:extLst>
      <p:ext uri="{BB962C8B-B14F-4D97-AF65-F5344CB8AC3E}">
        <p14:creationId xmlns:p14="http://schemas.microsoft.com/office/powerpoint/2010/main" val="2401303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15" name="Picture 14" descr="selected_powerpoint_bg_2_1280x720.jpg"/>
          <p:cNvPicPr>
            <a:picLocks noChangeAspect="1"/>
          </p:cNvPicPr>
          <p:nvPr userDrawn="1"/>
        </p:nvPicPr>
        <p:blipFill>
          <a:blip r:embed="rId2" cstate="print"/>
          <a:stretch>
            <a:fillRect/>
          </a:stretch>
        </p:blipFill>
        <p:spPr>
          <a:xfrm>
            <a:off x="0" y="0"/>
            <a:ext cx="9144000" cy="5143500"/>
          </a:xfrm>
          <a:prstGeom prst="rect">
            <a:avLst/>
          </a:prstGeom>
        </p:spPr>
      </p:pic>
      <p:sp>
        <p:nvSpPr>
          <p:cNvPr id="3074" name="Rectangle 2"/>
          <p:cNvSpPr>
            <a:spLocks noGrp="1" noChangeArrowheads="1"/>
          </p:cNvSpPr>
          <p:nvPr>
            <p:ph type="ctrTitle"/>
          </p:nvPr>
        </p:nvSpPr>
        <p:spPr>
          <a:xfrm>
            <a:off x="342900" y="1457342"/>
            <a:ext cx="8458200" cy="1102519"/>
          </a:xfrm>
        </p:spPr>
        <p:txBody>
          <a:bodyPr/>
          <a:lstStyle>
            <a:lvl1pPr>
              <a:defRPr sz="33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16" name="Group 15"/>
          <p:cNvGrpSpPr/>
          <p:nvPr userDrawn="1"/>
        </p:nvGrpSpPr>
        <p:grpSpPr>
          <a:xfrm>
            <a:off x="0" y="4706938"/>
            <a:ext cx="8826500" cy="388620"/>
            <a:chOff x="0" y="6321425"/>
            <a:chExt cx="10591800" cy="466344"/>
          </a:xfrm>
        </p:grpSpPr>
        <p:sp>
          <p:nvSpPr>
            <p:cNvPr id="17" name="Rectangle 16"/>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18"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extLst>
      <p:ext uri="{BB962C8B-B14F-4D97-AF65-F5344CB8AC3E}">
        <p14:creationId xmlns:p14="http://schemas.microsoft.com/office/powerpoint/2010/main" val="2910974441"/>
      </p:ext>
    </p:extLst>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pic>
        <p:nvPicPr>
          <p:cNvPr id="19" name="Picture 18" descr="selected_powerpoint_bg_1_1280x720.jpg"/>
          <p:cNvPicPr>
            <a:picLocks noChangeAspect="1"/>
          </p:cNvPicPr>
          <p:nvPr userDrawn="1"/>
        </p:nvPicPr>
        <p:blipFill>
          <a:blip r:embed="rId2" cstate="print"/>
          <a:stretch>
            <a:fillRect/>
          </a:stretch>
        </p:blipFill>
        <p:spPr>
          <a:xfrm>
            <a:off x="0" y="0"/>
            <a:ext cx="9144000" cy="5143500"/>
          </a:xfrm>
          <a:prstGeom prst="rect">
            <a:avLst/>
          </a:prstGeom>
        </p:spPr>
      </p:pic>
      <p:sp>
        <p:nvSpPr>
          <p:cNvPr id="3074" name="Rectangle 2"/>
          <p:cNvSpPr>
            <a:spLocks noGrp="1" noChangeArrowheads="1"/>
          </p:cNvSpPr>
          <p:nvPr>
            <p:ph type="ctrTitle"/>
          </p:nvPr>
        </p:nvSpPr>
        <p:spPr>
          <a:xfrm>
            <a:off x="342900" y="1457342"/>
            <a:ext cx="8458200" cy="1102519"/>
          </a:xfrm>
        </p:spPr>
        <p:txBody>
          <a:bodyPr/>
          <a:lstStyle>
            <a:lvl1pPr>
              <a:defRPr sz="33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20" name="Group 19"/>
          <p:cNvGrpSpPr/>
          <p:nvPr userDrawn="1"/>
        </p:nvGrpSpPr>
        <p:grpSpPr>
          <a:xfrm>
            <a:off x="0" y="4706938"/>
            <a:ext cx="8826500" cy="388620"/>
            <a:chOff x="0" y="6321425"/>
            <a:chExt cx="10591800" cy="466344"/>
          </a:xfrm>
        </p:grpSpPr>
        <p:sp>
          <p:nvSpPr>
            <p:cNvPr id="21" name="Rectangle 20"/>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extLst>
      <p:ext uri="{BB962C8B-B14F-4D97-AF65-F5344CB8AC3E}">
        <p14:creationId xmlns:p14="http://schemas.microsoft.com/office/powerpoint/2010/main" val="5619872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18" name="Picture 17" descr="selected_powerpoint_bg_1_grey1280x720.jpg"/>
          <p:cNvPicPr>
            <a:picLocks noChangeAspect="1"/>
          </p:cNvPicPr>
          <p:nvPr userDrawn="1"/>
        </p:nvPicPr>
        <p:blipFill>
          <a:blip r:embed="rId2" cstate="print"/>
          <a:stretch>
            <a:fillRect/>
          </a:stretch>
        </p:blipFill>
        <p:spPr>
          <a:xfrm>
            <a:off x="0" y="10298"/>
            <a:ext cx="9144000" cy="5143500"/>
          </a:xfrm>
          <a:prstGeom prst="rect">
            <a:avLst/>
          </a:prstGeom>
        </p:spPr>
      </p:pic>
      <p:sp>
        <p:nvSpPr>
          <p:cNvPr id="3074" name="Rectangle 2"/>
          <p:cNvSpPr>
            <a:spLocks noGrp="1" noChangeArrowheads="1"/>
          </p:cNvSpPr>
          <p:nvPr>
            <p:ph type="ctrTitle"/>
          </p:nvPr>
        </p:nvSpPr>
        <p:spPr>
          <a:xfrm>
            <a:off x="342900" y="1457342"/>
            <a:ext cx="8458200" cy="1102519"/>
          </a:xfrm>
        </p:spPr>
        <p:txBody>
          <a:bodyPr/>
          <a:lstStyle>
            <a:lvl1pPr>
              <a:defRPr sz="3300">
                <a:solidFill>
                  <a:schemeClr val="tx2"/>
                </a:solidFill>
              </a:defRPr>
            </a:lvl1pPr>
          </a:lstStyle>
          <a:p>
            <a:r>
              <a:rPr lang="en-US" dirty="0"/>
              <a:t>Click to edit Master title style</a:t>
            </a:r>
          </a:p>
        </p:txBody>
      </p:sp>
      <p:sp>
        <p:nvSpPr>
          <p:cNvPr id="3075" name="Rectangle 3"/>
          <p:cNvSpPr>
            <a:spLocks noGrp="1" noChangeArrowheads="1"/>
          </p:cNvSpPr>
          <p:nvPr>
            <p:ph type="subTitle" idx="1"/>
          </p:nvPr>
        </p:nvSpPr>
        <p:spPr>
          <a:xfrm>
            <a:off x="342900" y="2774159"/>
            <a:ext cx="8458200" cy="1114425"/>
          </a:xfrm>
          <a:ln/>
        </p:spPr>
        <p:txBody>
          <a:bodyPr/>
          <a:lstStyle>
            <a:lvl1pPr marL="0" indent="0">
              <a:buFontTx/>
              <a:buNone/>
              <a:defRPr b="1"/>
            </a:lvl1pPr>
          </a:lstStyle>
          <a:p>
            <a:r>
              <a:rPr lang="en-US"/>
              <a:t>Click to edit Master subtitle style</a:t>
            </a:r>
          </a:p>
        </p:txBody>
      </p:sp>
      <p:grpSp>
        <p:nvGrpSpPr>
          <p:cNvPr id="20" name="Group 19"/>
          <p:cNvGrpSpPr/>
          <p:nvPr userDrawn="1"/>
        </p:nvGrpSpPr>
        <p:grpSpPr>
          <a:xfrm>
            <a:off x="0" y="4706938"/>
            <a:ext cx="8826500" cy="388620"/>
            <a:chOff x="0" y="6321425"/>
            <a:chExt cx="10591800" cy="466344"/>
          </a:xfrm>
        </p:grpSpPr>
        <p:sp>
          <p:nvSpPr>
            <p:cNvPr id="21" name="Rectangle 20"/>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22" name="Picture 27" descr="ti_logo_powerpoint_1_line.png"/>
            <p:cNvPicPr>
              <a:picLocks noChangeAspect="1"/>
            </p:cNvPicPr>
            <p:nvPr userDrawn="1"/>
          </p:nvPicPr>
          <p:blipFill>
            <a:blip r:embed="rId3" cstate="print"/>
            <a:srcRect/>
            <a:stretch>
              <a:fillRect/>
            </a:stretch>
          </p:blipFill>
          <p:spPr bwMode="auto">
            <a:xfrm>
              <a:off x="8593138" y="6440488"/>
              <a:ext cx="1874837" cy="231775"/>
            </a:xfrm>
            <a:prstGeom prst="rect">
              <a:avLst/>
            </a:prstGeom>
            <a:noFill/>
            <a:ln w="9525">
              <a:noFill/>
              <a:miter lim="800000"/>
              <a:headEnd/>
              <a:tailEnd/>
            </a:ln>
          </p:spPr>
        </p:pic>
      </p:grpSp>
    </p:spTree>
    <p:extLst>
      <p:ext uri="{BB962C8B-B14F-4D97-AF65-F5344CB8AC3E}">
        <p14:creationId xmlns:p14="http://schemas.microsoft.com/office/powerpoint/2010/main" val="2299866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Content Placeholder 2"/>
          <p:cNvSpPr>
            <a:spLocks noGrp="1"/>
          </p:cNvSpPr>
          <p:nvPr>
            <p:ph idx="1"/>
          </p:nvPr>
        </p:nvSpPr>
        <p:spPr>
          <a:xfrm>
            <a:off x="333383" y="786366"/>
            <a:ext cx="8467725" cy="3709449"/>
          </a:xfrm>
        </p:spPr>
        <p:txBody>
          <a:bodyPr/>
          <a:lstStyle>
            <a:lvl1pPr>
              <a:spcBef>
                <a:spcPts val="667"/>
              </a:spcBef>
              <a:defRPr/>
            </a:lvl1pPr>
            <a:lvl3pPr>
              <a:defRPr sz="1500"/>
            </a:lvl3pPr>
            <a:lvl4pPr>
              <a:defRPr sz="1500"/>
            </a:lvl4pPr>
            <a:lvl5pPr>
              <a:defRPr sz="15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Rectangle 6"/>
          <p:cNvSpPr>
            <a:spLocks noGrp="1" noChangeArrowheads="1"/>
          </p:cNvSpPr>
          <p:nvPr>
            <p:ph type="sldNum" sz="quarter" idx="10"/>
          </p:nvPr>
        </p:nvSpPr>
        <p:spPr>
          <a:ln/>
        </p:spPr>
        <p:txBody>
          <a:bodyPr/>
          <a:lstStyle>
            <a:lvl1pPr>
              <a:defRPr/>
            </a:lvl1pPr>
          </a:lstStyle>
          <a:p>
            <a:pPr>
              <a:defRPr/>
            </a:pPr>
            <a:fld id="{2B97888F-6AF7-4263-B69D-592D8C33BAC7}" type="slidenum">
              <a:rPr lang="en-US">
                <a:solidFill>
                  <a:srgbClr val="000000"/>
                </a:solidFill>
              </a:rPr>
              <a:pPr>
                <a:defRPr/>
              </a:pPr>
              <a:t>‹#›</a:t>
            </a:fld>
            <a:endParaRPr lang="en-US">
              <a:solidFill>
                <a:srgbClr val="000000"/>
              </a:solidFill>
            </a:endParaRPr>
          </a:p>
        </p:txBody>
      </p:sp>
      <p:sp>
        <p:nvSpPr>
          <p:cNvPr id="5" name="Footer Placeholder 1"/>
          <p:cNvSpPr>
            <a:spLocks noGrp="1"/>
          </p:cNvSpPr>
          <p:nvPr>
            <p:ph type="ftr" sz="quarter" idx="3"/>
          </p:nvPr>
        </p:nvSpPr>
        <p:spPr>
          <a:xfrm>
            <a:off x="327789" y="4536043"/>
            <a:ext cx="3086100" cy="172599"/>
          </a:xfrm>
          <a:prstGeom prst="rect">
            <a:avLst/>
          </a:prstGeom>
        </p:spPr>
        <p:txBody>
          <a:bodyPr vert="horz" lIns="91410" tIns="45707" rIns="91410" bIns="45707" rtlCol="0" anchor="ctr"/>
          <a:lstStyle>
            <a:lvl1pPr algn="l">
              <a:defRPr sz="700">
                <a:solidFill>
                  <a:schemeClr val="tx1"/>
                </a:solidFill>
              </a:defRPr>
            </a:lvl1p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35745634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7"/>
            <a:ext cx="7772400" cy="1021557"/>
          </a:xfrm>
        </p:spPr>
        <p:txBody>
          <a:bodyPr anchor="t"/>
          <a:lstStyle>
            <a:lvl1pPr algn="l">
              <a:defRPr sz="3300" b="1" cap="all">
                <a:solidFill>
                  <a:schemeClr val="tx2"/>
                </a:solidFill>
              </a:defRPr>
            </a:lvl1pPr>
          </a:lstStyle>
          <a:p>
            <a:r>
              <a:rPr lang="en-US" dirty="0"/>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1700"/>
            </a:lvl1pPr>
            <a:lvl2pPr marL="380775" indent="0">
              <a:buNone/>
              <a:defRPr sz="1500"/>
            </a:lvl2pPr>
            <a:lvl3pPr marL="761550" indent="0">
              <a:buNone/>
              <a:defRPr sz="1300"/>
            </a:lvl3pPr>
            <a:lvl4pPr marL="1142323" indent="0">
              <a:buNone/>
              <a:defRPr sz="1200"/>
            </a:lvl4pPr>
            <a:lvl5pPr marL="1523085" indent="0">
              <a:buNone/>
              <a:defRPr sz="1200"/>
            </a:lvl5pPr>
            <a:lvl6pPr marL="1903858" indent="0">
              <a:buNone/>
              <a:defRPr sz="1200"/>
            </a:lvl6pPr>
            <a:lvl7pPr marL="2284632" indent="0">
              <a:buNone/>
              <a:defRPr sz="1200"/>
            </a:lvl7pPr>
            <a:lvl8pPr marL="2665400" indent="0">
              <a:buNone/>
              <a:defRPr sz="1200"/>
            </a:lvl8pPr>
            <a:lvl9pPr marL="3046170" indent="0">
              <a:buNone/>
              <a:defRPr sz="1200"/>
            </a:lvl9pPr>
          </a:lstStyle>
          <a:p>
            <a:pPr lvl="0"/>
            <a:r>
              <a:rPr lang="en-US"/>
              <a:t>Click to edit Master text styles</a:t>
            </a:r>
          </a:p>
        </p:txBody>
      </p:sp>
      <p:sp>
        <p:nvSpPr>
          <p:cNvPr id="4" name="Rectangle 6"/>
          <p:cNvSpPr>
            <a:spLocks noGrp="1" noChangeArrowheads="1"/>
          </p:cNvSpPr>
          <p:nvPr>
            <p:ph type="sldNum" sz="quarter" idx="10"/>
          </p:nvPr>
        </p:nvSpPr>
        <p:spPr>
          <a:xfrm>
            <a:off x="6638925" y="4537472"/>
            <a:ext cx="2133600" cy="154782"/>
          </a:xfrm>
          <a:ln/>
        </p:spPr>
        <p:txBody>
          <a:bodyPr/>
          <a:lstStyle>
            <a:lvl1pPr>
              <a:defRPr/>
            </a:lvl1pPr>
          </a:lstStyle>
          <a:p>
            <a:pPr>
              <a:defRPr/>
            </a:pPr>
            <a:fld id="{4E6118DC-F0C3-4C61-9EEA-2C495CD0458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90420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dirty="0"/>
              <a:t>Click to edit Master title style</a:t>
            </a:r>
          </a:p>
        </p:txBody>
      </p:sp>
      <p:sp>
        <p:nvSpPr>
          <p:cNvPr id="3" name="Rectangle 6"/>
          <p:cNvSpPr>
            <a:spLocks noGrp="1" noChangeArrowheads="1"/>
          </p:cNvSpPr>
          <p:nvPr>
            <p:ph type="sldNum" sz="quarter" idx="10"/>
          </p:nvPr>
        </p:nvSpPr>
        <p:spPr>
          <a:ln/>
        </p:spPr>
        <p:txBody>
          <a:bodyPr/>
          <a:lstStyle>
            <a:lvl1pPr>
              <a:defRPr/>
            </a:lvl1pPr>
          </a:lstStyle>
          <a:p>
            <a:pPr>
              <a:defRPr/>
            </a:pPr>
            <a:fld id="{D4C52F08-588C-488E-A5AB-DF69250DE862}" type="slidenum">
              <a:rPr lang="en-US">
                <a:solidFill>
                  <a:srgbClr val="000000"/>
                </a:solidFill>
              </a:rPr>
              <a:pPr>
                <a:defRPr/>
              </a:pPr>
              <a:t>‹#›</a:t>
            </a:fld>
            <a:endParaRPr lang="en-US">
              <a:solidFill>
                <a:srgbClr val="000000"/>
              </a:solidFill>
            </a:endParaRPr>
          </a:p>
        </p:txBody>
      </p:sp>
      <p:sp>
        <p:nvSpPr>
          <p:cNvPr id="4" name="Footer Placeholder 1"/>
          <p:cNvSpPr>
            <a:spLocks noGrp="1"/>
          </p:cNvSpPr>
          <p:nvPr>
            <p:ph type="ftr" sz="quarter" idx="3"/>
          </p:nvPr>
        </p:nvSpPr>
        <p:spPr>
          <a:xfrm>
            <a:off x="327789" y="4536043"/>
            <a:ext cx="3086100" cy="172599"/>
          </a:xfrm>
          <a:prstGeom prst="rect">
            <a:avLst/>
          </a:prstGeom>
        </p:spPr>
        <p:txBody>
          <a:bodyPr vert="horz" lIns="91410" tIns="45707" rIns="91410" bIns="45707" rtlCol="0" anchor="ctr"/>
          <a:lstStyle>
            <a:lvl1pPr algn="l">
              <a:defRPr sz="700">
                <a:solidFill>
                  <a:schemeClr val="tx1"/>
                </a:solidFill>
              </a:defRPr>
            </a:lvl1p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7008742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D430B41-3034-4777-B6DE-71856D985697}" type="slidenum">
              <a:rPr lang="en-US">
                <a:solidFill>
                  <a:srgbClr val="000000"/>
                </a:solidFill>
              </a:rPr>
              <a:pPr>
                <a:defRPr/>
              </a:pPr>
              <a:t>‹#›</a:t>
            </a:fld>
            <a:endParaRPr lang="en-US">
              <a:solidFill>
                <a:srgbClr val="000000"/>
              </a:solidFill>
            </a:endParaRPr>
          </a:p>
        </p:txBody>
      </p:sp>
      <p:sp>
        <p:nvSpPr>
          <p:cNvPr id="3" name="Footer Placeholder 1"/>
          <p:cNvSpPr>
            <a:spLocks noGrp="1"/>
          </p:cNvSpPr>
          <p:nvPr>
            <p:ph type="ftr" sz="quarter" idx="3"/>
          </p:nvPr>
        </p:nvSpPr>
        <p:spPr>
          <a:xfrm>
            <a:off x="327789" y="4536043"/>
            <a:ext cx="3086100" cy="172599"/>
          </a:xfrm>
          <a:prstGeom prst="rect">
            <a:avLst/>
          </a:prstGeom>
        </p:spPr>
        <p:txBody>
          <a:bodyPr vert="horz" lIns="91410" tIns="45707" rIns="91410" bIns="45707" rtlCol="0" anchor="ctr"/>
          <a:lstStyle>
            <a:lvl1pPr algn="l">
              <a:defRPr sz="700">
                <a:solidFill>
                  <a:schemeClr val="tx1"/>
                </a:solidFill>
              </a:defRPr>
            </a:lvl1p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4072971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4" name="Rectangle 6"/>
          <p:cNvSpPr>
            <a:spLocks noGrp="1" noChangeArrowheads="1"/>
          </p:cNvSpPr>
          <p:nvPr>
            <p:ph type="sldNum" sz="quarter" idx="10"/>
          </p:nvPr>
        </p:nvSpPr>
        <p:spPr>
          <a:xfrm>
            <a:off x="6977743" y="4947909"/>
            <a:ext cx="2133600" cy="154781"/>
          </a:xfrm>
          <a:ln/>
        </p:spPr>
        <p:txBody>
          <a:bodyPr/>
          <a:lstStyle>
            <a:lvl1pPr>
              <a:defRPr/>
            </a:lvl1pPr>
          </a:lstStyle>
          <a:p>
            <a:pPr>
              <a:defRPr/>
            </a:pPr>
            <a:fld id="{BFDA812F-8479-4F37-8662-4BBFDADD9649}" type="slidenum">
              <a:rPr lang="en-US">
                <a:solidFill>
                  <a:srgbClr val="000000"/>
                </a:solidFill>
              </a:rPr>
              <a:pPr>
                <a:defRPr/>
              </a:pPr>
              <a:t>‹#›</a:t>
            </a:fld>
            <a:endParaRPr lang="en-US">
              <a:solidFill>
                <a:srgbClr val="000000"/>
              </a:solidFill>
            </a:endParaRPr>
          </a:p>
        </p:txBody>
      </p:sp>
      <p:sp>
        <p:nvSpPr>
          <p:cNvPr id="5" name="Footer Placeholder 1"/>
          <p:cNvSpPr>
            <a:spLocks noGrp="1"/>
          </p:cNvSpPr>
          <p:nvPr>
            <p:ph type="ftr" sz="quarter" idx="3"/>
          </p:nvPr>
        </p:nvSpPr>
        <p:spPr>
          <a:xfrm>
            <a:off x="327789" y="4536043"/>
            <a:ext cx="3086100" cy="172599"/>
          </a:xfrm>
          <a:prstGeom prst="rect">
            <a:avLst/>
          </a:prstGeom>
        </p:spPr>
        <p:txBody>
          <a:bodyPr vert="horz" lIns="91410" tIns="45707" rIns="91410" bIns="45707" rtlCol="0" anchor="ctr"/>
          <a:lstStyle>
            <a:lvl1pPr algn="l">
              <a:defRPr sz="700">
                <a:solidFill>
                  <a:schemeClr val="tx1"/>
                </a:solidFill>
              </a:defRPr>
            </a:lvl1p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19300906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p:cNvSpPr/>
          <p:nvPr/>
        </p:nvSpPr>
        <p:spPr>
          <a:xfrm>
            <a:off x="3" y="4743450"/>
            <a:ext cx="8804275"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55" tIns="38075" rIns="76155" bIns="38075" rtlCol="0" anchor="ctr"/>
          <a:lstStyle/>
          <a:p>
            <a:pPr algn="ctr"/>
            <a:endParaRPr lang="en-US">
              <a:solidFill>
                <a:srgbClr val="FFFFFF"/>
              </a:solidFill>
            </a:endParaRPr>
          </a:p>
        </p:txBody>
      </p:sp>
      <p:sp>
        <p:nvSpPr>
          <p:cNvPr id="19" name="Rectangle 18"/>
          <p:cNvSpPr/>
          <p:nvPr/>
        </p:nvSpPr>
        <p:spPr>
          <a:xfrm>
            <a:off x="41910" y="4743450"/>
            <a:ext cx="8740140" cy="3429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76155" tIns="38075" rIns="76155" bIns="38075" rtlCol="0" anchor="ctr"/>
          <a:lstStyle/>
          <a:p>
            <a:pPr algn="ctr"/>
            <a:endParaRPr lang="en-US">
              <a:solidFill>
                <a:srgbClr val="FFFFFF"/>
              </a:solidFill>
            </a:endParaRPr>
          </a:p>
        </p:txBody>
      </p:sp>
      <p:sp>
        <p:nvSpPr>
          <p:cNvPr id="1026" name="Rectangle 2"/>
          <p:cNvSpPr>
            <a:spLocks noGrp="1" noChangeArrowheads="1"/>
          </p:cNvSpPr>
          <p:nvPr>
            <p:ph type="title"/>
          </p:nvPr>
        </p:nvSpPr>
        <p:spPr bwMode="auto">
          <a:xfrm>
            <a:off x="231775" y="107169"/>
            <a:ext cx="8458200" cy="610791"/>
          </a:xfrm>
          <a:prstGeom prst="rect">
            <a:avLst/>
          </a:prstGeom>
          <a:noFill/>
          <a:ln w="9525">
            <a:noFill/>
            <a:miter lim="800000"/>
            <a:headEnd/>
            <a:tailEnd/>
          </a:ln>
        </p:spPr>
        <p:txBody>
          <a:bodyPr vert="horz" wrap="square" lIns="76155" tIns="38075" rIns="76155" bIns="38075"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333383" y="794154"/>
            <a:ext cx="8467725" cy="3701653"/>
          </a:xfrm>
          <a:prstGeom prst="rect">
            <a:avLst/>
          </a:prstGeom>
          <a:noFill/>
          <a:ln w="9525" algn="ctr">
            <a:noFill/>
            <a:miter lim="800000"/>
            <a:headEnd/>
            <a:tailEnd/>
          </a:ln>
        </p:spPr>
        <p:txBody>
          <a:bodyPr vert="horz" wrap="square" lIns="76155" tIns="38075" rIns="76155" bIns="38075"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30" name="Rectangle 6"/>
          <p:cNvSpPr>
            <a:spLocks noGrp="1" noChangeArrowheads="1"/>
          </p:cNvSpPr>
          <p:nvPr>
            <p:ph type="sldNum" sz="quarter" idx="4"/>
          </p:nvPr>
        </p:nvSpPr>
        <p:spPr bwMode="auto">
          <a:xfrm>
            <a:off x="7010400" y="4946678"/>
            <a:ext cx="2133600" cy="154782"/>
          </a:xfrm>
          <a:prstGeom prst="rect">
            <a:avLst/>
          </a:prstGeom>
          <a:noFill/>
          <a:ln w="9525">
            <a:noFill/>
            <a:miter lim="800000"/>
            <a:headEnd/>
            <a:tailEnd/>
          </a:ln>
          <a:effectLst/>
        </p:spPr>
        <p:txBody>
          <a:bodyPr vert="horz" wrap="square" lIns="76155" tIns="38075" rIns="76155" bIns="38075" numCol="1" anchor="t" anchorCtr="0" compatLnSpc="1">
            <a:prstTxWarp prst="textNoShape">
              <a:avLst/>
            </a:prstTxWarp>
          </a:bodyPr>
          <a:lstStyle>
            <a:lvl1pPr algn="r">
              <a:defRPr sz="700"/>
            </a:lvl1pPr>
          </a:lstStyle>
          <a:p>
            <a:pPr>
              <a:defRPr/>
            </a:pPr>
            <a:fld id="{B6C70261-DCF8-4A97-9502-E8EEF2364CDE}" type="slidenum">
              <a:rPr lang="en-US">
                <a:solidFill>
                  <a:srgbClr val="000000"/>
                </a:solidFill>
              </a:rPr>
              <a:pPr>
                <a:defRPr/>
              </a:pPr>
              <a:t>‹#›</a:t>
            </a:fld>
            <a:endParaRPr lang="en-US">
              <a:solidFill>
                <a:srgbClr val="000000"/>
              </a:solidFill>
            </a:endParaRPr>
          </a:p>
        </p:txBody>
      </p:sp>
      <p:grpSp>
        <p:nvGrpSpPr>
          <p:cNvPr id="16" name="Group 15"/>
          <p:cNvGrpSpPr/>
          <p:nvPr/>
        </p:nvGrpSpPr>
        <p:grpSpPr>
          <a:xfrm>
            <a:off x="0" y="4706938"/>
            <a:ext cx="8826500" cy="388620"/>
            <a:chOff x="0" y="6321425"/>
            <a:chExt cx="10591800" cy="466344"/>
          </a:xfrm>
        </p:grpSpPr>
        <p:sp>
          <p:nvSpPr>
            <p:cNvPr id="18" name="Rectangle 17"/>
            <p:cNvSpPr/>
            <p:nvPr userDrawn="1"/>
          </p:nvSpPr>
          <p:spPr>
            <a:xfrm>
              <a:off x="0" y="6321425"/>
              <a:ext cx="10591800" cy="466344"/>
            </a:xfrm>
            <a:prstGeom prst="rect">
              <a:avLst/>
            </a:prstGeom>
            <a:solidFill>
              <a:schemeClr val="bg1"/>
            </a:solidFill>
            <a:ln w="9525">
              <a:solidFill>
                <a:srgbClr val="AAAAAA"/>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pic>
          <p:nvPicPr>
            <p:cNvPr id="22" name="Picture 27" descr="ti_logo_powerpoint_1_line.png"/>
            <p:cNvPicPr>
              <a:picLocks noChangeAspect="1"/>
            </p:cNvPicPr>
            <p:nvPr userDrawn="1"/>
          </p:nvPicPr>
          <p:blipFill>
            <a:blip r:embed="rId11" cstate="print"/>
            <a:srcRect/>
            <a:stretch>
              <a:fillRect/>
            </a:stretch>
          </p:blipFill>
          <p:spPr bwMode="auto">
            <a:xfrm>
              <a:off x="8593138" y="6440488"/>
              <a:ext cx="1874837" cy="231775"/>
            </a:xfrm>
            <a:prstGeom prst="rect">
              <a:avLst/>
            </a:prstGeom>
            <a:noFill/>
            <a:ln w="9525">
              <a:noFill/>
              <a:miter lim="800000"/>
              <a:headEnd/>
              <a:tailEnd/>
            </a:ln>
          </p:spPr>
        </p:pic>
      </p:grpSp>
      <p:sp>
        <p:nvSpPr>
          <p:cNvPr id="2" name="Footer Placeholder 1"/>
          <p:cNvSpPr>
            <a:spLocks noGrp="1"/>
          </p:cNvSpPr>
          <p:nvPr>
            <p:ph type="ftr" sz="quarter" idx="3"/>
          </p:nvPr>
        </p:nvSpPr>
        <p:spPr>
          <a:xfrm>
            <a:off x="327789" y="4536043"/>
            <a:ext cx="3086100" cy="172599"/>
          </a:xfrm>
          <a:prstGeom prst="rect">
            <a:avLst/>
          </a:prstGeom>
        </p:spPr>
        <p:txBody>
          <a:bodyPr vert="horz" lIns="91410" tIns="45707" rIns="91410" bIns="45707" rtlCol="0" anchor="ctr"/>
          <a:lstStyle>
            <a:lvl1pPr algn="l">
              <a:defRPr sz="700">
                <a:solidFill>
                  <a:schemeClr val="tx1"/>
                </a:solidFill>
              </a:defRPr>
            </a:lvl1p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2638969500"/>
      </p:ext>
    </p:extLst>
  </p:cSld>
  <p:clrMap bg1="lt1" tx1="dk1" bg2="lt2" tx2="dk2" accent1="accent1" accent2="accent2" accent3="accent3" accent4="accent4" accent5="accent5" accent6="accent6" hlink="hlink" folHlink="folHlink"/>
  <p:sldLayoutIdLst>
    <p:sldLayoutId id="2147483816" r:id="rId1"/>
    <p:sldLayoutId id="2147483817" r:id="rId2"/>
    <p:sldLayoutId id="2147483818" r:id="rId3"/>
    <p:sldLayoutId id="2147483819" r:id="rId4"/>
    <p:sldLayoutId id="2147483820" r:id="rId5"/>
    <p:sldLayoutId id="2147483821" r:id="rId6"/>
    <p:sldLayoutId id="2147483822" r:id="rId7"/>
    <p:sldLayoutId id="2147483823" r:id="rId8"/>
    <p:sldLayoutId id="2147483824" r:id="rId9"/>
  </p:sldLayoutIdLst>
  <p:hf hdr="0" dt="0"/>
  <p:txStyles>
    <p:titleStyle>
      <a:lvl1pPr algn="l" rtl="0" eaLnBrk="0" fontAlgn="base" hangingPunct="0">
        <a:lnSpc>
          <a:spcPct val="85000"/>
        </a:lnSpc>
        <a:spcBef>
          <a:spcPct val="0"/>
        </a:spcBef>
        <a:spcAft>
          <a:spcPct val="0"/>
        </a:spcAft>
        <a:defRPr sz="2700" b="1">
          <a:solidFill>
            <a:schemeClr val="tx2"/>
          </a:solidFill>
          <a:latin typeface="+mj-lt"/>
          <a:ea typeface="+mj-ea"/>
          <a:cs typeface="+mj-cs"/>
        </a:defRPr>
      </a:lvl1pPr>
      <a:lvl2pPr algn="l" rtl="0" eaLnBrk="0" fontAlgn="base" hangingPunct="0">
        <a:lnSpc>
          <a:spcPct val="85000"/>
        </a:lnSpc>
        <a:spcBef>
          <a:spcPct val="0"/>
        </a:spcBef>
        <a:spcAft>
          <a:spcPct val="0"/>
        </a:spcAft>
        <a:defRPr sz="2700" b="1">
          <a:solidFill>
            <a:schemeClr val="tx2"/>
          </a:solidFill>
          <a:latin typeface="Arial" charset="0"/>
        </a:defRPr>
      </a:lvl2pPr>
      <a:lvl3pPr algn="l" rtl="0" eaLnBrk="0" fontAlgn="base" hangingPunct="0">
        <a:lnSpc>
          <a:spcPct val="85000"/>
        </a:lnSpc>
        <a:spcBef>
          <a:spcPct val="0"/>
        </a:spcBef>
        <a:spcAft>
          <a:spcPct val="0"/>
        </a:spcAft>
        <a:defRPr sz="2700" b="1">
          <a:solidFill>
            <a:schemeClr val="tx2"/>
          </a:solidFill>
          <a:latin typeface="Arial" charset="0"/>
        </a:defRPr>
      </a:lvl3pPr>
      <a:lvl4pPr algn="l" rtl="0" eaLnBrk="0" fontAlgn="base" hangingPunct="0">
        <a:lnSpc>
          <a:spcPct val="85000"/>
        </a:lnSpc>
        <a:spcBef>
          <a:spcPct val="0"/>
        </a:spcBef>
        <a:spcAft>
          <a:spcPct val="0"/>
        </a:spcAft>
        <a:defRPr sz="2700" b="1">
          <a:solidFill>
            <a:schemeClr val="tx2"/>
          </a:solidFill>
          <a:latin typeface="Arial" charset="0"/>
        </a:defRPr>
      </a:lvl4pPr>
      <a:lvl5pPr algn="l" rtl="0" eaLnBrk="0" fontAlgn="base" hangingPunct="0">
        <a:lnSpc>
          <a:spcPct val="85000"/>
        </a:lnSpc>
        <a:spcBef>
          <a:spcPct val="0"/>
        </a:spcBef>
        <a:spcAft>
          <a:spcPct val="0"/>
        </a:spcAft>
        <a:defRPr sz="2700" b="1">
          <a:solidFill>
            <a:schemeClr val="tx2"/>
          </a:solidFill>
          <a:latin typeface="Arial" charset="0"/>
        </a:defRPr>
      </a:lvl5pPr>
      <a:lvl6pPr marL="380775" algn="l" rtl="0" fontAlgn="base">
        <a:lnSpc>
          <a:spcPct val="85000"/>
        </a:lnSpc>
        <a:spcBef>
          <a:spcPct val="0"/>
        </a:spcBef>
        <a:spcAft>
          <a:spcPct val="0"/>
        </a:spcAft>
        <a:defRPr sz="2700" b="1">
          <a:solidFill>
            <a:srgbClr val="FF0000"/>
          </a:solidFill>
          <a:latin typeface="Arial" charset="0"/>
        </a:defRPr>
      </a:lvl6pPr>
      <a:lvl7pPr marL="761550" algn="l" rtl="0" fontAlgn="base">
        <a:lnSpc>
          <a:spcPct val="85000"/>
        </a:lnSpc>
        <a:spcBef>
          <a:spcPct val="0"/>
        </a:spcBef>
        <a:spcAft>
          <a:spcPct val="0"/>
        </a:spcAft>
        <a:defRPr sz="2700" b="1">
          <a:solidFill>
            <a:srgbClr val="FF0000"/>
          </a:solidFill>
          <a:latin typeface="Arial" charset="0"/>
        </a:defRPr>
      </a:lvl7pPr>
      <a:lvl8pPr marL="1142323" algn="l" rtl="0" fontAlgn="base">
        <a:lnSpc>
          <a:spcPct val="85000"/>
        </a:lnSpc>
        <a:spcBef>
          <a:spcPct val="0"/>
        </a:spcBef>
        <a:spcAft>
          <a:spcPct val="0"/>
        </a:spcAft>
        <a:defRPr sz="2700" b="1">
          <a:solidFill>
            <a:srgbClr val="FF0000"/>
          </a:solidFill>
          <a:latin typeface="Arial" charset="0"/>
        </a:defRPr>
      </a:lvl8pPr>
      <a:lvl9pPr marL="1523085" algn="l" rtl="0" fontAlgn="base">
        <a:lnSpc>
          <a:spcPct val="85000"/>
        </a:lnSpc>
        <a:spcBef>
          <a:spcPct val="0"/>
        </a:spcBef>
        <a:spcAft>
          <a:spcPct val="0"/>
        </a:spcAft>
        <a:defRPr sz="2700" b="1">
          <a:solidFill>
            <a:srgbClr val="FF0000"/>
          </a:solidFill>
          <a:latin typeface="Arial" charset="0"/>
        </a:defRPr>
      </a:lvl9pPr>
    </p:titleStyle>
    <p:bodyStyle>
      <a:lvl1pPr marL="189064" indent="-189064" algn="l" rtl="0" eaLnBrk="0" fontAlgn="base" hangingPunct="0">
        <a:spcBef>
          <a:spcPts val="667"/>
        </a:spcBef>
        <a:spcAft>
          <a:spcPct val="0"/>
        </a:spcAft>
        <a:buChar char="•"/>
        <a:defRPr sz="1800">
          <a:solidFill>
            <a:schemeClr val="tx1"/>
          </a:solidFill>
          <a:latin typeface="+mn-lt"/>
          <a:ea typeface="+mn-ea"/>
          <a:cs typeface="+mn-cs"/>
        </a:defRPr>
      </a:lvl1pPr>
      <a:lvl2pPr marL="478611" indent="-194356" algn="l" rtl="0" eaLnBrk="0" fontAlgn="base" hangingPunct="0">
        <a:spcBef>
          <a:spcPct val="20000"/>
        </a:spcBef>
        <a:spcAft>
          <a:spcPct val="0"/>
        </a:spcAft>
        <a:buChar char="–"/>
        <a:defRPr sz="1600">
          <a:solidFill>
            <a:schemeClr val="tx1"/>
          </a:solidFill>
          <a:latin typeface="+mn-lt"/>
        </a:defRPr>
      </a:lvl2pPr>
      <a:lvl3pPr marL="711303" indent="-137508" algn="l" rtl="0" eaLnBrk="0" fontAlgn="base" hangingPunct="0">
        <a:spcBef>
          <a:spcPct val="15000"/>
        </a:spcBef>
        <a:spcAft>
          <a:spcPct val="0"/>
        </a:spcAft>
        <a:buChar char="•"/>
        <a:defRPr sz="1600">
          <a:solidFill>
            <a:schemeClr val="tx1"/>
          </a:solidFill>
          <a:latin typeface="+mn-lt"/>
        </a:defRPr>
      </a:lvl3pPr>
      <a:lvl4pPr marL="1000848" indent="-194356" algn="l" rtl="0" eaLnBrk="0" fontAlgn="base" hangingPunct="0">
        <a:spcBef>
          <a:spcPct val="5000"/>
        </a:spcBef>
        <a:spcAft>
          <a:spcPct val="0"/>
        </a:spcAft>
        <a:buChar char="–"/>
        <a:defRPr sz="1600">
          <a:solidFill>
            <a:schemeClr val="tx1"/>
          </a:solidFill>
          <a:latin typeface="+mn-lt"/>
        </a:defRPr>
      </a:lvl4pPr>
      <a:lvl5pPr marL="1240146" indent="-144123" algn="l" rtl="0" eaLnBrk="0" fontAlgn="base" hangingPunct="0">
        <a:spcBef>
          <a:spcPct val="0"/>
        </a:spcBef>
        <a:spcAft>
          <a:spcPct val="0"/>
        </a:spcAft>
        <a:buChar char="»"/>
        <a:defRPr sz="1600">
          <a:solidFill>
            <a:schemeClr val="tx1"/>
          </a:solidFill>
          <a:latin typeface="+mn-lt"/>
        </a:defRPr>
      </a:lvl5pPr>
      <a:lvl6pPr marL="1620921" indent="-144123" algn="l" rtl="0" fontAlgn="base">
        <a:spcBef>
          <a:spcPct val="0"/>
        </a:spcBef>
        <a:spcAft>
          <a:spcPct val="0"/>
        </a:spcAft>
        <a:buChar char="»"/>
        <a:defRPr sz="1300">
          <a:solidFill>
            <a:schemeClr val="tx1"/>
          </a:solidFill>
          <a:latin typeface="+mn-lt"/>
        </a:defRPr>
      </a:lvl6pPr>
      <a:lvl7pPr marL="2001696" indent="-144123" algn="l" rtl="0" fontAlgn="base">
        <a:spcBef>
          <a:spcPct val="0"/>
        </a:spcBef>
        <a:spcAft>
          <a:spcPct val="0"/>
        </a:spcAft>
        <a:buChar char="»"/>
        <a:defRPr sz="1300">
          <a:solidFill>
            <a:schemeClr val="tx1"/>
          </a:solidFill>
          <a:latin typeface="+mn-lt"/>
        </a:defRPr>
      </a:lvl7pPr>
      <a:lvl8pPr marL="2382470" indent="-144123" algn="l" rtl="0" fontAlgn="base">
        <a:spcBef>
          <a:spcPct val="0"/>
        </a:spcBef>
        <a:spcAft>
          <a:spcPct val="0"/>
        </a:spcAft>
        <a:buChar char="»"/>
        <a:defRPr sz="1300">
          <a:solidFill>
            <a:schemeClr val="tx1"/>
          </a:solidFill>
          <a:latin typeface="+mn-lt"/>
        </a:defRPr>
      </a:lvl8pPr>
      <a:lvl9pPr marL="2763244" indent="-144123" algn="l" rtl="0" fontAlgn="base">
        <a:spcBef>
          <a:spcPct val="0"/>
        </a:spcBef>
        <a:spcAft>
          <a:spcPct val="0"/>
        </a:spcAft>
        <a:buChar char="»"/>
        <a:defRPr sz="1300">
          <a:solidFill>
            <a:schemeClr val="tx1"/>
          </a:solidFill>
          <a:latin typeface="+mn-lt"/>
        </a:defRPr>
      </a:lvl9pPr>
    </p:bodyStyle>
    <p:otherStyle>
      <a:defPPr>
        <a:defRPr lang="en-US"/>
      </a:defPPr>
      <a:lvl1pPr marL="0" algn="l" defTabSz="761550" rtl="0" eaLnBrk="1" latinLnBrk="0" hangingPunct="1">
        <a:defRPr sz="1500" kern="1200">
          <a:solidFill>
            <a:schemeClr val="tx1"/>
          </a:solidFill>
          <a:latin typeface="+mn-lt"/>
          <a:ea typeface="+mn-ea"/>
          <a:cs typeface="+mn-cs"/>
        </a:defRPr>
      </a:lvl1pPr>
      <a:lvl2pPr marL="380775" algn="l" defTabSz="761550" rtl="0" eaLnBrk="1" latinLnBrk="0" hangingPunct="1">
        <a:defRPr sz="1500" kern="1200">
          <a:solidFill>
            <a:schemeClr val="tx1"/>
          </a:solidFill>
          <a:latin typeface="+mn-lt"/>
          <a:ea typeface="+mn-ea"/>
          <a:cs typeface="+mn-cs"/>
        </a:defRPr>
      </a:lvl2pPr>
      <a:lvl3pPr marL="761550" algn="l" defTabSz="761550" rtl="0" eaLnBrk="1" latinLnBrk="0" hangingPunct="1">
        <a:defRPr sz="1500" kern="1200">
          <a:solidFill>
            <a:schemeClr val="tx1"/>
          </a:solidFill>
          <a:latin typeface="+mn-lt"/>
          <a:ea typeface="+mn-ea"/>
          <a:cs typeface="+mn-cs"/>
        </a:defRPr>
      </a:lvl3pPr>
      <a:lvl4pPr marL="1142323" algn="l" defTabSz="761550" rtl="0" eaLnBrk="1" latinLnBrk="0" hangingPunct="1">
        <a:defRPr sz="1500" kern="1200">
          <a:solidFill>
            <a:schemeClr val="tx1"/>
          </a:solidFill>
          <a:latin typeface="+mn-lt"/>
          <a:ea typeface="+mn-ea"/>
          <a:cs typeface="+mn-cs"/>
        </a:defRPr>
      </a:lvl4pPr>
      <a:lvl5pPr marL="1523085" algn="l" defTabSz="761550" rtl="0" eaLnBrk="1" latinLnBrk="0" hangingPunct="1">
        <a:defRPr sz="1500" kern="1200">
          <a:solidFill>
            <a:schemeClr val="tx1"/>
          </a:solidFill>
          <a:latin typeface="+mn-lt"/>
          <a:ea typeface="+mn-ea"/>
          <a:cs typeface="+mn-cs"/>
        </a:defRPr>
      </a:lvl5pPr>
      <a:lvl6pPr marL="1903858" algn="l" defTabSz="761550" rtl="0" eaLnBrk="1" latinLnBrk="0" hangingPunct="1">
        <a:defRPr sz="1500" kern="1200">
          <a:solidFill>
            <a:schemeClr val="tx1"/>
          </a:solidFill>
          <a:latin typeface="+mn-lt"/>
          <a:ea typeface="+mn-ea"/>
          <a:cs typeface="+mn-cs"/>
        </a:defRPr>
      </a:lvl6pPr>
      <a:lvl7pPr marL="2284632" algn="l" defTabSz="761550" rtl="0" eaLnBrk="1" latinLnBrk="0" hangingPunct="1">
        <a:defRPr sz="1500" kern="1200">
          <a:solidFill>
            <a:schemeClr val="tx1"/>
          </a:solidFill>
          <a:latin typeface="+mn-lt"/>
          <a:ea typeface="+mn-ea"/>
          <a:cs typeface="+mn-cs"/>
        </a:defRPr>
      </a:lvl7pPr>
      <a:lvl8pPr marL="2665400" algn="l" defTabSz="761550" rtl="0" eaLnBrk="1" latinLnBrk="0" hangingPunct="1">
        <a:defRPr sz="1500" kern="1200">
          <a:solidFill>
            <a:schemeClr val="tx1"/>
          </a:solidFill>
          <a:latin typeface="+mn-lt"/>
          <a:ea typeface="+mn-ea"/>
          <a:cs typeface="+mn-cs"/>
        </a:defRPr>
      </a:lvl8pPr>
      <a:lvl9pPr marL="3046170" algn="l" defTabSz="761550" rtl="0" eaLnBrk="1" latinLnBrk="0" hangingPunct="1">
        <a:defRPr sz="1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5.xml"/><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ctrTitle"/>
          </p:nvPr>
        </p:nvSpPr>
        <p:spPr/>
        <p:txBody>
          <a:bodyPr/>
          <a:lstStyle/>
          <a:p>
            <a:pPr eaLnBrk="1" hangingPunct="1"/>
            <a:r>
              <a:rPr lang="en-US" dirty="0">
                <a:solidFill>
                  <a:srgbClr val="DE0000"/>
                </a:solidFill>
              </a:rPr>
              <a:t>LDO Thermal Performance</a:t>
            </a:r>
            <a:endParaRPr lang="en-US" sz="2400" dirty="0"/>
          </a:p>
        </p:txBody>
      </p:sp>
      <p:sp>
        <p:nvSpPr>
          <p:cNvPr id="9219" name="Rectangle 3"/>
          <p:cNvSpPr>
            <a:spLocks noGrp="1" noChangeArrowheads="1"/>
          </p:cNvSpPr>
          <p:nvPr>
            <p:ph type="subTitle" idx="1"/>
          </p:nvPr>
        </p:nvSpPr>
        <p:spPr/>
        <p:txBody>
          <a:bodyPr/>
          <a:lstStyle/>
          <a:p>
            <a:pPr eaLnBrk="1" hangingPunct="1"/>
            <a:r>
              <a:rPr lang="en-US" dirty="0"/>
              <a:t>Kyle Van Renterghem</a:t>
            </a:r>
          </a:p>
        </p:txBody>
      </p:sp>
      <p:sp>
        <p:nvSpPr>
          <p:cNvPr id="9220" name="Slide Number Placeholder 3"/>
          <p:cNvSpPr>
            <a:spLocks noGrp="1"/>
          </p:cNvSpPr>
          <p:nvPr>
            <p:ph type="sldNum" sz="quarter" idx="4294967295"/>
          </p:nvPr>
        </p:nvSpPr>
        <p:spPr>
          <a:xfrm>
            <a:off x="6642100" y="4529138"/>
            <a:ext cx="2133600" cy="154781"/>
          </a:xfrm>
          <a:prstGeom prst="rect">
            <a:avLst/>
          </a:prstGeom>
        </p:spPr>
        <p:txBody>
          <a:bodyPr/>
          <a:lstStyle/>
          <a:p>
            <a:pPr>
              <a:defRPr/>
            </a:pPr>
            <a:fld id="{33250DBA-9EC7-4722-A19A-F8AEC009803F}" type="slidenum">
              <a:rPr lang="en-US" smtClean="0"/>
              <a:pPr>
                <a:defRPr/>
              </a:pPr>
              <a:t>1</a:t>
            </a:fld>
            <a:endParaRPr lang="en-US"/>
          </a:p>
        </p:txBody>
      </p:sp>
    </p:spTree>
    <p:extLst>
      <p:ext uri="{BB962C8B-B14F-4D97-AF65-F5344CB8AC3E}">
        <p14:creationId xmlns:p14="http://schemas.microsoft.com/office/powerpoint/2010/main" val="608273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Title 1"/>
          <p:cNvSpPr>
            <a:spLocks noGrp="1"/>
          </p:cNvSpPr>
          <p:nvPr>
            <p:ph type="title"/>
          </p:nvPr>
        </p:nvSpPr>
        <p:spPr>
          <a:xfrm>
            <a:off x="231775" y="107158"/>
            <a:ext cx="8458200" cy="514475"/>
          </a:xfrm>
        </p:spPr>
        <p:txBody>
          <a:bodyPr/>
          <a:lstStyle/>
          <a:p>
            <a:r>
              <a:rPr lang="en-US" dirty="0"/>
              <a:t>Topics</a:t>
            </a:r>
            <a:endParaRPr lang="en-US" baseline="-25000" dirty="0"/>
          </a:p>
        </p:txBody>
      </p:sp>
      <p:sp>
        <p:nvSpPr>
          <p:cNvPr id="4" name="Slide Number Placeholder 3"/>
          <p:cNvSpPr>
            <a:spLocks noGrp="1"/>
          </p:cNvSpPr>
          <p:nvPr>
            <p:ph type="sldNum" sz="quarter" idx="10"/>
          </p:nvPr>
        </p:nvSpPr>
        <p:spPr/>
        <p:txBody>
          <a:bodyPr/>
          <a:lstStyle/>
          <a:p>
            <a:pPr>
              <a:defRPr/>
            </a:pPr>
            <a:fld id="{900AE33C-0B32-4DE0-AAB4-DAB87B1FA35D}" type="slidenum">
              <a:rPr lang="en-US" smtClean="0"/>
              <a:pPr>
                <a:defRPr/>
              </a:pPr>
              <a:t>2</a:t>
            </a:fld>
            <a:endParaRPr lang="en-US"/>
          </a:p>
        </p:txBody>
      </p:sp>
      <p:sp>
        <p:nvSpPr>
          <p:cNvPr id="11266" name="Rectangle 2"/>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11268" name="Rectangle 4"/>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28677" name="Rectangle 5"/>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24" name="Rectangle 4"/>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26"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29" name="Rectangle 9"/>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32" name="Rectangle 12"/>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34" name="Rectangle 14"/>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30736" name="Rectangle 1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43014"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43016" name="Rectangle 8"/>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43021" name="Rectangle 13"/>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45062"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1204" name="Rectangle 4"/>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1206"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1208" name="Rectangle 8"/>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3254"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3256" name="Rectangle 8"/>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3258" name="Rectangle 10"/>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5302"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5304" name="Rectangle 8"/>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5306" name="Rectangle 10"/>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7350" name="Rectangle 6"/>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7352" name="Rectangle 8"/>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57354" name="Rectangle 10"/>
          <p:cNvSpPr>
            <a:spLocks noChangeArrowheads="1"/>
          </p:cNvSpPr>
          <p:nvPr/>
        </p:nvSpPr>
        <p:spPr bwMode="auto">
          <a:xfrm>
            <a:off x="0" y="-176969"/>
            <a:ext cx="153947" cy="353939"/>
          </a:xfrm>
          <a:prstGeom prst="rect">
            <a:avLst/>
          </a:prstGeom>
          <a:noFill/>
          <a:ln w="9525">
            <a:noFill/>
            <a:miter lim="800000"/>
            <a:headEnd/>
            <a:tailEnd/>
          </a:ln>
          <a:effectLst/>
        </p:spPr>
        <p:txBody>
          <a:bodyPr vert="horz" wrap="none" lIns="76197" tIns="38098" rIns="76197" bIns="38098" numCol="1" anchor="ctr" anchorCtr="0" compatLnSpc="1">
            <a:prstTxWarp prst="textNoShape">
              <a:avLst/>
            </a:prstTxWarp>
            <a:spAutoFit/>
          </a:bodyPr>
          <a:lstStyle/>
          <a:p>
            <a:endParaRPr lang="en-US"/>
          </a:p>
        </p:txBody>
      </p:sp>
      <p:sp>
        <p:nvSpPr>
          <p:cNvPr id="29" name="Subtitle 2"/>
          <p:cNvSpPr txBox="1">
            <a:spLocks/>
          </p:cNvSpPr>
          <p:nvPr/>
        </p:nvSpPr>
        <p:spPr bwMode="auto">
          <a:xfrm>
            <a:off x="282000" y="954447"/>
            <a:ext cx="8400000" cy="3665554"/>
          </a:xfrm>
          <a:prstGeom prst="rect">
            <a:avLst/>
          </a:prstGeom>
          <a:noFill/>
          <a:ln w="9525" algn="ctr">
            <a:noFill/>
            <a:miter lim="800000"/>
            <a:headEnd/>
            <a:tailEnd/>
          </a:ln>
        </p:spPr>
        <p:txBody>
          <a:bodyPr vert="horz" wrap="square" lIns="76197" tIns="38098" rIns="76197" bIns="38098" numCol="1" anchor="t" anchorCtr="0" compatLnSpc="1">
            <a:prstTxWarp prst="textNoShape">
              <a:avLst/>
            </a:prstTxWarp>
            <a:normAutofit/>
          </a:bodyPr>
          <a:lstStyle>
            <a:lvl1pPr marL="227013" indent="-227013" algn="l" rtl="0" eaLnBrk="0" fontAlgn="base" hangingPunct="0">
              <a:spcBef>
                <a:spcPts val="800"/>
              </a:spcBef>
              <a:spcAft>
                <a:spcPct val="0"/>
              </a:spcAft>
              <a:buChar char="•"/>
              <a:defRPr sz="2000">
                <a:solidFill>
                  <a:schemeClr val="tx1"/>
                </a:solidFill>
                <a:latin typeface="+mn-lt"/>
                <a:ea typeface="+mn-ea"/>
                <a:cs typeface="+mn-cs"/>
              </a:defRPr>
            </a:lvl1pPr>
            <a:lvl2pPr marL="574675" indent="-233363" algn="l" rtl="0" eaLnBrk="0" fontAlgn="base" hangingPunct="0">
              <a:spcBef>
                <a:spcPct val="20000"/>
              </a:spcBef>
              <a:spcAft>
                <a:spcPct val="0"/>
              </a:spcAft>
              <a:buChar char="–"/>
              <a:defRPr>
                <a:solidFill>
                  <a:schemeClr val="tx1"/>
                </a:solidFill>
                <a:latin typeface="+mn-lt"/>
              </a:defRPr>
            </a:lvl2pPr>
            <a:lvl3pPr marL="854075" indent="-165100" algn="l" rtl="0" eaLnBrk="0" fontAlgn="base" hangingPunct="0">
              <a:spcBef>
                <a:spcPct val="15000"/>
              </a:spcBef>
              <a:spcAft>
                <a:spcPct val="0"/>
              </a:spcAft>
              <a:buChar char="•"/>
              <a:defRPr sz="1800">
                <a:solidFill>
                  <a:schemeClr val="tx1"/>
                </a:solidFill>
                <a:latin typeface="+mn-lt"/>
              </a:defRPr>
            </a:lvl3pPr>
            <a:lvl4pPr marL="1201738" indent="-233363" algn="l" rtl="0" eaLnBrk="0" fontAlgn="base" hangingPunct="0">
              <a:spcBef>
                <a:spcPct val="5000"/>
              </a:spcBef>
              <a:spcAft>
                <a:spcPct val="0"/>
              </a:spcAft>
              <a:buChar char="–"/>
              <a:defRPr sz="1800">
                <a:solidFill>
                  <a:schemeClr val="tx1"/>
                </a:solidFill>
                <a:latin typeface="+mn-lt"/>
              </a:defRPr>
            </a:lvl4pPr>
            <a:lvl5pPr marL="1489075" indent="-173038" algn="l" rtl="0" eaLnBrk="0" fontAlgn="base" hangingPunct="0">
              <a:spcBef>
                <a:spcPct val="0"/>
              </a:spcBef>
              <a:spcAft>
                <a:spcPct val="0"/>
              </a:spcAft>
              <a:buChar char="»"/>
              <a:defRPr sz="1800">
                <a:solidFill>
                  <a:schemeClr val="tx1"/>
                </a:solidFill>
                <a:latin typeface="+mn-lt"/>
              </a:defRPr>
            </a:lvl5pPr>
            <a:lvl6pPr marL="1946275" indent="-173038" algn="l" rtl="0" fontAlgn="base">
              <a:spcBef>
                <a:spcPct val="0"/>
              </a:spcBef>
              <a:spcAft>
                <a:spcPct val="0"/>
              </a:spcAft>
              <a:buChar char="»"/>
              <a:defRPr sz="1600">
                <a:solidFill>
                  <a:schemeClr val="tx1"/>
                </a:solidFill>
                <a:latin typeface="+mn-lt"/>
              </a:defRPr>
            </a:lvl6pPr>
            <a:lvl7pPr marL="2403475" indent="-173038" algn="l" rtl="0" fontAlgn="base">
              <a:spcBef>
                <a:spcPct val="0"/>
              </a:spcBef>
              <a:spcAft>
                <a:spcPct val="0"/>
              </a:spcAft>
              <a:buChar char="»"/>
              <a:defRPr sz="1600">
                <a:solidFill>
                  <a:schemeClr val="tx1"/>
                </a:solidFill>
                <a:latin typeface="+mn-lt"/>
              </a:defRPr>
            </a:lvl7pPr>
            <a:lvl8pPr marL="2860675" indent="-173038" algn="l" rtl="0" fontAlgn="base">
              <a:spcBef>
                <a:spcPct val="0"/>
              </a:spcBef>
              <a:spcAft>
                <a:spcPct val="0"/>
              </a:spcAft>
              <a:buChar char="»"/>
              <a:defRPr sz="1600">
                <a:solidFill>
                  <a:schemeClr val="tx1"/>
                </a:solidFill>
                <a:latin typeface="+mn-lt"/>
              </a:defRPr>
            </a:lvl8pPr>
            <a:lvl9pPr marL="3317875" indent="-173038" algn="l" rtl="0" fontAlgn="base">
              <a:spcBef>
                <a:spcPct val="0"/>
              </a:spcBef>
              <a:spcAft>
                <a:spcPct val="0"/>
              </a:spcAft>
              <a:buChar char="»"/>
              <a:defRPr sz="1600">
                <a:solidFill>
                  <a:schemeClr val="tx1"/>
                </a:solidFill>
                <a:latin typeface="+mn-lt"/>
              </a:defRPr>
            </a:lvl9pPr>
          </a:lstStyle>
          <a:p>
            <a:pPr algn="just">
              <a:buClr>
                <a:schemeClr val="tx1">
                  <a:lumMod val="95000"/>
                  <a:lumOff val="5000"/>
                </a:schemeClr>
              </a:buClr>
              <a:buSzPct val="70000"/>
              <a:buFont typeface="Arial" panose="020B0604020202020204" pitchFamily="34" charset="0"/>
              <a:buChar char="•"/>
            </a:pPr>
            <a:r>
              <a:rPr lang="en-US" dirty="0"/>
              <a:t>JEDEC Standard</a:t>
            </a:r>
          </a:p>
          <a:p>
            <a:pPr algn="just">
              <a:buClr>
                <a:schemeClr val="tx1">
                  <a:lumMod val="95000"/>
                  <a:lumOff val="5000"/>
                </a:schemeClr>
              </a:buClr>
              <a:buSzPct val="70000"/>
              <a:buFont typeface="Arial" panose="020B0604020202020204" pitchFamily="34" charset="0"/>
              <a:buChar char="•"/>
            </a:pPr>
            <a:r>
              <a:rPr lang="en-US" dirty="0"/>
              <a:t>Using </a:t>
            </a:r>
            <a:r>
              <a:rPr lang="en-US" dirty="0" err="1"/>
              <a:t>θja</a:t>
            </a:r>
            <a:endParaRPr lang="en-US" dirty="0"/>
          </a:p>
          <a:p>
            <a:pPr algn="just">
              <a:buClr>
                <a:schemeClr val="tx1">
                  <a:lumMod val="95000"/>
                  <a:lumOff val="5000"/>
                </a:schemeClr>
              </a:buClr>
              <a:buSzPct val="70000"/>
              <a:buFont typeface="Arial" panose="020B0604020202020204" pitchFamily="34" charset="0"/>
              <a:buChar char="•"/>
            </a:pPr>
            <a:r>
              <a:rPr lang="en-US" dirty="0"/>
              <a:t>Guidelines For Maximum Thermal Relief</a:t>
            </a:r>
            <a:endParaRPr lang="en-US" dirty="0">
              <a:solidFill>
                <a:schemeClr val="bg1">
                  <a:lumMod val="85000"/>
                </a:schemeClr>
              </a:solidFill>
              <a:latin typeface="Arial" pitchFamily="34" charset="0"/>
              <a:cs typeface="Arial" pitchFamily="34" charset="0"/>
            </a:endParaRPr>
          </a:p>
        </p:txBody>
      </p:sp>
    </p:spTree>
    <p:extLst>
      <p:ext uri="{BB962C8B-B14F-4D97-AF65-F5344CB8AC3E}">
        <p14:creationId xmlns:p14="http://schemas.microsoft.com/office/powerpoint/2010/main" val="26914293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JEDEC Thermals</a:t>
            </a:r>
          </a:p>
        </p:txBody>
      </p:sp>
      <p:sp>
        <p:nvSpPr>
          <p:cNvPr id="3" name="Content Placeholder 2"/>
          <p:cNvSpPr>
            <a:spLocks noGrp="1"/>
          </p:cNvSpPr>
          <p:nvPr>
            <p:ph idx="1"/>
          </p:nvPr>
        </p:nvSpPr>
        <p:spPr>
          <a:xfrm>
            <a:off x="333383" y="633966"/>
            <a:ext cx="8467725" cy="3709449"/>
          </a:xfrm>
        </p:spPr>
        <p:txBody>
          <a:bodyPr/>
          <a:lstStyle/>
          <a:p>
            <a:pPr marL="189064" lvl="2" indent="-189064">
              <a:spcBef>
                <a:spcPts val="667"/>
              </a:spcBef>
            </a:pPr>
            <a:r>
              <a:rPr lang="en-US" sz="1600" dirty="0"/>
              <a:t>Because an IC’s thermal dissipation is subject to many variables we use the JEDEC standard (JESD51) for all thermal modeling.</a:t>
            </a:r>
          </a:p>
          <a:p>
            <a:pPr marL="189064" lvl="2" indent="-189064">
              <a:spcBef>
                <a:spcPts val="667"/>
              </a:spcBef>
            </a:pPr>
            <a:r>
              <a:rPr lang="en-US" sz="1600" dirty="0"/>
              <a:t>The JEDEC standard is used so that devices can be easily compared on a similar basis.</a:t>
            </a:r>
          </a:p>
          <a:p>
            <a:pPr marL="478609" lvl="3" indent="-189064">
              <a:spcBef>
                <a:spcPts val="667"/>
              </a:spcBef>
            </a:pPr>
            <a:r>
              <a:rPr lang="en-US" sz="1600" dirty="0"/>
              <a:t>if a competitor is not reporting the JEDEC standard the customer should consider why they don’t want to be directly compared to other devices. </a:t>
            </a:r>
          </a:p>
          <a:p>
            <a:pPr marL="189064" lvl="2" indent="-189064">
              <a:spcBef>
                <a:spcPts val="667"/>
              </a:spcBef>
            </a:pPr>
            <a:r>
              <a:rPr lang="en-US" sz="1600" dirty="0"/>
              <a:t>Common thermal metrics: </a:t>
            </a:r>
            <a:r>
              <a:rPr lang="el-GR" sz="1600" dirty="0"/>
              <a:t>θ</a:t>
            </a:r>
            <a:r>
              <a:rPr lang="en-US" sz="1600" baseline="-25000" dirty="0"/>
              <a:t>JA</a:t>
            </a:r>
            <a:r>
              <a:rPr lang="en-US" sz="1600" dirty="0"/>
              <a:t>, </a:t>
            </a:r>
            <a:r>
              <a:rPr lang="el-GR" sz="1600" dirty="0"/>
              <a:t>θ</a:t>
            </a:r>
            <a:r>
              <a:rPr lang="en-US" sz="1600" baseline="-25000" dirty="0"/>
              <a:t>JB</a:t>
            </a:r>
            <a:r>
              <a:rPr lang="en-US" sz="1600" dirty="0"/>
              <a:t>, </a:t>
            </a:r>
            <a:r>
              <a:rPr lang="el-GR" sz="1600" dirty="0"/>
              <a:t>θ</a:t>
            </a:r>
            <a:r>
              <a:rPr lang="en-US" sz="1600" baseline="-25000" dirty="0"/>
              <a:t>JC(top)</a:t>
            </a:r>
            <a:r>
              <a:rPr lang="en-US" sz="1600" dirty="0"/>
              <a:t>,</a:t>
            </a:r>
            <a:r>
              <a:rPr lang="el-GR" sz="1600" dirty="0"/>
              <a:t> θ</a:t>
            </a:r>
            <a:r>
              <a:rPr lang="en-US" sz="1600" baseline="-25000" dirty="0"/>
              <a:t>JC(bot)</a:t>
            </a:r>
          </a:p>
          <a:p>
            <a:pPr marL="0" lvl="2" indent="0">
              <a:spcBef>
                <a:spcPts val="667"/>
              </a:spcBef>
              <a:buNone/>
            </a:pPr>
            <a:endParaRPr lang="en-US" sz="1600" dirty="0"/>
          </a:p>
          <a:p>
            <a:pPr marL="478609" lvl="3" indent="-189064">
              <a:spcBef>
                <a:spcPts val="667"/>
              </a:spcBef>
            </a:pPr>
            <a:endParaRPr lang="en-US" sz="1600" dirty="0"/>
          </a:p>
          <a:p>
            <a:pPr marL="0" indent="0">
              <a:buNone/>
            </a:pPr>
            <a:endParaRPr lang="en-US" dirty="0"/>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3</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44" y="2623567"/>
            <a:ext cx="4330289" cy="1872234"/>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6" name="TextBox 5"/>
          <p:cNvSpPr txBox="1"/>
          <p:nvPr/>
        </p:nvSpPr>
        <p:spPr>
          <a:xfrm>
            <a:off x="1529154" y="2349913"/>
            <a:ext cx="1359668" cy="338554"/>
          </a:xfrm>
          <a:prstGeom prst="rect">
            <a:avLst/>
          </a:prstGeom>
          <a:noFill/>
        </p:spPr>
        <p:txBody>
          <a:bodyPr wrap="none" rtlCol="0">
            <a:spAutoFit/>
          </a:bodyPr>
          <a:lstStyle/>
          <a:p>
            <a:r>
              <a:rPr lang="en-US" sz="1600" dirty="0">
                <a:solidFill>
                  <a:srgbClr val="C00000"/>
                </a:solidFill>
              </a:rPr>
              <a:t>TI Datasheet</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33733" y="2603501"/>
            <a:ext cx="4673183" cy="18370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TextBox 8"/>
          <p:cNvSpPr txBox="1"/>
          <p:nvPr/>
        </p:nvSpPr>
        <p:spPr>
          <a:xfrm>
            <a:off x="5680121" y="2316543"/>
            <a:ext cx="2180405" cy="338554"/>
          </a:xfrm>
          <a:prstGeom prst="rect">
            <a:avLst/>
          </a:prstGeom>
          <a:noFill/>
        </p:spPr>
        <p:txBody>
          <a:bodyPr wrap="none" rtlCol="0">
            <a:spAutoFit/>
          </a:bodyPr>
          <a:lstStyle/>
          <a:p>
            <a:r>
              <a:rPr lang="en-US" sz="1600" dirty="0">
                <a:solidFill>
                  <a:srgbClr val="C00000"/>
                </a:solidFill>
              </a:rPr>
              <a:t>Competitor Datasheet</a:t>
            </a:r>
          </a:p>
        </p:txBody>
      </p:sp>
      <p:sp>
        <p:nvSpPr>
          <p:cNvPr id="7" name="Rectangle 6"/>
          <p:cNvSpPr/>
          <p:nvPr/>
        </p:nvSpPr>
        <p:spPr>
          <a:xfrm>
            <a:off x="4433733" y="4282384"/>
            <a:ext cx="2394232" cy="129597"/>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371079" y="3605474"/>
            <a:ext cx="1315721" cy="410266"/>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6873240" y="4048760"/>
            <a:ext cx="2270760" cy="646331"/>
          </a:xfrm>
          <a:prstGeom prst="rect">
            <a:avLst/>
          </a:prstGeom>
          <a:solidFill>
            <a:schemeClr val="bg1"/>
          </a:solidFill>
          <a:ln>
            <a:solidFill>
              <a:schemeClr val="tx1"/>
            </a:solidFill>
          </a:ln>
        </p:spPr>
        <p:txBody>
          <a:bodyPr wrap="square" lIns="0" tIns="0" rIns="0" bIns="0" rtlCol="0">
            <a:spAutoFit/>
          </a:bodyPr>
          <a:lstStyle/>
          <a:p>
            <a:pPr algn="ctr"/>
            <a:r>
              <a:rPr lang="en-US" sz="1400" dirty="0"/>
              <a:t>28mm x 28mm area on the top side dedicated to only thermal dissipation?</a:t>
            </a:r>
          </a:p>
        </p:txBody>
      </p:sp>
    </p:spTree>
    <p:extLst>
      <p:ext uri="{BB962C8B-B14F-4D97-AF65-F5344CB8AC3E}">
        <p14:creationId xmlns:p14="http://schemas.microsoft.com/office/powerpoint/2010/main" val="10532666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p:cTn id="12" dur="500" fill="hold"/>
                                        <p:tgtEl>
                                          <p:spTgt spid="7"/>
                                        </p:tgtEl>
                                        <p:attrNameLst>
                                          <p:attrName>ppt_w</p:attrName>
                                        </p:attrNameLst>
                                      </p:cBhvr>
                                      <p:tavLst>
                                        <p:tav tm="0">
                                          <p:val>
                                            <p:fltVal val="0"/>
                                          </p:val>
                                        </p:tav>
                                        <p:tav tm="100000">
                                          <p:val>
                                            <p:strVal val="#ppt_w"/>
                                          </p:val>
                                        </p:tav>
                                      </p:tavLst>
                                    </p:anim>
                                    <p:anim calcmode="lin" valueType="num">
                                      <p:cBhvr>
                                        <p:cTn id="13" dur="500" fill="hold"/>
                                        <p:tgtEl>
                                          <p:spTgt spid="7"/>
                                        </p:tgtEl>
                                        <p:attrNameLst>
                                          <p:attrName>ppt_h</p:attrName>
                                        </p:attrNameLst>
                                      </p:cBhvr>
                                      <p:tavLst>
                                        <p:tav tm="0">
                                          <p:val>
                                            <p:fltVal val="0"/>
                                          </p:val>
                                        </p:tav>
                                        <p:tav tm="100000">
                                          <p:val>
                                            <p:strVal val="#ppt_h"/>
                                          </p:val>
                                        </p:tav>
                                      </p:tavLst>
                                    </p:anim>
                                    <p:animEffect transition="in" filter="fade">
                                      <p:cBhvr>
                                        <p:cTn id="14" dur="500"/>
                                        <p:tgtEl>
                                          <p:spTgt spid="7"/>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13"/>
                                        </p:tgtEl>
                                        <p:attrNameLst>
                                          <p:attrName>style.visibility</p:attrName>
                                        </p:attrNameLst>
                                      </p:cBhvr>
                                      <p:to>
                                        <p:strVal val="visible"/>
                                      </p:to>
                                    </p:set>
                                    <p:anim calcmode="lin" valueType="num">
                                      <p:cBhvr>
                                        <p:cTn id="17" dur="500" fill="hold"/>
                                        <p:tgtEl>
                                          <p:spTgt spid="13"/>
                                        </p:tgtEl>
                                        <p:attrNameLst>
                                          <p:attrName>ppt_w</p:attrName>
                                        </p:attrNameLst>
                                      </p:cBhvr>
                                      <p:tavLst>
                                        <p:tav tm="0">
                                          <p:val>
                                            <p:fltVal val="0"/>
                                          </p:val>
                                        </p:tav>
                                        <p:tav tm="100000">
                                          <p:val>
                                            <p:strVal val="#ppt_w"/>
                                          </p:val>
                                        </p:tav>
                                      </p:tavLst>
                                    </p:anim>
                                    <p:anim calcmode="lin" valueType="num">
                                      <p:cBhvr>
                                        <p:cTn id="18" dur="500" fill="hold"/>
                                        <p:tgtEl>
                                          <p:spTgt spid="13"/>
                                        </p:tgtEl>
                                        <p:attrNameLst>
                                          <p:attrName>ppt_h</p:attrName>
                                        </p:attrNameLst>
                                      </p:cBhvr>
                                      <p:tavLst>
                                        <p:tav tm="0">
                                          <p:val>
                                            <p:fltVal val="0"/>
                                          </p:val>
                                        </p:tav>
                                        <p:tav tm="100000">
                                          <p:val>
                                            <p:strVal val="#ppt_h"/>
                                          </p:val>
                                        </p:tav>
                                      </p:tavLst>
                                    </p:anim>
                                    <p:animEffect transition="in" filter="fade">
                                      <p:cBhvr>
                                        <p:cTn id="19"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13" grpId="0" animBg="1"/>
      <p:bldP spid="8"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2800" dirty="0"/>
              <a:t>θ</a:t>
            </a:r>
            <a:r>
              <a:rPr lang="en-US" sz="2800" baseline="-25000" dirty="0"/>
              <a:t>JA</a:t>
            </a:r>
            <a:r>
              <a:rPr lang="en-US" sz="2800" dirty="0"/>
              <a:t>: Understanding Usage and Limitations</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106680" y="679687"/>
                <a:ext cx="8907779" cy="2741694"/>
              </a:xfrm>
            </p:spPr>
            <p:txBody>
              <a:bodyPr/>
              <a:lstStyle/>
              <a:p>
                <a:r>
                  <a:rPr lang="en-US" dirty="0"/>
                  <a:t>The junction-to-ambient thermal resistance, </a:t>
                </a:r>
                <a:r>
                  <a:rPr lang="en-US" dirty="0" err="1"/>
                  <a:t>θ</a:t>
                </a:r>
                <a:r>
                  <a:rPr lang="en-US" baseline="-25000" dirty="0" err="1"/>
                  <a:t>JA</a:t>
                </a:r>
                <a:r>
                  <a:rPr lang="en-US" dirty="0"/>
                  <a:t>, is the most commonly used thermal metric. </a:t>
                </a:r>
              </a:p>
              <a:p>
                <a:pPr lvl="1"/>
                <a:r>
                  <a:rPr lang="en-US" dirty="0" err="1"/>
                  <a:t>θ</a:t>
                </a:r>
                <a:r>
                  <a:rPr lang="en-US" baseline="-25000" dirty="0" err="1"/>
                  <a:t>JA</a:t>
                </a:r>
                <a:r>
                  <a:rPr lang="en-US" dirty="0"/>
                  <a:t> is a measure of the thermal performance of an IC mounted on a PCB. </a:t>
                </a:r>
              </a:p>
              <a:p>
                <a:r>
                  <a:rPr lang="en-US" dirty="0" err="1"/>
                  <a:t>θ</a:t>
                </a:r>
                <a:r>
                  <a:rPr lang="en-US" baseline="-25000" dirty="0" err="1"/>
                  <a:t>JA</a:t>
                </a:r>
                <a:r>
                  <a:rPr lang="en-US" dirty="0"/>
                  <a:t> is used since the ambient temperature is one of the few temperatures that designers have accurate data on. </a:t>
                </a:r>
                <a14:m>
                  <m:oMath xmlns:m="http://schemas.openxmlformats.org/officeDocument/2006/math">
                    <m:sSub>
                      <m:sSubPr>
                        <m:ctrlPr>
                          <a:rPr lang="en-US" i="1" smtClean="0">
                            <a:latin typeface="Cambria Math" panose="02040503050406030204" pitchFamily="18" charset="0"/>
                          </a:rPr>
                        </m:ctrlPr>
                      </m:sSubPr>
                      <m:e>
                        <m:r>
                          <a:rPr lang="en-US" b="0" i="1" smtClean="0">
                            <a:latin typeface="Cambria Math"/>
                          </a:rPr>
                          <m:t>𝑇</m:t>
                        </m:r>
                      </m:e>
                      <m:sub>
                        <m:r>
                          <a:rPr lang="en-US" b="0" i="1" smtClean="0">
                            <a:latin typeface="Cambria Math"/>
                          </a:rPr>
                          <m:t>𝐽</m:t>
                        </m:r>
                      </m:sub>
                    </m:sSub>
                    <m:r>
                      <a:rPr lang="en-US" b="0" i="1" smtClean="0">
                        <a:latin typeface="Cambria Math"/>
                      </a:rPr>
                      <m:t>=</m:t>
                    </m:r>
                    <m:sSub>
                      <m:sSubPr>
                        <m:ctrlPr>
                          <a:rPr lang="en-US" b="0" i="1" smtClean="0">
                            <a:latin typeface="Cambria Math" panose="02040503050406030204" pitchFamily="18" charset="0"/>
                          </a:rPr>
                        </m:ctrlPr>
                      </m:sSubPr>
                      <m:e>
                        <m:r>
                          <a:rPr lang="en-US" b="0" i="1" smtClean="0">
                            <a:latin typeface="Cambria Math"/>
                          </a:rPr>
                          <m:t>𝑇</m:t>
                        </m:r>
                      </m:e>
                      <m:sub>
                        <m:r>
                          <a:rPr lang="en-US" b="0" i="1" smtClean="0">
                            <a:latin typeface="Cambria Math"/>
                          </a:rPr>
                          <m:t>𝐴</m:t>
                        </m:r>
                      </m:sub>
                    </m:sSub>
                    <m:r>
                      <a:rPr lang="en-US" b="0" i="1" smtClean="0">
                        <a:latin typeface="Cambria Math"/>
                      </a:rPr>
                      <m:t>+</m:t>
                    </m:r>
                    <m:d>
                      <m:dPr>
                        <m:ctrlPr>
                          <a:rPr lang="en-US" b="0" i="1" smtClean="0">
                            <a:latin typeface="Cambria Math" panose="02040503050406030204" pitchFamily="18" charset="0"/>
                          </a:rPr>
                        </m:ctrlPr>
                      </m:dPr>
                      <m:e>
                        <m:sSub>
                          <m:sSubPr>
                            <m:ctrlPr>
                              <a:rPr lang="en-US" b="0" i="1" smtClean="0">
                                <a:latin typeface="Cambria Math" panose="02040503050406030204" pitchFamily="18" charset="0"/>
                              </a:rPr>
                            </m:ctrlPr>
                          </m:sSubPr>
                          <m:e>
                            <m:r>
                              <m:rPr>
                                <m:sty m:val="p"/>
                              </m:rPr>
                              <a:rPr lang="el-GR" b="0" i="1" smtClean="0">
                                <a:latin typeface="Cambria Math"/>
                              </a:rPr>
                              <m:t>θ</m:t>
                            </m:r>
                          </m:e>
                          <m:sub>
                            <m:r>
                              <a:rPr lang="en-US" b="0" i="1" smtClean="0">
                                <a:latin typeface="Cambria Math"/>
                              </a:rPr>
                              <m:t>𝐽𝐴</m:t>
                            </m:r>
                          </m:sub>
                        </m:sSub>
                        <m:r>
                          <a:rPr lang="en-US" b="0" i="1" smtClean="0">
                            <a:latin typeface="Cambria Math"/>
                          </a:rPr>
                          <m:t>∗</m:t>
                        </m:r>
                        <m:sSub>
                          <m:sSubPr>
                            <m:ctrlPr>
                              <a:rPr lang="en-US" b="0" i="1" smtClean="0">
                                <a:latin typeface="Cambria Math" panose="02040503050406030204" pitchFamily="18" charset="0"/>
                              </a:rPr>
                            </m:ctrlPr>
                          </m:sSubPr>
                          <m:e>
                            <m:r>
                              <a:rPr lang="en-US" b="0" i="1" smtClean="0">
                                <a:latin typeface="Cambria Math"/>
                              </a:rPr>
                              <m:t>𝑃</m:t>
                            </m:r>
                          </m:e>
                          <m:sub>
                            <m:r>
                              <a:rPr lang="en-US" b="0" i="1" smtClean="0">
                                <a:latin typeface="Cambria Math"/>
                              </a:rPr>
                              <m:t>𝐷</m:t>
                            </m:r>
                          </m:sub>
                        </m:sSub>
                      </m:e>
                    </m:d>
                  </m:oMath>
                </a14:m>
                <a:endParaRPr lang="en-US" dirty="0"/>
              </a:p>
              <a:p>
                <a:pPr lvl="1"/>
                <a:r>
                  <a:rPr lang="en-US" dirty="0"/>
                  <a:t>The board acts as the main heat sink for any IC attached to it</a:t>
                </a:r>
              </a:p>
              <a:p>
                <a:pPr lvl="1"/>
                <a:r>
                  <a:rPr lang="en-US" dirty="0"/>
                  <a:t>If the actual application board is significantly different from the JEDEC High-K board this can result in an estimate that is unrealistic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106680" y="679687"/>
                <a:ext cx="8907779" cy="2741694"/>
              </a:xfrm>
              <a:blipFill rotWithShape="1">
                <a:blip r:embed="rId2"/>
                <a:stretch>
                  <a:fillRect l="-684" t="-1333" r="-479"/>
                </a:stretch>
              </a:blipFill>
            </p:spPr>
            <p:txBody>
              <a:bodyPr/>
              <a:lstStyle/>
              <a:p>
                <a:r>
                  <a:rPr lang="en-US">
                    <a:noFill/>
                  </a:rPr>
                  <a:t> </a:t>
                </a:r>
              </a:p>
            </p:txBody>
          </p:sp>
        </mc:Fallback>
      </mc:AlternateContent>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4</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graphicFrame>
        <p:nvGraphicFramePr>
          <p:cNvPr id="12" name="Table 11"/>
          <p:cNvGraphicFramePr>
            <a:graphicFrameLocks noGrp="1"/>
          </p:cNvGraphicFramePr>
          <p:nvPr>
            <p:extLst>
              <p:ext uri="{D42A27DB-BD31-4B8C-83A1-F6EECF244321}">
                <p14:modId xmlns:p14="http://schemas.microsoft.com/office/powerpoint/2010/main" val="2648862151"/>
              </p:ext>
            </p:extLst>
          </p:nvPr>
        </p:nvGraphicFramePr>
        <p:xfrm>
          <a:off x="603873" y="3329473"/>
          <a:ext cx="7917179" cy="1234440"/>
        </p:xfrm>
        <a:graphic>
          <a:graphicData uri="http://schemas.openxmlformats.org/drawingml/2006/table">
            <a:tbl>
              <a:tblPr/>
              <a:tblGrid>
                <a:gridCol w="1828799">
                  <a:extLst>
                    <a:ext uri="{9D8B030D-6E8A-4147-A177-3AD203B41FA5}">
                      <a16:colId xmlns:a16="http://schemas.microsoft.com/office/drawing/2014/main" val="20000"/>
                    </a:ext>
                  </a:extLst>
                </a:gridCol>
                <a:gridCol w="1303020">
                  <a:extLst>
                    <a:ext uri="{9D8B030D-6E8A-4147-A177-3AD203B41FA5}">
                      <a16:colId xmlns:a16="http://schemas.microsoft.com/office/drawing/2014/main" val="20001"/>
                    </a:ext>
                  </a:extLst>
                </a:gridCol>
                <a:gridCol w="4785360">
                  <a:extLst>
                    <a:ext uri="{9D8B030D-6E8A-4147-A177-3AD203B41FA5}">
                      <a16:colId xmlns:a16="http://schemas.microsoft.com/office/drawing/2014/main" val="20002"/>
                    </a:ext>
                  </a:extLst>
                </a:gridCol>
              </a:tblGrid>
              <a:tr h="358140">
                <a:tc>
                  <a:txBody>
                    <a:bodyPr/>
                    <a:lstStyle/>
                    <a:p>
                      <a:pPr algn="ctr" fontAlgn="ctr"/>
                      <a:r>
                        <a:rPr lang="en-US" sz="1100" b="1" i="0" u="none" strike="noStrike" dirty="0">
                          <a:solidFill>
                            <a:srgbClr val="000000"/>
                          </a:solidFill>
                          <a:effectLst/>
                          <a:latin typeface="Calibri"/>
                        </a:rPr>
                        <a:t>Factors Affecting </a:t>
                      </a:r>
                      <a:r>
                        <a:rPr lang="el-GR" sz="1100" b="1" i="0" u="none" strike="noStrike" dirty="0">
                          <a:solidFill>
                            <a:srgbClr val="000000"/>
                          </a:solidFill>
                          <a:effectLst/>
                          <a:latin typeface="Calibri"/>
                        </a:rPr>
                        <a:t>θ</a:t>
                      </a:r>
                      <a:r>
                        <a:rPr lang="en-US" sz="1100" b="1" i="0" u="none" strike="noStrike" dirty="0">
                          <a:solidFill>
                            <a:srgbClr val="000000"/>
                          </a:solidFill>
                          <a:effectLst/>
                          <a:latin typeface="Calibri"/>
                        </a:rPr>
                        <a:t>ja</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Strength of Influence (rule of thumb)</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Relation to </a:t>
                      </a:r>
                      <a:r>
                        <a:rPr lang="el-GR" sz="1100" b="1" i="0" u="none" strike="noStrike">
                          <a:solidFill>
                            <a:srgbClr val="000000"/>
                          </a:solidFill>
                          <a:effectLst/>
                          <a:latin typeface="Calibri"/>
                        </a:rPr>
                        <a:t>θ</a:t>
                      </a:r>
                      <a:r>
                        <a:rPr lang="en-US" sz="1100" b="1" i="0" u="none" strike="noStrike">
                          <a:solidFill>
                            <a:srgbClr val="000000"/>
                          </a:solidFill>
                          <a:effectLst/>
                          <a:latin typeface="Calibri"/>
                        </a:rPr>
                        <a:t>ja</a:t>
                      </a:r>
                    </a:p>
                  </a:txBody>
                  <a:tcPr marL="7620" marR="7620" marT="762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75260">
                <a:tc>
                  <a:txBody>
                    <a:bodyPr/>
                    <a:lstStyle/>
                    <a:p>
                      <a:pPr algn="ctr" fontAlgn="ctr"/>
                      <a:r>
                        <a:rPr lang="en-US" sz="1100" b="0" i="0" u="none" strike="noStrike" dirty="0">
                          <a:solidFill>
                            <a:srgbClr val="000000"/>
                          </a:solidFill>
                          <a:effectLst/>
                          <a:latin typeface="Calibri"/>
                        </a:rPr>
                        <a:t>PCB design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Very Strong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The more metal connected to the IC the lower θja due to larger thermal mass</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5260">
                <a:tc>
                  <a:txBody>
                    <a:bodyPr/>
                    <a:lstStyle/>
                    <a:p>
                      <a:pPr algn="ctr" fontAlgn="ctr"/>
                      <a:r>
                        <a:rPr lang="en-US" sz="1100" b="0" i="0" u="none" strike="noStrike">
                          <a:solidFill>
                            <a:srgbClr val="000000"/>
                          </a:solidFill>
                          <a:effectLst/>
                          <a:latin typeface="Calibri"/>
                        </a:rPr>
                        <a:t>Chip or pad size</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 Strong </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The larger the chip and thermal pad the lower θja due to heat spreading</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75260">
                <a:tc>
                  <a:txBody>
                    <a:bodyPr/>
                    <a:lstStyle/>
                    <a:p>
                      <a:pPr algn="ctr" fontAlgn="ctr"/>
                      <a:r>
                        <a:rPr lang="en-US" sz="1100" b="0" i="0" u="none" strike="noStrike">
                          <a:solidFill>
                            <a:srgbClr val="000000"/>
                          </a:solidFill>
                          <a:effectLst/>
                          <a:latin typeface="Calibri"/>
                        </a:rPr>
                        <a:t>Altitude</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Medum</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The lower the altitude the lower θja due to increased cooling efficiency of air</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75260">
                <a:tc>
                  <a:txBody>
                    <a:bodyPr/>
                    <a:lstStyle/>
                    <a:p>
                      <a:pPr algn="ctr" fontAlgn="ctr"/>
                      <a:r>
                        <a:rPr lang="en-US" sz="1100" b="0" i="0" u="none" strike="noStrike">
                          <a:solidFill>
                            <a:srgbClr val="000000"/>
                          </a:solidFill>
                          <a:effectLst/>
                          <a:latin typeface="Calibri"/>
                        </a:rPr>
                        <a:t>External ambient temperature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00" b="0" i="0" u="none" strike="noStrike">
                          <a:solidFill>
                            <a:srgbClr val="000000"/>
                          </a:solidFill>
                          <a:effectLst/>
                          <a:latin typeface="Calibri"/>
                        </a:rPr>
                        <a:t>Weak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n-US" sz="1100" b="0" i="0" u="none" strike="noStrike">
                          <a:solidFill>
                            <a:srgbClr val="000000"/>
                          </a:solidFill>
                          <a:effectLst/>
                          <a:latin typeface="Calibri"/>
                        </a:rPr>
                        <a:t>The higher the ambient temp the lower θja due to increased radiative heat transfer</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75260">
                <a:tc>
                  <a:txBody>
                    <a:bodyPr/>
                    <a:lstStyle/>
                    <a:p>
                      <a:pPr algn="ctr" fontAlgn="ctr"/>
                      <a:r>
                        <a:rPr lang="en-US" sz="1100" b="0" i="0" u="none" strike="noStrike">
                          <a:solidFill>
                            <a:srgbClr val="000000"/>
                          </a:solidFill>
                          <a:effectLst/>
                          <a:latin typeface="Calibri"/>
                        </a:rPr>
                        <a:t>Power dissipation</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Very Weak</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US" sz="1100" b="0" i="0" u="none" strike="noStrike" dirty="0">
                          <a:solidFill>
                            <a:srgbClr val="000000"/>
                          </a:solidFill>
                          <a:effectLst/>
                          <a:latin typeface="Calibri"/>
                        </a:rPr>
                        <a:t>The higher the junction temp the lower </a:t>
                      </a:r>
                      <a:r>
                        <a:rPr lang="en-US" sz="1100" b="0" i="0" u="none" strike="noStrike" dirty="0" err="1">
                          <a:solidFill>
                            <a:srgbClr val="000000"/>
                          </a:solidFill>
                          <a:effectLst/>
                          <a:latin typeface="Calibri"/>
                        </a:rPr>
                        <a:t>θja</a:t>
                      </a:r>
                      <a:r>
                        <a:rPr lang="en-US" sz="1100" b="0" i="0" u="none" strike="noStrike" dirty="0">
                          <a:solidFill>
                            <a:srgbClr val="000000"/>
                          </a:solidFill>
                          <a:effectLst/>
                          <a:latin typeface="Calibri"/>
                        </a:rPr>
                        <a:t> due to increased heat transfer</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405196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Less Commonly Used Thermal Metrics</a:t>
            </a:r>
          </a:p>
        </p:txBody>
      </p:sp>
      <p:sp>
        <p:nvSpPr>
          <p:cNvPr id="3" name="Content Placeholder 2"/>
          <p:cNvSpPr>
            <a:spLocks noGrp="1"/>
          </p:cNvSpPr>
          <p:nvPr>
            <p:ph idx="1"/>
          </p:nvPr>
        </p:nvSpPr>
        <p:spPr>
          <a:xfrm>
            <a:off x="153513" y="626190"/>
            <a:ext cx="8763556" cy="3709449"/>
          </a:xfrm>
        </p:spPr>
        <p:txBody>
          <a:bodyPr/>
          <a:lstStyle/>
          <a:p>
            <a:r>
              <a:rPr lang="en-US" sz="1600" dirty="0" err="1"/>
              <a:t>θ</a:t>
            </a:r>
            <a:r>
              <a:rPr lang="en-US" sz="1600" baseline="-25000" dirty="0" err="1"/>
              <a:t>JC</a:t>
            </a:r>
            <a:r>
              <a:rPr lang="en-US" sz="1600" baseline="-25000" dirty="0"/>
              <a:t>(bot)</a:t>
            </a:r>
          </a:p>
          <a:p>
            <a:pPr lvl="1">
              <a:buFont typeface="Courier New" panose="02070309020205020404" pitchFamily="49" charset="0"/>
              <a:buChar char="o"/>
            </a:pPr>
            <a:r>
              <a:rPr lang="en-US" sz="1400" dirty="0"/>
              <a:t>The junction-to-case (power pad) thermal resistance</a:t>
            </a:r>
            <a:endParaRPr lang="en-US" sz="1400" baseline="-25000" dirty="0"/>
          </a:p>
          <a:p>
            <a:r>
              <a:rPr lang="en-US" sz="1600" dirty="0" err="1"/>
              <a:t>θ</a:t>
            </a:r>
            <a:r>
              <a:rPr lang="en-US" sz="1600" baseline="-25000" dirty="0" err="1"/>
              <a:t>JC</a:t>
            </a:r>
            <a:r>
              <a:rPr lang="en-US" sz="1600" baseline="-25000" dirty="0"/>
              <a:t>(top)</a:t>
            </a:r>
          </a:p>
          <a:p>
            <a:pPr lvl="1">
              <a:buFont typeface="Courier New" panose="02070309020205020404" pitchFamily="49" charset="0"/>
              <a:buChar char="o"/>
            </a:pPr>
            <a:r>
              <a:rPr lang="en-US" sz="1400" dirty="0"/>
              <a:t>The junction-to-case (top of case) thermal resistance</a:t>
            </a:r>
          </a:p>
          <a:p>
            <a:pPr marL="801688" lvl="2" indent="-341313">
              <a:buFont typeface="Wingdings" panose="05000000000000000000" pitchFamily="2" charset="2"/>
              <a:buChar char="Ø"/>
            </a:pPr>
            <a:r>
              <a:rPr lang="en-US" sz="1400" dirty="0"/>
              <a:t>Note, if you are going to measure this temp using an IR thermal camera you must use the right settings for the emissivity of the surface and a very small spot size to get an accurate measurement. </a:t>
            </a:r>
            <a:endParaRPr lang="en-US" sz="1400" baseline="-25000" dirty="0"/>
          </a:p>
          <a:p>
            <a:r>
              <a:rPr lang="en-US" sz="1600" dirty="0" err="1"/>
              <a:t>θ</a:t>
            </a:r>
            <a:r>
              <a:rPr lang="en-US" sz="1600" baseline="-25000" dirty="0" err="1"/>
              <a:t>JB</a:t>
            </a:r>
            <a:endParaRPr lang="en-US" sz="1600" baseline="-25000" dirty="0"/>
          </a:p>
          <a:p>
            <a:pPr marL="575295" lvl="3" indent="-285750">
              <a:spcBef>
                <a:spcPts val="667"/>
              </a:spcBef>
              <a:buFont typeface="Courier New" panose="02070309020205020404" pitchFamily="49" charset="0"/>
              <a:buChar char="o"/>
            </a:pPr>
            <a:r>
              <a:rPr lang="en-US" sz="1400" dirty="0"/>
              <a:t>The junction-to-board thermal resistance</a:t>
            </a:r>
          </a:p>
          <a:p>
            <a:pPr marL="814593" lvl="4" indent="-285750">
              <a:spcBef>
                <a:spcPts val="667"/>
              </a:spcBef>
              <a:buFont typeface="Wingdings" panose="05000000000000000000" pitchFamily="2" charset="2"/>
              <a:buChar char="Ø"/>
            </a:pPr>
            <a:r>
              <a:rPr lang="en-US" sz="1400" dirty="0"/>
              <a:t>Note, this is measured at the pins, most customers won’t know the temp at the LDO</a:t>
            </a:r>
            <a:endParaRPr lang="en-US" sz="1400" baseline="-25000" dirty="0"/>
          </a:p>
          <a:p>
            <a:pPr marL="189064" lvl="3" indent="-189064">
              <a:spcBef>
                <a:spcPts val="667"/>
              </a:spcBef>
              <a:buFontTx/>
              <a:buChar char="•"/>
            </a:pPr>
            <a:r>
              <a:rPr lang="el-GR" sz="1400" dirty="0"/>
              <a:t>ψ</a:t>
            </a:r>
            <a:r>
              <a:rPr lang="en-US" sz="1400" baseline="-25000" dirty="0"/>
              <a:t>JT</a:t>
            </a:r>
          </a:p>
          <a:p>
            <a:pPr marL="525048" lvl="4" indent="-285750">
              <a:spcBef>
                <a:spcPts val="667"/>
              </a:spcBef>
              <a:buFont typeface="Courier New" panose="02070309020205020404" pitchFamily="49" charset="0"/>
              <a:buChar char="o"/>
            </a:pPr>
            <a:r>
              <a:rPr lang="en-US" sz="1400" dirty="0"/>
              <a:t>The junction-to-top-of-package characterization parameter</a:t>
            </a:r>
          </a:p>
          <a:p>
            <a:pPr marL="189064" lvl="3" indent="-189064">
              <a:spcBef>
                <a:spcPts val="667"/>
              </a:spcBef>
              <a:buFontTx/>
              <a:buChar char="•"/>
            </a:pPr>
            <a:r>
              <a:rPr lang="el-GR" sz="1400" dirty="0"/>
              <a:t>ψ</a:t>
            </a:r>
            <a:r>
              <a:rPr lang="en-US" sz="1400" baseline="-25000" dirty="0"/>
              <a:t>JB</a:t>
            </a:r>
          </a:p>
          <a:p>
            <a:pPr marL="525048" lvl="4" indent="-285750">
              <a:spcBef>
                <a:spcPts val="667"/>
              </a:spcBef>
              <a:buFont typeface="Courier New" panose="02070309020205020404" pitchFamily="49" charset="0"/>
              <a:buChar char="o"/>
            </a:pPr>
            <a:r>
              <a:rPr lang="en-US" sz="1400" dirty="0"/>
              <a:t>The junction-to-board characterization parameter</a:t>
            </a:r>
          </a:p>
          <a:p>
            <a:endParaRPr lang="en-US" dirty="0"/>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5</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dirty="0">
                <a:solidFill>
                  <a:srgbClr val="000000"/>
                </a:solidFill>
              </a:rPr>
              <a:t>TI Information – Selective Disclosure</a:t>
            </a:r>
          </a:p>
        </p:txBody>
      </p:sp>
    </p:spTree>
    <p:extLst>
      <p:ext uri="{BB962C8B-B14F-4D97-AF65-F5344CB8AC3E}">
        <p14:creationId xmlns:p14="http://schemas.microsoft.com/office/powerpoint/2010/main" val="14446274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JEDEC High-K Board</a:t>
            </a:r>
          </a:p>
        </p:txBody>
      </p:sp>
      <p:sp>
        <p:nvSpPr>
          <p:cNvPr id="3" name="Content Placeholder 2"/>
          <p:cNvSpPr>
            <a:spLocks noGrp="1"/>
          </p:cNvSpPr>
          <p:nvPr>
            <p:ph idx="1"/>
          </p:nvPr>
        </p:nvSpPr>
        <p:spPr>
          <a:xfrm>
            <a:off x="333383" y="656827"/>
            <a:ext cx="8467725" cy="2233212"/>
          </a:xfrm>
        </p:spPr>
        <p:txBody>
          <a:bodyPr/>
          <a:lstStyle/>
          <a:p>
            <a:pPr marL="189064" lvl="2" indent="-189064">
              <a:spcBef>
                <a:spcPts val="667"/>
              </a:spcBef>
            </a:pPr>
            <a:r>
              <a:rPr lang="en-US" sz="1600" dirty="0"/>
              <a:t>TI LDO thermal metrics are modeled using the JEDEC High-K Board (2s2p)</a:t>
            </a:r>
          </a:p>
          <a:p>
            <a:pPr marL="189064" lvl="2" indent="-189064">
              <a:spcBef>
                <a:spcPts val="667"/>
              </a:spcBef>
            </a:pPr>
            <a:r>
              <a:rPr lang="en-US" sz="1600" dirty="0"/>
              <a:t>The JEDEC High-K board has:</a:t>
            </a:r>
          </a:p>
          <a:p>
            <a:pPr marL="478609" lvl="3" indent="-189064">
              <a:spcBef>
                <a:spcPts val="667"/>
              </a:spcBef>
            </a:pPr>
            <a:r>
              <a:rPr lang="en-US" sz="1600" dirty="0"/>
              <a:t>Two internal planes which have ~5500mm</a:t>
            </a:r>
            <a:r>
              <a:rPr lang="en-US" sz="1600" baseline="30000" dirty="0"/>
              <a:t>2</a:t>
            </a:r>
            <a:r>
              <a:rPr lang="en-US" sz="1600" dirty="0"/>
              <a:t> of 1oz copper (1 GND &amp; 1 PWR plane)</a:t>
            </a:r>
          </a:p>
          <a:p>
            <a:pPr marL="478609" lvl="3" indent="-189064">
              <a:spcBef>
                <a:spcPts val="667"/>
              </a:spcBef>
            </a:pPr>
            <a:r>
              <a:rPr lang="en-US" sz="1600" dirty="0"/>
              <a:t>Bottom layer (opposite the IC) thermal relief  layer which has ~1100mm</a:t>
            </a:r>
            <a:r>
              <a:rPr lang="en-US" sz="1600" baseline="30000" dirty="0"/>
              <a:t>2</a:t>
            </a:r>
            <a:r>
              <a:rPr lang="en-US" sz="1600" dirty="0"/>
              <a:t> of 2oz copper </a:t>
            </a:r>
          </a:p>
          <a:p>
            <a:pPr marL="478609" lvl="3" indent="-189064">
              <a:spcBef>
                <a:spcPts val="667"/>
              </a:spcBef>
            </a:pPr>
            <a:r>
              <a:rPr lang="en-US" sz="1600" dirty="0"/>
              <a:t>Internal and bottom layers are connected to the thermal pad using as many thermal vias as can be fit within the power pad dimensions. </a:t>
            </a:r>
          </a:p>
          <a:p>
            <a:pPr marL="478609" lvl="3" indent="-189064">
              <a:spcBef>
                <a:spcPts val="667"/>
              </a:spcBef>
            </a:pPr>
            <a:r>
              <a:rPr lang="en-US" sz="1600" dirty="0"/>
              <a:t>The top layer only has traces running straight to the pins. </a:t>
            </a:r>
          </a:p>
          <a:p>
            <a:pPr marL="478609" lvl="3" indent="-189064">
              <a:spcBef>
                <a:spcPts val="667"/>
              </a:spcBef>
            </a:pPr>
            <a:endParaRPr lang="en-US" sz="1600" dirty="0"/>
          </a:p>
          <a:p>
            <a:endParaRPr lang="en-US" dirty="0"/>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6</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pic>
        <p:nvPicPr>
          <p:cNvPr id="3074" name="Picture 2" descr="image001"/>
          <p:cNvPicPr>
            <a:picLocks noChangeAspect="1" noChangeArrowheads="1"/>
          </p:cNvPicPr>
          <p:nvPr/>
        </p:nvPicPr>
        <p:blipFill rotWithShape="1">
          <a:blip r:embed="rId2">
            <a:extLst>
              <a:ext uri="{28A0092B-C50C-407E-A947-70E740481C1C}">
                <a14:useLocalDpi xmlns:a14="http://schemas.microsoft.com/office/drawing/2010/main" val="0"/>
              </a:ext>
            </a:extLst>
          </a:blip>
          <a:srcRect b="9127"/>
          <a:stretch/>
        </p:blipFill>
        <p:spPr bwMode="auto">
          <a:xfrm>
            <a:off x="264016" y="3390900"/>
            <a:ext cx="1129809" cy="998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Table 5"/>
          <p:cNvGraphicFramePr>
            <a:graphicFrameLocks noGrp="1"/>
          </p:cNvGraphicFramePr>
          <p:nvPr>
            <p:extLst>
              <p:ext uri="{D42A27DB-BD31-4B8C-83A1-F6EECF244321}">
                <p14:modId xmlns:p14="http://schemas.microsoft.com/office/powerpoint/2010/main" val="3563575306"/>
              </p:ext>
            </p:extLst>
          </p:nvPr>
        </p:nvGraphicFramePr>
        <p:xfrm>
          <a:off x="6261417" y="2816225"/>
          <a:ext cx="2616200" cy="1866900"/>
        </p:xfrm>
        <a:graphic>
          <a:graphicData uri="http://schemas.openxmlformats.org/drawingml/2006/table">
            <a:tbl>
              <a:tblPr/>
              <a:tblGrid>
                <a:gridCol w="901700">
                  <a:extLst>
                    <a:ext uri="{9D8B030D-6E8A-4147-A177-3AD203B41FA5}">
                      <a16:colId xmlns:a16="http://schemas.microsoft.com/office/drawing/2014/main" val="20000"/>
                    </a:ext>
                  </a:extLst>
                </a:gridCol>
                <a:gridCol w="850900">
                  <a:extLst>
                    <a:ext uri="{9D8B030D-6E8A-4147-A177-3AD203B41FA5}">
                      <a16:colId xmlns:a16="http://schemas.microsoft.com/office/drawing/2014/main" val="20001"/>
                    </a:ext>
                  </a:extLst>
                </a:gridCol>
                <a:gridCol w="863600">
                  <a:extLst>
                    <a:ext uri="{9D8B030D-6E8A-4147-A177-3AD203B41FA5}">
                      <a16:colId xmlns:a16="http://schemas.microsoft.com/office/drawing/2014/main" val="20002"/>
                    </a:ext>
                  </a:extLst>
                </a:gridCol>
              </a:tblGrid>
              <a:tr h="396240">
                <a:tc>
                  <a:txBody>
                    <a:bodyPr/>
                    <a:lstStyle/>
                    <a:p>
                      <a:pPr algn="ctr" fontAlgn="ctr"/>
                      <a:r>
                        <a:rPr lang="en-US" sz="1100" b="1" i="0" u="none" strike="noStrike">
                          <a:solidFill>
                            <a:srgbClr val="000000"/>
                          </a:solidFill>
                          <a:effectLst/>
                          <a:latin typeface="Calibri"/>
                        </a:rPr>
                        <a:t>TEST BOARD DESIGN</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JEDEC HIGH-K 2s2p</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1" i="0" u="none" strike="noStrike">
                          <a:solidFill>
                            <a:srgbClr val="000000"/>
                          </a:solidFill>
                          <a:effectLst/>
                          <a:latin typeface="Calibri"/>
                        </a:rPr>
                        <a:t> JEDEC LOW-K 1s0p</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82880">
                <a:tc>
                  <a:txBody>
                    <a:bodyPr/>
                    <a:lstStyle/>
                    <a:p>
                      <a:pPr algn="ctr" fontAlgn="ctr"/>
                      <a:r>
                        <a:rPr lang="en-US" sz="1100" b="0" i="0" u="none" strike="noStrike">
                          <a:solidFill>
                            <a:srgbClr val="000000"/>
                          </a:solidFill>
                          <a:effectLst/>
                          <a:latin typeface="Calibri"/>
                        </a:rPr>
                        <a:t>Trace thickness</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100" b="0" i="0" u="none" strike="noStrike">
                          <a:solidFill>
                            <a:srgbClr val="000000"/>
                          </a:solidFill>
                          <a:effectLst/>
                          <a:latin typeface="Calibri"/>
                        </a:rPr>
                        <a:t>0.0028 in</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1"/>
                  </a:ext>
                </a:extLst>
              </a:tr>
              <a:tr h="182880">
                <a:tc>
                  <a:txBody>
                    <a:bodyPr/>
                    <a:lstStyle/>
                    <a:p>
                      <a:pPr algn="ctr" fontAlgn="ctr"/>
                      <a:r>
                        <a:rPr lang="en-US" sz="1100" b="0" i="0" u="none" strike="noStrike">
                          <a:solidFill>
                            <a:srgbClr val="000000"/>
                          </a:solidFill>
                          <a:effectLst/>
                          <a:latin typeface="Calibri"/>
                        </a:rPr>
                        <a:t>Trace length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100" b="0" i="0" u="none" strike="noStrike">
                          <a:solidFill>
                            <a:srgbClr val="000000"/>
                          </a:solidFill>
                          <a:effectLst/>
                          <a:latin typeface="Calibri"/>
                        </a:rPr>
                        <a:t>0.98 in</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2"/>
                  </a:ext>
                </a:extLst>
              </a:tr>
              <a:tr h="182880">
                <a:tc>
                  <a:txBody>
                    <a:bodyPr/>
                    <a:lstStyle/>
                    <a:p>
                      <a:pPr algn="ctr" fontAlgn="ctr"/>
                      <a:r>
                        <a:rPr lang="en-US" sz="1100" b="0" i="0" u="none" strike="noStrike">
                          <a:solidFill>
                            <a:srgbClr val="000000"/>
                          </a:solidFill>
                          <a:effectLst/>
                          <a:latin typeface="Calibri"/>
                        </a:rPr>
                        <a:t>PCB thickness</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100" b="0" i="0" u="none" strike="noStrike">
                          <a:solidFill>
                            <a:srgbClr val="000000"/>
                          </a:solidFill>
                          <a:effectLst/>
                          <a:latin typeface="Calibri"/>
                        </a:rPr>
                        <a:t>0.062 in</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3"/>
                  </a:ext>
                </a:extLst>
              </a:tr>
              <a:tr h="182880">
                <a:tc>
                  <a:txBody>
                    <a:bodyPr/>
                    <a:lstStyle/>
                    <a:p>
                      <a:pPr algn="ctr" fontAlgn="ctr"/>
                      <a:r>
                        <a:rPr lang="en-US" sz="1100" b="0" i="0" u="none" strike="noStrike">
                          <a:solidFill>
                            <a:srgbClr val="000000"/>
                          </a:solidFill>
                          <a:effectLst/>
                          <a:latin typeface="Calibri"/>
                        </a:rPr>
                        <a:t>PCB width</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100" b="0" i="0" u="none" strike="noStrike">
                          <a:solidFill>
                            <a:srgbClr val="000000"/>
                          </a:solidFill>
                          <a:effectLst/>
                          <a:latin typeface="Calibri"/>
                        </a:rPr>
                        <a:t>4 in</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4"/>
                  </a:ext>
                </a:extLst>
              </a:tr>
              <a:tr h="182880">
                <a:tc>
                  <a:txBody>
                    <a:bodyPr/>
                    <a:lstStyle/>
                    <a:p>
                      <a:pPr algn="ctr" fontAlgn="ctr"/>
                      <a:r>
                        <a:rPr lang="en-US" sz="1100" b="0" i="0" u="none" strike="noStrike">
                          <a:solidFill>
                            <a:srgbClr val="000000"/>
                          </a:solidFill>
                          <a:effectLst/>
                          <a:latin typeface="Calibri"/>
                        </a:rPr>
                        <a:t>PCB length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ctr"/>
                      <a:r>
                        <a:rPr lang="en-US" sz="1100" b="0" i="0" u="none" strike="noStrike">
                          <a:solidFill>
                            <a:srgbClr val="000000"/>
                          </a:solidFill>
                          <a:effectLst/>
                          <a:latin typeface="Calibri"/>
                        </a:rPr>
                        <a:t>4.5 in</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5"/>
                  </a:ext>
                </a:extLst>
              </a:tr>
              <a:tr h="556260">
                <a:tc>
                  <a:txBody>
                    <a:bodyPr/>
                    <a:lstStyle/>
                    <a:p>
                      <a:pPr algn="ctr" fontAlgn="ctr"/>
                      <a:r>
                        <a:rPr lang="en-US" sz="1100" b="0" i="0" u="none" strike="noStrike">
                          <a:solidFill>
                            <a:srgbClr val="000000"/>
                          </a:solidFill>
                          <a:effectLst/>
                          <a:latin typeface="Calibri"/>
                        </a:rPr>
                        <a:t>Power/ground plane thickness </a:t>
                      </a:r>
                    </a:p>
                  </a:txBody>
                  <a:tcPr marL="7620" marR="7620" marT="7620"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 0.0014in       (2 planes)</a:t>
                      </a:r>
                    </a:p>
                  </a:txBody>
                  <a:tcPr marL="7620" marR="7620" marT="762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100" b="0" i="0" u="none" strike="noStrike" dirty="0">
                          <a:solidFill>
                            <a:srgbClr val="000000"/>
                          </a:solidFill>
                          <a:effectLst/>
                          <a:latin typeface="Calibri"/>
                        </a:rPr>
                        <a:t>No internal copper planes</a:t>
                      </a:r>
                    </a:p>
                  </a:txBody>
                  <a:tcPr marL="7620" marR="7620" marT="7620"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84120" y="3325328"/>
            <a:ext cx="3432810" cy="138192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extBox 6"/>
          <p:cNvSpPr txBox="1"/>
          <p:nvPr/>
        </p:nvSpPr>
        <p:spPr>
          <a:xfrm>
            <a:off x="313685" y="2823167"/>
            <a:ext cx="5940277" cy="861774"/>
          </a:xfrm>
          <a:prstGeom prst="rect">
            <a:avLst/>
          </a:prstGeom>
          <a:noFill/>
        </p:spPr>
        <p:txBody>
          <a:bodyPr wrap="square" rtlCol="0">
            <a:spAutoFit/>
          </a:bodyPr>
          <a:lstStyle/>
          <a:p>
            <a:pPr marL="285750" lvl="2" indent="-285750">
              <a:buFont typeface="Arial" panose="020B0604020202020204" pitchFamily="34" charset="0"/>
              <a:buChar char="•"/>
            </a:pPr>
            <a:r>
              <a:rPr lang="en-US" sz="1600" dirty="0">
                <a:solidFill>
                  <a:srgbClr val="000000"/>
                </a:solidFill>
              </a:rPr>
              <a:t>The JEDEC high-k board is good but not 100% optimized for maximum thermal dissipation</a:t>
            </a:r>
          </a:p>
          <a:p>
            <a:endParaRPr lang="en-US" dirty="0">
              <a:solidFill>
                <a:srgbClr val="000000"/>
              </a:solidFill>
            </a:endParaRPr>
          </a:p>
        </p:txBody>
      </p:sp>
    </p:spTree>
    <p:extLst>
      <p:ext uri="{BB962C8B-B14F-4D97-AF65-F5344CB8AC3E}">
        <p14:creationId xmlns:p14="http://schemas.microsoft.com/office/powerpoint/2010/main" val="161332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955" y="52169"/>
            <a:ext cx="8458200" cy="610791"/>
          </a:xfrm>
        </p:spPr>
        <p:txBody>
          <a:bodyPr/>
          <a:lstStyle/>
          <a:p>
            <a:r>
              <a:rPr lang="en-US" dirty="0"/>
              <a:t>Guidelines For Maximum Thermal Relief</a:t>
            </a:r>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7</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pic>
        <p:nvPicPr>
          <p:cNvPr id="1433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5400000">
            <a:off x="5622073" y="1171998"/>
            <a:ext cx="3893821" cy="315003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Content Placeholder 2"/>
          <p:cNvSpPr>
            <a:spLocks noGrp="1"/>
          </p:cNvSpPr>
          <p:nvPr>
            <p:ph idx="1"/>
          </p:nvPr>
        </p:nvSpPr>
        <p:spPr>
          <a:xfrm>
            <a:off x="59064" y="641586"/>
            <a:ext cx="5724516" cy="3709449"/>
          </a:xfrm>
        </p:spPr>
        <p:txBody>
          <a:bodyPr/>
          <a:lstStyle/>
          <a:p>
            <a:pPr lvl="0">
              <a:spcBef>
                <a:spcPts val="0"/>
              </a:spcBef>
              <a:buFont typeface="Wingdings" panose="05000000000000000000" pitchFamily="2" charset="2"/>
              <a:buChar char="ü"/>
            </a:pPr>
            <a:r>
              <a:rPr lang="en-US" sz="1400" dirty="0"/>
              <a:t>Have as much metal as possible in the areas around the device</a:t>
            </a:r>
          </a:p>
          <a:p>
            <a:pPr marL="0" lvl="0" indent="0">
              <a:spcBef>
                <a:spcPts val="0"/>
              </a:spcBef>
              <a:buNone/>
            </a:pPr>
            <a:r>
              <a:rPr lang="en-US" sz="1400" dirty="0"/>
              <a:t> (both on the same layer and the layers below it)</a:t>
            </a:r>
          </a:p>
          <a:p>
            <a:pPr lvl="1">
              <a:spcBef>
                <a:spcPts val="0"/>
              </a:spcBef>
            </a:pPr>
            <a:r>
              <a:rPr lang="en-US" sz="1200" dirty="0"/>
              <a:t>2oz copper is better than 1oz copper simply because there is extra metal</a:t>
            </a:r>
          </a:p>
          <a:p>
            <a:pPr lvl="1">
              <a:spcBef>
                <a:spcPts val="0"/>
              </a:spcBef>
            </a:pPr>
            <a:r>
              <a:rPr lang="en-US" sz="1200" dirty="0"/>
              <a:t>The more thermal vias the better spreading the heat between the different layers</a:t>
            </a:r>
          </a:p>
          <a:p>
            <a:pPr marL="284255" lvl="1" indent="0">
              <a:spcBef>
                <a:spcPts val="0"/>
              </a:spcBef>
              <a:buNone/>
            </a:pPr>
            <a:r>
              <a:rPr lang="en-US" sz="1200" dirty="0"/>
              <a:t> </a:t>
            </a:r>
          </a:p>
          <a:p>
            <a:pPr lvl="0">
              <a:spcBef>
                <a:spcPts val="0"/>
              </a:spcBef>
              <a:buFont typeface="Wingdings" panose="05000000000000000000" pitchFamily="2" charset="2"/>
              <a:buChar char="ü"/>
            </a:pPr>
            <a:r>
              <a:rPr lang="en-US" sz="1400" dirty="0"/>
              <a:t>A 9 x 9 array of thermal vias maximizes the amount of heat </a:t>
            </a:r>
          </a:p>
          <a:p>
            <a:pPr marL="0" lvl="0" indent="0">
              <a:spcBef>
                <a:spcPts val="0"/>
              </a:spcBef>
              <a:buNone/>
            </a:pPr>
            <a:r>
              <a:rPr lang="en-US" sz="1400" dirty="0"/>
              <a:t>which can be transferred from the LDO to the internal and bottom layers.</a:t>
            </a:r>
          </a:p>
          <a:p>
            <a:pPr lvl="1">
              <a:spcBef>
                <a:spcPts val="0"/>
              </a:spcBef>
            </a:pPr>
            <a:r>
              <a:rPr lang="en-US" sz="1200" dirty="0"/>
              <a:t>The 9 x 9 array allows the internal layers to dissipate heat almost as well as </a:t>
            </a:r>
          </a:p>
          <a:p>
            <a:pPr marL="284255" lvl="1" indent="0">
              <a:spcBef>
                <a:spcPts val="0"/>
              </a:spcBef>
              <a:buNone/>
            </a:pPr>
            <a:r>
              <a:rPr lang="en-US" sz="1200" dirty="0"/>
              <a:t>the top layer which is often crowded with other components. </a:t>
            </a:r>
          </a:p>
          <a:p>
            <a:pPr lvl="1">
              <a:spcBef>
                <a:spcPts val="0"/>
              </a:spcBef>
            </a:pPr>
            <a:r>
              <a:rPr lang="en-US" sz="1200" dirty="0"/>
              <a:t>Vias should be as small as possible to decrease the amount of open space in the via hole (this maximizes the metal)</a:t>
            </a:r>
          </a:p>
          <a:p>
            <a:pPr lvl="1">
              <a:spcBef>
                <a:spcPts val="0"/>
              </a:spcBef>
            </a:pPr>
            <a:r>
              <a:rPr lang="en-US" sz="1200" dirty="0"/>
              <a:t>Ideally these thermal vias are all within the power pad landing pattern, but if the power pad is too small then placing extra vias as close as possible to the power pad is still helpful</a:t>
            </a:r>
          </a:p>
          <a:p>
            <a:pPr marL="284255" lvl="1" indent="0">
              <a:spcBef>
                <a:spcPts val="0"/>
              </a:spcBef>
              <a:buNone/>
            </a:pPr>
            <a:endParaRPr lang="en-US" sz="1200" dirty="0"/>
          </a:p>
          <a:p>
            <a:pPr>
              <a:spcBef>
                <a:spcPts val="0"/>
              </a:spcBef>
              <a:buFont typeface="Wingdings" panose="05000000000000000000" pitchFamily="2" charset="2"/>
              <a:buChar char="ü"/>
            </a:pPr>
            <a:r>
              <a:rPr lang="en-US" sz="1400" dirty="0"/>
              <a:t>If the board is large, there is a lot of metal, and the thermal vias are maximized then it is possible to reduce the </a:t>
            </a:r>
            <a:r>
              <a:rPr lang="en-US" sz="1400" dirty="0" err="1"/>
              <a:t>θja</a:t>
            </a:r>
            <a:r>
              <a:rPr lang="en-US" sz="1400" dirty="0"/>
              <a:t> </a:t>
            </a:r>
            <a:r>
              <a:rPr lang="en-US" sz="1400" dirty="0">
                <a:solidFill>
                  <a:srgbClr val="FF0000"/>
                </a:solidFill>
              </a:rPr>
              <a:t>by approximately 25%. </a:t>
            </a:r>
          </a:p>
          <a:p>
            <a:pPr>
              <a:spcBef>
                <a:spcPts val="0"/>
              </a:spcBef>
            </a:pPr>
            <a:endParaRPr lang="en-US" sz="1400" dirty="0"/>
          </a:p>
        </p:txBody>
      </p:sp>
      <p:sp>
        <p:nvSpPr>
          <p:cNvPr id="3" name="TextBox 2"/>
          <p:cNvSpPr txBox="1"/>
          <p:nvPr/>
        </p:nvSpPr>
        <p:spPr>
          <a:xfrm>
            <a:off x="8092440" y="541479"/>
            <a:ext cx="1008888" cy="4152443"/>
          </a:xfrm>
          <a:prstGeom prst="rect">
            <a:avLst/>
          </a:prstGeom>
          <a:solidFill>
            <a:srgbClr val="FF0000">
              <a:alpha val="10196"/>
            </a:srgbClr>
          </a:solidFill>
          <a:ln>
            <a:solidFill>
              <a:schemeClr val="accent1"/>
            </a:solidFill>
          </a:ln>
        </p:spPr>
        <p:txBody>
          <a:bodyPr wrap="square" lIns="0" tIns="0" rIns="0" bIns="0" rtlCol="0">
            <a:noAutofit/>
          </a:bodyPr>
          <a:lstStyle>
            <a:defPPr>
              <a:defRPr lang="en-US"/>
            </a:defPPr>
            <a:lvl1pPr algn="ctr"/>
          </a:lstStyle>
          <a:p>
            <a:r>
              <a:rPr lang="en-US" dirty="0"/>
              <a:t>1s0p</a:t>
            </a:r>
          </a:p>
        </p:txBody>
      </p:sp>
      <p:sp>
        <p:nvSpPr>
          <p:cNvPr id="8" name="TextBox 7"/>
          <p:cNvSpPr txBox="1"/>
          <p:nvPr/>
        </p:nvSpPr>
        <p:spPr>
          <a:xfrm>
            <a:off x="7065575" y="541478"/>
            <a:ext cx="1003243" cy="4152445"/>
          </a:xfrm>
          <a:prstGeom prst="rect">
            <a:avLst/>
          </a:prstGeom>
          <a:solidFill>
            <a:srgbClr val="FFFF00">
              <a:alpha val="10196"/>
            </a:srgbClr>
          </a:solidFill>
          <a:ln>
            <a:solidFill>
              <a:srgbClr val="FFFF00"/>
            </a:solidFill>
          </a:ln>
        </p:spPr>
        <p:txBody>
          <a:bodyPr wrap="square" lIns="0" tIns="0" rIns="0" bIns="0" rtlCol="0">
            <a:noAutofit/>
          </a:bodyPr>
          <a:lstStyle>
            <a:defPPr>
              <a:defRPr lang="en-US"/>
            </a:defPPr>
            <a:lvl1pPr algn="ctr"/>
          </a:lstStyle>
          <a:p>
            <a:r>
              <a:rPr lang="en-US" dirty="0"/>
              <a:t>JEDEC</a:t>
            </a:r>
          </a:p>
        </p:txBody>
      </p:sp>
      <p:sp>
        <p:nvSpPr>
          <p:cNvPr id="9" name="TextBox 8"/>
          <p:cNvSpPr txBox="1"/>
          <p:nvPr/>
        </p:nvSpPr>
        <p:spPr>
          <a:xfrm>
            <a:off x="6032500" y="541479"/>
            <a:ext cx="1016000" cy="4152445"/>
          </a:xfrm>
          <a:prstGeom prst="rect">
            <a:avLst/>
          </a:prstGeom>
          <a:solidFill>
            <a:srgbClr val="00B0F0">
              <a:alpha val="10196"/>
            </a:srgbClr>
          </a:solidFill>
          <a:ln>
            <a:solidFill>
              <a:srgbClr val="00B0F0"/>
            </a:solidFill>
          </a:ln>
        </p:spPr>
        <p:txBody>
          <a:bodyPr wrap="square" lIns="0" tIns="0" rIns="0" bIns="0" rtlCol="0">
            <a:noAutofit/>
          </a:bodyPr>
          <a:lstStyle/>
          <a:p>
            <a:pPr algn="ctr"/>
            <a:r>
              <a:rPr lang="en-US" dirty="0"/>
              <a:t>2s2p</a:t>
            </a:r>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a:p>
            <a:pPr algn="ctr"/>
            <a:endParaRPr lang="en-US" dirty="0"/>
          </a:p>
        </p:txBody>
      </p:sp>
    </p:spTree>
    <p:extLst>
      <p:ext uri="{BB962C8B-B14F-4D97-AF65-F5344CB8AC3E}">
        <p14:creationId xmlns:p14="http://schemas.microsoft.com/office/powerpoint/2010/main" val="2460492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Thermal Considerations </a:t>
            </a:r>
          </a:p>
        </p:txBody>
      </p:sp>
      <p:sp>
        <p:nvSpPr>
          <p:cNvPr id="3" name="Content Placeholder 2"/>
          <p:cNvSpPr>
            <a:spLocks noGrp="1"/>
          </p:cNvSpPr>
          <p:nvPr>
            <p:ph idx="1"/>
          </p:nvPr>
        </p:nvSpPr>
        <p:spPr/>
        <p:txBody>
          <a:bodyPr/>
          <a:lstStyle/>
          <a:p>
            <a:pPr lvl="0"/>
            <a:r>
              <a:rPr lang="en-US" sz="1600" dirty="0"/>
              <a:t>Nearby heat sources on the PCB can reduce the ability of the LDO to shed heat to the board</a:t>
            </a:r>
          </a:p>
          <a:p>
            <a:pPr lvl="1"/>
            <a:r>
              <a:rPr lang="en-US" sz="1400" dirty="0"/>
              <a:t>This is because those other heat sources increase the local board temperature decreasing the temperature differential between the board to the LDO in question</a:t>
            </a:r>
          </a:p>
          <a:p>
            <a:pPr lvl="0"/>
            <a:r>
              <a:rPr lang="en-US" sz="1600" dirty="0"/>
              <a:t>Short load pulses will still heat the die significantly if there isn’t enough time between high load pulses</a:t>
            </a:r>
          </a:p>
          <a:p>
            <a:pPr lvl="1"/>
            <a:r>
              <a:rPr lang="en-US" sz="1400" dirty="0"/>
              <a:t>an increase in power dissipation will cause the die temp to stabilize on the order of tens of milliseconds. </a:t>
            </a:r>
          </a:p>
          <a:p>
            <a:pPr lvl="1"/>
            <a:r>
              <a:rPr lang="en-US" sz="1400" dirty="0"/>
              <a:t>So unless the load pulses are less than a few milliseconds, with significantly longer off times, the LDO should reach a similar internal temp as if the load was on constantly. </a:t>
            </a:r>
          </a:p>
          <a:p>
            <a:pPr lvl="0"/>
            <a:r>
              <a:rPr lang="en-US" sz="1600" dirty="0"/>
              <a:t>Forced convection and board level heatsinks can help significantly, though they are rarely a consideration for many applications which have to rely on passive cooling only </a:t>
            </a:r>
          </a:p>
          <a:p>
            <a:pPr lvl="1"/>
            <a:r>
              <a:rPr lang="en-US" sz="1400" dirty="0"/>
              <a:t>The thermal models in our datasheets assume natural convection (no forced air). </a:t>
            </a:r>
          </a:p>
          <a:p>
            <a:endParaRPr lang="en-US" sz="3200" dirty="0"/>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8</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spTree>
    <p:extLst>
      <p:ext uri="{BB962C8B-B14F-4D97-AF65-F5344CB8AC3E}">
        <p14:creationId xmlns:p14="http://schemas.microsoft.com/office/powerpoint/2010/main" val="306590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Preview: Thermal Calculator Widget</a:t>
            </a:r>
          </a:p>
        </p:txBody>
      </p:sp>
      <p:sp>
        <p:nvSpPr>
          <p:cNvPr id="3" name="Content Placeholder 2"/>
          <p:cNvSpPr>
            <a:spLocks noGrp="1"/>
          </p:cNvSpPr>
          <p:nvPr>
            <p:ph idx="1"/>
          </p:nvPr>
        </p:nvSpPr>
        <p:spPr>
          <a:xfrm>
            <a:off x="333383" y="786366"/>
            <a:ext cx="5840486" cy="3709449"/>
          </a:xfrm>
        </p:spPr>
        <p:txBody>
          <a:bodyPr/>
          <a:lstStyle/>
          <a:p>
            <a:r>
              <a:rPr lang="en-US" dirty="0"/>
              <a:t>We are working with ADS to create a thermal calculator which will be on TI.com</a:t>
            </a:r>
          </a:p>
          <a:p>
            <a:pPr lvl="1"/>
            <a:r>
              <a:rPr lang="en-US" dirty="0"/>
              <a:t>You select your part number and plug in your Vin, </a:t>
            </a:r>
            <a:r>
              <a:rPr lang="en-US" dirty="0" err="1"/>
              <a:t>Vout</a:t>
            </a:r>
            <a:r>
              <a:rPr lang="en-US" dirty="0"/>
              <a:t>, </a:t>
            </a:r>
            <a:r>
              <a:rPr lang="en-US" dirty="0" err="1"/>
              <a:t>Iout</a:t>
            </a:r>
            <a:r>
              <a:rPr lang="en-US" dirty="0"/>
              <a:t>, and Ta</a:t>
            </a:r>
          </a:p>
          <a:p>
            <a:pPr lvl="1"/>
            <a:r>
              <a:rPr lang="en-US" dirty="0"/>
              <a:t>It shows a curve saying what </a:t>
            </a:r>
            <a:r>
              <a:rPr lang="en-US" dirty="0" err="1"/>
              <a:t>Tj</a:t>
            </a:r>
            <a:r>
              <a:rPr lang="en-US" dirty="0"/>
              <a:t> will be for various board areas</a:t>
            </a:r>
          </a:p>
          <a:p>
            <a:pPr lvl="1"/>
            <a:r>
              <a:rPr lang="en-US" dirty="0"/>
              <a:t>It will also warn you which board areas will result in a </a:t>
            </a:r>
            <a:r>
              <a:rPr lang="en-US" dirty="0" err="1"/>
              <a:t>Tj</a:t>
            </a:r>
            <a:r>
              <a:rPr lang="en-US" dirty="0"/>
              <a:t> that is higher than the recommended maximum operating temp. </a:t>
            </a:r>
          </a:p>
          <a:p>
            <a:pPr lvl="1"/>
            <a:endParaRPr lang="en-US" dirty="0"/>
          </a:p>
          <a:p>
            <a:r>
              <a:rPr lang="en-US" dirty="0"/>
              <a:t>This helps address the confusion regarding </a:t>
            </a:r>
            <a:r>
              <a:rPr lang="en-US" dirty="0" err="1"/>
              <a:t>θ</a:t>
            </a:r>
            <a:r>
              <a:rPr lang="en-US" baseline="-25000" dirty="0" err="1"/>
              <a:t>JA</a:t>
            </a:r>
            <a:r>
              <a:rPr lang="en-US" dirty="0"/>
              <a:t> for layouts with more or less copper than the JEDEC High-K Board</a:t>
            </a:r>
          </a:p>
        </p:txBody>
      </p:sp>
      <p:sp>
        <p:nvSpPr>
          <p:cNvPr id="4" name="Slide Number Placeholder 3"/>
          <p:cNvSpPr>
            <a:spLocks noGrp="1"/>
          </p:cNvSpPr>
          <p:nvPr>
            <p:ph type="sldNum" sz="quarter" idx="10"/>
          </p:nvPr>
        </p:nvSpPr>
        <p:spPr/>
        <p:txBody>
          <a:bodyPr/>
          <a:lstStyle/>
          <a:p>
            <a:pPr>
              <a:defRPr/>
            </a:pPr>
            <a:fld id="{2B97888F-6AF7-4263-B69D-592D8C33BAC7}" type="slidenum">
              <a:rPr lang="en-US" smtClean="0">
                <a:solidFill>
                  <a:srgbClr val="000000"/>
                </a:solidFill>
              </a:rPr>
              <a:pPr>
                <a:defRPr/>
              </a:pPr>
              <a:t>9</a:t>
            </a:fld>
            <a:endParaRPr lang="en-US">
              <a:solidFill>
                <a:srgbClr val="000000"/>
              </a:solidFill>
            </a:endParaRPr>
          </a:p>
        </p:txBody>
      </p:sp>
      <p:sp>
        <p:nvSpPr>
          <p:cNvPr id="5" name="Footer Placeholder 4"/>
          <p:cNvSpPr>
            <a:spLocks noGrp="1"/>
          </p:cNvSpPr>
          <p:nvPr>
            <p:ph type="ftr" sz="quarter" idx="3"/>
          </p:nvPr>
        </p:nvSpPr>
        <p:spPr/>
        <p:txBody>
          <a:bodyPr/>
          <a:lstStyle/>
          <a:p>
            <a:pPr defTabSz="761550">
              <a:spcBef>
                <a:spcPct val="50000"/>
              </a:spcBef>
              <a:defRPr/>
            </a:pPr>
            <a:r>
              <a:rPr lang="en-US">
                <a:solidFill>
                  <a:srgbClr val="000000"/>
                </a:solidFill>
              </a:rPr>
              <a:t>TI Information – Selective Disclosure</a:t>
            </a:r>
            <a:endParaRPr lang="en-US" dirty="0">
              <a:solidFill>
                <a:srgbClr val="000000"/>
              </a:solidFill>
            </a:endParaRPr>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13734" y="86763"/>
            <a:ext cx="2726074" cy="46053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677776578"/>
      </p:ext>
    </p:extLst>
  </p:cSld>
  <p:clrMapOvr>
    <a:masterClrMapping/>
  </p:clrMapOvr>
</p:sld>
</file>

<file path=ppt/theme/theme1.xml><?xml version="1.0" encoding="utf-8"?>
<a:theme xmlns:a="http://schemas.openxmlformats.org/drawingml/2006/main" name="FinalPowerpoint">
  <a:themeElements>
    <a:clrScheme name="Custom 1">
      <a:dk1>
        <a:srgbClr val="000000"/>
      </a:dk1>
      <a:lt1>
        <a:srgbClr val="FFFFFF"/>
      </a:lt1>
      <a:dk2>
        <a:srgbClr val="DE0000"/>
      </a:dk2>
      <a:lt2>
        <a:srgbClr val="808080"/>
      </a:lt2>
      <a:accent1>
        <a:srgbClr val="DE0000"/>
      </a:accent1>
      <a:accent2>
        <a:srgbClr val="A4A4A4"/>
      </a:accent2>
      <a:accent3>
        <a:srgbClr val="117788"/>
      </a:accent3>
      <a:accent4>
        <a:srgbClr val="404040"/>
      </a:accent4>
      <a:accent5>
        <a:srgbClr val="4ABED4"/>
      </a:accent5>
      <a:accent6>
        <a:srgbClr val="7F7F7F"/>
      </a:accent6>
      <a:hlink>
        <a:srgbClr val="DE0000"/>
      </a:hlink>
      <a:folHlink>
        <a:srgbClr val="AAAAAA"/>
      </a:folHlink>
    </a:clrScheme>
    <a:fontScheme name="FinalPowerpoin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FinalPowerpoint 1">
        <a:dk1>
          <a:srgbClr val="000000"/>
        </a:dk1>
        <a:lt1>
          <a:srgbClr val="FFFFFF"/>
        </a:lt1>
        <a:dk2>
          <a:srgbClr val="FF0000"/>
        </a:dk2>
        <a:lt2>
          <a:srgbClr val="808080"/>
        </a:lt2>
        <a:accent1>
          <a:srgbClr val="AAAAAA"/>
        </a:accent1>
        <a:accent2>
          <a:srgbClr val="000000"/>
        </a:accent2>
        <a:accent3>
          <a:srgbClr val="FFFFFF"/>
        </a:accent3>
        <a:accent4>
          <a:srgbClr val="000000"/>
        </a:accent4>
        <a:accent5>
          <a:srgbClr val="D2D2D2"/>
        </a:accent5>
        <a:accent6>
          <a:srgbClr val="000000"/>
        </a:accent6>
        <a:hlink>
          <a:srgbClr val="FF0000"/>
        </a:hlink>
        <a:folHlink>
          <a:srgbClr val="AAAAAA"/>
        </a:folHlink>
      </a:clrScheme>
      <a:clrMap bg1="lt1" tx1="dk1" bg2="lt2" tx2="dk2" accent1="accent1" accent2="accent2" accent3="accent3" accent4="accent4" accent5="accent5" accent6="accent6" hlink="hlink" folHlink="folHlink"/>
    </a:extraClrScheme>
    <a:extraClrScheme>
      <a:clrScheme name="FinalPowerpoint 2">
        <a:dk1>
          <a:srgbClr val="AAAAAA"/>
        </a:dk1>
        <a:lt1>
          <a:srgbClr val="FFFFFF"/>
        </a:lt1>
        <a:dk2>
          <a:srgbClr val="000000"/>
        </a:dk2>
        <a:lt2>
          <a:srgbClr val="FFFFFF"/>
        </a:lt2>
        <a:accent1>
          <a:srgbClr val="AAAAAA"/>
        </a:accent1>
        <a:accent2>
          <a:srgbClr val="FFFFFF"/>
        </a:accent2>
        <a:accent3>
          <a:srgbClr val="AAAAAA"/>
        </a:accent3>
        <a:accent4>
          <a:srgbClr val="DADADA"/>
        </a:accent4>
        <a:accent5>
          <a:srgbClr val="D2D2D2"/>
        </a:accent5>
        <a:accent6>
          <a:srgbClr val="E7E7E7"/>
        </a:accent6>
        <a:hlink>
          <a:srgbClr val="AAAAAA"/>
        </a:hlink>
        <a:folHlink>
          <a:srgbClr val="FF0000"/>
        </a:folHlink>
      </a:clrScheme>
      <a:clrMap bg1="dk2" tx1="lt1" bg2="dk1" tx2="lt2" accent1="accent1" accent2="accent2" accent3="accent3" accent4="accent4" accent5="accent5" accent6="accent6" hlink="hlink" folHlink="folHlink"/>
    </a:extraClrScheme>
    <a:extraClrScheme>
      <a:clrScheme name="FinalPowerpoint 3">
        <a:dk1>
          <a:srgbClr val="808080"/>
        </a:dk1>
        <a:lt1>
          <a:srgbClr val="FFFFFF"/>
        </a:lt1>
        <a:dk2>
          <a:srgbClr val="AAAAAA"/>
        </a:dk2>
        <a:lt2>
          <a:srgbClr val="000000"/>
        </a:lt2>
        <a:accent1>
          <a:srgbClr val="000000"/>
        </a:accent1>
        <a:accent2>
          <a:srgbClr val="AAAAAA"/>
        </a:accent2>
        <a:accent3>
          <a:srgbClr val="D2D2D2"/>
        </a:accent3>
        <a:accent4>
          <a:srgbClr val="DADADA"/>
        </a:accent4>
        <a:accent5>
          <a:srgbClr val="AAAAAA"/>
        </a:accent5>
        <a:accent6>
          <a:srgbClr val="9A9A9A"/>
        </a:accent6>
        <a:hlink>
          <a:srgbClr val="FF0000"/>
        </a:hlink>
        <a:folHlink>
          <a:srgbClr val="FFFFFF"/>
        </a:folHlink>
      </a:clrScheme>
      <a:clrMap bg1="dk2" tx1="lt1" bg2="dk1" tx2="lt2" accent1="accent1" accent2="accent2" accent3="accent3" accent4="accent4" accent5="accent5" accent6="accent6" hlink="hlink" folHlink="folHlink"/>
    </a:extraClrScheme>
    <a:extraClrScheme>
      <a:clrScheme name="FinalPowerpoint 4">
        <a:dk1>
          <a:srgbClr val="000000"/>
        </a:dk1>
        <a:lt1>
          <a:srgbClr val="FF0000"/>
        </a:lt1>
        <a:dk2>
          <a:srgbClr val="FFFFFF"/>
        </a:dk2>
        <a:lt2>
          <a:srgbClr val="000000"/>
        </a:lt2>
        <a:accent1>
          <a:srgbClr val="AAAAAA"/>
        </a:accent1>
        <a:accent2>
          <a:srgbClr val="FFFFFF"/>
        </a:accent2>
        <a:accent3>
          <a:srgbClr val="FFAAAA"/>
        </a:accent3>
        <a:accent4>
          <a:srgbClr val="000000"/>
        </a:accent4>
        <a:accent5>
          <a:srgbClr val="D2D2D2"/>
        </a:accent5>
        <a:accent6>
          <a:srgbClr val="E7E7E7"/>
        </a:accent6>
        <a:hlink>
          <a:srgbClr val="000000"/>
        </a:hlink>
        <a:folHlink>
          <a:srgbClr val="AAAAAA"/>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FC5740DAC5D42C45ABFEA91FFA8EE486" ma:contentTypeVersion="1" ma:contentTypeDescription="Create a new document." ma:contentTypeScope="" ma:versionID="b2b68ae4a5d4008ec4c26c8b5ae795a6">
  <xsd:schema xmlns:xsd="http://www.w3.org/2001/XMLSchema" xmlns:xs="http://www.w3.org/2001/XMLSchema" xmlns:p="http://schemas.microsoft.com/office/2006/metadata/properties" xmlns:ns2="967412be-ec52-498c-bf76-5332a986d2a3" targetNamespace="http://schemas.microsoft.com/office/2006/metadata/properties" ma:root="true" ma:fieldsID="0dce06a3fadecf5cc64038c862ed9d40" ns2:_="">
    <xsd:import namespace="967412be-ec52-498c-bf76-5332a986d2a3"/>
    <xsd:element name="properties">
      <xsd:complexType>
        <xsd:sequence>
          <xsd:element name="documentManagement">
            <xsd:complexType>
              <xsd:all>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7412be-ec52-498c-bf76-5332a986d2a3" elementFormDefault="qualified">
    <xsd:import namespace="http://schemas.microsoft.com/office/2006/documentManagement/types"/>
    <xsd:import namespace="http://schemas.microsoft.com/office/infopath/2007/PartnerControls"/>
    <xsd:element name="SharedWithUsers" ma:index="8"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1D30B8F-6463-40D8-9E58-620E46AC8BF3}">
  <ds:schemaRefs>
    <ds:schemaRef ds:uri="http://schemas.microsoft.com/office/2006/metadata/properties"/>
  </ds:schemaRefs>
</ds:datastoreItem>
</file>

<file path=customXml/itemProps2.xml><?xml version="1.0" encoding="utf-8"?>
<ds:datastoreItem xmlns:ds="http://schemas.openxmlformats.org/officeDocument/2006/customXml" ds:itemID="{178DB964-7B6C-4FC5-9A21-DE7084205C39}">
  <ds:schemaRefs>
    <ds:schemaRef ds:uri="http://schemas.microsoft.com/sharepoint/v3/contenttype/forms"/>
  </ds:schemaRefs>
</ds:datastoreItem>
</file>

<file path=customXml/itemProps3.xml><?xml version="1.0" encoding="utf-8"?>
<ds:datastoreItem xmlns:ds="http://schemas.openxmlformats.org/officeDocument/2006/customXml" ds:itemID="{DAD919F8-1C4F-4C20-82FC-5E9AD7E4747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67412be-ec52-498c-bf76-5332a986d2a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27804</TotalTime>
  <Words>1485</Words>
  <Application>Microsoft Office PowerPoint</Application>
  <PresentationFormat>On-screen Show (16:9)</PresentationFormat>
  <Paragraphs>153</Paragraphs>
  <Slides>9</Slides>
  <Notes>3</Notes>
  <HiddenSlides>1</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Cambria Math</vt:lpstr>
      <vt:lpstr>Courier New</vt:lpstr>
      <vt:lpstr>Wingdings</vt:lpstr>
      <vt:lpstr>FinalPowerpoint</vt:lpstr>
      <vt:lpstr>LDO Thermal Performance</vt:lpstr>
      <vt:lpstr>Topics</vt:lpstr>
      <vt:lpstr>JEDEC Thermals</vt:lpstr>
      <vt:lpstr>θJA: Understanding Usage and Limitations</vt:lpstr>
      <vt:lpstr>Less Commonly Used Thermal Metrics</vt:lpstr>
      <vt:lpstr>JEDEC High-K Board</vt:lpstr>
      <vt:lpstr>Guidelines For Maximum Thermal Relief</vt:lpstr>
      <vt:lpstr>Other Thermal Considerations </vt:lpstr>
      <vt:lpstr>Preview: Thermal Calculator Widget</vt:lpstr>
    </vt:vector>
  </TitlesOfParts>
  <Company>Texas Instruments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d-junkin@ti.com</dc:creator>
  <cp:lastModifiedBy>Butts, Nicholas</cp:lastModifiedBy>
  <cp:revision>185</cp:revision>
  <dcterms:created xsi:type="dcterms:W3CDTF">2007-12-19T20:51:45Z</dcterms:created>
  <dcterms:modified xsi:type="dcterms:W3CDTF">2022-06-01T17:58:36Z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0x010100FC5740DAC5D42C45ABFEA91FFA8EE486</vt:lpwstr>
  </property>
</Properties>
</file>