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608" r:id="rId2"/>
    <p:sldId id="626" r:id="rId3"/>
    <p:sldId id="628" r:id="rId4"/>
    <p:sldId id="633" r:id="rId5"/>
    <p:sldId id="634" r:id="rId6"/>
    <p:sldId id="635" r:id="rId7"/>
    <p:sldId id="636" r:id="rId8"/>
    <p:sldId id="637" r:id="rId9"/>
    <p:sldId id="638" r:id="rId10"/>
    <p:sldId id="641" r:id="rId11"/>
    <p:sldId id="648" r:id="rId12"/>
    <p:sldId id="647" r:id="rId13"/>
    <p:sldId id="645" r:id="rId14"/>
    <p:sldId id="646" r:id="rId15"/>
    <p:sldId id="643" r:id="rId16"/>
    <p:sldId id="644" r:id="rId17"/>
  </p:sldIdLst>
  <p:sldSz cx="10972800" cy="61722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Title" id="{3D38D706-10A5-461B-963B-691A7CE5C6ED}">
          <p14:sldIdLst>
            <p14:sldId id="608"/>
          </p14:sldIdLst>
        </p14:section>
        <p14:section name="simulation results-TPS63805" id="{20A0D052-1367-462F-AADC-63051A222344}">
          <p14:sldIdLst>
            <p14:sldId id="626"/>
            <p14:sldId id="628"/>
            <p14:sldId id="633"/>
          </p14:sldIdLst>
        </p14:section>
        <p14:section name="simulation results-TPS631000" id="{1B0854BF-CCF7-4382-BEB1-AA76C2EE06D0}">
          <p14:sldIdLst>
            <p14:sldId id="634"/>
            <p14:sldId id="635"/>
            <p14:sldId id="636"/>
            <p14:sldId id="637"/>
            <p14:sldId id="638"/>
            <p14:sldId id="641"/>
            <p14:sldId id="648"/>
            <p14:sldId id="647"/>
            <p14:sldId id="645"/>
            <p14:sldId id="646"/>
            <p14:sldId id="643"/>
            <p14:sldId id="644"/>
          </p14:sldIdLst>
        </p14:section>
      </p14:sectionLst>
    </p:ext>
    <p:ext uri="{EFAFB233-063F-42B5-8137-9DF3F51BA10A}">
      <p15:sldGuideLst xmlns:p15="http://schemas.microsoft.com/office/powerpoint/2012/main">
        <p15:guide id="1" orient="horz" pos="1944">
          <p15:clr>
            <a:srgbClr val="A4A3A4"/>
          </p15:clr>
        </p15:guide>
        <p15:guide id="2" pos="3454">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Tao" initials="ZT" lastIdx="1" clrIdx="0">
    <p:extLst>
      <p:ext uri="{19B8F6BF-5375-455C-9EA6-DF929625EA0E}">
        <p15:presenceInfo xmlns:p15="http://schemas.microsoft.com/office/powerpoint/2012/main" userId="S-1-5-21-1315882459-817801392-1359842108-13935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F33CC"/>
    <a:srgbClr val="7CBF33"/>
    <a:srgbClr val="CC6600"/>
    <a:srgbClr val="CC3399"/>
    <a:srgbClr val="DE0000"/>
    <a:srgbClr val="66FFCC"/>
    <a:srgbClr val="FF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57" autoAdjust="0"/>
  </p:normalViewPr>
  <p:slideViewPr>
    <p:cSldViewPr snapToGrid="0">
      <p:cViewPr varScale="1">
        <p:scale>
          <a:sx n="75" d="100"/>
          <a:sy n="75" d="100"/>
        </p:scale>
        <p:origin x="612" y="52"/>
      </p:cViewPr>
      <p:guideLst>
        <p:guide orient="horz" pos="1944"/>
        <p:guide pos="3454"/>
      </p:guideLst>
    </p:cSldViewPr>
  </p:slideViewPr>
  <p:outlineViewPr>
    <p:cViewPr>
      <p:scale>
        <a:sx n="33" d="100"/>
        <a:sy n="33" d="100"/>
      </p:scale>
      <p:origin x="0" y="6852"/>
    </p:cViewPr>
  </p:outlineViewPr>
  <p:notesTextViewPr>
    <p:cViewPr>
      <p:scale>
        <a:sx n="100" d="100"/>
        <a:sy n="100" d="100"/>
      </p:scale>
      <p:origin x="0" y="0"/>
    </p:cViewPr>
  </p:notesTextViewPr>
  <p:sorterViewPr>
    <p:cViewPr>
      <p:scale>
        <a:sx n="66" d="100"/>
        <a:sy n="66" d="100"/>
      </p:scale>
      <p:origin x="0" y="3390"/>
    </p:cViewPr>
  </p:sorterViewPr>
  <p:notesViewPr>
    <p:cSldViewPr snapToGrid="0">
      <p:cViewPr>
        <p:scale>
          <a:sx n="110" d="100"/>
          <a:sy n="110" d="100"/>
        </p:scale>
        <p:origin x="-2054" y="-58"/>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1"/>
            <a:ext cx="3037466" cy="46418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lvl1pPr>
              <a:defRPr sz="1200"/>
            </a:lvl1pPr>
          </a:lstStyle>
          <a:p>
            <a:pPr>
              <a:defRPr/>
            </a:pPr>
            <a:endParaRPr lang="en-US"/>
          </a:p>
        </p:txBody>
      </p:sp>
      <p:sp>
        <p:nvSpPr>
          <p:cNvPr id="122883" name="Rectangle 3"/>
          <p:cNvSpPr>
            <a:spLocks noGrp="1" noChangeArrowheads="1"/>
          </p:cNvSpPr>
          <p:nvPr>
            <p:ph type="dt" sz="quarter" idx="1"/>
          </p:nvPr>
        </p:nvSpPr>
        <p:spPr bwMode="auto">
          <a:xfrm>
            <a:off x="3971331" y="1"/>
            <a:ext cx="3037465" cy="46418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lvl1pPr algn="r">
              <a:defRPr sz="1200"/>
            </a:lvl1pPr>
          </a:lstStyle>
          <a:p>
            <a:pPr>
              <a:defRPr/>
            </a:pPr>
            <a:endParaRPr lang="en-US"/>
          </a:p>
        </p:txBody>
      </p:sp>
      <p:sp>
        <p:nvSpPr>
          <p:cNvPr id="122884" name="Rectangle 4"/>
          <p:cNvSpPr>
            <a:spLocks noGrp="1" noChangeArrowheads="1"/>
          </p:cNvSpPr>
          <p:nvPr>
            <p:ph type="ftr" sz="quarter" idx="2"/>
          </p:nvPr>
        </p:nvSpPr>
        <p:spPr bwMode="auto">
          <a:xfrm>
            <a:off x="0" y="8830621"/>
            <a:ext cx="3037466" cy="464180"/>
          </a:xfrm>
          <a:prstGeom prst="rect">
            <a:avLst/>
          </a:prstGeom>
          <a:noFill/>
          <a:ln w="9525">
            <a:noFill/>
            <a:miter lim="800000"/>
            <a:headEnd/>
            <a:tailEnd/>
          </a:ln>
          <a:effectLst/>
        </p:spPr>
        <p:txBody>
          <a:bodyPr vert="horz" wrap="square" lIns="92279" tIns="46139" rIns="92279" bIns="46139" numCol="1" anchor="b" anchorCtr="0" compatLnSpc="1">
            <a:prstTxWarp prst="textNoShape">
              <a:avLst/>
            </a:prstTxWarp>
          </a:bodyPr>
          <a:lstStyle>
            <a:lvl1pPr>
              <a:defRPr sz="1200"/>
            </a:lvl1pPr>
          </a:lstStyle>
          <a:p>
            <a:pPr>
              <a:defRPr/>
            </a:pPr>
            <a:endParaRPr lang="en-US"/>
          </a:p>
        </p:txBody>
      </p:sp>
      <p:sp>
        <p:nvSpPr>
          <p:cNvPr id="122885" name="Rectangle 5"/>
          <p:cNvSpPr>
            <a:spLocks noGrp="1" noChangeArrowheads="1"/>
          </p:cNvSpPr>
          <p:nvPr>
            <p:ph type="sldNum" sz="quarter" idx="3"/>
          </p:nvPr>
        </p:nvSpPr>
        <p:spPr bwMode="auto">
          <a:xfrm>
            <a:off x="3971331" y="8830621"/>
            <a:ext cx="3037465" cy="464180"/>
          </a:xfrm>
          <a:prstGeom prst="rect">
            <a:avLst/>
          </a:prstGeom>
          <a:noFill/>
          <a:ln w="9525">
            <a:noFill/>
            <a:miter lim="800000"/>
            <a:headEnd/>
            <a:tailEnd/>
          </a:ln>
          <a:effectLst/>
        </p:spPr>
        <p:txBody>
          <a:bodyPr vert="horz" wrap="square" lIns="92279" tIns="46139" rIns="92279" bIns="46139" numCol="1" anchor="b" anchorCtr="0" compatLnSpc="1">
            <a:prstTxWarp prst="textNoShape">
              <a:avLst/>
            </a:prstTxWarp>
          </a:bodyPr>
          <a:lstStyle>
            <a:lvl1pPr algn="r">
              <a:defRPr sz="12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823848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1"/>
            <a:ext cx="3037466" cy="46418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lvl1pPr>
              <a:defRPr sz="1200"/>
            </a:lvl1pPr>
          </a:lstStyle>
          <a:p>
            <a:pPr>
              <a:defRPr/>
            </a:pPr>
            <a:endParaRPr lang="en-US"/>
          </a:p>
        </p:txBody>
      </p:sp>
      <p:sp>
        <p:nvSpPr>
          <p:cNvPr id="121859" name="Rectangle 3"/>
          <p:cNvSpPr>
            <a:spLocks noGrp="1" noChangeArrowheads="1"/>
          </p:cNvSpPr>
          <p:nvPr>
            <p:ph type="dt" idx="1"/>
          </p:nvPr>
        </p:nvSpPr>
        <p:spPr bwMode="auto">
          <a:xfrm>
            <a:off x="3971331" y="1"/>
            <a:ext cx="3037465" cy="46418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701202" y="4416111"/>
            <a:ext cx="5607998" cy="418242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8830621"/>
            <a:ext cx="3037466" cy="464180"/>
          </a:xfrm>
          <a:prstGeom prst="rect">
            <a:avLst/>
          </a:prstGeom>
          <a:noFill/>
          <a:ln w="9525">
            <a:noFill/>
            <a:miter lim="800000"/>
            <a:headEnd/>
            <a:tailEnd/>
          </a:ln>
          <a:effectLst/>
        </p:spPr>
        <p:txBody>
          <a:bodyPr vert="horz" wrap="square" lIns="92279" tIns="46139" rIns="92279" bIns="46139" numCol="1" anchor="b" anchorCtr="0" compatLnSpc="1">
            <a:prstTxWarp prst="textNoShape">
              <a:avLst/>
            </a:prstTxWarp>
          </a:bodyPr>
          <a:lstStyle>
            <a:lvl1pPr>
              <a:defRPr sz="1200"/>
            </a:lvl1pPr>
          </a:lstStyle>
          <a:p>
            <a:pPr>
              <a:defRPr/>
            </a:pPr>
            <a:endParaRPr lang="en-US"/>
          </a:p>
        </p:txBody>
      </p:sp>
      <p:sp>
        <p:nvSpPr>
          <p:cNvPr id="121863" name="Rectangle 7"/>
          <p:cNvSpPr>
            <a:spLocks noGrp="1" noChangeArrowheads="1"/>
          </p:cNvSpPr>
          <p:nvPr>
            <p:ph type="sldNum" sz="quarter" idx="5"/>
          </p:nvPr>
        </p:nvSpPr>
        <p:spPr bwMode="auto">
          <a:xfrm>
            <a:off x="3971331" y="8830621"/>
            <a:ext cx="3037465" cy="464180"/>
          </a:xfrm>
          <a:prstGeom prst="rect">
            <a:avLst/>
          </a:prstGeom>
          <a:noFill/>
          <a:ln w="9525">
            <a:noFill/>
            <a:miter lim="800000"/>
            <a:headEnd/>
            <a:tailEnd/>
          </a:ln>
          <a:effectLst/>
        </p:spPr>
        <p:txBody>
          <a:bodyPr vert="horz" wrap="square" lIns="92279" tIns="46139" rIns="92279" bIns="46139" numCol="1" anchor="b" anchorCtr="0" compatLnSpc="1">
            <a:prstTxWarp prst="textNoShape">
              <a:avLst/>
            </a:prstTxWarp>
          </a:bodyPr>
          <a:lstStyle>
            <a:lvl1pPr algn="r">
              <a:defRPr sz="12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193602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10</a:t>
            </a:fld>
            <a:endParaRPr lang="en-US"/>
          </a:p>
        </p:txBody>
      </p:sp>
    </p:spTree>
    <p:extLst>
      <p:ext uri="{BB962C8B-B14F-4D97-AF65-F5344CB8AC3E}">
        <p14:creationId xmlns:p14="http://schemas.microsoft.com/office/powerpoint/2010/main" val="564684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11</a:t>
            </a:fld>
            <a:endParaRPr lang="en-US"/>
          </a:p>
        </p:txBody>
      </p:sp>
    </p:spTree>
    <p:extLst>
      <p:ext uri="{BB962C8B-B14F-4D97-AF65-F5344CB8AC3E}">
        <p14:creationId xmlns:p14="http://schemas.microsoft.com/office/powerpoint/2010/main" val="381864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12</a:t>
            </a:fld>
            <a:endParaRPr lang="en-US"/>
          </a:p>
        </p:txBody>
      </p:sp>
    </p:spTree>
    <p:extLst>
      <p:ext uri="{BB962C8B-B14F-4D97-AF65-F5344CB8AC3E}">
        <p14:creationId xmlns:p14="http://schemas.microsoft.com/office/powerpoint/2010/main" val="77179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13</a:t>
            </a:fld>
            <a:endParaRPr lang="en-US"/>
          </a:p>
        </p:txBody>
      </p:sp>
    </p:spTree>
    <p:extLst>
      <p:ext uri="{BB962C8B-B14F-4D97-AF65-F5344CB8AC3E}">
        <p14:creationId xmlns:p14="http://schemas.microsoft.com/office/powerpoint/2010/main" val="2862448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14</a:t>
            </a:fld>
            <a:endParaRPr lang="en-US"/>
          </a:p>
        </p:txBody>
      </p:sp>
    </p:spTree>
    <p:extLst>
      <p:ext uri="{BB962C8B-B14F-4D97-AF65-F5344CB8AC3E}">
        <p14:creationId xmlns:p14="http://schemas.microsoft.com/office/powerpoint/2010/main" val="2002333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15</a:t>
            </a:fld>
            <a:endParaRPr lang="en-US"/>
          </a:p>
        </p:txBody>
      </p:sp>
    </p:spTree>
    <p:extLst>
      <p:ext uri="{BB962C8B-B14F-4D97-AF65-F5344CB8AC3E}">
        <p14:creationId xmlns:p14="http://schemas.microsoft.com/office/powerpoint/2010/main" val="1482384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16</a:t>
            </a:fld>
            <a:endParaRPr lang="en-US"/>
          </a:p>
        </p:txBody>
      </p:sp>
    </p:spTree>
    <p:extLst>
      <p:ext uri="{BB962C8B-B14F-4D97-AF65-F5344CB8AC3E}">
        <p14:creationId xmlns:p14="http://schemas.microsoft.com/office/powerpoint/2010/main" val="297037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a:t>
            </a:fld>
            <a:endParaRPr lang="en-US"/>
          </a:p>
        </p:txBody>
      </p:sp>
    </p:spTree>
    <p:extLst>
      <p:ext uri="{BB962C8B-B14F-4D97-AF65-F5344CB8AC3E}">
        <p14:creationId xmlns:p14="http://schemas.microsoft.com/office/powerpoint/2010/main" val="229310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3</a:t>
            </a:fld>
            <a:endParaRPr lang="en-US"/>
          </a:p>
        </p:txBody>
      </p:sp>
    </p:spTree>
    <p:extLst>
      <p:ext uri="{BB962C8B-B14F-4D97-AF65-F5344CB8AC3E}">
        <p14:creationId xmlns:p14="http://schemas.microsoft.com/office/powerpoint/2010/main" val="231799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4</a:t>
            </a:fld>
            <a:endParaRPr lang="en-US"/>
          </a:p>
        </p:txBody>
      </p:sp>
    </p:spTree>
    <p:extLst>
      <p:ext uri="{BB962C8B-B14F-4D97-AF65-F5344CB8AC3E}">
        <p14:creationId xmlns:p14="http://schemas.microsoft.com/office/powerpoint/2010/main" val="66016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5</a:t>
            </a:fld>
            <a:endParaRPr lang="en-US"/>
          </a:p>
        </p:txBody>
      </p:sp>
    </p:spTree>
    <p:extLst>
      <p:ext uri="{BB962C8B-B14F-4D97-AF65-F5344CB8AC3E}">
        <p14:creationId xmlns:p14="http://schemas.microsoft.com/office/powerpoint/2010/main" val="408715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6</a:t>
            </a:fld>
            <a:endParaRPr lang="en-US"/>
          </a:p>
        </p:txBody>
      </p:sp>
    </p:spTree>
    <p:extLst>
      <p:ext uri="{BB962C8B-B14F-4D97-AF65-F5344CB8AC3E}">
        <p14:creationId xmlns:p14="http://schemas.microsoft.com/office/powerpoint/2010/main" val="256153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7</a:t>
            </a:fld>
            <a:endParaRPr lang="en-US"/>
          </a:p>
        </p:txBody>
      </p:sp>
    </p:spTree>
    <p:extLst>
      <p:ext uri="{BB962C8B-B14F-4D97-AF65-F5344CB8AC3E}">
        <p14:creationId xmlns:p14="http://schemas.microsoft.com/office/powerpoint/2010/main" val="198938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8</a:t>
            </a:fld>
            <a:endParaRPr lang="en-US"/>
          </a:p>
        </p:txBody>
      </p:sp>
    </p:spTree>
    <p:extLst>
      <p:ext uri="{BB962C8B-B14F-4D97-AF65-F5344CB8AC3E}">
        <p14:creationId xmlns:p14="http://schemas.microsoft.com/office/powerpoint/2010/main" val="177826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9</a:t>
            </a:fld>
            <a:endParaRPr lang="en-US"/>
          </a:p>
        </p:txBody>
      </p:sp>
    </p:spTree>
    <p:extLst>
      <p:ext uri="{BB962C8B-B14F-4D97-AF65-F5344CB8AC3E}">
        <p14:creationId xmlns:p14="http://schemas.microsoft.com/office/powerpoint/2010/main" val="281418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87"/>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45745"/>
            <a:ext cx="3609976" cy="1045845"/>
          </a:xfrm>
        </p:spPr>
        <p:txBody>
          <a:bodyPr anchor="b"/>
          <a:lstStyle>
            <a:lvl1pPr algn="l">
              <a:defRPr sz="32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290060" y="245745"/>
            <a:ext cx="6134100" cy="5267802"/>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8640" y="1291590"/>
            <a:ext cx="3609976" cy="4221957"/>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320540"/>
            <a:ext cx="6583680" cy="510064"/>
          </a:xfrm>
        </p:spPr>
        <p:txBody>
          <a:bodyPr anchor="b"/>
          <a:lstStyle>
            <a:lvl1pPr algn="l">
              <a:defRPr sz="28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2150746" y="551498"/>
            <a:ext cx="6583680" cy="3703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50746" y="4830604"/>
            <a:ext cx="6583680" cy="724376"/>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1476" y="128588"/>
            <a:ext cx="2569844" cy="5162074"/>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78130" y="128588"/>
            <a:ext cx="7530466" cy="5162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87"/>
            <a:ext cx="10149840" cy="1337310"/>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7355571E-02C7-4909-A943-092A83DD3418}" type="slidenum">
              <a:rPr lang="en-US"/>
              <a:pPr>
                <a:defRPr/>
              </a:pPr>
              <a:t>‹#›</a:t>
            </a:fld>
            <a:endParaRPr lang="en-US"/>
          </a:p>
        </p:txBody>
      </p:sp>
      <p:grpSp>
        <p:nvGrpSpPr>
          <p:cNvPr id="16" name="Group 15"/>
          <p:cNvGrpSpPr/>
          <p:nvPr userDrawn="1"/>
        </p:nvGrpSpPr>
        <p:grpSpPr>
          <a:xfrm>
            <a:off x="0" y="5648325"/>
            <a:ext cx="10591800" cy="466344"/>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87"/>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A18096A3-1C74-4210-9B46-F757C8F29AA0}" type="slidenum">
              <a:rPr lang="en-US"/>
              <a:pPr>
                <a:defRPr/>
              </a:pPr>
              <a:t>‹#›</a:t>
            </a:fld>
            <a:endParaRPr lang="en-US"/>
          </a:p>
        </p:txBody>
      </p:sp>
      <p:grpSp>
        <p:nvGrpSpPr>
          <p:cNvPr id="20" name="Group 19"/>
          <p:cNvGrpSpPr/>
          <p:nvPr userDrawn="1"/>
        </p:nvGrpSpPr>
        <p:grpSpPr>
          <a:xfrm>
            <a:off x="0" y="5648325"/>
            <a:ext cx="10591800" cy="466344"/>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47803" y="5788712"/>
            <a:ext cx="2533650" cy="215444"/>
          </a:xfrm>
          <a:prstGeom prst="rect">
            <a:avLst/>
          </a:prstGeom>
          <a:noFill/>
          <a:ln w="9525">
            <a:noFill/>
            <a:miter lim="800000"/>
            <a:headEnd/>
            <a:tailEnd/>
          </a:ln>
          <a:effectLst/>
        </p:spPr>
        <p:txBody>
          <a:bodyPr>
            <a:spAutoFit/>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en-US" sz="800" dirty="0"/>
              <a:t>TI Information – Selective Disclosure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2357"/>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87"/>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3C7E7816-A48B-4805-9A47-CE865F4F101F}" type="slidenum">
              <a:rPr lang="en-US"/>
              <a:pPr>
                <a:defRPr/>
              </a:pPr>
              <a:t>‹#›</a:t>
            </a:fld>
            <a:endParaRPr lang="en-US"/>
          </a:p>
        </p:txBody>
      </p:sp>
      <p:grpSp>
        <p:nvGrpSpPr>
          <p:cNvPr id="20" name="Group 19"/>
          <p:cNvGrpSpPr/>
          <p:nvPr userDrawn="1"/>
        </p:nvGrpSpPr>
        <p:grpSpPr>
          <a:xfrm>
            <a:off x="0" y="5648325"/>
            <a:ext cx="10591800" cy="466344"/>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400812" y="5413420"/>
            <a:ext cx="2533650" cy="215444"/>
          </a:xfrm>
          <a:prstGeom prst="rect">
            <a:avLst/>
          </a:prstGeom>
          <a:noFill/>
          <a:ln w="9525">
            <a:noFill/>
            <a:miter lim="800000"/>
            <a:headEnd/>
            <a:tailEnd/>
          </a:ln>
          <a:effectLst/>
        </p:spPr>
        <p:txBody>
          <a:bodyPr>
            <a:spAutoFit/>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en-US" sz="800" dirty="0"/>
              <a:t>TI Information – Selective Disclosure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00051" y="943621"/>
            <a:ext cx="10161270" cy="4451339"/>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3966210"/>
            <a:ext cx="9326880" cy="1225868"/>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66776" y="2616042"/>
            <a:ext cx="9326880" cy="135016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7966710" y="5444967"/>
            <a:ext cx="2560320" cy="185738"/>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00050" y="1067277"/>
            <a:ext cx="4989196" cy="4223385"/>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72126" y="1067277"/>
            <a:ext cx="4989194" cy="4223385"/>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47174"/>
            <a:ext cx="9875520" cy="10287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548640" y="1381602"/>
            <a:ext cx="4848226" cy="5757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1957388"/>
            <a:ext cx="4848226" cy="3556159"/>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1" y="1381602"/>
            <a:ext cx="4850130" cy="5757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1" y="1957388"/>
            <a:ext cx="4850130" cy="3556159"/>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5692140"/>
            <a:ext cx="10565130"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292" y="5692140"/>
            <a:ext cx="10488168"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auto">
          <a:xfrm>
            <a:off x="278130" y="128588"/>
            <a:ext cx="10149840" cy="7329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00051" y="952976"/>
            <a:ext cx="10161270" cy="444198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970520" y="5444967"/>
            <a:ext cx="2560320" cy="185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B6C70261-DCF8-4A97-9502-E8EEF2364CDE}" type="slidenum">
              <a:rPr lang="en-US"/>
              <a:pPr>
                <a:defRPr/>
              </a:pPr>
              <a:t>‹#›</a:t>
            </a:fld>
            <a:endParaRPr lang="en-US"/>
          </a:p>
        </p:txBody>
      </p:sp>
      <p:grpSp>
        <p:nvGrpSpPr>
          <p:cNvPr id="16" name="Group 15"/>
          <p:cNvGrpSpPr/>
          <p:nvPr/>
        </p:nvGrpSpPr>
        <p:grpSpPr>
          <a:xfrm>
            <a:off x="0" y="5648325"/>
            <a:ext cx="10591800" cy="466344"/>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59080" y="188260"/>
            <a:ext cx="9898380" cy="5056094"/>
          </a:xfrm>
        </p:spPr>
        <p:txBody>
          <a:bodyPr/>
          <a:lstStyle/>
          <a:p>
            <a:pPr algn="ctr"/>
            <a:br>
              <a:rPr lang="en-US" sz="2900" dirty="0">
                <a:solidFill>
                  <a:srgbClr val="0000FF"/>
                </a:solidFill>
              </a:rPr>
            </a:br>
            <a:br>
              <a:rPr lang="en-US" sz="2900" dirty="0">
                <a:solidFill>
                  <a:srgbClr val="0000FF"/>
                </a:solidFill>
              </a:rPr>
            </a:br>
            <a:br>
              <a:rPr lang="en-US" sz="2900" dirty="0">
                <a:solidFill>
                  <a:srgbClr val="0000FF"/>
                </a:solidFill>
              </a:rPr>
            </a:br>
            <a:br>
              <a:rPr lang="en-US" sz="2900" dirty="0">
                <a:solidFill>
                  <a:srgbClr val="0000FF"/>
                </a:solidFill>
              </a:rPr>
            </a:br>
            <a:br>
              <a:rPr lang="en-US" sz="2900" dirty="0">
                <a:solidFill>
                  <a:srgbClr val="0000FF"/>
                </a:solidFill>
              </a:rPr>
            </a:br>
            <a:br>
              <a:rPr lang="en-US" sz="2900" dirty="0">
                <a:solidFill>
                  <a:srgbClr val="0000FF"/>
                </a:solidFill>
              </a:rPr>
            </a:br>
            <a:br>
              <a:rPr lang="en-US" sz="2900" dirty="0">
                <a:solidFill>
                  <a:srgbClr val="0000FF"/>
                </a:solidFill>
              </a:rPr>
            </a:br>
            <a:r>
              <a:rPr lang="en-US" sz="2900" dirty="0">
                <a:solidFill>
                  <a:srgbClr val="0000FF"/>
                </a:solidFill>
              </a:rPr>
              <a:t>LED driver with BUBO converter</a:t>
            </a:r>
            <a:br>
              <a:rPr lang="en-US" altLang="zh-CN" sz="2900" dirty="0">
                <a:solidFill>
                  <a:srgbClr val="0000FF"/>
                </a:solidFill>
              </a:rPr>
            </a:br>
            <a:br>
              <a:rPr lang="en-US" altLang="zh-CN" sz="2900" dirty="0">
                <a:solidFill>
                  <a:srgbClr val="0000FF"/>
                </a:solidFill>
              </a:rPr>
            </a:br>
            <a:r>
              <a:rPr lang="en-US" altLang="zh-CN" sz="2900" dirty="0">
                <a:solidFill>
                  <a:srgbClr val="0000FF"/>
                </a:solidFill>
              </a:rPr>
              <a:t> </a:t>
            </a:r>
            <a:br>
              <a:rPr lang="en-US" altLang="zh-CN" sz="2900" dirty="0">
                <a:solidFill>
                  <a:srgbClr val="0000FF"/>
                </a:solidFill>
              </a:rPr>
            </a:br>
            <a:br>
              <a:rPr lang="en-US" altLang="zh-CN" sz="2900" dirty="0">
                <a:solidFill>
                  <a:srgbClr val="0000FF"/>
                </a:solidFill>
              </a:rPr>
            </a:br>
            <a:br>
              <a:rPr lang="en-US" altLang="zh-CN" sz="2900" dirty="0">
                <a:solidFill>
                  <a:srgbClr val="0000FF"/>
                </a:solidFill>
              </a:rPr>
            </a:br>
            <a:br>
              <a:rPr lang="en-US" altLang="zh-CN" sz="2900" dirty="0">
                <a:solidFill>
                  <a:srgbClr val="0000FF"/>
                </a:solidFill>
              </a:rPr>
            </a:br>
            <a:br>
              <a:rPr lang="en-US" altLang="zh-CN" sz="2900" dirty="0">
                <a:solidFill>
                  <a:srgbClr val="0000FF"/>
                </a:solidFill>
              </a:rPr>
            </a:br>
            <a:br>
              <a:rPr lang="en-US" sz="2900" dirty="0">
                <a:solidFill>
                  <a:srgbClr val="0000FF"/>
                </a:solidFill>
              </a:rPr>
            </a:br>
            <a:endParaRPr lang="en-US" sz="2800" dirty="0">
              <a:solidFill>
                <a:srgbClr val="0000FF"/>
              </a:solidFill>
            </a:endParaRPr>
          </a:p>
        </p:txBody>
      </p:sp>
    </p:spTree>
    <p:extLst>
      <p:ext uri="{BB962C8B-B14F-4D97-AF65-F5344CB8AC3E}">
        <p14:creationId xmlns:p14="http://schemas.microsoft.com/office/powerpoint/2010/main" val="786988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10</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Schematic</a:t>
            </a:r>
            <a:br>
              <a:rPr lang="en-US" dirty="0"/>
            </a:br>
            <a:r>
              <a:rPr lang="en-US" sz="1800" dirty="0">
                <a:solidFill>
                  <a:srgbClr val="0000FF"/>
                </a:solidFill>
              </a:rPr>
              <a:t>Vin=2.8V  2S1P</a:t>
            </a:r>
            <a:endParaRPr lang="en-US" dirty="0">
              <a:solidFill>
                <a:srgbClr val="0000FF"/>
              </a:solidFill>
            </a:endParaRPr>
          </a:p>
        </p:txBody>
      </p:sp>
      <p:sp>
        <p:nvSpPr>
          <p:cNvPr id="9" name="TextBox 8">
            <a:extLst>
              <a:ext uri="{FF2B5EF4-FFF2-40B4-BE49-F238E27FC236}">
                <a16:creationId xmlns:a16="http://schemas.microsoft.com/office/drawing/2014/main" id="{7EBFA56D-B277-4587-A040-1FB6025962B2}"/>
              </a:ext>
            </a:extLst>
          </p:cNvPr>
          <p:cNvSpPr txBox="1"/>
          <p:nvPr/>
        </p:nvSpPr>
        <p:spPr>
          <a:xfrm>
            <a:off x="8142645" y="2762934"/>
            <a:ext cx="2499021" cy="646331"/>
          </a:xfrm>
          <a:prstGeom prst="rect">
            <a:avLst/>
          </a:prstGeom>
          <a:noFill/>
        </p:spPr>
        <p:txBody>
          <a:bodyPr wrap="square" rtlCol="0">
            <a:spAutoFit/>
          </a:bodyPr>
          <a:lstStyle/>
          <a:p>
            <a:r>
              <a:rPr lang="en-US" dirty="0">
                <a:solidFill>
                  <a:srgbClr val="0000FF"/>
                </a:solidFill>
              </a:rPr>
              <a:t>C</a:t>
            </a:r>
            <a:r>
              <a:rPr lang="en-US" altLang="zh-CN" dirty="0">
                <a:solidFill>
                  <a:srgbClr val="0000FF"/>
                </a:solidFill>
              </a:rPr>
              <a:t>hange R1/R2 from 100k to 1k</a:t>
            </a:r>
            <a:endParaRPr lang="en-US" dirty="0">
              <a:solidFill>
                <a:srgbClr val="0000FF"/>
              </a:solidFill>
            </a:endParaRPr>
          </a:p>
        </p:txBody>
      </p:sp>
      <p:pic>
        <p:nvPicPr>
          <p:cNvPr id="3" name="Picture 2">
            <a:extLst>
              <a:ext uri="{FF2B5EF4-FFF2-40B4-BE49-F238E27FC236}">
                <a16:creationId xmlns:a16="http://schemas.microsoft.com/office/drawing/2014/main" id="{35266080-EA4A-4D7D-B140-EF4A53E38EC2}"/>
              </a:ext>
            </a:extLst>
          </p:cNvPr>
          <p:cNvPicPr>
            <a:picLocks noChangeAspect="1"/>
          </p:cNvPicPr>
          <p:nvPr/>
        </p:nvPicPr>
        <p:blipFill>
          <a:blip r:embed="rId3"/>
          <a:stretch>
            <a:fillRect/>
          </a:stretch>
        </p:blipFill>
        <p:spPr>
          <a:xfrm>
            <a:off x="331134" y="1747976"/>
            <a:ext cx="7593895" cy="2417623"/>
          </a:xfrm>
          <a:prstGeom prst="rect">
            <a:avLst/>
          </a:prstGeom>
        </p:spPr>
      </p:pic>
    </p:spTree>
    <p:extLst>
      <p:ext uri="{BB962C8B-B14F-4D97-AF65-F5344CB8AC3E}">
        <p14:creationId xmlns:p14="http://schemas.microsoft.com/office/powerpoint/2010/main" val="3328869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11</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simulation results-zoom in</a:t>
            </a:r>
            <a:br>
              <a:rPr lang="en-US" dirty="0"/>
            </a:br>
            <a:r>
              <a:rPr lang="en-US" sz="1800" dirty="0">
                <a:solidFill>
                  <a:srgbClr val="0000FF"/>
                </a:solidFill>
              </a:rPr>
              <a:t>Vin=2.8V  Vdc=0.998V  </a:t>
            </a:r>
            <a:r>
              <a:rPr lang="en-US" sz="1800" dirty="0" err="1">
                <a:solidFill>
                  <a:srgbClr val="0000FF"/>
                </a:solidFill>
              </a:rPr>
              <a:t>Iout</a:t>
            </a:r>
            <a:r>
              <a:rPr lang="en-US" sz="1800" dirty="0">
                <a:solidFill>
                  <a:srgbClr val="0000FF"/>
                </a:solidFill>
              </a:rPr>
              <a:t>=12.5mA</a:t>
            </a:r>
            <a:endParaRPr lang="en-US" dirty="0">
              <a:solidFill>
                <a:srgbClr val="FF0000"/>
              </a:solidFill>
            </a:endParaRPr>
          </a:p>
        </p:txBody>
      </p:sp>
      <p:pic>
        <p:nvPicPr>
          <p:cNvPr id="2" name="Picture 1">
            <a:extLst>
              <a:ext uri="{FF2B5EF4-FFF2-40B4-BE49-F238E27FC236}">
                <a16:creationId xmlns:a16="http://schemas.microsoft.com/office/drawing/2014/main" id="{98520A6C-2B9C-4DC3-9D31-779DD24B0488}"/>
              </a:ext>
            </a:extLst>
          </p:cNvPr>
          <p:cNvPicPr>
            <a:picLocks noChangeAspect="1"/>
          </p:cNvPicPr>
          <p:nvPr/>
        </p:nvPicPr>
        <p:blipFill>
          <a:blip r:embed="rId3"/>
          <a:stretch>
            <a:fillRect/>
          </a:stretch>
        </p:blipFill>
        <p:spPr>
          <a:xfrm>
            <a:off x="440842" y="978036"/>
            <a:ext cx="10365741" cy="4457211"/>
          </a:xfrm>
          <a:prstGeom prst="rect">
            <a:avLst/>
          </a:prstGeom>
        </p:spPr>
      </p:pic>
      <p:sp>
        <p:nvSpPr>
          <p:cNvPr id="9" name="Rectangle 8">
            <a:extLst>
              <a:ext uri="{FF2B5EF4-FFF2-40B4-BE49-F238E27FC236}">
                <a16:creationId xmlns:a16="http://schemas.microsoft.com/office/drawing/2014/main" id="{6F350D9C-E4D2-476A-B0AC-DD9B1CD0C6D2}"/>
              </a:ext>
            </a:extLst>
          </p:cNvPr>
          <p:cNvSpPr/>
          <p:nvPr/>
        </p:nvSpPr>
        <p:spPr>
          <a:xfrm>
            <a:off x="711200" y="5118661"/>
            <a:ext cx="2624667" cy="280140"/>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770F0DE-B69F-420D-8AF7-7604857022CC}"/>
              </a:ext>
            </a:extLst>
          </p:cNvPr>
          <p:cNvSpPr txBox="1"/>
          <p:nvPr/>
        </p:nvSpPr>
        <p:spPr>
          <a:xfrm>
            <a:off x="2823659" y="1324790"/>
            <a:ext cx="3017984" cy="369332"/>
          </a:xfrm>
          <a:prstGeom prst="rect">
            <a:avLst/>
          </a:prstGeom>
          <a:noFill/>
        </p:spPr>
        <p:txBody>
          <a:bodyPr wrap="square" rtlCol="0">
            <a:spAutoFit/>
          </a:bodyPr>
          <a:lstStyle/>
          <a:p>
            <a:r>
              <a:rPr lang="en-US" dirty="0">
                <a:solidFill>
                  <a:srgbClr val="FF0000"/>
                </a:solidFill>
              </a:rPr>
              <a:t>V15--DC of PWM output</a:t>
            </a:r>
          </a:p>
        </p:txBody>
      </p:sp>
      <p:sp>
        <p:nvSpPr>
          <p:cNvPr id="12" name="TextBox 11">
            <a:extLst>
              <a:ext uri="{FF2B5EF4-FFF2-40B4-BE49-F238E27FC236}">
                <a16:creationId xmlns:a16="http://schemas.microsoft.com/office/drawing/2014/main" id="{3B42DC50-9EC6-4C5C-B0E7-57502731F8C4}"/>
              </a:ext>
            </a:extLst>
          </p:cNvPr>
          <p:cNvSpPr txBox="1"/>
          <p:nvPr/>
        </p:nvSpPr>
        <p:spPr>
          <a:xfrm>
            <a:off x="2823659" y="2297747"/>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current</a:t>
            </a:r>
          </a:p>
        </p:txBody>
      </p:sp>
      <p:sp>
        <p:nvSpPr>
          <p:cNvPr id="13" name="TextBox 11">
            <a:extLst>
              <a:ext uri="{FF2B5EF4-FFF2-40B4-BE49-F238E27FC236}">
                <a16:creationId xmlns:a16="http://schemas.microsoft.com/office/drawing/2014/main" id="{D995796C-9834-4BE9-A802-9E742F4A7C79}"/>
              </a:ext>
            </a:extLst>
          </p:cNvPr>
          <p:cNvSpPr txBox="1"/>
          <p:nvPr/>
        </p:nvSpPr>
        <p:spPr>
          <a:xfrm>
            <a:off x="2832126" y="2995899"/>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voltage</a:t>
            </a:r>
          </a:p>
        </p:txBody>
      </p:sp>
    </p:spTree>
    <p:extLst>
      <p:ext uri="{BB962C8B-B14F-4D97-AF65-F5344CB8AC3E}">
        <p14:creationId xmlns:p14="http://schemas.microsoft.com/office/powerpoint/2010/main" val="1265129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12</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simulation results-zoom in</a:t>
            </a:r>
            <a:br>
              <a:rPr lang="en-US" dirty="0"/>
            </a:br>
            <a:r>
              <a:rPr lang="en-US" sz="1800" dirty="0">
                <a:solidFill>
                  <a:srgbClr val="0000FF"/>
                </a:solidFill>
              </a:rPr>
              <a:t>Vin=2.8V  Vdc=0.9989V  </a:t>
            </a:r>
            <a:r>
              <a:rPr lang="en-US" sz="1800" dirty="0" err="1">
                <a:solidFill>
                  <a:srgbClr val="0000FF"/>
                </a:solidFill>
              </a:rPr>
              <a:t>Iout</a:t>
            </a:r>
            <a:r>
              <a:rPr lang="en-US" sz="1800" dirty="0">
                <a:solidFill>
                  <a:srgbClr val="0000FF"/>
                </a:solidFill>
              </a:rPr>
              <a:t>=6.5mA</a:t>
            </a:r>
            <a:endParaRPr lang="en-US" dirty="0">
              <a:solidFill>
                <a:srgbClr val="FF0000"/>
              </a:solidFill>
            </a:endParaRPr>
          </a:p>
        </p:txBody>
      </p:sp>
      <p:pic>
        <p:nvPicPr>
          <p:cNvPr id="3" name="Picture 2">
            <a:extLst>
              <a:ext uri="{FF2B5EF4-FFF2-40B4-BE49-F238E27FC236}">
                <a16:creationId xmlns:a16="http://schemas.microsoft.com/office/drawing/2014/main" id="{FC7418C8-13B1-4B4E-B35D-D9677061B4CF}"/>
              </a:ext>
            </a:extLst>
          </p:cNvPr>
          <p:cNvPicPr>
            <a:picLocks noChangeAspect="1"/>
          </p:cNvPicPr>
          <p:nvPr/>
        </p:nvPicPr>
        <p:blipFill>
          <a:blip r:embed="rId3"/>
          <a:stretch>
            <a:fillRect/>
          </a:stretch>
        </p:blipFill>
        <p:spPr>
          <a:xfrm>
            <a:off x="344592" y="935815"/>
            <a:ext cx="10348857" cy="4427926"/>
          </a:xfrm>
          <a:prstGeom prst="rect">
            <a:avLst/>
          </a:prstGeom>
        </p:spPr>
      </p:pic>
      <p:sp>
        <p:nvSpPr>
          <p:cNvPr id="9" name="Rectangle 8">
            <a:extLst>
              <a:ext uri="{FF2B5EF4-FFF2-40B4-BE49-F238E27FC236}">
                <a16:creationId xmlns:a16="http://schemas.microsoft.com/office/drawing/2014/main" id="{6F350D9C-E4D2-476A-B0AC-DD9B1CD0C6D2}"/>
              </a:ext>
            </a:extLst>
          </p:cNvPr>
          <p:cNvSpPr/>
          <p:nvPr/>
        </p:nvSpPr>
        <p:spPr>
          <a:xfrm>
            <a:off x="711200" y="5022411"/>
            <a:ext cx="2624667" cy="280140"/>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770F0DE-B69F-420D-8AF7-7604857022CC}"/>
              </a:ext>
            </a:extLst>
          </p:cNvPr>
          <p:cNvSpPr txBox="1"/>
          <p:nvPr/>
        </p:nvSpPr>
        <p:spPr>
          <a:xfrm>
            <a:off x="2823659" y="1228540"/>
            <a:ext cx="3017984" cy="369332"/>
          </a:xfrm>
          <a:prstGeom prst="rect">
            <a:avLst/>
          </a:prstGeom>
          <a:noFill/>
        </p:spPr>
        <p:txBody>
          <a:bodyPr wrap="square" rtlCol="0">
            <a:spAutoFit/>
          </a:bodyPr>
          <a:lstStyle/>
          <a:p>
            <a:r>
              <a:rPr lang="en-US" dirty="0">
                <a:solidFill>
                  <a:srgbClr val="FF0000"/>
                </a:solidFill>
              </a:rPr>
              <a:t>V15--DC of PWM output</a:t>
            </a:r>
          </a:p>
        </p:txBody>
      </p:sp>
      <p:sp>
        <p:nvSpPr>
          <p:cNvPr id="12" name="TextBox 11">
            <a:extLst>
              <a:ext uri="{FF2B5EF4-FFF2-40B4-BE49-F238E27FC236}">
                <a16:creationId xmlns:a16="http://schemas.microsoft.com/office/drawing/2014/main" id="{3B42DC50-9EC6-4C5C-B0E7-57502731F8C4}"/>
              </a:ext>
            </a:extLst>
          </p:cNvPr>
          <p:cNvSpPr txBox="1"/>
          <p:nvPr/>
        </p:nvSpPr>
        <p:spPr>
          <a:xfrm>
            <a:off x="2823659" y="1893490"/>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current</a:t>
            </a:r>
          </a:p>
        </p:txBody>
      </p:sp>
      <p:sp>
        <p:nvSpPr>
          <p:cNvPr id="13" name="TextBox 11">
            <a:extLst>
              <a:ext uri="{FF2B5EF4-FFF2-40B4-BE49-F238E27FC236}">
                <a16:creationId xmlns:a16="http://schemas.microsoft.com/office/drawing/2014/main" id="{D995796C-9834-4BE9-A802-9E742F4A7C79}"/>
              </a:ext>
            </a:extLst>
          </p:cNvPr>
          <p:cNvSpPr txBox="1"/>
          <p:nvPr/>
        </p:nvSpPr>
        <p:spPr>
          <a:xfrm>
            <a:off x="2832126" y="2716768"/>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voltage</a:t>
            </a:r>
          </a:p>
        </p:txBody>
      </p:sp>
    </p:spTree>
    <p:extLst>
      <p:ext uri="{BB962C8B-B14F-4D97-AF65-F5344CB8AC3E}">
        <p14:creationId xmlns:p14="http://schemas.microsoft.com/office/powerpoint/2010/main" val="215013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13</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simulation results-zoom in</a:t>
            </a:r>
            <a:br>
              <a:rPr lang="en-US" dirty="0"/>
            </a:br>
            <a:r>
              <a:rPr lang="en-US" sz="1800" dirty="0">
                <a:solidFill>
                  <a:srgbClr val="0000FF"/>
                </a:solidFill>
              </a:rPr>
              <a:t>Vin=2.8V  Vdc=0.9991V </a:t>
            </a:r>
            <a:r>
              <a:rPr lang="en-US" sz="1800" dirty="0" err="1">
                <a:solidFill>
                  <a:srgbClr val="0000FF"/>
                </a:solidFill>
              </a:rPr>
              <a:t>Iout</a:t>
            </a:r>
            <a:r>
              <a:rPr lang="en-US" sz="1800" dirty="0">
                <a:solidFill>
                  <a:srgbClr val="0000FF"/>
                </a:solidFill>
              </a:rPr>
              <a:t>=5.2mA</a:t>
            </a:r>
            <a:endParaRPr lang="en-US" dirty="0">
              <a:solidFill>
                <a:srgbClr val="FF0000"/>
              </a:solidFill>
            </a:endParaRPr>
          </a:p>
        </p:txBody>
      </p:sp>
      <p:pic>
        <p:nvPicPr>
          <p:cNvPr id="2" name="Picture 1">
            <a:extLst>
              <a:ext uri="{FF2B5EF4-FFF2-40B4-BE49-F238E27FC236}">
                <a16:creationId xmlns:a16="http://schemas.microsoft.com/office/drawing/2014/main" id="{415A2F11-8890-48F0-BBFD-664D2EE37DE0}"/>
              </a:ext>
            </a:extLst>
          </p:cNvPr>
          <p:cNvPicPr>
            <a:picLocks noChangeAspect="1"/>
          </p:cNvPicPr>
          <p:nvPr/>
        </p:nvPicPr>
        <p:blipFill>
          <a:blip r:embed="rId3"/>
          <a:stretch>
            <a:fillRect/>
          </a:stretch>
        </p:blipFill>
        <p:spPr>
          <a:xfrm>
            <a:off x="344592" y="1009719"/>
            <a:ext cx="10287544" cy="4435248"/>
          </a:xfrm>
          <a:prstGeom prst="rect">
            <a:avLst/>
          </a:prstGeom>
        </p:spPr>
      </p:pic>
      <p:sp>
        <p:nvSpPr>
          <p:cNvPr id="9" name="Rectangle 8">
            <a:extLst>
              <a:ext uri="{FF2B5EF4-FFF2-40B4-BE49-F238E27FC236}">
                <a16:creationId xmlns:a16="http://schemas.microsoft.com/office/drawing/2014/main" id="{6F350D9C-E4D2-476A-B0AC-DD9B1CD0C6D2}"/>
              </a:ext>
            </a:extLst>
          </p:cNvPr>
          <p:cNvSpPr/>
          <p:nvPr/>
        </p:nvSpPr>
        <p:spPr>
          <a:xfrm>
            <a:off x="711200" y="5022411"/>
            <a:ext cx="2624667" cy="280140"/>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770F0DE-B69F-420D-8AF7-7604857022CC}"/>
              </a:ext>
            </a:extLst>
          </p:cNvPr>
          <p:cNvSpPr txBox="1"/>
          <p:nvPr/>
        </p:nvSpPr>
        <p:spPr>
          <a:xfrm>
            <a:off x="2823659" y="1228540"/>
            <a:ext cx="3017984" cy="369332"/>
          </a:xfrm>
          <a:prstGeom prst="rect">
            <a:avLst/>
          </a:prstGeom>
          <a:noFill/>
        </p:spPr>
        <p:txBody>
          <a:bodyPr wrap="square" rtlCol="0">
            <a:spAutoFit/>
          </a:bodyPr>
          <a:lstStyle/>
          <a:p>
            <a:r>
              <a:rPr lang="en-US" dirty="0">
                <a:solidFill>
                  <a:srgbClr val="FF0000"/>
                </a:solidFill>
              </a:rPr>
              <a:t>V15--DC of PWM output</a:t>
            </a:r>
          </a:p>
        </p:txBody>
      </p:sp>
      <p:sp>
        <p:nvSpPr>
          <p:cNvPr id="12" name="TextBox 11">
            <a:extLst>
              <a:ext uri="{FF2B5EF4-FFF2-40B4-BE49-F238E27FC236}">
                <a16:creationId xmlns:a16="http://schemas.microsoft.com/office/drawing/2014/main" id="{3B42DC50-9EC6-4C5C-B0E7-57502731F8C4}"/>
              </a:ext>
            </a:extLst>
          </p:cNvPr>
          <p:cNvSpPr txBox="1"/>
          <p:nvPr/>
        </p:nvSpPr>
        <p:spPr>
          <a:xfrm>
            <a:off x="2823659" y="1893490"/>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current</a:t>
            </a:r>
          </a:p>
        </p:txBody>
      </p:sp>
      <p:sp>
        <p:nvSpPr>
          <p:cNvPr id="13" name="TextBox 11">
            <a:extLst>
              <a:ext uri="{FF2B5EF4-FFF2-40B4-BE49-F238E27FC236}">
                <a16:creationId xmlns:a16="http://schemas.microsoft.com/office/drawing/2014/main" id="{D995796C-9834-4BE9-A802-9E742F4A7C79}"/>
              </a:ext>
            </a:extLst>
          </p:cNvPr>
          <p:cNvSpPr txBox="1"/>
          <p:nvPr/>
        </p:nvSpPr>
        <p:spPr>
          <a:xfrm>
            <a:off x="2832126" y="2716768"/>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voltage</a:t>
            </a:r>
          </a:p>
        </p:txBody>
      </p:sp>
    </p:spTree>
    <p:extLst>
      <p:ext uri="{BB962C8B-B14F-4D97-AF65-F5344CB8AC3E}">
        <p14:creationId xmlns:p14="http://schemas.microsoft.com/office/powerpoint/2010/main" val="203142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14</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simulation results-zoom in</a:t>
            </a:r>
            <a:br>
              <a:rPr lang="en-US" dirty="0"/>
            </a:br>
            <a:r>
              <a:rPr lang="en-US" sz="1800" dirty="0">
                <a:solidFill>
                  <a:srgbClr val="0000FF"/>
                </a:solidFill>
              </a:rPr>
              <a:t>Vin=2.8V  Vdc=0.9993V  </a:t>
            </a:r>
            <a:r>
              <a:rPr lang="en-US" sz="1800" dirty="0" err="1">
                <a:solidFill>
                  <a:srgbClr val="0000FF"/>
                </a:solidFill>
              </a:rPr>
              <a:t>Iout</a:t>
            </a:r>
            <a:r>
              <a:rPr lang="en-US" sz="1800" dirty="0">
                <a:solidFill>
                  <a:srgbClr val="0000FF"/>
                </a:solidFill>
              </a:rPr>
              <a:t>=3.86mA</a:t>
            </a:r>
            <a:endParaRPr lang="en-US" dirty="0">
              <a:solidFill>
                <a:srgbClr val="FF0000"/>
              </a:solidFill>
            </a:endParaRPr>
          </a:p>
        </p:txBody>
      </p:sp>
      <p:pic>
        <p:nvPicPr>
          <p:cNvPr id="3" name="Picture 2">
            <a:extLst>
              <a:ext uri="{FF2B5EF4-FFF2-40B4-BE49-F238E27FC236}">
                <a16:creationId xmlns:a16="http://schemas.microsoft.com/office/drawing/2014/main" id="{7534CF2C-9B28-47E1-B0B5-03AED2F82B0A}"/>
              </a:ext>
            </a:extLst>
          </p:cNvPr>
          <p:cNvPicPr>
            <a:picLocks noChangeAspect="1"/>
          </p:cNvPicPr>
          <p:nvPr/>
        </p:nvPicPr>
        <p:blipFill>
          <a:blip r:embed="rId3"/>
          <a:stretch>
            <a:fillRect/>
          </a:stretch>
        </p:blipFill>
        <p:spPr>
          <a:xfrm>
            <a:off x="344592" y="1072821"/>
            <a:ext cx="10365741" cy="4465940"/>
          </a:xfrm>
          <a:prstGeom prst="rect">
            <a:avLst/>
          </a:prstGeom>
        </p:spPr>
      </p:pic>
      <p:sp>
        <p:nvSpPr>
          <p:cNvPr id="14" name="Rectangle 13">
            <a:extLst>
              <a:ext uri="{FF2B5EF4-FFF2-40B4-BE49-F238E27FC236}">
                <a16:creationId xmlns:a16="http://schemas.microsoft.com/office/drawing/2014/main" id="{73CBEB87-6116-4992-9C2C-D4B3B8ACC9FD}"/>
              </a:ext>
            </a:extLst>
          </p:cNvPr>
          <p:cNvSpPr/>
          <p:nvPr/>
        </p:nvSpPr>
        <p:spPr>
          <a:xfrm>
            <a:off x="550334" y="5177737"/>
            <a:ext cx="2624667" cy="280140"/>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16FD4C-7B7A-4B31-93FF-62D91A967417}"/>
              </a:ext>
            </a:extLst>
          </p:cNvPr>
          <p:cNvSpPr txBox="1"/>
          <p:nvPr/>
        </p:nvSpPr>
        <p:spPr>
          <a:xfrm>
            <a:off x="2823659" y="1270875"/>
            <a:ext cx="3017984" cy="369332"/>
          </a:xfrm>
          <a:prstGeom prst="rect">
            <a:avLst/>
          </a:prstGeom>
          <a:noFill/>
        </p:spPr>
        <p:txBody>
          <a:bodyPr wrap="square" rtlCol="0">
            <a:spAutoFit/>
          </a:bodyPr>
          <a:lstStyle/>
          <a:p>
            <a:r>
              <a:rPr lang="en-US" dirty="0">
                <a:solidFill>
                  <a:srgbClr val="FF0000"/>
                </a:solidFill>
              </a:rPr>
              <a:t>V15--DC of PWM output</a:t>
            </a:r>
          </a:p>
        </p:txBody>
      </p:sp>
      <p:sp>
        <p:nvSpPr>
          <p:cNvPr id="16" name="TextBox 15">
            <a:extLst>
              <a:ext uri="{FF2B5EF4-FFF2-40B4-BE49-F238E27FC236}">
                <a16:creationId xmlns:a16="http://schemas.microsoft.com/office/drawing/2014/main" id="{BEE27259-1E79-449D-96E8-76E782D3ED50}"/>
              </a:ext>
            </a:extLst>
          </p:cNvPr>
          <p:cNvSpPr txBox="1"/>
          <p:nvPr/>
        </p:nvSpPr>
        <p:spPr>
          <a:xfrm>
            <a:off x="2823659" y="1935825"/>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current</a:t>
            </a:r>
          </a:p>
        </p:txBody>
      </p:sp>
      <p:sp>
        <p:nvSpPr>
          <p:cNvPr id="17" name="TextBox 11">
            <a:extLst>
              <a:ext uri="{FF2B5EF4-FFF2-40B4-BE49-F238E27FC236}">
                <a16:creationId xmlns:a16="http://schemas.microsoft.com/office/drawing/2014/main" id="{10850C96-5C34-4D8A-9E42-64EFC3A84455}"/>
              </a:ext>
            </a:extLst>
          </p:cNvPr>
          <p:cNvSpPr txBox="1"/>
          <p:nvPr/>
        </p:nvSpPr>
        <p:spPr>
          <a:xfrm>
            <a:off x="2832126" y="2759103"/>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voltage</a:t>
            </a:r>
          </a:p>
        </p:txBody>
      </p:sp>
    </p:spTree>
    <p:extLst>
      <p:ext uri="{BB962C8B-B14F-4D97-AF65-F5344CB8AC3E}">
        <p14:creationId xmlns:p14="http://schemas.microsoft.com/office/powerpoint/2010/main" val="265171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15</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Schematic</a:t>
            </a:r>
            <a:br>
              <a:rPr lang="en-US" dirty="0"/>
            </a:br>
            <a:r>
              <a:rPr lang="en-US" sz="1800" dirty="0">
                <a:solidFill>
                  <a:srgbClr val="0000FF"/>
                </a:solidFill>
              </a:rPr>
              <a:t>Vin=2.8V  2S1P</a:t>
            </a:r>
            <a:endParaRPr lang="en-US" dirty="0">
              <a:solidFill>
                <a:srgbClr val="0000FF"/>
              </a:solidFill>
            </a:endParaRPr>
          </a:p>
        </p:txBody>
      </p:sp>
      <p:sp>
        <p:nvSpPr>
          <p:cNvPr id="9" name="TextBox 8">
            <a:extLst>
              <a:ext uri="{FF2B5EF4-FFF2-40B4-BE49-F238E27FC236}">
                <a16:creationId xmlns:a16="http://schemas.microsoft.com/office/drawing/2014/main" id="{7EBFA56D-B277-4587-A040-1FB6025962B2}"/>
              </a:ext>
            </a:extLst>
          </p:cNvPr>
          <p:cNvSpPr txBox="1"/>
          <p:nvPr/>
        </p:nvSpPr>
        <p:spPr>
          <a:xfrm>
            <a:off x="8142645" y="2762934"/>
            <a:ext cx="2499021" cy="369332"/>
          </a:xfrm>
          <a:prstGeom prst="rect">
            <a:avLst/>
          </a:prstGeom>
          <a:noFill/>
        </p:spPr>
        <p:txBody>
          <a:bodyPr wrap="square" rtlCol="0">
            <a:spAutoFit/>
          </a:bodyPr>
          <a:lstStyle/>
          <a:p>
            <a:r>
              <a:rPr lang="en-US" dirty="0">
                <a:solidFill>
                  <a:srgbClr val="0000FF"/>
                </a:solidFill>
              </a:rPr>
              <a:t>Soft-start of PWM</a:t>
            </a:r>
          </a:p>
        </p:txBody>
      </p:sp>
      <p:pic>
        <p:nvPicPr>
          <p:cNvPr id="2" name="Picture 1">
            <a:extLst>
              <a:ext uri="{FF2B5EF4-FFF2-40B4-BE49-F238E27FC236}">
                <a16:creationId xmlns:a16="http://schemas.microsoft.com/office/drawing/2014/main" id="{6D953047-059C-4059-8C92-16EF17E0F51C}"/>
              </a:ext>
            </a:extLst>
          </p:cNvPr>
          <p:cNvPicPr>
            <a:picLocks noChangeAspect="1"/>
          </p:cNvPicPr>
          <p:nvPr/>
        </p:nvPicPr>
        <p:blipFill>
          <a:blip r:embed="rId3"/>
          <a:stretch>
            <a:fillRect/>
          </a:stretch>
        </p:blipFill>
        <p:spPr>
          <a:xfrm>
            <a:off x="278130" y="1703917"/>
            <a:ext cx="7833143" cy="2493791"/>
          </a:xfrm>
          <a:prstGeom prst="rect">
            <a:avLst/>
          </a:prstGeom>
        </p:spPr>
      </p:pic>
    </p:spTree>
    <p:extLst>
      <p:ext uri="{BB962C8B-B14F-4D97-AF65-F5344CB8AC3E}">
        <p14:creationId xmlns:p14="http://schemas.microsoft.com/office/powerpoint/2010/main" val="107123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16</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simulation results-zoom in</a:t>
            </a:r>
            <a:br>
              <a:rPr lang="en-US" dirty="0"/>
            </a:br>
            <a:r>
              <a:rPr lang="en-US" sz="1800" dirty="0">
                <a:solidFill>
                  <a:srgbClr val="0000FF"/>
                </a:solidFill>
              </a:rPr>
              <a:t>Vin=2.8V  Vdc change with a slow slew rate</a:t>
            </a:r>
            <a:endParaRPr lang="en-US" dirty="0">
              <a:solidFill>
                <a:srgbClr val="FF0000"/>
              </a:solidFill>
            </a:endParaRPr>
          </a:p>
        </p:txBody>
      </p:sp>
      <p:sp>
        <p:nvSpPr>
          <p:cNvPr id="10" name="TextBox 9">
            <a:extLst>
              <a:ext uri="{FF2B5EF4-FFF2-40B4-BE49-F238E27FC236}">
                <a16:creationId xmlns:a16="http://schemas.microsoft.com/office/drawing/2014/main" id="{ECB25A97-ED76-4921-884B-3CEAFB7D226B}"/>
              </a:ext>
            </a:extLst>
          </p:cNvPr>
          <p:cNvSpPr txBox="1"/>
          <p:nvPr/>
        </p:nvSpPr>
        <p:spPr>
          <a:xfrm>
            <a:off x="8468871" y="2762934"/>
            <a:ext cx="2225799" cy="923330"/>
          </a:xfrm>
          <a:prstGeom prst="rect">
            <a:avLst/>
          </a:prstGeom>
          <a:noFill/>
        </p:spPr>
        <p:txBody>
          <a:bodyPr wrap="square" rtlCol="0">
            <a:spAutoFit/>
          </a:bodyPr>
          <a:lstStyle/>
          <a:p>
            <a:r>
              <a:rPr lang="en-US" dirty="0">
                <a:solidFill>
                  <a:srgbClr val="0000FF"/>
                </a:solidFill>
              </a:rPr>
              <a:t>Overshoot disappeared </a:t>
            </a:r>
            <a:r>
              <a:rPr lang="en-US" altLang="zh-CN" dirty="0">
                <a:solidFill>
                  <a:srgbClr val="0000FF"/>
                </a:solidFill>
              </a:rPr>
              <a:t>with this soft-start</a:t>
            </a:r>
            <a:endParaRPr lang="en-US" dirty="0">
              <a:solidFill>
                <a:srgbClr val="0000FF"/>
              </a:solidFill>
            </a:endParaRPr>
          </a:p>
        </p:txBody>
      </p:sp>
      <p:pic>
        <p:nvPicPr>
          <p:cNvPr id="2" name="Picture 1">
            <a:extLst>
              <a:ext uri="{FF2B5EF4-FFF2-40B4-BE49-F238E27FC236}">
                <a16:creationId xmlns:a16="http://schemas.microsoft.com/office/drawing/2014/main" id="{E75E97D2-AA52-4563-8D53-2753F5094A32}"/>
              </a:ext>
            </a:extLst>
          </p:cNvPr>
          <p:cNvPicPr>
            <a:picLocks noChangeAspect="1"/>
          </p:cNvPicPr>
          <p:nvPr/>
        </p:nvPicPr>
        <p:blipFill>
          <a:blip r:embed="rId3"/>
          <a:stretch>
            <a:fillRect/>
          </a:stretch>
        </p:blipFill>
        <p:spPr>
          <a:xfrm>
            <a:off x="278130" y="1338943"/>
            <a:ext cx="7967134" cy="3639147"/>
          </a:xfrm>
          <a:prstGeom prst="rect">
            <a:avLst/>
          </a:prstGeom>
        </p:spPr>
      </p:pic>
    </p:spTree>
    <p:extLst>
      <p:ext uri="{BB962C8B-B14F-4D97-AF65-F5344CB8AC3E}">
        <p14:creationId xmlns:p14="http://schemas.microsoft.com/office/powerpoint/2010/main" val="260484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2</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Schematic</a:t>
            </a:r>
            <a:br>
              <a:rPr lang="en-US" dirty="0"/>
            </a:br>
            <a:r>
              <a:rPr lang="en-US" sz="1800" dirty="0">
                <a:solidFill>
                  <a:srgbClr val="0000FF"/>
                </a:solidFill>
              </a:rPr>
              <a:t>Vin=3V  2S1P</a:t>
            </a:r>
            <a:endParaRPr lang="en-US" dirty="0">
              <a:solidFill>
                <a:srgbClr val="0000FF"/>
              </a:solidFill>
            </a:endParaRPr>
          </a:p>
        </p:txBody>
      </p:sp>
      <p:pic>
        <p:nvPicPr>
          <p:cNvPr id="2" name="Picture 1">
            <a:extLst>
              <a:ext uri="{FF2B5EF4-FFF2-40B4-BE49-F238E27FC236}">
                <a16:creationId xmlns:a16="http://schemas.microsoft.com/office/drawing/2014/main" id="{4A5EC56C-6D8E-4DAA-8CA1-1165C8178328}"/>
              </a:ext>
            </a:extLst>
          </p:cNvPr>
          <p:cNvPicPr>
            <a:picLocks noChangeAspect="1"/>
          </p:cNvPicPr>
          <p:nvPr/>
        </p:nvPicPr>
        <p:blipFill>
          <a:blip r:embed="rId3"/>
          <a:stretch>
            <a:fillRect/>
          </a:stretch>
        </p:blipFill>
        <p:spPr>
          <a:xfrm>
            <a:off x="344592" y="1330855"/>
            <a:ext cx="7800975" cy="3019425"/>
          </a:xfrm>
          <a:prstGeom prst="rect">
            <a:avLst/>
          </a:prstGeom>
        </p:spPr>
      </p:pic>
      <p:sp>
        <p:nvSpPr>
          <p:cNvPr id="5" name="Oval 4">
            <a:extLst>
              <a:ext uri="{FF2B5EF4-FFF2-40B4-BE49-F238E27FC236}">
                <a16:creationId xmlns:a16="http://schemas.microsoft.com/office/drawing/2014/main" id="{7F5CCB28-19E5-477A-A9BA-52A714B00724}"/>
              </a:ext>
            </a:extLst>
          </p:cNvPr>
          <p:cNvSpPr/>
          <p:nvPr/>
        </p:nvSpPr>
        <p:spPr>
          <a:xfrm>
            <a:off x="5240867" y="2743200"/>
            <a:ext cx="321733" cy="2794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BFA56D-B277-4587-A040-1FB6025962B2}"/>
              </a:ext>
            </a:extLst>
          </p:cNvPr>
          <p:cNvSpPr txBox="1"/>
          <p:nvPr/>
        </p:nvSpPr>
        <p:spPr>
          <a:xfrm>
            <a:off x="8129187" y="1956224"/>
            <a:ext cx="2499021" cy="2308324"/>
          </a:xfrm>
          <a:prstGeom prst="rect">
            <a:avLst/>
          </a:prstGeom>
          <a:noFill/>
        </p:spPr>
        <p:txBody>
          <a:bodyPr wrap="square" rtlCol="0">
            <a:spAutoFit/>
          </a:bodyPr>
          <a:lstStyle/>
          <a:p>
            <a:r>
              <a:rPr lang="en-US" dirty="0">
                <a:solidFill>
                  <a:srgbClr val="0000FF"/>
                </a:solidFill>
              </a:rPr>
              <a:t>D5 is used to achieve an additional OVP</a:t>
            </a:r>
          </a:p>
          <a:p>
            <a:endParaRPr lang="en-US" dirty="0">
              <a:solidFill>
                <a:srgbClr val="0000FF"/>
              </a:solidFill>
            </a:endParaRPr>
          </a:p>
          <a:p>
            <a:r>
              <a:rPr lang="en-US" dirty="0">
                <a:solidFill>
                  <a:srgbClr val="0000FF"/>
                </a:solidFill>
              </a:rPr>
              <a:t>V2 is the DC output of PWM</a:t>
            </a:r>
          </a:p>
          <a:p>
            <a:endParaRPr lang="en-US" dirty="0">
              <a:solidFill>
                <a:srgbClr val="0000FF"/>
              </a:solidFill>
            </a:endParaRPr>
          </a:p>
          <a:p>
            <a:r>
              <a:rPr lang="en-US" dirty="0">
                <a:solidFill>
                  <a:srgbClr val="0000FF"/>
                </a:solidFill>
              </a:rPr>
              <a:t>D1-D4 as 2S1P IR LED</a:t>
            </a:r>
          </a:p>
        </p:txBody>
      </p:sp>
    </p:spTree>
    <p:extLst>
      <p:ext uri="{BB962C8B-B14F-4D97-AF65-F5344CB8AC3E}">
        <p14:creationId xmlns:p14="http://schemas.microsoft.com/office/powerpoint/2010/main" val="61069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3</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simulation results</a:t>
            </a:r>
            <a:br>
              <a:rPr lang="en-US" dirty="0"/>
            </a:br>
            <a:r>
              <a:rPr lang="en-US" sz="1800" dirty="0">
                <a:solidFill>
                  <a:srgbClr val="0000FF"/>
                </a:solidFill>
              </a:rPr>
              <a:t>Vin=3V  V2 increase from 0.95V to 1V with 0.01V step</a:t>
            </a:r>
            <a:endParaRPr lang="en-US" dirty="0">
              <a:solidFill>
                <a:srgbClr val="FF0000"/>
              </a:solidFill>
            </a:endParaRPr>
          </a:p>
        </p:txBody>
      </p:sp>
      <p:pic>
        <p:nvPicPr>
          <p:cNvPr id="3" name="Picture 2">
            <a:extLst>
              <a:ext uri="{FF2B5EF4-FFF2-40B4-BE49-F238E27FC236}">
                <a16:creationId xmlns:a16="http://schemas.microsoft.com/office/drawing/2014/main" id="{DDB1F253-EA50-4307-B2BA-D32D7B14A81B}"/>
              </a:ext>
            </a:extLst>
          </p:cNvPr>
          <p:cNvPicPr>
            <a:picLocks noChangeAspect="1"/>
          </p:cNvPicPr>
          <p:nvPr/>
        </p:nvPicPr>
        <p:blipFill>
          <a:blip r:embed="rId3"/>
          <a:stretch>
            <a:fillRect/>
          </a:stretch>
        </p:blipFill>
        <p:spPr>
          <a:xfrm>
            <a:off x="344592" y="1335958"/>
            <a:ext cx="10365741" cy="3797149"/>
          </a:xfrm>
          <a:prstGeom prst="rect">
            <a:avLst/>
          </a:prstGeom>
        </p:spPr>
      </p:pic>
      <p:sp>
        <p:nvSpPr>
          <p:cNvPr id="11" name="TextBox 10">
            <a:extLst>
              <a:ext uri="{FF2B5EF4-FFF2-40B4-BE49-F238E27FC236}">
                <a16:creationId xmlns:a16="http://schemas.microsoft.com/office/drawing/2014/main" id="{941A81D5-E337-4D30-9635-5BED5AB390FF}"/>
              </a:ext>
            </a:extLst>
          </p:cNvPr>
          <p:cNvSpPr txBox="1"/>
          <p:nvPr/>
        </p:nvSpPr>
        <p:spPr>
          <a:xfrm>
            <a:off x="3450194" y="1515527"/>
            <a:ext cx="2499021" cy="369332"/>
          </a:xfrm>
          <a:prstGeom prst="rect">
            <a:avLst/>
          </a:prstGeom>
          <a:noFill/>
        </p:spPr>
        <p:txBody>
          <a:bodyPr wrap="square" rtlCol="0">
            <a:spAutoFit/>
          </a:bodyPr>
          <a:lstStyle/>
          <a:p>
            <a:r>
              <a:rPr lang="en-US" dirty="0">
                <a:solidFill>
                  <a:srgbClr val="FF0000"/>
                </a:solidFill>
              </a:rPr>
              <a:t>Input voltage</a:t>
            </a:r>
          </a:p>
        </p:txBody>
      </p:sp>
      <p:sp>
        <p:nvSpPr>
          <p:cNvPr id="12" name="TextBox 11">
            <a:extLst>
              <a:ext uri="{FF2B5EF4-FFF2-40B4-BE49-F238E27FC236}">
                <a16:creationId xmlns:a16="http://schemas.microsoft.com/office/drawing/2014/main" id="{A537C254-D2B6-4BD5-8FCC-A442BE2679C6}"/>
              </a:ext>
            </a:extLst>
          </p:cNvPr>
          <p:cNvSpPr txBox="1"/>
          <p:nvPr/>
        </p:nvSpPr>
        <p:spPr>
          <a:xfrm>
            <a:off x="3450193" y="2164084"/>
            <a:ext cx="3017984" cy="369332"/>
          </a:xfrm>
          <a:prstGeom prst="rect">
            <a:avLst/>
          </a:prstGeom>
          <a:noFill/>
        </p:spPr>
        <p:txBody>
          <a:bodyPr wrap="square" rtlCol="0">
            <a:spAutoFit/>
          </a:bodyPr>
          <a:lstStyle/>
          <a:p>
            <a:r>
              <a:rPr lang="en-US" dirty="0">
                <a:solidFill>
                  <a:srgbClr val="FF0000"/>
                </a:solidFill>
              </a:rPr>
              <a:t>V2--DC of PWM output</a:t>
            </a:r>
          </a:p>
        </p:txBody>
      </p:sp>
      <p:sp>
        <p:nvSpPr>
          <p:cNvPr id="13" name="TextBox 12">
            <a:extLst>
              <a:ext uri="{FF2B5EF4-FFF2-40B4-BE49-F238E27FC236}">
                <a16:creationId xmlns:a16="http://schemas.microsoft.com/office/drawing/2014/main" id="{C30AAACB-DB4A-450E-B912-54BEED89C750}"/>
              </a:ext>
            </a:extLst>
          </p:cNvPr>
          <p:cNvSpPr txBox="1"/>
          <p:nvPr/>
        </p:nvSpPr>
        <p:spPr>
          <a:xfrm>
            <a:off x="3450193" y="2736386"/>
            <a:ext cx="3017984" cy="369332"/>
          </a:xfrm>
          <a:prstGeom prst="rect">
            <a:avLst/>
          </a:prstGeom>
          <a:noFill/>
        </p:spPr>
        <p:txBody>
          <a:bodyPr wrap="square" rtlCol="0">
            <a:spAutoFit/>
          </a:bodyPr>
          <a:lstStyle/>
          <a:p>
            <a:r>
              <a:rPr lang="en-US" dirty="0">
                <a:solidFill>
                  <a:srgbClr val="FF0000"/>
                </a:solidFill>
              </a:rPr>
              <a:t>Current of inductor</a:t>
            </a:r>
          </a:p>
        </p:txBody>
      </p:sp>
      <p:sp>
        <p:nvSpPr>
          <p:cNvPr id="14" name="TextBox 11">
            <a:extLst>
              <a:ext uri="{FF2B5EF4-FFF2-40B4-BE49-F238E27FC236}">
                <a16:creationId xmlns:a16="http://schemas.microsoft.com/office/drawing/2014/main" id="{A537C254-D2B6-4BD5-8FCC-A442BE2679C6}"/>
              </a:ext>
            </a:extLst>
          </p:cNvPr>
          <p:cNvSpPr txBox="1"/>
          <p:nvPr/>
        </p:nvSpPr>
        <p:spPr>
          <a:xfrm>
            <a:off x="3450193" y="3565414"/>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current</a:t>
            </a:r>
          </a:p>
        </p:txBody>
      </p:sp>
      <p:sp>
        <p:nvSpPr>
          <p:cNvPr id="15" name="TextBox 11">
            <a:extLst>
              <a:ext uri="{FF2B5EF4-FFF2-40B4-BE49-F238E27FC236}">
                <a16:creationId xmlns:a16="http://schemas.microsoft.com/office/drawing/2014/main" id="{A537C254-D2B6-4BD5-8FCC-A442BE2679C6}"/>
              </a:ext>
            </a:extLst>
          </p:cNvPr>
          <p:cNvSpPr txBox="1"/>
          <p:nvPr/>
        </p:nvSpPr>
        <p:spPr>
          <a:xfrm>
            <a:off x="3450193" y="4287341"/>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voltage</a:t>
            </a:r>
          </a:p>
        </p:txBody>
      </p:sp>
    </p:spTree>
    <p:extLst>
      <p:ext uri="{BB962C8B-B14F-4D97-AF65-F5344CB8AC3E}">
        <p14:creationId xmlns:p14="http://schemas.microsoft.com/office/powerpoint/2010/main" val="245754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752F8B-E62E-47E5-9759-C253073CBE81}"/>
              </a:ext>
            </a:extLst>
          </p:cNvPr>
          <p:cNvPicPr>
            <a:picLocks noChangeAspect="1"/>
          </p:cNvPicPr>
          <p:nvPr/>
        </p:nvPicPr>
        <p:blipFill>
          <a:blip r:embed="rId3"/>
          <a:stretch>
            <a:fillRect/>
          </a:stretch>
        </p:blipFill>
        <p:spPr>
          <a:xfrm>
            <a:off x="344592" y="1320560"/>
            <a:ext cx="10365741" cy="3652495"/>
          </a:xfrm>
          <a:prstGeom prst="rect">
            <a:avLst/>
          </a:prstGeom>
        </p:spPr>
      </p:pic>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4</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simulation results-zoom in</a:t>
            </a:r>
            <a:br>
              <a:rPr lang="en-US" dirty="0"/>
            </a:br>
            <a:r>
              <a:rPr lang="en-US" sz="1800" dirty="0">
                <a:solidFill>
                  <a:srgbClr val="0000FF"/>
                </a:solidFill>
              </a:rPr>
              <a:t>Vin=3V  V2 increase from 0.95V to 1V with 0.01V step</a:t>
            </a:r>
            <a:endParaRPr lang="en-US" dirty="0">
              <a:solidFill>
                <a:srgbClr val="FF0000"/>
              </a:solidFill>
            </a:endParaRPr>
          </a:p>
        </p:txBody>
      </p:sp>
      <p:sp>
        <p:nvSpPr>
          <p:cNvPr id="11" name="TextBox 10">
            <a:extLst>
              <a:ext uri="{FF2B5EF4-FFF2-40B4-BE49-F238E27FC236}">
                <a16:creationId xmlns:a16="http://schemas.microsoft.com/office/drawing/2014/main" id="{941A81D5-E337-4D30-9635-5BED5AB390FF}"/>
              </a:ext>
            </a:extLst>
          </p:cNvPr>
          <p:cNvSpPr txBox="1"/>
          <p:nvPr/>
        </p:nvSpPr>
        <p:spPr>
          <a:xfrm>
            <a:off x="3450194" y="1515527"/>
            <a:ext cx="2499021" cy="369332"/>
          </a:xfrm>
          <a:prstGeom prst="rect">
            <a:avLst/>
          </a:prstGeom>
          <a:noFill/>
        </p:spPr>
        <p:txBody>
          <a:bodyPr wrap="square" rtlCol="0">
            <a:spAutoFit/>
          </a:bodyPr>
          <a:lstStyle/>
          <a:p>
            <a:r>
              <a:rPr lang="en-US" dirty="0">
                <a:solidFill>
                  <a:srgbClr val="FF0000"/>
                </a:solidFill>
              </a:rPr>
              <a:t>Input voltage</a:t>
            </a:r>
          </a:p>
        </p:txBody>
      </p:sp>
      <p:sp>
        <p:nvSpPr>
          <p:cNvPr id="12" name="TextBox 11">
            <a:extLst>
              <a:ext uri="{FF2B5EF4-FFF2-40B4-BE49-F238E27FC236}">
                <a16:creationId xmlns:a16="http://schemas.microsoft.com/office/drawing/2014/main" id="{A537C254-D2B6-4BD5-8FCC-A442BE2679C6}"/>
              </a:ext>
            </a:extLst>
          </p:cNvPr>
          <p:cNvSpPr txBox="1"/>
          <p:nvPr/>
        </p:nvSpPr>
        <p:spPr>
          <a:xfrm>
            <a:off x="3450193" y="2164084"/>
            <a:ext cx="3017984" cy="369332"/>
          </a:xfrm>
          <a:prstGeom prst="rect">
            <a:avLst/>
          </a:prstGeom>
          <a:noFill/>
        </p:spPr>
        <p:txBody>
          <a:bodyPr wrap="square" rtlCol="0">
            <a:spAutoFit/>
          </a:bodyPr>
          <a:lstStyle/>
          <a:p>
            <a:r>
              <a:rPr lang="en-US" dirty="0">
                <a:solidFill>
                  <a:srgbClr val="FF0000"/>
                </a:solidFill>
              </a:rPr>
              <a:t>V2--DC of PWM output</a:t>
            </a:r>
          </a:p>
        </p:txBody>
      </p:sp>
      <p:sp>
        <p:nvSpPr>
          <p:cNvPr id="13" name="TextBox 12">
            <a:extLst>
              <a:ext uri="{FF2B5EF4-FFF2-40B4-BE49-F238E27FC236}">
                <a16:creationId xmlns:a16="http://schemas.microsoft.com/office/drawing/2014/main" id="{C30AAACB-DB4A-450E-B912-54BEED89C750}"/>
              </a:ext>
            </a:extLst>
          </p:cNvPr>
          <p:cNvSpPr txBox="1"/>
          <p:nvPr/>
        </p:nvSpPr>
        <p:spPr>
          <a:xfrm>
            <a:off x="3373190" y="2978300"/>
            <a:ext cx="3017984" cy="369332"/>
          </a:xfrm>
          <a:prstGeom prst="rect">
            <a:avLst/>
          </a:prstGeom>
          <a:noFill/>
        </p:spPr>
        <p:txBody>
          <a:bodyPr wrap="square" rtlCol="0">
            <a:spAutoFit/>
          </a:bodyPr>
          <a:lstStyle/>
          <a:p>
            <a:r>
              <a:rPr lang="en-US" dirty="0">
                <a:solidFill>
                  <a:srgbClr val="FF0000"/>
                </a:solidFill>
              </a:rPr>
              <a:t>Current of inductor</a:t>
            </a:r>
          </a:p>
        </p:txBody>
      </p:sp>
      <p:sp>
        <p:nvSpPr>
          <p:cNvPr id="14" name="TextBox 11">
            <a:extLst>
              <a:ext uri="{FF2B5EF4-FFF2-40B4-BE49-F238E27FC236}">
                <a16:creationId xmlns:a16="http://schemas.microsoft.com/office/drawing/2014/main" id="{A537C254-D2B6-4BD5-8FCC-A442BE2679C6}"/>
              </a:ext>
            </a:extLst>
          </p:cNvPr>
          <p:cNvSpPr txBox="1"/>
          <p:nvPr/>
        </p:nvSpPr>
        <p:spPr>
          <a:xfrm>
            <a:off x="3450193" y="3565414"/>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current</a:t>
            </a:r>
          </a:p>
        </p:txBody>
      </p:sp>
      <p:sp>
        <p:nvSpPr>
          <p:cNvPr id="15" name="TextBox 11">
            <a:extLst>
              <a:ext uri="{FF2B5EF4-FFF2-40B4-BE49-F238E27FC236}">
                <a16:creationId xmlns:a16="http://schemas.microsoft.com/office/drawing/2014/main" id="{A537C254-D2B6-4BD5-8FCC-A442BE2679C6}"/>
              </a:ext>
            </a:extLst>
          </p:cNvPr>
          <p:cNvSpPr txBox="1"/>
          <p:nvPr/>
        </p:nvSpPr>
        <p:spPr>
          <a:xfrm>
            <a:off x="3450193" y="4287341"/>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voltage</a:t>
            </a:r>
          </a:p>
        </p:txBody>
      </p:sp>
    </p:spTree>
    <p:extLst>
      <p:ext uri="{BB962C8B-B14F-4D97-AF65-F5344CB8AC3E}">
        <p14:creationId xmlns:p14="http://schemas.microsoft.com/office/powerpoint/2010/main" val="11396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5</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Schematic</a:t>
            </a:r>
            <a:br>
              <a:rPr lang="en-US" dirty="0"/>
            </a:br>
            <a:r>
              <a:rPr lang="en-US" sz="1800" dirty="0">
                <a:solidFill>
                  <a:srgbClr val="0000FF"/>
                </a:solidFill>
              </a:rPr>
              <a:t>Vin=2.8V  2S1P</a:t>
            </a:r>
            <a:endParaRPr lang="en-US" dirty="0">
              <a:solidFill>
                <a:srgbClr val="0000FF"/>
              </a:solidFill>
            </a:endParaRPr>
          </a:p>
        </p:txBody>
      </p:sp>
      <p:sp>
        <p:nvSpPr>
          <p:cNvPr id="9" name="TextBox 8">
            <a:extLst>
              <a:ext uri="{FF2B5EF4-FFF2-40B4-BE49-F238E27FC236}">
                <a16:creationId xmlns:a16="http://schemas.microsoft.com/office/drawing/2014/main" id="{7EBFA56D-B277-4587-A040-1FB6025962B2}"/>
              </a:ext>
            </a:extLst>
          </p:cNvPr>
          <p:cNvSpPr txBox="1"/>
          <p:nvPr/>
        </p:nvSpPr>
        <p:spPr>
          <a:xfrm>
            <a:off x="8100311" y="2208937"/>
            <a:ext cx="2499021" cy="1754326"/>
          </a:xfrm>
          <a:prstGeom prst="rect">
            <a:avLst/>
          </a:prstGeom>
          <a:noFill/>
        </p:spPr>
        <p:txBody>
          <a:bodyPr wrap="square" rtlCol="0">
            <a:spAutoFit/>
          </a:bodyPr>
          <a:lstStyle/>
          <a:p>
            <a:endParaRPr lang="en-US" dirty="0">
              <a:solidFill>
                <a:srgbClr val="0000FF"/>
              </a:solidFill>
            </a:endParaRPr>
          </a:p>
          <a:p>
            <a:r>
              <a:rPr lang="en-US" dirty="0">
                <a:solidFill>
                  <a:srgbClr val="0000FF"/>
                </a:solidFill>
              </a:rPr>
              <a:t>V15 is the DC output of PWM</a:t>
            </a:r>
          </a:p>
          <a:p>
            <a:endParaRPr lang="en-US" dirty="0">
              <a:solidFill>
                <a:srgbClr val="0000FF"/>
              </a:solidFill>
            </a:endParaRPr>
          </a:p>
          <a:p>
            <a:r>
              <a:rPr lang="en-US" dirty="0">
                <a:solidFill>
                  <a:srgbClr val="0000FF"/>
                </a:solidFill>
              </a:rPr>
              <a:t>D2-D5 as 2S1P IR LED</a:t>
            </a:r>
          </a:p>
        </p:txBody>
      </p:sp>
      <p:pic>
        <p:nvPicPr>
          <p:cNvPr id="3" name="Picture 2">
            <a:extLst>
              <a:ext uri="{FF2B5EF4-FFF2-40B4-BE49-F238E27FC236}">
                <a16:creationId xmlns:a16="http://schemas.microsoft.com/office/drawing/2014/main" id="{7FA42D51-C58E-440A-853F-017F459997EA}"/>
              </a:ext>
            </a:extLst>
          </p:cNvPr>
          <p:cNvPicPr>
            <a:picLocks noChangeAspect="1"/>
          </p:cNvPicPr>
          <p:nvPr/>
        </p:nvPicPr>
        <p:blipFill>
          <a:blip r:embed="rId3"/>
          <a:stretch>
            <a:fillRect/>
          </a:stretch>
        </p:blipFill>
        <p:spPr>
          <a:xfrm>
            <a:off x="278130" y="1834528"/>
            <a:ext cx="7632834" cy="2430020"/>
          </a:xfrm>
          <a:prstGeom prst="rect">
            <a:avLst/>
          </a:prstGeom>
        </p:spPr>
      </p:pic>
    </p:spTree>
    <p:extLst>
      <p:ext uri="{BB962C8B-B14F-4D97-AF65-F5344CB8AC3E}">
        <p14:creationId xmlns:p14="http://schemas.microsoft.com/office/powerpoint/2010/main" val="337086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6</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simulation results</a:t>
            </a:r>
            <a:br>
              <a:rPr lang="en-US" dirty="0"/>
            </a:br>
            <a:r>
              <a:rPr lang="en-US" sz="1800" dirty="0">
                <a:solidFill>
                  <a:srgbClr val="0000FF"/>
                </a:solidFill>
              </a:rPr>
              <a:t>Vin=2.8V  V15 increase from 0.95V to 0.97V with 0.01V step</a:t>
            </a:r>
            <a:endParaRPr lang="en-US" dirty="0">
              <a:solidFill>
                <a:srgbClr val="FF0000"/>
              </a:solidFill>
            </a:endParaRPr>
          </a:p>
        </p:txBody>
      </p:sp>
      <p:pic>
        <p:nvPicPr>
          <p:cNvPr id="2" name="Picture 1">
            <a:extLst>
              <a:ext uri="{FF2B5EF4-FFF2-40B4-BE49-F238E27FC236}">
                <a16:creationId xmlns:a16="http://schemas.microsoft.com/office/drawing/2014/main" id="{DEF17C32-B20A-4439-8701-847B38795FB1}"/>
              </a:ext>
            </a:extLst>
          </p:cNvPr>
          <p:cNvPicPr>
            <a:picLocks noChangeAspect="1"/>
          </p:cNvPicPr>
          <p:nvPr/>
        </p:nvPicPr>
        <p:blipFill>
          <a:blip r:embed="rId3"/>
          <a:stretch>
            <a:fillRect/>
          </a:stretch>
        </p:blipFill>
        <p:spPr>
          <a:xfrm>
            <a:off x="344592" y="1418307"/>
            <a:ext cx="10365741" cy="3335585"/>
          </a:xfrm>
          <a:prstGeom prst="rect">
            <a:avLst/>
          </a:prstGeom>
        </p:spPr>
      </p:pic>
      <p:sp>
        <p:nvSpPr>
          <p:cNvPr id="16" name="TextBox 15">
            <a:extLst>
              <a:ext uri="{FF2B5EF4-FFF2-40B4-BE49-F238E27FC236}">
                <a16:creationId xmlns:a16="http://schemas.microsoft.com/office/drawing/2014/main" id="{CA4F2673-02AA-4750-AE2E-EB79FBD1D44F}"/>
              </a:ext>
            </a:extLst>
          </p:cNvPr>
          <p:cNvSpPr txBox="1"/>
          <p:nvPr/>
        </p:nvSpPr>
        <p:spPr>
          <a:xfrm>
            <a:off x="3357059" y="1850818"/>
            <a:ext cx="3017984" cy="369332"/>
          </a:xfrm>
          <a:prstGeom prst="rect">
            <a:avLst/>
          </a:prstGeom>
          <a:noFill/>
        </p:spPr>
        <p:txBody>
          <a:bodyPr wrap="square" rtlCol="0">
            <a:spAutoFit/>
          </a:bodyPr>
          <a:lstStyle/>
          <a:p>
            <a:r>
              <a:rPr lang="en-US" dirty="0">
                <a:solidFill>
                  <a:srgbClr val="FF0000"/>
                </a:solidFill>
              </a:rPr>
              <a:t>V15--DC of PWM output</a:t>
            </a:r>
          </a:p>
        </p:txBody>
      </p:sp>
      <p:sp>
        <p:nvSpPr>
          <p:cNvPr id="17" name="TextBox 11">
            <a:extLst>
              <a:ext uri="{FF2B5EF4-FFF2-40B4-BE49-F238E27FC236}">
                <a16:creationId xmlns:a16="http://schemas.microsoft.com/office/drawing/2014/main" id="{C4438483-7C46-477F-B555-721CAF728FC7}"/>
              </a:ext>
            </a:extLst>
          </p:cNvPr>
          <p:cNvSpPr txBox="1"/>
          <p:nvPr/>
        </p:nvSpPr>
        <p:spPr>
          <a:xfrm>
            <a:off x="3357059" y="4015228"/>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current</a:t>
            </a:r>
          </a:p>
        </p:txBody>
      </p:sp>
      <p:sp>
        <p:nvSpPr>
          <p:cNvPr id="18" name="TextBox 11">
            <a:extLst>
              <a:ext uri="{FF2B5EF4-FFF2-40B4-BE49-F238E27FC236}">
                <a16:creationId xmlns:a16="http://schemas.microsoft.com/office/drawing/2014/main" id="{2AE2A627-C4C1-43B3-85B3-537D05C44E68}"/>
              </a:ext>
            </a:extLst>
          </p:cNvPr>
          <p:cNvSpPr txBox="1"/>
          <p:nvPr/>
        </p:nvSpPr>
        <p:spPr>
          <a:xfrm>
            <a:off x="3357059" y="2933023"/>
            <a:ext cx="301798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solidFill>
                  <a:srgbClr val="FF0000"/>
                </a:solidFill>
              </a:rPr>
              <a:t>Output voltage</a:t>
            </a:r>
          </a:p>
        </p:txBody>
      </p:sp>
    </p:spTree>
    <p:extLst>
      <p:ext uri="{BB962C8B-B14F-4D97-AF65-F5344CB8AC3E}">
        <p14:creationId xmlns:p14="http://schemas.microsoft.com/office/powerpoint/2010/main" val="375370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7</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simulation results-zoom in</a:t>
            </a:r>
            <a:br>
              <a:rPr lang="en-US" dirty="0"/>
            </a:br>
            <a:r>
              <a:rPr lang="en-US" sz="1800" dirty="0">
                <a:solidFill>
                  <a:srgbClr val="0000FF"/>
                </a:solidFill>
              </a:rPr>
              <a:t>Vin=2.8V  V15 increase from 0.95V to 0.97V with 0.01V step</a:t>
            </a:r>
            <a:endParaRPr lang="en-US" dirty="0">
              <a:solidFill>
                <a:srgbClr val="FF0000"/>
              </a:solidFill>
            </a:endParaRPr>
          </a:p>
        </p:txBody>
      </p:sp>
      <p:pic>
        <p:nvPicPr>
          <p:cNvPr id="3" name="Picture 2">
            <a:extLst>
              <a:ext uri="{FF2B5EF4-FFF2-40B4-BE49-F238E27FC236}">
                <a16:creationId xmlns:a16="http://schemas.microsoft.com/office/drawing/2014/main" id="{5B297996-87AA-42E5-BE26-C231FCCF6E86}"/>
              </a:ext>
            </a:extLst>
          </p:cNvPr>
          <p:cNvPicPr>
            <a:picLocks noChangeAspect="1"/>
          </p:cNvPicPr>
          <p:nvPr/>
        </p:nvPicPr>
        <p:blipFill>
          <a:blip r:embed="rId3"/>
          <a:stretch>
            <a:fillRect/>
          </a:stretch>
        </p:blipFill>
        <p:spPr>
          <a:xfrm>
            <a:off x="344592" y="1452744"/>
            <a:ext cx="10365741" cy="3266712"/>
          </a:xfrm>
          <a:prstGeom prst="rect">
            <a:avLst/>
          </a:prstGeom>
        </p:spPr>
      </p:pic>
    </p:spTree>
    <p:extLst>
      <p:ext uri="{BB962C8B-B14F-4D97-AF65-F5344CB8AC3E}">
        <p14:creationId xmlns:p14="http://schemas.microsoft.com/office/powerpoint/2010/main" val="281039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8</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simulation results-zoom in</a:t>
            </a:r>
            <a:br>
              <a:rPr lang="en-US" dirty="0"/>
            </a:br>
            <a:r>
              <a:rPr lang="en-US" sz="1800" dirty="0">
                <a:solidFill>
                  <a:srgbClr val="0000FF"/>
                </a:solidFill>
              </a:rPr>
              <a:t>Vin=2.8V  </a:t>
            </a:r>
            <a:r>
              <a:rPr lang="en-US" sz="1800" dirty="0" err="1">
                <a:solidFill>
                  <a:srgbClr val="0000FF"/>
                </a:solidFill>
              </a:rPr>
              <a:t>Iout</a:t>
            </a:r>
            <a:r>
              <a:rPr lang="en-US" sz="1800" dirty="0">
                <a:solidFill>
                  <a:srgbClr val="0000FF"/>
                </a:solidFill>
              </a:rPr>
              <a:t> and </a:t>
            </a:r>
            <a:r>
              <a:rPr lang="en-US" sz="1800" dirty="0" err="1">
                <a:solidFill>
                  <a:srgbClr val="0000FF"/>
                </a:solidFill>
              </a:rPr>
              <a:t>Vout</a:t>
            </a:r>
            <a:r>
              <a:rPr lang="en-US" sz="1800" dirty="0">
                <a:solidFill>
                  <a:srgbClr val="0000FF"/>
                </a:solidFill>
              </a:rPr>
              <a:t> ripple—</a:t>
            </a:r>
            <a:r>
              <a:rPr lang="en-US" sz="1800" dirty="0" err="1">
                <a:solidFill>
                  <a:srgbClr val="0000FF"/>
                </a:solidFill>
              </a:rPr>
              <a:t>Iout</a:t>
            </a:r>
            <a:r>
              <a:rPr lang="en-US" sz="1800" dirty="0">
                <a:solidFill>
                  <a:srgbClr val="0000FF"/>
                </a:solidFill>
              </a:rPr>
              <a:t>=350mA </a:t>
            </a:r>
            <a:r>
              <a:rPr lang="en-US" sz="1800" dirty="0" err="1">
                <a:solidFill>
                  <a:srgbClr val="0000FF"/>
                </a:solidFill>
              </a:rPr>
              <a:t>Cout_effective</a:t>
            </a:r>
            <a:r>
              <a:rPr lang="en-US" sz="1800" dirty="0">
                <a:solidFill>
                  <a:srgbClr val="0000FF"/>
                </a:solidFill>
              </a:rPr>
              <a:t>=22uF</a:t>
            </a:r>
            <a:endParaRPr lang="en-US" dirty="0">
              <a:solidFill>
                <a:srgbClr val="FF0000"/>
              </a:solidFill>
            </a:endParaRPr>
          </a:p>
        </p:txBody>
      </p:sp>
      <p:pic>
        <p:nvPicPr>
          <p:cNvPr id="2" name="Picture 1">
            <a:extLst>
              <a:ext uri="{FF2B5EF4-FFF2-40B4-BE49-F238E27FC236}">
                <a16:creationId xmlns:a16="http://schemas.microsoft.com/office/drawing/2014/main" id="{321B258A-6AE8-4991-AC77-D7339A82E088}"/>
              </a:ext>
            </a:extLst>
          </p:cNvPr>
          <p:cNvPicPr>
            <a:picLocks noChangeAspect="1"/>
          </p:cNvPicPr>
          <p:nvPr/>
        </p:nvPicPr>
        <p:blipFill>
          <a:blip r:embed="rId3"/>
          <a:stretch>
            <a:fillRect/>
          </a:stretch>
        </p:blipFill>
        <p:spPr>
          <a:xfrm>
            <a:off x="344592" y="963269"/>
            <a:ext cx="10365741" cy="4509771"/>
          </a:xfrm>
          <a:prstGeom prst="rect">
            <a:avLst/>
          </a:prstGeom>
        </p:spPr>
      </p:pic>
      <p:sp>
        <p:nvSpPr>
          <p:cNvPr id="5" name="Rectangle 4">
            <a:extLst>
              <a:ext uri="{FF2B5EF4-FFF2-40B4-BE49-F238E27FC236}">
                <a16:creationId xmlns:a16="http://schemas.microsoft.com/office/drawing/2014/main" id="{1F3AA56F-B21A-474B-9188-AAEE5D13C914}"/>
              </a:ext>
            </a:extLst>
          </p:cNvPr>
          <p:cNvSpPr/>
          <p:nvPr/>
        </p:nvSpPr>
        <p:spPr>
          <a:xfrm>
            <a:off x="711200" y="5068861"/>
            <a:ext cx="2624667" cy="280140"/>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86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9</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344592" y="854393"/>
            <a:ext cx="10365741" cy="1767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simulation results-zoom in</a:t>
            </a:r>
            <a:br>
              <a:rPr lang="en-US" dirty="0"/>
            </a:br>
            <a:r>
              <a:rPr lang="en-US" sz="1800" dirty="0">
                <a:solidFill>
                  <a:srgbClr val="0000FF"/>
                </a:solidFill>
              </a:rPr>
              <a:t>Vin=2.8V  </a:t>
            </a:r>
            <a:r>
              <a:rPr lang="en-US" sz="1800" dirty="0" err="1">
                <a:solidFill>
                  <a:srgbClr val="0000FF"/>
                </a:solidFill>
              </a:rPr>
              <a:t>Iout</a:t>
            </a:r>
            <a:r>
              <a:rPr lang="en-US" sz="1800" dirty="0">
                <a:solidFill>
                  <a:srgbClr val="0000FF"/>
                </a:solidFill>
              </a:rPr>
              <a:t> and </a:t>
            </a:r>
            <a:r>
              <a:rPr lang="en-US" sz="1800" dirty="0" err="1">
                <a:solidFill>
                  <a:srgbClr val="0000FF"/>
                </a:solidFill>
              </a:rPr>
              <a:t>Vout</a:t>
            </a:r>
            <a:r>
              <a:rPr lang="en-US" sz="1800" dirty="0">
                <a:solidFill>
                  <a:srgbClr val="0000FF"/>
                </a:solidFill>
              </a:rPr>
              <a:t> ripple—</a:t>
            </a:r>
            <a:r>
              <a:rPr lang="en-US" sz="1800" dirty="0" err="1">
                <a:solidFill>
                  <a:srgbClr val="0000FF"/>
                </a:solidFill>
              </a:rPr>
              <a:t>Iout</a:t>
            </a:r>
            <a:r>
              <a:rPr lang="en-US" sz="1800" dirty="0">
                <a:solidFill>
                  <a:srgbClr val="0000FF"/>
                </a:solidFill>
              </a:rPr>
              <a:t>=320mA </a:t>
            </a:r>
            <a:r>
              <a:rPr lang="en-US" sz="1800" dirty="0" err="1">
                <a:solidFill>
                  <a:srgbClr val="0000FF"/>
                </a:solidFill>
              </a:rPr>
              <a:t>Cout_effective</a:t>
            </a:r>
            <a:r>
              <a:rPr lang="en-US" sz="1800" dirty="0">
                <a:solidFill>
                  <a:srgbClr val="0000FF"/>
                </a:solidFill>
              </a:rPr>
              <a:t>=22uF</a:t>
            </a:r>
            <a:endParaRPr lang="en-US" dirty="0">
              <a:solidFill>
                <a:srgbClr val="FF0000"/>
              </a:solidFill>
            </a:endParaRPr>
          </a:p>
        </p:txBody>
      </p:sp>
      <p:pic>
        <p:nvPicPr>
          <p:cNvPr id="3" name="Picture 2">
            <a:extLst>
              <a:ext uri="{FF2B5EF4-FFF2-40B4-BE49-F238E27FC236}">
                <a16:creationId xmlns:a16="http://schemas.microsoft.com/office/drawing/2014/main" id="{E89187A3-F08F-4279-8C2F-BD80F7FF3D05}"/>
              </a:ext>
            </a:extLst>
          </p:cNvPr>
          <p:cNvPicPr>
            <a:picLocks noChangeAspect="1"/>
          </p:cNvPicPr>
          <p:nvPr/>
        </p:nvPicPr>
        <p:blipFill>
          <a:blip r:embed="rId3"/>
          <a:stretch>
            <a:fillRect/>
          </a:stretch>
        </p:blipFill>
        <p:spPr>
          <a:xfrm>
            <a:off x="344592" y="986554"/>
            <a:ext cx="10365741" cy="4485069"/>
          </a:xfrm>
          <a:prstGeom prst="rect">
            <a:avLst/>
          </a:prstGeom>
        </p:spPr>
      </p:pic>
      <p:sp>
        <p:nvSpPr>
          <p:cNvPr id="9" name="Rectangle 8">
            <a:extLst>
              <a:ext uri="{FF2B5EF4-FFF2-40B4-BE49-F238E27FC236}">
                <a16:creationId xmlns:a16="http://schemas.microsoft.com/office/drawing/2014/main" id="{628E8694-3614-4624-8046-D88D64F9CF53}"/>
              </a:ext>
            </a:extLst>
          </p:cNvPr>
          <p:cNvSpPr/>
          <p:nvPr/>
        </p:nvSpPr>
        <p:spPr>
          <a:xfrm>
            <a:off x="711200" y="5068861"/>
            <a:ext cx="2624667" cy="280140"/>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660967"/>
      </p:ext>
    </p:extLst>
  </p:cSld>
  <p:clrMapOvr>
    <a:masterClrMapping/>
  </p:clrMapOvr>
</p:sld>
</file>

<file path=ppt/theme/theme1.xml><?xml version="1.0" encoding="utf-8"?>
<a:theme xmlns:a="http://schemas.openxmlformats.org/drawingml/2006/main" name="FinalPowerpoint">
  <a:themeElements>
    <a:clrScheme name="Custom 7">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0000FF"/>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74277</TotalTime>
  <Words>2202</Words>
  <Application>Microsoft Office PowerPoint</Application>
  <PresentationFormat>Custom</PresentationFormat>
  <Paragraphs>129</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FinalPowerpoint</vt:lpstr>
      <vt:lpstr>       LED driver with BUBO converter         </vt:lpstr>
      <vt:lpstr>Schematic Vin=3V  2S1P</vt:lpstr>
      <vt:lpstr>simulation results Vin=3V  V2 increase from 0.95V to 1V with 0.01V step</vt:lpstr>
      <vt:lpstr>simulation results-zoom in Vin=3V  V2 increase from 0.95V to 1V with 0.01V step</vt:lpstr>
      <vt:lpstr>Schematic Vin=2.8V  2S1P</vt:lpstr>
      <vt:lpstr>simulation results Vin=2.8V  V15 increase from 0.95V to 0.97V with 0.01V step</vt:lpstr>
      <vt:lpstr>simulation results-zoom in Vin=2.8V  V15 increase from 0.95V to 0.97V with 0.01V step</vt:lpstr>
      <vt:lpstr>simulation results-zoom in Vin=2.8V  Iout and Vout ripple—Iout=350mA Cout_effective=22uF</vt:lpstr>
      <vt:lpstr>simulation results-zoom in Vin=2.8V  Iout and Vout ripple—Iout=320mA Cout_effective=22uF</vt:lpstr>
      <vt:lpstr>Schematic Vin=2.8V  2S1P</vt:lpstr>
      <vt:lpstr>simulation results-zoom in Vin=2.8V  Vdc=0.998V  Iout=12.5mA</vt:lpstr>
      <vt:lpstr>simulation results-zoom in Vin=2.8V  Vdc=0.9989V  Iout=6.5mA</vt:lpstr>
      <vt:lpstr>simulation results-zoom in Vin=2.8V  Vdc=0.9991V Iout=5.2mA</vt:lpstr>
      <vt:lpstr>simulation results-zoom in Vin=2.8V  Vdc=0.9993V  Iout=3.86mA</vt:lpstr>
      <vt:lpstr>Schematic Vin=2.8V  2S1P</vt:lpstr>
      <vt:lpstr>simulation results-zoom in Vin=2.8V  Vdc change with a slow slew rate</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FAE training</dc:title>
  <dc:creator>Timothy Hegarty</dc:creator>
  <cp:lastModifiedBy>Zhang, Tao</cp:lastModifiedBy>
  <cp:revision>1443</cp:revision>
  <dcterms:created xsi:type="dcterms:W3CDTF">2007-12-19T20:51:45Z</dcterms:created>
  <dcterms:modified xsi:type="dcterms:W3CDTF">2023-01-10T12:39:46Z</dcterms:modified>
</cp:coreProperties>
</file>