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1019" r:id="rId5"/>
    <p:sldId id="1023" r:id="rId6"/>
    <p:sldId id="1199" r:id="rId7"/>
    <p:sldId id="1200" r:id="rId8"/>
    <p:sldId id="1201" r:id="rId9"/>
    <p:sldId id="1202" r:id="rId10"/>
    <p:sldId id="1203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18">
          <p15:clr>
            <a:srgbClr val="A4A3A4"/>
          </p15:clr>
        </p15:guide>
        <p15:guide id="4" orient="horz" pos="2069">
          <p15:clr>
            <a:srgbClr val="A4A3A4"/>
          </p15:clr>
        </p15:guide>
        <p15:guide id="5" orient="horz" pos="890">
          <p15:clr>
            <a:srgbClr val="A4A3A4"/>
          </p15:clr>
        </p15:guide>
        <p15:guide id="6" orient="horz" pos="1616">
          <p15:clr>
            <a:srgbClr val="A4A3A4"/>
          </p15:clr>
        </p15:guide>
        <p15:guide id="7" orient="horz" pos="2750">
          <p15:clr>
            <a:srgbClr val="A4A3A4"/>
          </p15:clr>
        </p15:guide>
        <p15:guide id="8" pos="158">
          <p15:clr>
            <a:srgbClr val="A4A3A4"/>
          </p15:clr>
        </p15:guide>
        <p15:guide id="9" pos="385">
          <p15:clr>
            <a:srgbClr val="A4A3A4"/>
          </p15:clr>
        </p15:guide>
        <p15:guide id="10" orient="horz" pos="3566">
          <p15:clr>
            <a:srgbClr val="A4A3A4"/>
          </p15:clr>
        </p15:guide>
        <p15:guide id="11" orient="horz" pos="1480">
          <p15:clr>
            <a:srgbClr val="A4A3A4"/>
          </p15:clr>
        </p15:guide>
        <p15:guide id="12" pos="295">
          <p15:clr>
            <a:srgbClr val="A4A3A4"/>
          </p15:clr>
        </p15:guide>
        <p15:guide id="13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26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4E4E"/>
    <a:srgbClr val="0000FF"/>
    <a:srgbClr val="CC0000"/>
    <a:srgbClr val="860000"/>
    <a:srgbClr val="008000"/>
    <a:srgbClr val="E7E200"/>
    <a:srgbClr val="8F6B6B"/>
    <a:srgbClr val="220E78"/>
    <a:srgbClr val="420E0E"/>
    <a:srgbClr val="AF2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1A2FF7-A66E-41E1-B2EE-6F58206C52B9}" v="94" dt="2020-08-09T14:27:32.7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  <p:guide orient="horz" pos="618"/>
        <p:guide orient="horz" pos="2069"/>
        <p:guide orient="horz" pos="890"/>
        <p:guide orient="horz" pos="1616"/>
        <p:guide orient="horz" pos="2750"/>
        <p:guide pos="158"/>
        <p:guide pos="385"/>
        <p:guide orient="horz" pos="3566"/>
        <p:guide orient="horz" pos="1480"/>
        <p:guide pos="295"/>
        <p:guide pos="546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3DCA3-B10F-45A6-8A92-2A4B19176A57}" type="datetime1">
              <a:rPr lang="ko-KR" altLang="en-US" smtClean="0"/>
              <a:pPr/>
              <a:t>2020-08-12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2CCA1-8A82-4775-9B7D-5E906ADBCCB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530430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946FB-C7A9-489F-A87C-916CE26A6ABB}" type="datetime1">
              <a:rPr lang="ko-KR" altLang="en-US" smtClean="0"/>
              <a:pPr/>
              <a:t>2020-08-12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B85D2-C8C2-420D-8365-FA5CBEEDA63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5319017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김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그림 1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30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812" t="32921"/>
          <a:stretch/>
        </p:blipFill>
        <p:spPr>
          <a:xfrm>
            <a:off x="2" y="3064115"/>
            <a:ext cx="9143998" cy="3613410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-2412776" y="-171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11" name="순서도: 문서 10"/>
          <p:cNvSpPr/>
          <p:nvPr userDrawn="1"/>
        </p:nvSpPr>
        <p:spPr>
          <a:xfrm rot="10800000">
            <a:off x="0" y="6165304"/>
            <a:ext cx="9138948" cy="681864"/>
          </a:xfrm>
          <a:prstGeom prst="flowChartDocument">
            <a:avLst/>
          </a:prstGeom>
          <a:gradFill>
            <a:gsLst>
              <a:gs pos="80000">
                <a:schemeClr val="bg1">
                  <a:lumMod val="50000"/>
                </a:schemeClr>
              </a:gs>
              <a:gs pos="40000">
                <a:schemeClr val="bg1">
                  <a:lumMod val="75000"/>
                </a:schemeClr>
              </a:gs>
              <a:gs pos="20000">
                <a:schemeClr val="bg1">
                  <a:lumMod val="95000"/>
                </a:schemeClr>
              </a:gs>
              <a:gs pos="60000">
                <a:schemeClr val="bg1">
                  <a:lumMod val="65000"/>
                </a:schemeClr>
              </a:gs>
            </a:gsLst>
            <a:lin ang="10800000" scaled="1"/>
          </a:gra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순서도: 문서 11"/>
          <p:cNvSpPr/>
          <p:nvPr userDrawn="1"/>
        </p:nvSpPr>
        <p:spPr>
          <a:xfrm rot="10800000">
            <a:off x="683568" y="6270170"/>
            <a:ext cx="8460432" cy="587805"/>
          </a:xfrm>
          <a:prstGeom prst="flowChartDocument">
            <a:avLst/>
          </a:prstGeom>
          <a:gradFill>
            <a:gsLst>
              <a:gs pos="88000">
                <a:srgbClr val="420E0E"/>
              </a:gs>
              <a:gs pos="33000">
                <a:srgbClr val="8F6B6B"/>
              </a:gs>
              <a:gs pos="12000">
                <a:schemeClr val="bg1"/>
              </a:gs>
              <a:gs pos="56000">
                <a:srgbClr val="581010"/>
              </a:gs>
            </a:gsLst>
            <a:lin ang="108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13" name="_x206205112" descr="EMB000016f05de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96" y="6445139"/>
            <a:ext cx="1401976" cy="381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796136" y="6526777"/>
            <a:ext cx="3204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gradFill flip="none" rotWithShape="1">
                  <a:gsLst>
                    <a:gs pos="50000">
                      <a:schemeClr val="bg1">
                        <a:lumMod val="85000"/>
                      </a:schemeClr>
                    </a:gs>
                    <a:gs pos="100000">
                      <a:srgbClr val="420E0E"/>
                    </a:gs>
                    <a:gs pos="22000">
                      <a:schemeClr val="bg1"/>
                    </a:gs>
                    <a:gs pos="100000">
                      <a:srgbClr val="581010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schemeClr val="bg1">
                      <a:lumMod val="75000"/>
                      <a:alpha val="40000"/>
                    </a:schemeClr>
                  </a:outerShdw>
                </a:effectLst>
                <a:latin typeface="Segoe Script" pitchFamily="34" charset="0"/>
              </a:rPr>
              <a:t>Power</a:t>
            </a:r>
            <a:r>
              <a:rPr lang="en-US" altLang="ko-KR" sz="1400" b="1" baseline="0" dirty="0">
                <a:gradFill flip="none" rotWithShape="1">
                  <a:gsLst>
                    <a:gs pos="50000">
                      <a:schemeClr val="bg1">
                        <a:lumMod val="85000"/>
                      </a:schemeClr>
                    </a:gs>
                    <a:gs pos="100000">
                      <a:srgbClr val="420E0E"/>
                    </a:gs>
                    <a:gs pos="22000">
                      <a:schemeClr val="bg1"/>
                    </a:gs>
                    <a:gs pos="100000">
                      <a:srgbClr val="581010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schemeClr val="bg1">
                      <a:lumMod val="75000"/>
                      <a:alpha val="40000"/>
                    </a:schemeClr>
                  </a:outerShdw>
                </a:effectLst>
                <a:latin typeface="Segoe Script" pitchFamily="34" charset="0"/>
              </a:rPr>
              <a:t> Electronics Lab.</a:t>
            </a:r>
            <a:endParaRPr lang="ko-KR" altLang="en-US" sz="1400" b="1" dirty="0">
              <a:gradFill flip="none" rotWithShape="1">
                <a:gsLst>
                  <a:gs pos="50000">
                    <a:schemeClr val="bg1">
                      <a:lumMod val="85000"/>
                    </a:schemeClr>
                  </a:gs>
                  <a:gs pos="100000">
                    <a:srgbClr val="420E0E"/>
                  </a:gs>
                  <a:gs pos="22000">
                    <a:schemeClr val="bg1"/>
                  </a:gs>
                  <a:gs pos="100000">
                    <a:srgbClr val="581010"/>
                  </a:gs>
                </a:gsLst>
                <a:lin ang="5400000" scaled="1"/>
                <a:tileRect/>
              </a:gradFill>
              <a:effectLst>
                <a:outerShdw blurRad="50800" dist="38100" dir="2700000" algn="tl" rotWithShape="0">
                  <a:schemeClr val="bg1">
                    <a:lumMod val="75000"/>
                    <a:alpha val="40000"/>
                  </a:schemeClr>
                </a:outerShdw>
              </a:effectLst>
              <a:latin typeface="Segoe Script" pitchFamily="34" charset="0"/>
            </a:endParaRPr>
          </a:p>
        </p:txBody>
      </p:sp>
      <p:sp>
        <p:nvSpPr>
          <p:cNvPr id="15" name="텍스트 개체 틀 4"/>
          <p:cNvSpPr>
            <a:spLocks noGrp="1"/>
          </p:cNvSpPr>
          <p:nvPr>
            <p:ph type="body" sz="quarter" idx="11"/>
          </p:nvPr>
        </p:nvSpPr>
        <p:spPr>
          <a:xfrm>
            <a:off x="1115616" y="1052736"/>
            <a:ext cx="7128792" cy="1727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18" name="순서도: 문서 17"/>
          <p:cNvSpPr/>
          <p:nvPr userDrawn="1"/>
        </p:nvSpPr>
        <p:spPr>
          <a:xfrm>
            <a:off x="413793" y="2924944"/>
            <a:ext cx="8316416" cy="45719"/>
          </a:xfrm>
          <a:prstGeom prst="flowChartDocument">
            <a:avLst/>
          </a:prstGeom>
          <a:gradFill>
            <a:gsLst>
              <a:gs pos="50000">
                <a:srgbClr val="420E0E"/>
              </a:gs>
              <a:gs pos="25000">
                <a:srgbClr val="8F6B6B"/>
              </a:gs>
              <a:gs pos="75000">
                <a:srgbClr val="835757"/>
              </a:gs>
              <a:gs pos="90000">
                <a:schemeClr val="bg1"/>
              </a:gs>
              <a:gs pos="10000">
                <a:schemeClr val="bg1"/>
              </a:gs>
              <a:gs pos="60000">
                <a:srgbClr val="4D0F0F"/>
              </a:gs>
              <a:gs pos="40000">
                <a:srgbClr val="581010"/>
              </a:gs>
            </a:gsLst>
            <a:lin ang="10800000" scaled="1"/>
          </a:gra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78582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79FF-728E-4EAF-BE1A-53E5AFBF69B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7336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79FF-728E-4EAF-BE1A-53E5AFBF69B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42697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179512" y="0"/>
            <a:ext cx="8784976" cy="534690"/>
          </a:xfrm>
          <a:prstGeom prst="rect">
            <a:avLst/>
          </a:prstGeom>
        </p:spPr>
        <p:txBody>
          <a:bodyPr>
            <a:normAutofit/>
          </a:bodyPr>
          <a:lstStyle>
            <a:lvl1pPr algn="just">
              <a:defRPr sz="2000" baseline="0">
                <a:solidFill>
                  <a:srgbClr val="860000"/>
                </a:solidFill>
                <a:latin typeface="+mj-ea"/>
                <a:ea typeface="+mj-ea"/>
                <a:cs typeface="Ebrima" pitchFamily="2" charset="0"/>
              </a:defRPr>
            </a:lvl1pPr>
          </a:lstStyle>
          <a:p>
            <a:r>
              <a:rPr lang="ko-KR" altLang="en-US"/>
              <a:t>마스터 제목 스타일 편집</a:t>
            </a:r>
            <a:r>
              <a:rPr lang="en-US" altLang="ko-KR"/>
              <a:t>44</a:t>
            </a:r>
            <a:endParaRPr lang="ko-KR" altLang="en-US"/>
          </a:p>
        </p:txBody>
      </p:sp>
      <p:sp>
        <p:nvSpPr>
          <p:cNvPr id="3" name="슬라이드 번호 개체 틀 4"/>
          <p:cNvSpPr txBox="1">
            <a:spLocks/>
          </p:cNvSpPr>
          <p:nvPr userDrawn="1"/>
        </p:nvSpPr>
        <p:spPr>
          <a:xfrm>
            <a:off x="7923401" y="29148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ko-KR"/>
            </a:defPPr>
            <a:lvl1pPr marL="0" algn="l" defTabSz="914400" rtl="0" eaLnBrk="1" latinLnBrk="1" hangingPunct="1">
              <a:defRPr sz="2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1529117-02E3-4A7A-89BD-2D59E6768FD6}" type="slidenum">
              <a:rPr lang="ko-KR" altLang="en-US" b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pPr/>
              <a:t>‹#›</a:t>
            </a:fld>
            <a:r>
              <a:rPr lang="en-US" altLang="ko-KR" sz="1800" b="1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/18</a:t>
            </a:r>
            <a:endParaRPr lang="en-US" altLang="ko-KR" sz="1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endParaRPr lang="en-US" altLang="ko-KR" sz="1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44065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79FF-728E-4EAF-BE1A-53E5AFBF69B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54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79FF-728E-4EAF-BE1A-53E5AFBF69B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63227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79FF-728E-4EAF-BE1A-53E5AFBF69B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8462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79FF-728E-4EAF-BE1A-53E5AFBF69B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43920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79FF-728E-4EAF-BE1A-53E5AFBF69B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7059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79FF-728E-4EAF-BE1A-53E5AFBF69B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9164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79FF-728E-4EAF-BE1A-53E5AFBF69B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19213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순서도: 문서 17"/>
          <p:cNvSpPr/>
          <p:nvPr/>
        </p:nvSpPr>
        <p:spPr>
          <a:xfrm>
            <a:off x="4" y="487063"/>
            <a:ext cx="7884364" cy="63007"/>
          </a:xfrm>
          <a:prstGeom prst="flowChartDocument">
            <a:avLst/>
          </a:prstGeom>
          <a:gradFill>
            <a:gsLst>
              <a:gs pos="80000">
                <a:schemeClr val="bg1">
                  <a:lumMod val="50000"/>
                </a:schemeClr>
              </a:gs>
              <a:gs pos="40000">
                <a:schemeClr val="bg1">
                  <a:lumMod val="75000"/>
                </a:schemeClr>
              </a:gs>
              <a:gs pos="25000">
                <a:schemeClr val="bg1">
                  <a:lumMod val="95000"/>
                </a:schemeClr>
              </a:gs>
              <a:gs pos="60000">
                <a:schemeClr val="bg1">
                  <a:lumMod val="6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순서도: 문서 15"/>
          <p:cNvSpPr/>
          <p:nvPr/>
        </p:nvSpPr>
        <p:spPr>
          <a:xfrm rot="10800000">
            <a:off x="0" y="6165304"/>
            <a:ext cx="9138948" cy="681864"/>
          </a:xfrm>
          <a:prstGeom prst="flowChartDocument">
            <a:avLst/>
          </a:prstGeom>
          <a:gradFill>
            <a:gsLst>
              <a:gs pos="80000">
                <a:schemeClr val="bg1">
                  <a:lumMod val="50000"/>
                </a:schemeClr>
              </a:gs>
              <a:gs pos="40000">
                <a:schemeClr val="bg1">
                  <a:lumMod val="75000"/>
                </a:schemeClr>
              </a:gs>
              <a:gs pos="20000">
                <a:schemeClr val="bg1">
                  <a:lumMod val="95000"/>
                </a:schemeClr>
              </a:gs>
              <a:gs pos="60000">
                <a:schemeClr val="bg1">
                  <a:lumMod val="65000"/>
                </a:schemeClr>
              </a:gs>
            </a:gsLst>
            <a:lin ang="10800000" scaled="1"/>
          </a:gradFill>
          <a:ln>
            <a:noFill/>
          </a:ln>
          <a:effectLst>
            <a:outerShdw blurRad="50800" dist="38100" dir="18900000" sx="97000" sy="97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순서도: 문서 10"/>
          <p:cNvSpPr/>
          <p:nvPr/>
        </p:nvSpPr>
        <p:spPr>
          <a:xfrm rot="10800000">
            <a:off x="683568" y="6270170"/>
            <a:ext cx="8460432" cy="587805"/>
          </a:xfrm>
          <a:prstGeom prst="flowChartDocument">
            <a:avLst/>
          </a:prstGeom>
          <a:gradFill>
            <a:gsLst>
              <a:gs pos="88000">
                <a:srgbClr val="420E0E"/>
              </a:gs>
              <a:gs pos="33000">
                <a:srgbClr val="8F6B6B"/>
              </a:gs>
              <a:gs pos="12000">
                <a:schemeClr val="bg1"/>
              </a:gs>
              <a:gs pos="56000">
                <a:srgbClr val="581010"/>
              </a:gs>
            </a:gsLst>
            <a:lin ang="108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826418" y="32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Magneto" pitchFamily="82" charset="0"/>
              </a:defRPr>
            </a:lvl1pPr>
          </a:lstStyle>
          <a:p>
            <a:fld id="{B16D79FF-728E-4EAF-BE1A-53E5AFBF69B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pic>
        <p:nvPicPr>
          <p:cNvPr id="8" name="_x206205112" descr="EMB000016f05de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96" y="6445139"/>
            <a:ext cx="1401976" cy="381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796136" y="6526777"/>
            <a:ext cx="3204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gradFill flip="none" rotWithShape="1">
                  <a:gsLst>
                    <a:gs pos="50000">
                      <a:schemeClr val="bg1">
                        <a:lumMod val="85000"/>
                      </a:schemeClr>
                    </a:gs>
                    <a:gs pos="100000">
                      <a:srgbClr val="420E0E"/>
                    </a:gs>
                    <a:gs pos="22000">
                      <a:schemeClr val="bg1"/>
                    </a:gs>
                    <a:gs pos="100000">
                      <a:srgbClr val="581010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schemeClr val="bg1">
                      <a:lumMod val="75000"/>
                      <a:alpha val="40000"/>
                    </a:schemeClr>
                  </a:outerShdw>
                </a:effectLst>
                <a:latin typeface="Segoe Script" pitchFamily="34" charset="0"/>
              </a:rPr>
              <a:t>Power</a:t>
            </a:r>
            <a:r>
              <a:rPr lang="en-US" altLang="ko-KR" sz="1400" b="1" baseline="0" dirty="0">
                <a:gradFill flip="none" rotWithShape="1">
                  <a:gsLst>
                    <a:gs pos="50000">
                      <a:schemeClr val="bg1">
                        <a:lumMod val="85000"/>
                      </a:schemeClr>
                    </a:gs>
                    <a:gs pos="100000">
                      <a:srgbClr val="420E0E"/>
                    </a:gs>
                    <a:gs pos="22000">
                      <a:schemeClr val="bg1"/>
                    </a:gs>
                    <a:gs pos="100000">
                      <a:srgbClr val="581010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schemeClr val="bg1">
                      <a:lumMod val="75000"/>
                      <a:alpha val="40000"/>
                    </a:schemeClr>
                  </a:outerShdw>
                </a:effectLst>
                <a:latin typeface="Segoe Script" pitchFamily="34" charset="0"/>
              </a:rPr>
              <a:t> Electronics Lab.</a:t>
            </a:r>
            <a:endParaRPr lang="ko-KR" altLang="en-US" sz="1400" b="1" dirty="0">
              <a:gradFill flip="none" rotWithShape="1">
                <a:gsLst>
                  <a:gs pos="50000">
                    <a:schemeClr val="bg1">
                      <a:lumMod val="85000"/>
                    </a:schemeClr>
                  </a:gs>
                  <a:gs pos="100000">
                    <a:srgbClr val="420E0E"/>
                  </a:gs>
                  <a:gs pos="22000">
                    <a:schemeClr val="bg1"/>
                  </a:gs>
                  <a:gs pos="100000">
                    <a:srgbClr val="581010"/>
                  </a:gs>
                </a:gsLst>
                <a:lin ang="5400000" scaled="1"/>
                <a:tileRect/>
              </a:gradFill>
              <a:effectLst>
                <a:outerShdw blurRad="50800" dist="38100" dir="2700000" algn="tl" rotWithShape="0">
                  <a:schemeClr val="bg1">
                    <a:lumMod val="75000"/>
                    <a:alpha val="40000"/>
                  </a:schemeClr>
                </a:outerShdw>
              </a:effectLst>
              <a:latin typeface="Segoe Script" pitchFamily="34" charset="0"/>
            </a:endParaRPr>
          </a:p>
        </p:txBody>
      </p:sp>
      <p:sp>
        <p:nvSpPr>
          <p:cNvPr id="17" name="순서도: 문서 16"/>
          <p:cNvSpPr/>
          <p:nvPr/>
        </p:nvSpPr>
        <p:spPr>
          <a:xfrm>
            <a:off x="0" y="476672"/>
            <a:ext cx="9144000" cy="45719"/>
          </a:xfrm>
          <a:prstGeom prst="flowChartDocument">
            <a:avLst/>
          </a:prstGeom>
          <a:gradFill>
            <a:gsLst>
              <a:gs pos="88000">
                <a:srgbClr val="420E0E"/>
              </a:gs>
              <a:gs pos="33000">
                <a:srgbClr val="8F6B6B"/>
              </a:gs>
              <a:gs pos="12000">
                <a:schemeClr val="bg1"/>
              </a:gs>
              <a:gs pos="56000">
                <a:srgbClr val="581010"/>
              </a:gs>
            </a:gsLst>
            <a:lin ang="108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34003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-123733" y="1052736"/>
            <a:ext cx="9252520" cy="716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맑은 고딕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맑은 고딕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맑은 고딕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맑은 고딕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맑은 고딕" pitchFamily="50" charset="-127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kumimoji="0" lang="en-US" altLang="ko-KR" sz="3200" dirty="0">
                <a:latin typeface="+mj-ea"/>
                <a:ea typeface="+mj-ea"/>
              </a:rPr>
              <a:t>UV LED</a:t>
            </a:r>
            <a:r>
              <a:rPr kumimoji="0" lang="ko-KR" altLang="en-US" sz="3200" dirty="0">
                <a:latin typeface="+mj-ea"/>
                <a:ea typeface="+mj-ea"/>
              </a:rPr>
              <a:t> </a:t>
            </a:r>
            <a:r>
              <a:rPr kumimoji="0" lang="en-US" altLang="ko-KR" sz="3200" dirty="0">
                <a:latin typeface="+mj-ea"/>
                <a:ea typeface="+mj-ea"/>
              </a:rPr>
              <a:t>Driver</a:t>
            </a:r>
            <a:r>
              <a:rPr kumimoji="0" lang="ko-KR" altLang="en-US" sz="3200" dirty="0">
                <a:latin typeface="+mj-ea"/>
                <a:ea typeface="+mj-ea"/>
              </a:rPr>
              <a:t> 진행 보고</a:t>
            </a:r>
            <a:endParaRPr kumimoji="0" lang="en-US" altLang="ko-KR" sz="3200" dirty="0">
              <a:latin typeface="+mj-ea"/>
              <a:ea typeface="+mj-ea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-108520" y="3671732"/>
            <a:ext cx="9144000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맑은 고딕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맑은 고딕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맑은 고딕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맑은 고딕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맑은 고딕" pitchFamily="50" charset="-127"/>
              </a:defRPr>
            </a:lvl9pPr>
          </a:lstStyle>
          <a:p>
            <a:pPr algn="ctr" eaLnBrk="1" hangingPunct="1"/>
            <a:r>
              <a:rPr kumimoji="0" lang="en-US" altLang="ko-KR" b="1" dirty="0">
                <a:ea typeface="나눔고딕 ExtraBold"/>
              </a:rPr>
              <a:t>2020. 08. 10 </a:t>
            </a:r>
          </a:p>
          <a:p>
            <a:pPr algn="ctr" eaLnBrk="1" hangingPunct="1"/>
            <a:endParaRPr kumimoji="0" lang="en-US" altLang="ko-KR" dirty="0">
              <a:latin typeface="나눔고딕 ExtraBold" pitchFamily="50" charset="-127"/>
              <a:ea typeface="나눔고딕 ExtraBold"/>
            </a:endParaRPr>
          </a:p>
          <a:p>
            <a:pPr algn="ctr" eaLnBrk="1" hangingPunct="1"/>
            <a:endParaRPr kumimoji="0" lang="en-US" altLang="ko-KR" dirty="0">
              <a:latin typeface="나눔고딕 ExtraBold" pitchFamily="50" charset="-127"/>
              <a:ea typeface="나눔고딕 ExtraBold"/>
            </a:endParaRPr>
          </a:p>
          <a:p>
            <a:pPr algn="ctr" eaLnBrk="1" hangingPunct="1"/>
            <a:r>
              <a:rPr kumimoji="0" lang="ko-KR" altLang="en-US" sz="3200" b="1" dirty="0">
                <a:latin typeface="나눔고딕 ExtraBold" pitchFamily="50" charset="-127"/>
                <a:ea typeface="나눔고딕 ExtraBold"/>
              </a:rPr>
              <a:t>한국교통대학교</a:t>
            </a:r>
            <a:endParaRPr kumimoji="0" lang="en-US" altLang="ko-KR" sz="3200" b="1" dirty="0">
              <a:latin typeface="나눔고딕 ExtraBold" pitchFamily="50" charset="-127"/>
              <a:ea typeface="나눔고딕 ExtraBold"/>
            </a:endParaRPr>
          </a:p>
        </p:txBody>
      </p:sp>
    </p:spTree>
    <p:extLst>
      <p:ext uri="{BB962C8B-B14F-4D97-AF65-F5344CB8AC3E}">
        <p14:creationId xmlns:p14="http://schemas.microsoft.com/office/powerpoint/2010/main" val="204958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704F39B5-D06E-4754-B0B9-D69670E5E1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89" y="1197893"/>
            <a:ext cx="7944959" cy="3905795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Pspice</a:t>
            </a:r>
            <a:r>
              <a:rPr lang="en-US" altLang="ko-KR" dirty="0"/>
              <a:t> simulation circuit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F5E8AC8-8819-45B6-8B29-75FCC7BD455C}"/>
                  </a:ext>
                </a:extLst>
              </p:cNvPr>
              <p:cNvSpPr txBox="1"/>
              <p:nvPr/>
            </p:nvSpPr>
            <p:spPr>
              <a:xfrm>
                <a:off x="7289210" y="534690"/>
                <a:ext cx="2696210" cy="26161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sz="1600" dirty="0"/>
                  <a:t>Parameter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𝑂𝐹𝐹</m:t>
                        </m:r>
                      </m:sub>
                    </m:sSub>
                    <m:r>
                      <a:rPr lang="en-US" altLang="ko-KR" sz="1600" b="0" i="1" smtClean="0">
                        <a:latin typeface="Cambria Math" panose="02040503050406030204" pitchFamily="18" charset="0"/>
                      </a:rPr>
                      <m:t>=15</m:t>
                    </m:r>
                    <m:r>
                      <a:rPr lang="en-US" altLang="ko-KR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m:rPr>
                        <m:sty m:val="p"/>
                      </m:rPr>
                      <a:rPr lang="el-GR" altLang="ko-KR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altLang="ko-KR" sz="1600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𝑂𝐹𝐹</m:t>
                        </m:r>
                      </m:sub>
                    </m:sSub>
                    <m:r>
                      <a:rPr lang="en-US" altLang="ko-KR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sz="1600" b="0" i="1" smtClean="0">
                        <a:latin typeface="Cambria Math" panose="02040503050406030204" pitchFamily="18" charset="0"/>
                      </a:rPr>
                      <m:t>470</m:t>
                    </m:r>
                    <m:r>
                      <a:rPr lang="en-US" altLang="ko-KR" sz="1600" b="0" i="1" smtClean="0">
                        <a:latin typeface="Cambria Math" panose="02040503050406030204" pitchFamily="18" charset="0"/>
                      </a:rPr>
                      <m:t>𝑝𝐹</m:t>
                    </m:r>
                  </m:oMath>
                </a14:m>
                <a:r>
                  <a:rPr lang="ko-KR" altLang="en-US" sz="1600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𝑠𝑤</m:t>
                        </m:r>
                      </m:sub>
                    </m:sSub>
                    <m:r>
                      <a:rPr lang="en-US" altLang="ko-KR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sz="1600" b="0" i="1" smtClean="0">
                        <a:latin typeface="Cambria Math" panose="02040503050406030204" pitchFamily="18" charset="0"/>
                      </a:rPr>
                      <m:t>506</m:t>
                    </m:r>
                    <m:r>
                      <a:rPr lang="en-US" altLang="ko-KR" sz="16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ko-KR" sz="1600" b="0" i="1" smtClean="0">
                        <a:latin typeface="Cambria Math" panose="02040503050406030204" pitchFamily="18" charset="0"/>
                      </a:rPr>
                      <m:t>𝐻𝑧</m:t>
                    </m:r>
                  </m:oMath>
                </a14:m>
                <a:r>
                  <a:rPr lang="ko-KR" altLang="en-US" sz="1600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sz="1600" b="0" i="1" smtClean="0">
                        <a:latin typeface="Cambria Math" panose="02040503050406030204" pitchFamily="18" charset="0"/>
                      </a:rPr>
                      <m:t>95</m:t>
                    </m:r>
                    <m:r>
                      <m:rPr>
                        <m:sty m:val="p"/>
                      </m:rPr>
                      <a:rPr lang="en-US" altLang="ko-KR" sz="1600" b="0" i="0" smtClean="0">
                        <a:latin typeface="Cambria Math" panose="02040503050406030204" pitchFamily="18" charset="0"/>
                      </a:rPr>
                      <m:t>uH</m:t>
                    </m:r>
                  </m:oMath>
                </a14:m>
                <a:r>
                  <a:rPr lang="ko-KR" altLang="en-US" sz="1600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𝑂</m:t>
                        </m:r>
                      </m:sub>
                    </m:sSub>
                    <m:r>
                      <a:rPr lang="en-US" altLang="ko-KR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sz="1600" b="0" i="1" smtClean="0">
                        <a:latin typeface="Cambria Math" panose="02040503050406030204" pitchFamily="18" charset="0"/>
                      </a:rPr>
                      <m:t>27</m:t>
                    </m:r>
                    <m:r>
                      <a:rPr lang="en-US" altLang="ko-KR" sz="1600" b="0" i="1" smtClean="0">
                        <a:latin typeface="Cambria Math" panose="02040503050406030204" pitchFamily="18" charset="0"/>
                      </a:rPr>
                      <m:t>𝑢𝐹</m:t>
                    </m:r>
                  </m:oMath>
                </a14:m>
                <a:r>
                  <a:rPr lang="ko-KR" altLang="en-US" sz="1600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𝑠𝑛𝑠</m:t>
                        </m:r>
                      </m:sub>
                    </m:sSub>
                    <m:r>
                      <a:rPr lang="en-US" altLang="ko-KR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sz="1600" b="0" i="1" smtClean="0">
                        <a:latin typeface="Cambria Math" panose="02040503050406030204" pitchFamily="18" charset="0"/>
                      </a:rPr>
                      <m:t>0.25</m:t>
                    </m:r>
                    <m:r>
                      <m:rPr>
                        <m:sty m:val="p"/>
                      </m:rPr>
                      <a:rPr lang="el-GR" altLang="ko-K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ko-KR" altLang="en-US" sz="1600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</m:sub>
                    </m:sSub>
                    <m:r>
                      <a:rPr lang="en-US" altLang="ko-KR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sz="1600" b="0" i="1" smtClean="0">
                        <a:latin typeface="Cambria Math" panose="02040503050406030204" pitchFamily="18" charset="0"/>
                      </a:rPr>
                      <m:t>1.8</m:t>
                    </m:r>
                    <m:r>
                      <a:rPr lang="en-US" altLang="ko-KR" sz="1600" b="0" i="1" smtClean="0">
                        <a:latin typeface="Cambria Math" panose="02040503050406030204" pitchFamily="18" charset="0"/>
                      </a:rPr>
                      <m:t>𝑢𝐹</m:t>
                    </m:r>
                  </m:oMath>
                </a14:m>
                <a:r>
                  <a:rPr lang="ko-KR" altLang="en-US" sz="1600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𝑢𝑣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sz="1600" b="0" i="1" smtClean="0">
                        <a:latin typeface="Cambria Math" panose="02040503050406030204" pitchFamily="18" charset="0"/>
                      </a:rPr>
                      <m:t>7.87</m:t>
                    </m:r>
                    <m:r>
                      <a:rPr lang="en-US" altLang="ko-KR" sz="1600" i="1">
                        <a:latin typeface="Cambria Math" panose="02040503050406030204" pitchFamily="18" charset="0"/>
                      </a:rPr>
                      <m:t>𝑘</m:t>
                    </m:r>
                    <m:r>
                      <m:rPr>
                        <m:sty m:val="p"/>
                      </m:rPr>
                      <a:rPr lang="el-GR" altLang="ko-K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ko-KR" altLang="en-US" sz="1600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𝑢𝑣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sz="1600" b="0" i="1" smtClean="0">
                        <a:latin typeface="Cambria Math" panose="02040503050406030204" pitchFamily="18" charset="0"/>
                      </a:rPr>
                      <m:t>51</m:t>
                    </m:r>
                    <m:r>
                      <a:rPr lang="en-US" altLang="ko-KR" sz="1600" i="1">
                        <a:latin typeface="Cambria Math" panose="02040503050406030204" pitchFamily="18" charset="0"/>
                      </a:rPr>
                      <m:t>𝑘</m:t>
                    </m:r>
                    <m:r>
                      <m:rPr>
                        <m:sty m:val="p"/>
                      </m:rPr>
                      <a:rPr lang="el-GR" altLang="ko-K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altLang="ko-KR" sz="1600" dirty="0"/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F5E8AC8-8819-45B6-8B29-75FCC7BD45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9210" y="534690"/>
                <a:ext cx="2696210" cy="2616101"/>
              </a:xfrm>
              <a:prstGeom prst="rect">
                <a:avLst/>
              </a:prstGeom>
              <a:blipFill>
                <a:blip r:embed="rId3"/>
                <a:stretch>
                  <a:fillRect l="-905" t="-93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4281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result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89691F-EBB6-4725-A9CC-5CEC4C89FC91}"/>
              </a:ext>
            </a:extLst>
          </p:cNvPr>
          <p:cNvSpPr txBox="1"/>
          <p:nvPr/>
        </p:nvSpPr>
        <p:spPr>
          <a:xfrm>
            <a:off x="179512" y="656948"/>
            <a:ext cx="794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 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8398E2B6-3189-400A-AE5D-4DE9CA4252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90540"/>
            <a:ext cx="9144000" cy="3329175"/>
          </a:xfrm>
          <a:prstGeom prst="rect">
            <a:avLst/>
          </a:prstGeom>
        </p:spPr>
      </p:pic>
      <p:sp>
        <p:nvSpPr>
          <p:cNvPr id="7" name="타원 6">
            <a:extLst>
              <a:ext uri="{FF2B5EF4-FFF2-40B4-BE49-F238E27FC236}">
                <a16:creationId xmlns:a16="http://schemas.microsoft.com/office/drawing/2014/main" id="{2E902A6E-1799-4B88-A781-09A6E4985229}"/>
              </a:ext>
            </a:extLst>
          </p:cNvPr>
          <p:cNvSpPr/>
          <p:nvPr/>
        </p:nvSpPr>
        <p:spPr>
          <a:xfrm>
            <a:off x="0" y="2325950"/>
            <a:ext cx="408373" cy="3693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0641EE-CFD5-43DD-BE52-FE15D23BD00D}"/>
              </a:ext>
            </a:extLst>
          </p:cNvPr>
          <p:cNvSpPr txBox="1"/>
          <p:nvPr/>
        </p:nvSpPr>
        <p:spPr>
          <a:xfrm>
            <a:off x="6452158" y="1375784"/>
            <a:ext cx="25834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Running time : 700us</a:t>
            </a:r>
          </a:p>
          <a:p>
            <a:r>
              <a:rPr lang="en-US" altLang="ko-KR" dirty="0"/>
              <a:t>Rising time : 500us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93749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result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60AB69-5755-423F-894A-839DD3A993B6}"/>
                  </a:ext>
                </a:extLst>
              </p:cNvPr>
              <p:cNvSpPr txBox="1"/>
              <p:nvPr/>
            </p:nvSpPr>
            <p:spPr>
              <a:xfrm>
                <a:off x="5255581" y="5157926"/>
                <a:ext cx="379964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𝑃𝑒𝑟𝑖𝑜𝑑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 :0.503</m:t>
                    </m:r>
                    <m:r>
                      <a:rPr lang="ko-KR" altLang="en-US" i="1" dirty="0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altLang="ko-K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ko-KR" b="0" i="1" dirty="0" smtClean="0">
                        <a:latin typeface="Cambria Math" panose="02040503050406030204" pitchFamily="18" charset="0"/>
                      </a:rPr>
                      <m:t>𝐹𝐹</m:t>
                    </m:r>
                    <m:r>
                      <a:rPr lang="en-US" altLang="ko-KR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𝑡𝑖𝑚𝑒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 :0.447 </m:t>
                    </m:r>
                    <m:r>
                      <a:rPr lang="ko-KR" altLang="en-US" i="1" dirty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ko-KR" i="1" dirty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60AB69-5755-423F-894A-839DD3A993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5581" y="5157926"/>
                <a:ext cx="3799643" cy="646331"/>
              </a:xfrm>
              <a:prstGeom prst="rect">
                <a:avLst/>
              </a:prstGeom>
              <a:blipFill>
                <a:blip r:embed="rId2"/>
                <a:stretch>
                  <a:fillRect l="-963" t="-943" b="-1132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7F1041F7-CA3B-44F0-AFB1-8514D8649385}"/>
              </a:ext>
            </a:extLst>
          </p:cNvPr>
          <p:cNvSpPr txBox="1"/>
          <p:nvPr/>
        </p:nvSpPr>
        <p:spPr>
          <a:xfrm>
            <a:off x="88777" y="621437"/>
            <a:ext cx="2885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Time : 0s</a:t>
            </a:r>
            <a:endParaRPr lang="ko-KR" altLang="en-US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B2EDE3AB-D54E-41F5-AF53-3279D7E9B6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44448"/>
            <a:ext cx="9144000" cy="3529911"/>
          </a:xfrm>
          <a:prstGeom prst="rect">
            <a:avLst/>
          </a:prstGeom>
        </p:spPr>
      </p:pic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F51E191A-8998-4834-BC99-2E39DEEC6D43}"/>
              </a:ext>
            </a:extLst>
          </p:cNvPr>
          <p:cNvCxnSpPr/>
          <p:nvPr/>
        </p:nvCxnSpPr>
        <p:spPr>
          <a:xfrm>
            <a:off x="878889" y="1344448"/>
            <a:ext cx="0" cy="32896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5188FEBD-D2DB-4B4B-9F33-1EA720B6ED19}"/>
              </a:ext>
            </a:extLst>
          </p:cNvPr>
          <p:cNvCxnSpPr/>
          <p:nvPr/>
        </p:nvCxnSpPr>
        <p:spPr>
          <a:xfrm>
            <a:off x="1695635" y="1344448"/>
            <a:ext cx="0" cy="32896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04BA9487-7EE3-4EB5-A812-3ABA0FF5338D}"/>
              </a:ext>
            </a:extLst>
          </p:cNvPr>
          <p:cNvCxnSpPr/>
          <p:nvPr/>
        </p:nvCxnSpPr>
        <p:spPr>
          <a:xfrm>
            <a:off x="878889" y="1811045"/>
            <a:ext cx="816746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4360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result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60AB69-5755-423F-894A-839DD3A993B6}"/>
                  </a:ext>
                </a:extLst>
              </p:cNvPr>
              <p:cNvSpPr txBox="1"/>
              <p:nvPr/>
            </p:nvSpPr>
            <p:spPr>
              <a:xfrm>
                <a:off x="5246703" y="4687409"/>
                <a:ext cx="379964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𝑃𝑒𝑟𝑖𝑜𝑑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 :1.65</m:t>
                    </m:r>
                    <m:r>
                      <a:rPr lang="ko-KR" altLang="en-US" i="1" dirty="0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altLang="ko-K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ko-KR" b="0" i="1" dirty="0" smtClean="0">
                        <a:latin typeface="Cambria Math" panose="02040503050406030204" pitchFamily="18" charset="0"/>
                      </a:rPr>
                      <m:t>𝐹𝐹</m:t>
                    </m:r>
                    <m:r>
                      <a:rPr lang="en-US" altLang="ko-KR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𝑡𝑖𝑚𝑒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 :0.745 </m:t>
                    </m:r>
                    <m:r>
                      <a:rPr lang="ko-KR" altLang="en-US" i="1" dirty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ko-KR" i="1" dirty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60AB69-5755-423F-894A-839DD3A993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6703" y="4687409"/>
                <a:ext cx="3799643" cy="646331"/>
              </a:xfrm>
              <a:prstGeom prst="rect">
                <a:avLst/>
              </a:prstGeom>
              <a:blipFill>
                <a:blip r:embed="rId2"/>
                <a:stretch>
                  <a:fillRect l="-1124" t="-1887" b="-1132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7B1AFAD-017F-4A41-B00C-0A76FFC6B947}"/>
                  </a:ext>
                </a:extLst>
              </p:cNvPr>
              <p:cNvSpPr txBox="1"/>
              <p:nvPr/>
            </p:nvSpPr>
            <p:spPr>
              <a:xfrm>
                <a:off x="88777" y="621437"/>
                <a:ext cx="288524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𝑇𝑖𝑚𝑒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 : 200</m:t>
                    </m:r>
                    <m:r>
                      <a:rPr lang="ko-KR" altLang="en-US" i="1" dirty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ko-KR" altLang="en-US" dirty="0"/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7B1AFAD-017F-4A41-B00C-0A76FFC6B9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77" y="621437"/>
                <a:ext cx="2885242" cy="369332"/>
              </a:xfrm>
              <a:prstGeom prst="rect">
                <a:avLst/>
              </a:prstGeom>
              <a:blipFill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그림 2">
            <a:extLst>
              <a:ext uri="{FF2B5EF4-FFF2-40B4-BE49-F238E27FC236}">
                <a16:creationId xmlns:a16="http://schemas.microsoft.com/office/drawing/2014/main" id="{8CB65B1D-08B1-45D6-A57F-EF3CA2AF47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178996"/>
            <a:ext cx="9144000" cy="3292644"/>
          </a:xfrm>
          <a:prstGeom prst="rect">
            <a:avLst/>
          </a:prstGeom>
        </p:spPr>
      </p:pic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49B03F40-A9D0-4484-9390-63B7BA120537}"/>
              </a:ext>
            </a:extLst>
          </p:cNvPr>
          <p:cNvCxnSpPr/>
          <p:nvPr/>
        </p:nvCxnSpPr>
        <p:spPr>
          <a:xfrm>
            <a:off x="3346881" y="1069241"/>
            <a:ext cx="0" cy="32896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A210E6CF-968F-447D-88F5-AAC229114D27}"/>
              </a:ext>
            </a:extLst>
          </p:cNvPr>
          <p:cNvCxnSpPr/>
          <p:nvPr/>
        </p:nvCxnSpPr>
        <p:spPr>
          <a:xfrm>
            <a:off x="5868139" y="1069241"/>
            <a:ext cx="0" cy="32896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12580217-7958-4332-A4CF-73D6943E0365}"/>
              </a:ext>
            </a:extLst>
          </p:cNvPr>
          <p:cNvCxnSpPr>
            <a:cxnSpLocks/>
          </p:cNvCxnSpPr>
          <p:nvPr/>
        </p:nvCxnSpPr>
        <p:spPr>
          <a:xfrm>
            <a:off x="3346881" y="1535838"/>
            <a:ext cx="2521258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0220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result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60AB69-5755-423F-894A-839DD3A993B6}"/>
                  </a:ext>
                </a:extLst>
              </p:cNvPr>
              <p:cNvSpPr txBox="1"/>
              <p:nvPr/>
            </p:nvSpPr>
            <p:spPr>
              <a:xfrm>
                <a:off x="5246703" y="4687409"/>
                <a:ext cx="379964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𝑃𝑒𝑟𝑖𝑜𝑑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 :1.74</m:t>
                    </m:r>
                    <m:r>
                      <a:rPr lang="ko-KR" altLang="en-US" i="1" dirty="0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altLang="ko-K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ko-KR" b="0" i="1" dirty="0" smtClean="0">
                        <a:latin typeface="Cambria Math" panose="02040503050406030204" pitchFamily="18" charset="0"/>
                      </a:rPr>
                      <m:t>𝐹𝐹</m:t>
                    </m:r>
                    <m:r>
                      <a:rPr lang="en-US" altLang="ko-KR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𝑡𝑖𝑚𝑒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 :0.678</m:t>
                    </m:r>
                    <m:r>
                      <a:rPr lang="ko-KR" altLang="en-US" i="1" dirty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ko-KR" i="1" dirty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60AB69-5755-423F-894A-839DD3A993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6703" y="4687409"/>
                <a:ext cx="3799643" cy="646331"/>
              </a:xfrm>
              <a:prstGeom prst="rect">
                <a:avLst/>
              </a:prstGeom>
              <a:blipFill>
                <a:blip r:embed="rId2"/>
                <a:stretch>
                  <a:fillRect l="-1124" t="-1887" b="-1132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7B1AFAD-017F-4A41-B00C-0A76FFC6B947}"/>
                  </a:ext>
                </a:extLst>
              </p:cNvPr>
              <p:cNvSpPr txBox="1"/>
              <p:nvPr/>
            </p:nvSpPr>
            <p:spPr>
              <a:xfrm>
                <a:off x="88777" y="621437"/>
                <a:ext cx="288524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𝑇𝑖𝑚𝑒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 :400</m:t>
                    </m:r>
                    <m:r>
                      <a:rPr lang="ko-KR" altLang="en-US" i="1" dirty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ko-KR" altLang="en-US" dirty="0"/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7B1AFAD-017F-4A41-B00C-0A76FFC6B9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77" y="621437"/>
                <a:ext cx="2885242" cy="369332"/>
              </a:xfrm>
              <a:prstGeom prst="rect">
                <a:avLst/>
              </a:prstGeom>
              <a:blipFill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그림 2">
            <a:extLst>
              <a:ext uri="{FF2B5EF4-FFF2-40B4-BE49-F238E27FC236}">
                <a16:creationId xmlns:a16="http://schemas.microsoft.com/office/drawing/2014/main" id="{0AA4C5FB-9B4D-46F5-82ED-F55EF47667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140263"/>
            <a:ext cx="9144000" cy="3414490"/>
          </a:xfrm>
          <a:prstGeom prst="rect">
            <a:avLst/>
          </a:prstGeom>
        </p:spPr>
      </p:pic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6E2C73F3-681A-4CA4-B9CE-423B7C9E64E9}"/>
              </a:ext>
            </a:extLst>
          </p:cNvPr>
          <p:cNvCxnSpPr/>
          <p:nvPr/>
        </p:nvCxnSpPr>
        <p:spPr>
          <a:xfrm>
            <a:off x="2645545" y="1140262"/>
            <a:ext cx="0" cy="32896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48F7C59B-F220-4968-9471-AA859DD1CC8A}"/>
              </a:ext>
            </a:extLst>
          </p:cNvPr>
          <p:cNvCxnSpPr/>
          <p:nvPr/>
        </p:nvCxnSpPr>
        <p:spPr>
          <a:xfrm>
            <a:off x="5246703" y="1140262"/>
            <a:ext cx="0" cy="32896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0E6017BE-0E1C-479D-9ED9-DDE44D34C8E4}"/>
              </a:ext>
            </a:extLst>
          </p:cNvPr>
          <p:cNvCxnSpPr>
            <a:cxnSpLocks/>
          </p:cNvCxnSpPr>
          <p:nvPr/>
        </p:nvCxnSpPr>
        <p:spPr>
          <a:xfrm>
            <a:off x="2645545" y="1606859"/>
            <a:ext cx="2601158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04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result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60AB69-5755-423F-894A-839DD3A993B6}"/>
                  </a:ext>
                </a:extLst>
              </p:cNvPr>
              <p:cNvSpPr txBox="1"/>
              <p:nvPr/>
            </p:nvSpPr>
            <p:spPr>
              <a:xfrm>
                <a:off x="5246703" y="4687409"/>
                <a:ext cx="379964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𝑃𝑒𝑟𝑖𝑜𝑑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 :1.73</m:t>
                    </m:r>
                    <m:r>
                      <a:rPr lang="ko-KR" altLang="en-US" i="1" dirty="0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altLang="ko-K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ko-KR" b="0" i="1" dirty="0" smtClean="0">
                        <a:latin typeface="Cambria Math" panose="02040503050406030204" pitchFamily="18" charset="0"/>
                      </a:rPr>
                      <m:t>𝐹𝐹</m:t>
                    </m:r>
                    <m:r>
                      <a:rPr lang="en-US" altLang="ko-KR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𝑡𝑖𝑚𝑒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 :0.66</m:t>
                    </m:r>
                    <m:r>
                      <a:rPr lang="ko-KR" altLang="en-US" i="1" dirty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ko-KR" i="1" dirty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60AB69-5755-423F-894A-839DD3A993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6703" y="4687409"/>
                <a:ext cx="3799643" cy="646331"/>
              </a:xfrm>
              <a:prstGeom prst="rect">
                <a:avLst/>
              </a:prstGeom>
              <a:blipFill>
                <a:blip r:embed="rId2"/>
                <a:stretch>
                  <a:fillRect l="-1124" t="-1887" b="-1132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7B1AFAD-017F-4A41-B00C-0A76FFC6B947}"/>
                  </a:ext>
                </a:extLst>
              </p:cNvPr>
              <p:cNvSpPr txBox="1"/>
              <p:nvPr/>
            </p:nvSpPr>
            <p:spPr>
              <a:xfrm>
                <a:off x="88777" y="621437"/>
                <a:ext cx="288524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𝑇𝑖𝑚𝑒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 :600</m:t>
                    </m:r>
                    <m:r>
                      <a:rPr lang="ko-KR" altLang="en-US" i="1" dirty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ko-KR" altLang="en-US" dirty="0"/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7B1AFAD-017F-4A41-B00C-0A76FFC6B9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77" y="621437"/>
                <a:ext cx="2885242" cy="369332"/>
              </a:xfrm>
              <a:prstGeom prst="rect">
                <a:avLst/>
              </a:prstGeom>
              <a:blipFill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그림 3">
            <a:extLst>
              <a:ext uri="{FF2B5EF4-FFF2-40B4-BE49-F238E27FC236}">
                <a16:creationId xmlns:a16="http://schemas.microsoft.com/office/drawing/2014/main" id="{424FB42E-BDFB-4618-8153-4296849D4B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230484"/>
            <a:ext cx="9144000" cy="3260690"/>
          </a:xfrm>
          <a:prstGeom prst="rect">
            <a:avLst/>
          </a:prstGeom>
        </p:spPr>
      </p:pic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C1E52EE3-2A2C-443E-B10B-D2BB53729E3E}"/>
              </a:ext>
            </a:extLst>
          </p:cNvPr>
          <p:cNvCxnSpPr/>
          <p:nvPr/>
        </p:nvCxnSpPr>
        <p:spPr>
          <a:xfrm>
            <a:off x="1349406" y="1095874"/>
            <a:ext cx="0" cy="32896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13E0F1F-F32D-4976-88D1-A87B4C946441}"/>
              </a:ext>
            </a:extLst>
          </p:cNvPr>
          <p:cNvCxnSpPr/>
          <p:nvPr/>
        </p:nvCxnSpPr>
        <p:spPr>
          <a:xfrm>
            <a:off x="3950564" y="1095874"/>
            <a:ext cx="0" cy="32896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06BACDCB-0D9E-46CC-BB68-8A1B5719AA19}"/>
              </a:ext>
            </a:extLst>
          </p:cNvPr>
          <p:cNvCxnSpPr>
            <a:cxnSpLocks/>
          </p:cNvCxnSpPr>
          <p:nvPr/>
        </p:nvCxnSpPr>
        <p:spPr>
          <a:xfrm>
            <a:off x="1349406" y="1562471"/>
            <a:ext cx="2601158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0030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사용자 지정 1">
      <a:majorFont>
        <a:latin typeface="Calibri"/>
        <a:ea typeface="HY헤드라인M"/>
        <a:cs typeface=""/>
      </a:majorFont>
      <a:minorFont>
        <a:latin typeface="Cambria"/>
        <a:ea typeface="HY중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251ADA3F2519E544B9429519EF886A76" ma:contentTypeVersion="9" ma:contentTypeDescription="새 문서를 만듭니다." ma:contentTypeScope="" ma:versionID="8ec49a061e5ed524ea9d602da3ce557e">
  <xsd:schema xmlns:xsd="http://www.w3.org/2001/XMLSchema" xmlns:xs="http://www.w3.org/2001/XMLSchema" xmlns:p="http://schemas.microsoft.com/office/2006/metadata/properties" xmlns:ns3="151554d5-1043-4e56-b0cd-3bdcab65067b" targetNamespace="http://schemas.microsoft.com/office/2006/metadata/properties" ma:root="true" ma:fieldsID="3d831a9a86e1156f5fd95aee0f4a00ba" ns3:_="">
    <xsd:import namespace="151554d5-1043-4e56-b0cd-3bdcab65067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1554d5-1043-4e56-b0cd-3bdcab6506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6764FEA-7D67-4664-922C-F57D79A13C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1554d5-1043-4e56-b0cd-3bdcab6506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61BE43B-578C-4CE6-8D98-373358F6F8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66904B-BB6A-4B6B-8761-B1EB247D1D5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8234</TotalTime>
  <Words>134</Words>
  <Application>Microsoft Office PowerPoint</Application>
  <PresentationFormat>화면 슬라이드 쇼(4:3)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9" baseType="lpstr">
      <vt:lpstr>Arial Unicode MS</vt:lpstr>
      <vt:lpstr>HY헤드라인M</vt:lpstr>
      <vt:lpstr>굴림</vt:lpstr>
      <vt:lpstr>나눔고딕 ExtraBold</vt:lpstr>
      <vt:lpstr>맑은 고딕</vt:lpstr>
      <vt:lpstr>Arial</vt:lpstr>
      <vt:lpstr>Calibri</vt:lpstr>
      <vt:lpstr>Cambria</vt:lpstr>
      <vt:lpstr>Cambria Math</vt:lpstr>
      <vt:lpstr>Magneto</vt:lpstr>
      <vt:lpstr>Segoe Script</vt:lpstr>
      <vt:lpstr>Office 테마</vt:lpstr>
      <vt:lpstr>PowerPoint 프레젠테이션</vt:lpstr>
      <vt:lpstr>Pspice simulation circuit</vt:lpstr>
      <vt:lpstr>Simulation result </vt:lpstr>
      <vt:lpstr>Simulation result </vt:lpstr>
      <vt:lpstr>Simulation result </vt:lpstr>
      <vt:lpstr>Simulation result </vt:lpstr>
      <vt:lpstr>Simulation result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</dc:creator>
  <cp:lastModifiedBy>박태현</cp:lastModifiedBy>
  <cp:revision>133</cp:revision>
  <cp:lastPrinted>2012-11-26T15:07:27Z</cp:lastPrinted>
  <dcterms:created xsi:type="dcterms:W3CDTF">2012-03-07T11:41:12Z</dcterms:created>
  <dcterms:modified xsi:type="dcterms:W3CDTF">2020-08-12T06:51:29Z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0x010100251ADA3F2519E544B9429519EF886A76</vt:lpwstr>
  </property>
</Properties>
</file>