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6" r:id="rId2"/>
    <p:sldId id="307" r:id="rId3"/>
    <p:sldId id="308" r:id="rId4"/>
    <p:sldId id="309" r:id="rId5"/>
  </p:sldIdLst>
  <p:sldSz cx="9901238" cy="7380288"/>
  <p:notesSz cx="6794500" cy="9931400"/>
  <p:defaultTextStyle>
    <a:defPPr>
      <a:defRPr lang="ja-JP"/>
    </a:defPPr>
    <a:lvl1pPr marL="0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671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34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01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68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35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FF"/>
    <a:srgbClr val="99FF66"/>
    <a:srgbClr val="FFF1C5"/>
    <a:srgbClr val="FFFFCC"/>
    <a:srgbClr val="98B0E0"/>
    <a:srgbClr val="DEE5F6"/>
    <a:srgbClr val="0F218B"/>
    <a:srgbClr val="FABE00"/>
    <a:srgbClr val="C80000"/>
    <a:srgbClr val="3E5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7" autoAdjust="0"/>
    <p:restoredTop sz="91626" autoAdjust="0"/>
  </p:normalViewPr>
  <p:slideViewPr>
    <p:cSldViewPr>
      <p:cViewPr>
        <p:scale>
          <a:sx n="60" d="100"/>
          <a:sy n="60" d="100"/>
        </p:scale>
        <p:origin x="-852" y="-204"/>
      </p:cViewPr>
      <p:guideLst>
        <p:guide orient="horz" pos="782"/>
        <p:guide orient="horz" pos="4229"/>
        <p:guide orient="horz" pos="2505"/>
        <p:guide pos="5929"/>
        <p:guide pos="306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4068" y="-1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2018/8/23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2018/8/23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2016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671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34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013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68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353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smtClean="0"/>
              <a:t>© 2016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3" y="2967120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5995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668" indent="-266668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2886" algn="r"/>
                <a:tab pos="6904792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495" indent="-396828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4474" algn="r"/>
                <a:tab pos="6900031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9935" indent="-273567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4474" algn="r"/>
                <a:tab pos="6900031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685" indent="-274605">
              <a:spcBef>
                <a:spcPts val="0"/>
              </a:spcBef>
              <a:spcAft>
                <a:spcPts val="300"/>
              </a:spcAft>
              <a:tabLst>
                <a:tab pos="6544474" algn="r"/>
                <a:tab pos="6900031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2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486124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950619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図、イメージ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6124" y="1241873"/>
            <a:ext cx="8928993" cy="288032"/>
          </a:xfrm>
          <a:prstGeom prst="rect">
            <a:avLst/>
          </a:prstGeom>
        </p:spPr>
        <p:txBody>
          <a:bodyPr/>
          <a:lstStyle>
            <a:lvl1pPr marL="87302" indent="-87302">
              <a:buSzPct val="130000"/>
              <a:buFontTx/>
              <a:buBlip>
                <a:blip r:embed="rId2"/>
              </a:buBlip>
              <a:defRPr/>
            </a:lvl1pPr>
            <a:lvl3pPr marL="201575" indent="-201575">
              <a:buClr>
                <a:srgbClr val="0F218B"/>
              </a:buClr>
              <a:buFont typeface="Wingdings" panose="05000000000000000000" pitchFamily="2" charset="2"/>
              <a:buChar char="n"/>
              <a:defRPr sz="1400"/>
            </a:lvl3pPr>
            <a:lvl4pPr marL="207938" indent="0">
              <a:defRPr/>
            </a:lvl4pPr>
            <a:lvl5pPr marL="342859" indent="-133334">
              <a:buClr>
                <a:srgbClr val="98B0E0"/>
              </a:buClr>
              <a:tabLst>
                <a:tab pos="350796" algn="l"/>
              </a:tabLst>
              <a:defRPr sz="1200"/>
            </a:lvl5pPr>
            <a:lvl6pPr marL="341959" indent="0">
              <a:defRPr sz="1200"/>
            </a:lvl6pPr>
            <a:lvl7pPr marL="480955" indent="-128573">
              <a:defRPr sz="1000"/>
            </a:lvl7pPr>
            <a:lvl8pPr marL="482342" indent="0">
              <a:defRPr sz="1000"/>
            </a:lvl8pPr>
            <a:lvl9pPr marL="596828" indent="-129585">
              <a:buSzPct val="80000"/>
              <a:defRPr sz="10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4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4" y="1241872"/>
            <a:ext cx="8928993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4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61" r:id="rId4"/>
    <p:sldLayoutId id="2147483667" r:id="rId5"/>
    <p:sldLayoutId id="2147483654" r:id="rId6"/>
    <p:sldLayoutId id="2147483665" r:id="rId7"/>
    <p:sldLayoutId id="214748370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342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6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41" marR="0" indent="-182541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66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08" marR="0" indent="-128573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lang="ja-JP" altLang="en-US" sz="12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382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23" marR="0" indent="-142858" algn="l" defTabSz="71905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23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13" marR="0" indent="-114286" algn="l" defTabSz="273017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671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34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01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68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35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24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5695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366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Schematics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9" y="1601912"/>
            <a:ext cx="906611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022627" y="169465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6.8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uH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0655" y="343860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69783" y="34336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58331" y="342682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8549" y="419022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6.8k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10201" y="268203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14973" y="3330104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2.2uF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2.2uF+4.7uF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90721" y="3489886"/>
            <a:ext cx="610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74955" y="518256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50303" y="576850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1.6*3 parallel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66843" y="450694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9663" y="154324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4~7.2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9663" y="215823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3.3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0099" y="424149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100Hz, 10%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822827" y="5336455"/>
            <a:ext cx="504056" cy="43204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378168" y="165417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12V,350mA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7860674" y="1403131"/>
            <a:ext cx="227459" cy="630621"/>
          </a:xfrm>
          <a:custGeom>
            <a:avLst/>
            <a:gdLst>
              <a:gd name="connsiteX0" fmla="*/ 37850 w 227459"/>
              <a:gd name="connsiteY0" fmla="*/ 630621 h 630621"/>
              <a:gd name="connsiteX1" fmla="*/ 22085 w 227459"/>
              <a:gd name="connsiteY1" fmla="*/ 47297 h 630621"/>
              <a:gd name="connsiteX2" fmla="*/ 53616 w 227459"/>
              <a:gd name="connsiteY2" fmla="*/ 0 h 630621"/>
              <a:gd name="connsiteX3" fmla="*/ 163974 w 227459"/>
              <a:gd name="connsiteY3" fmla="*/ 31531 h 630621"/>
              <a:gd name="connsiteX4" fmla="*/ 211271 w 227459"/>
              <a:gd name="connsiteY4" fmla="*/ 126124 h 630621"/>
              <a:gd name="connsiteX5" fmla="*/ 211271 w 227459"/>
              <a:gd name="connsiteY5" fmla="*/ 504497 h 630621"/>
              <a:gd name="connsiteX6" fmla="*/ 195505 w 227459"/>
              <a:gd name="connsiteY6" fmla="*/ 567559 h 630621"/>
              <a:gd name="connsiteX7" fmla="*/ 179740 w 227459"/>
              <a:gd name="connsiteY7" fmla="*/ 614855 h 630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459" h="630621">
                <a:moveTo>
                  <a:pt x="37850" y="630621"/>
                </a:moveTo>
                <a:cubicBezTo>
                  <a:pt x="-2997" y="365116"/>
                  <a:pt x="-14600" y="377460"/>
                  <a:pt x="22085" y="47297"/>
                </a:cubicBezTo>
                <a:cubicBezTo>
                  <a:pt x="24177" y="28465"/>
                  <a:pt x="43106" y="15766"/>
                  <a:pt x="53616" y="0"/>
                </a:cubicBezTo>
                <a:cubicBezTo>
                  <a:pt x="57733" y="1029"/>
                  <a:pt x="153695" y="23308"/>
                  <a:pt x="163974" y="31531"/>
                </a:cubicBezTo>
                <a:cubicBezTo>
                  <a:pt x="191756" y="53757"/>
                  <a:pt x="200885" y="94968"/>
                  <a:pt x="211271" y="126124"/>
                </a:cubicBezTo>
                <a:cubicBezTo>
                  <a:pt x="229287" y="324303"/>
                  <a:pt x="236153" y="292996"/>
                  <a:pt x="211271" y="504497"/>
                </a:cubicBezTo>
                <a:cubicBezTo>
                  <a:pt x="208739" y="526016"/>
                  <a:pt x="201458" y="546725"/>
                  <a:pt x="195505" y="567559"/>
                </a:cubicBezTo>
                <a:cubicBezTo>
                  <a:pt x="190940" y="583538"/>
                  <a:pt x="179740" y="614855"/>
                  <a:pt x="179740" y="614855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35053" y="1001138"/>
            <a:ext cx="2608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 current measured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44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621" y="1470669"/>
            <a:ext cx="4860542" cy="291632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5" y="1470670"/>
            <a:ext cx="4860540" cy="2916324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 at Vin=4V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2801" y="3374410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 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2801" y="2145164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123" y="5071070"/>
            <a:ext cx="9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inductor current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overshoot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becomes bigger as increasing the output capacitor. This phenomenon occurs every cycle of dimming. I assume the rush current into the output capacitor causes this phenomenon.</a:t>
            </a:r>
            <a:endParaRPr kumimoji="1" lang="ja-JP" altLang="en-US" sz="18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94635" y="3379520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 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94635" y="2150274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93977" y="4422998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=2.2uF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74755" y="4422998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=2.2uF+4.7uF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4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770" y="1550208"/>
            <a:ext cx="4807385" cy="288443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" y="1531644"/>
            <a:ext cx="4838325" cy="2902995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 at rising edge of DIM signal at Vin=4V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2801" y="3435385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2801" y="2206139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94635" y="3440495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94635" y="2211249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93977" y="448397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=2.2uF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74755" y="448397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=2.2uF+4.7uF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6123" y="5071070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LED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seems the stable current.</a:t>
            </a:r>
            <a:endParaRPr kumimoji="1" lang="ja-JP" altLang="en-US" sz="18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54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291" y="1565873"/>
            <a:ext cx="4781276" cy="286876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565874"/>
            <a:ext cx="4781276" cy="2868765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 at falling edge of DIM signal at Vin=4V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2801" y="2206139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94635" y="3114080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94635" y="2211249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93977" y="448397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=2.2uF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74755" y="448397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=2.2uF+4.7uF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6123" y="5071070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LED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seems the stable current.</a:t>
            </a:r>
            <a:endParaRPr kumimoji="1" lang="ja-JP" altLang="en-US" sz="18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2801" y="3138790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77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</Words>
  <Application>Microsoft Office PowerPoint</Application>
  <PresentationFormat>ユーザー設定</PresentationFormat>
  <Paragraphs>51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MARUBUN CORPORATION</vt:lpstr>
      <vt:lpstr>Schematics</vt:lpstr>
      <vt:lpstr>Inductor Current at Vin=4V</vt:lpstr>
      <vt:lpstr>LED Current at rising edge of DIM signal at Vin=4V</vt:lpstr>
      <vt:lpstr>LED Current at falling edge of DIM signal at Vin=4V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2018-08-23T07:14:20Z</dcterms:modified>
</cp:coreProperties>
</file>