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92" r:id="rId3"/>
    <p:sldId id="296" r:id="rId4"/>
    <p:sldId id="324" r:id="rId5"/>
    <p:sldId id="325" r:id="rId6"/>
    <p:sldId id="32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86693" autoAdjust="0"/>
  </p:normalViewPr>
  <p:slideViewPr>
    <p:cSldViewPr snapToGrid="0">
      <p:cViewPr varScale="1">
        <p:scale>
          <a:sx n="109" d="100"/>
          <a:sy n="109" d="100"/>
        </p:scale>
        <p:origin x="6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1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B167E-7B38-46FF-A123-B9347A25806C}" type="datetimeFigureOut">
              <a:rPr lang="en-US" smtClean="0"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EE700-FD20-428E-9D80-F9BC02C81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40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link.sc.ti.com/business_rooms/cip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Note: Use this PowerPoint template if your presentation contains information classified </a:t>
            </a:r>
            <a:r>
              <a:rPr lang="en-US">
                <a:solidFill>
                  <a:schemeClr val="tx2"/>
                </a:solidFill>
              </a:rPr>
              <a:t>as TI </a:t>
            </a:r>
            <a:r>
              <a:rPr lang="en-US" dirty="0">
                <a:solidFill>
                  <a:schemeClr val="tx2"/>
                </a:solidFill>
              </a:rPr>
              <a:t>Information – Selective </a:t>
            </a:r>
            <a:r>
              <a:rPr lang="en-US">
                <a:solidFill>
                  <a:schemeClr val="tx2"/>
                </a:solidFill>
              </a:rPr>
              <a:t>Disclosure. </a:t>
            </a:r>
            <a:r>
              <a:rPr lang="en-US" dirty="0">
                <a:solidFill>
                  <a:schemeClr val="tx2"/>
                </a:solidFill>
              </a:rPr>
              <a:t>Details at </a:t>
            </a:r>
            <a:r>
              <a:rPr lang="en-US" dirty="0">
                <a:solidFill>
                  <a:srgbClr val="DE0000"/>
                </a:solidFill>
                <a:hlinkClick r:id="rId3"/>
              </a:rPr>
              <a:t>cip.ti.com</a:t>
            </a:r>
            <a:r>
              <a:rPr lang="en-US" dirty="0">
                <a:solidFill>
                  <a:schemeClr val="tx2"/>
                </a:solidFill>
              </a:rPr>
              <a:t>.</a:t>
            </a:r>
            <a:r>
              <a:rPr lang="en-US" b="1" dirty="0">
                <a:solidFill>
                  <a:schemeClr val="tx2"/>
                </a:solidFill>
              </a:rPr>
              <a:t>  </a:t>
            </a: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5EE700-FD20-428E-9D80-F9BC02C81E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45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6274421" y="637354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54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776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5851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943109"/>
            <a:ext cx="11277600" cy="1470025"/>
          </a:xfrm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8"/>
            <a:ext cx="112776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856133" y="5919903"/>
            <a:ext cx="2844800" cy="206376"/>
          </a:xfrm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03BA23CF-AA30-4A18-B744-605C3E9DBF0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158" y="6376901"/>
            <a:ext cx="2084796" cy="25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98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5" y="1048477"/>
            <a:ext cx="11290300" cy="4945932"/>
          </a:xfrm>
        </p:spPr>
        <p:txBody>
          <a:bodyPr/>
          <a:lstStyle>
            <a:lvl1pPr>
              <a:spcBef>
                <a:spcPts val="889"/>
              </a:spcBef>
              <a:defRPr/>
            </a:lvl1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941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4501" y="1185864"/>
            <a:ext cx="5543551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1" y="1185864"/>
            <a:ext cx="5543549" cy="4692651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53548F6-AAA9-4A8D-A869-511B3DFE3256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206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847" indent="0">
              <a:buNone/>
              <a:defRPr sz="2267" b="1"/>
            </a:lvl2pPr>
            <a:lvl3pPr marL="1015695" indent="0">
              <a:buNone/>
              <a:defRPr sz="2000" b="1"/>
            </a:lvl3pPr>
            <a:lvl4pPr marL="1523539" indent="0">
              <a:buNone/>
              <a:defRPr sz="1733" b="1"/>
            </a:lvl4pPr>
            <a:lvl5pPr marL="2031380" indent="0">
              <a:buNone/>
              <a:defRPr sz="1733" b="1"/>
            </a:lvl5pPr>
            <a:lvl6pPr marL="2539226" indent="0">
              <a:buNone/>
              <a:defRPr sz="1733" b="1"/>
            </a:lvl6pPr>
            <a:lvl7pPr marL="3047073" indent="0">
              <a:buNone/>
              <a:defRPr sz="1733" b="1"/>
            </a:lvl7pPr>
            <a:lvl8pPr marL="3554915" indent="0">
              <a:buNone/>
              <a:defRPr sz="1733" b="1"/>
            </a:lvl8pPr>
            <a:lvl9pPr marL="4062760" indent="0">
              <a:buNone/>
              <a:defRPr sz="17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6"/>
            <a:ext cx="5389033" cy="39512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267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04C35C9-3222-4444-B33E-8AB075BE83C6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11627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4C52F08-588C-488E-A5AB-DF69250DE862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2716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1"/>
            <a:ext cx="4011084" cy="1162051"/>
          </a:xfrm>
        </p:spPr>
        <p:txBody>
          <a:bodyPr anchor="b"/>
          <a:lstStyle>
            <a:lvl1pPr algn="l">
              <a:defRPr sz="36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2267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20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4"/>
          </a:xfrm>
        </p:spPr>
        <p:txBody>
          <a:bodyPr/>
          <a:lstStyle>
            <a:lvl1pPr marL="0" indent="0">
              <a:buNone/>
              <a:defRPr sz="2267"/>
            </a:lvl1pPr>
            <a:lvl2pPr marL="507847" indent="0">
              <a:buNone/>
              <a:defRPr sz="1333"/>
            </a:lvl2pPr>
            <a:lvl3pPr marL="1015695" indent="0">
              <a:buNone/>
              <a:defRPr sz="1067"/>
            </a:lvl3pPr>
            <a:lvl4pPr marL="1523539" indent="0">
              <a:buNone/>
              <a:defRPr sz="933"/>
            </a:lvl4pPr>
            <a:lvl5pPr marL="2031380" indent="0">
              <a:buNone/>
              <a:defRPr sz="933"/>
            </a:lvl5pPr>
            <a:lvl6pPr marL="2539226" indent="0">
              <a:buNone/>
              <a:defRPr sz="933"/>
            </a:lvl6pPr>
            <a:lvl7pPr marL="3047073" indent="0">
              <a:buNone/>
              <a:defRPr sz="933"/>
            </a:lvl7pPr>
            <a:lvl8pPr marL="3554915" indent="0">
              <a:buNone/>
              <a:defRPr sz="933"/>
            </a:lvl8pPr>
            <a:lvl9pPr marL="4062760" indent="0">
              <a:buNone/>
              <a:defRPr sz="93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D9B97EEC-B5BC-42C5-B73F-31CC660D4D8A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72483" y="6376352"/>
            <a:ext cx="2083152" cy="257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329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9033" y="142885"/>
            <a:ext cx="1127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4505" y="1058866"/>
            <a:ext cx="11290300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90004" y="5923723"/>
            <a:ext cx="2844800" cy="206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933"/>
            </a:lvl1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B6C70261-DCF8-4A97-9502-E8EEF2364CDE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6209263"/>
            <a:ext cx="119051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5351" y="6209263"/>
            <a:ext cx="2815167" cy="2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572" tIns="50784" rIns="101572" bIns="50784">
            <a:spAutoFit/>
          </a:bodyPr>
          <a:lstStyle/>
          <a:p>
            <a:pPr marL="0" marR="0" lvl="0" indent="0" algn="l" defTabSz="1015695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 Information – Selective Disclosure</a:t>
            </a:r>
          </a:p>
        </p:txBody>
      </p:sp>
    </p:spTree>
    <p:extLst>
      <p:ext uri="{BB962C8B-B14F-4D97-AF65-F5344CB8AC3E}">
        <p14:creationId xmlns:p14="http://schemas.microsoft.com/office/powerpoint/2010/main" val="640806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50784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6pPr>
      <a:lvl7pPr marL="10156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7pPr>
      <a:lvl8pPr marL="1523539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8pPr>
      <a:lvl9pPr marL="20313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FF0000"/>
          </a:solidFill>
          <a:latin typeface="Arial" charset="0"/>
        </a:defRPr>
      </a:lvl9pPr>
    </p:titleStyle>
    <p:bodyStyle>
      <a:lvl1pPr marL="252159" indent="-252159" algn="l" rtl="0" eaLnBrk="1" fontAlgn="base" hangingPunct="1">
        <a:spcBef>
          <a:spcPts val="889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38335" indent="-259215" algn="l" rtl="0" eaLnBrk="1" fontAlgn="base" hangingPunct="1">
        <a:spcBef>
          <a:spcPct val="20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2pPr>
      <a:lvl3pPr marL="948683" indent="-183393" algn="l" rtl="0" eaLnBrk="1" fontAlgn="base" hangingPunct="1">
        <a:spcBef>
          <a:spcPct val="15000"/>
        </a:spcBef>
        <a:spcAft>
          <a:spcPct val="0"/>
        </a:spcAft>
        <a:buChar char="•"/>
        <a:defRPr sz="2133">
          <a:solidFill>
            <a:schemeClr val="tx1"/>
          </a:solidFill>
          <a:latin typeface="+mn-lt"/>
        </a:defRPr>
      </a:lvl3pPr>
      <a:lvl4pPr marL="1334857" indent="-259215" algn="l" rtl="0" eaLnBrk="1" fontAlgn="base" hangingPunct="1">
        <a:spcBef>
          <a:spcPct val="5000"/>
        </a:spcBef>
        <a:spcAft>
          <a:spcPct val="0"/>
        </a:spcAft>
        <a:buChar char="–"/>
        <a:defRPr sz="2133">
          <a:solidFill>
            <a:schemeClr val="tx1"/>
          </a:solidFill>
          <a:latin typeface="+mn-lt"/>
        </a:defRPr>
      </a:lvl4pPr>
      <a:lvl5pPr marL="1654020" indent="-192213" algn="l" rtl="0" eaLnBrk="1" fontAlgn="base" hangingPunct="1">
        <a:spcBef>
          <a:spcPct val="0"/>
        </a:spcBef>
        <a:spcAft>
          <a:spcPct val="0"/>
        </a:spcAft>
        <a:buChar char="»"/>
        <a:defRPr sz="2133">
          <a:solidFill>
            <a:schemeClr val="tx1"/>
          </a:solidFill>
          <a:latin typeface="+mn-lt"/>
        </a:defRPr>
      </a:lvl5pPr>
      <a:lvl6pPr marL="2161867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6pPr>
      <a:lvl7pPr marL="2669715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7pPr>
      <a:lvl8pPr marL="3177561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8pPr>
      <a:lvl9pPr marL="3685407" indent="-192213" algn="l" rtl="0" eaLnBrk="1" fontAlgn="base" hangingPunct="1">
        <a:spcBef>
          <a:spcPct val="0"/>
        </a:spcBef>
        <a:spcAft>
          <a:spcPct val="0"/>
        </a:spcAft>
        <a:buChar char="»"/>
        <a:defRPr sz="17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847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69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539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38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226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073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4915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2760" algn="l" defTabSz="101569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6033A7A9-099D-4DF8-BBE2-4F08C74EA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Niklas Schwarz</a:t>
            </a:r>
            <a:br>
              <a:rPr lang="en-US" dirty="0"/>
            </a:br>
            <a:r>
              <a:rPr lang="en-US" dirty="0"/>
              <a:t>Feb 2025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5E0EDB0-9313-414B-BA23-0002AFAB6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LM5122</a:t>
            </a:r>
            <a:br>
              <a:rPr lang="en-US" dirty="0"/>
            </a:br>
            <a:r>
              <a:rPr lang="en-US" dirty="0"/>
              <a:t>Start-up Test</a:t>
            </a:r>
          </a:p>
        </p:txBody>
      </p:sp>
    </p:spTree>
    <p:extLst>
      <p:ext uri="{BB962C8B-B14F-4D97-AF65-F5344CB8AC3E}">
        <p14:creationId xmlns:p14="http://schemas.microsoft.com/office/powerpoint/2010/main" val="2320843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BE8B6-5DE4-4F7B-A93E-D95C80BA1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37F3B-C57C-48BC-9DBE-91CAB63B4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LM5122 EVM 1PH</a:t>
            </a:r>
            <a:endParaRPr lang="en-US" dirty="0"/>
          </a:p>
          <a:p>
            <a:pPr lvl="1"/>
            <a:r>
              <a:rPr lang="en-US" dirty="0"/>
              <a:t>SS cap (C24) tested with 100nF (default) and 1nF</a:t>
            </a:r>
          </a:p>
          <a:p>
            <a:pPr lvl="1"/>
            <a:r>
              <a:rPr lang="en-US" dirty="0"/>
              <a:t>Startup with discharged and pre-charged VOUT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F49A5-64A7-4F65-A221-5CD471F1FE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fld id="{2B97888F-6AF7-4263-B69D-592D8C33BAC7}" type="slidenum">
              <a:rPr lang="en-US" smtClean="0">
                <a:solidFill>
                  <a:srgbClr val="000000"/>
                </a:solidFill>
              </a:rPr>
              <a:pPr defTabSz="121917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5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A600E9-744D-454B-BF5C-17119D5BC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1011"/>
            <a:ext cx="6096004" cy="45720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B193AA-3AAA-4AC4-9DDF-39CFBBE48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011"/>
            <a:ext cx="6096005" cy="45720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ECB1E-9B0F-4F18-B511-B1B70067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Vin 12V, no Load</a:t>
            </a:r>
            <a:br>
              <a:rPr lang="en-US" dirty="0"/>
            </a:br>
            <a:r>
              <a:rPr lang="en-US" dirty="0"/>
              <a:t>SS cap 1nF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2F261-56D7-4CB1-AD8B-14393D2B595F}"/>
              </a:ext>
            </a:extLst>
          </p:cNvPr>
          <p:cNvSpPr txBox="1"/>
          <p:nvPr/>
        </p:nvSpPr>
        <p:spPr>
          <a:xfrm>
            <a:off x="40498" y="1949917"/>
            <a:ext cx="688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Vout</a:t>
            </a:r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0E09C-FB71-4D26-824A-82C7D4A640F7}"/>
              </a:ext>
            </a:extLst>
          </p:cNvPr>
          <p:cNvSpPr txBox="1"/>
          <p:nvPr/>
        </p:nvSpPr>
        <p:spPr>
          <a:xfrm>
            <a:off x="21422" y="4584751"/>
            <a:ext cx="1455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LO (to GND)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B169C-A235-4705-9BCF-538CE0976770}"/>
              </a:ext>
            </a:extLst>
          </p:cNvPr>
          <p:cNvSpPr txBox="1"/>
          <p:nvPr/>
        </p:nvSpPr>
        <p:spPr>
          <a:xfrm>
            <a:off x="61145" y="3426598"/>
            <a:ext cx="1371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HO (to SW)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79CCF-A17D-4C04-89CB-B2C9BE5ABBE4}"/>
              </a:ext>
            </a:extLst>
          </p:cNvPr>
          <p:cNvSpPr txBox="1"/>
          <p:nvPr/>
        </p:nvSpPr>
        <p:spPr>
          <a:xfrm>
            <a:off x="40498" y="1155633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400us/div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45460D-E439-4F5B-906C-9A56E7C6958A}"/>
              </a:ext>
            </a:extLst>
          </p:cNvPr>
          <p:cNvSpPr/>
          <p:nvPr/>
        </p:nvSpPr>
        <p:spPr>
          <a:xfrm>
            <a:off x="387331" y="5548312"/>
            <a:ext cx="448487" cy="107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59F91-F846-47C5-AF4C-55286CC5D412}"/>
              </a:ext>
            </a:extLst>
          </p:cNvPr>
          <p:cNvSpPr txBox="1"/>
          <p:nvPr/>
        </p:nvSpPr>
        <p:spPr>
          <a:xfrm>
            <a:off x="328083" y="5512072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FFFF00"/>
                </a:solidFill>
              </a:rPr>
              <a:t>5.00V</a:t>
            </a:r>
            <a:endParaRPr lang="en-DE" sz="900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F3415C-79AF-4C1A-8A22-E80CF60312B6}"/>
              </a:ext>
            </a:extLst>
          </p:cNvPr>
          <p:cNvSpPr/>
          <p:nvPr/>
        </p:nvSpPr>
        <p:spPr>
          <a:xfrm>
            <a:off x="6483336" y="5548312"/>
            <a:ext cx="448487" cy="107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81FEA6-3C56-490D-89BC-5750274EE33F}"/>
              </a:ext>
            </a:extLst>
          </p:cNvPr>
          <p:cNvSpPr txBox="1"/>
          <p:nvPr/>
        </p:nvSpPr>
        <p:spPr>
          <a:xfrm>
            <a:off x="6424088" y="5512072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FFFF00"/>
                </a:solidFill>
              </a:rPr>
              <a:t>5.00V</a:t>
            </a:r>
            <a:endParaRPr lang="en-DE" sz="9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56CB15-D682-48E7-B53B-3935262FEFA8}"/>
              </a:ext>
            </a:extLst>
          </p:cNvPr>
          <p:cNvSpPr txBox="1"/>
          <p:nvPr/>
        </p:nvSpPr>
        <p:spPr>
          <a:xfrm>
            <a:off x="6205648" y="1155633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4ms/div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E444D0-A5A2-404D-9935-7E06CAE71863}"/>
              </a:ext>
            </a:extLst>
          </p:cNvPr>
          <p:cNvSpPr txBox="1"/>
          <p:nvPr/>
        </p:nvSpPr>
        <p:spPr>
          <a:xfrm>
            <a:off x="2723925" y="2767568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No delay between HO and LO</a:t>
            </a:r>
            <a:endParaRPr lang="en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375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6A600E9-744D-454B-BF5C-17119D5BC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71011"/>
            <a:ext cx="6096004" cy="457200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EB193AA-3AAA-4AC4-9DDF-39CFBBE488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011"/>
            <a:ext cx="6096005" cy="4572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ECB1E-9B0F-4F18-B511-B1B70067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Vin 12V, no Load</a:t>
            </a:r>
            <a:br>
              <a:rPr lang="en-US" dirty="0"/>
            </a:br>
            <a:r>
              <a:rPr lang="en-US" dirty="0"/>
              <a:t>SS cap 100nF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2F261-56D7-4CB1-AD8B-14393D2B595F}"/>
              </a:ext>
            </a:extLst>
          </p:cNvPr>
          <p:cNvSpPr txBox="1"/>
          <p:nvPr/>
        </p:nvSpPr>
        <p:spPr>
          <a:xfrm>
            <a:off x="40498" y="1949917"/>
            <a:ext cx="688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Vout</a:t>
            </a:r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0E09C-FB71-4D26-824A-82C7D4A640F7}"/>
              </a:ext>
            </a:extLst>
          </p:cNvPr>
          <p:cNvSpPr txBox="1"/>
          <p:nvPr/>
        </p:nvSpPr>
        <p:spPr>
          <a:xfrm>
            <a:off x="21422" y="4584751"/>
            <a:ext cx="1455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LO (to GND)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B169C-A235-4705-9BCF-538CE0976770}"/>
              </a:ext>
            </a:extLst>
          </p:cNvPr>
          <p:cNvSpPr txBox="1"/>
          <p:nvPr/>
        </p:nvSpPr>
        <p:spPr>
          <a:xfrm>
            <a:off x="61145" y="3426598"/>
            <a:ext cx="1371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HO (to SW)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279CCF-A17D-4C04-89CB-B2C9BE5ABBE4}"/>
              </a:ext>
            </a:extLst>
          </p:cNvPr>
          <p:cNvSpPr txBox="1"/>
          <p:nvPr/>
        </p:nvSpPr>
        <p:spPr>
          <a:xfrm>
            <a:off x="40498" y="1155633"/>
            <a:ext cx="1459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400us/div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45460D-E439-4F5B-906C-9A56E7C6958A}"/>
              </a:ext>
            </a:extLst>
          </p:cNvPr>
          <p:cNvSpPr/>
          <p:nvPr/>
        </p:nvSpPr>
        <p:spPr>
          <a:xfrm>
            <a:off x="387331" y="5548312"/>
            <a:ext cx="448487" cy="107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59F91-F846-47C5-AF4C-55286CC5D412}"/>
              </a:ext>
            </a:extLst>
          </p:cNvPr>
          <p:cNvSpPr txBox="1"/>
          <p:nvPr/>
        </p:nvSpPr>
        <p:spPr>
          <a:xfrm>
            <a:off x="328083" y="5512072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FFFF00"/>
                </a:solidFill>
              </a:rPr>
              <a:t>5.00V</a:t>
            </a:r>
            <a:endParaRPr lang="en-DE" sz="900" dirty="0">
              <a:solidFill>
                <a:srgbClr val="FFFF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F3415C-79AF-4C1A-8A22-E80CF60312B6}"/>
              </a:ext>
            </a:extLst>
          </p:cNvPr>
          <p:cNvSpPr/>
          <p:nvPr/>
        </p:nvSpPr>
        <p:spPr>
          <a:xfrm>
            <a:off x="6483336" y="5548312"/>
            <a:ext cx="448487" cy="107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81FEA6-3C56-490D-89BC-5750274EE33F}"/>
              </a:ext>
            </a:extLst>
          </p:cNvPr>
          <p:cNvSpPr txBox="1"/>
          <p:nvPr/>
        </p:nvSpPr>
        <p:spPr>
          <a:xfrm>
            <a:off x="6424088" y="5512072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FFFF00"/>
                </a:solidFill>
              </a:rPr>
              <a:t>5.00V</a:t>
            </a:r>
            <a:endParaRPr lang="en-DE" sz="900" dirty="0">
              <a:solidFill>
                <a:srgbClr val="FFFF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956CB15-D682-48E7-B53B-3935262FEFA8}"/>
              </a:ext>
            </a:extLst>
          </p:cNvPr>
          <p:cNvSpPr txBox="1"/>
          <p:nvPr/>
        </p:nvSpPr>
        <p:spPr>
          <a:xfrm>
            <a:off x="6205648" y="1155633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4ms/div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831696-854D-434C-97CD-5D53C5497399}"/>
              </a:ext>
            </a:extLst>
          </p:cNvPr>
          <p:cNvCxnSpPr>
            <a:cxnSpLocks/>
          </p:cNvCxnSpPr>
          <p:nvPr/>
        </p:nvCxnSpPr>
        <p:spPr>
          <a:xfrm>
            <a:off x="3086100" y="2832100"/>
            <a:ext cx="0" cy="25209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C3F4C3-3E69-41C4-923E-B61AAD2A7B84}"/>
              </a:ext>
            </a:extLst>
          </p:cNvPr>
          <p:cNvCxnSpPr>
            <a:cxnSpLocks/>
          </p:cNvCxnSpPr>
          <p:nvPr/>
        </p:nvCxnSpPr>
        <p:spPr>
          <a:xfrm>
            <a:off x="3003550" y="2844800"/>
            <a:ext cx="0" cy="252095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0976A196-C03A-4A34-952D-B3CC5CF2120E}"/>
              </a:ext>
            </a:extLst>
          </p:cNvPr>
          <p:cNvSpPr txBox="1"/>
          <p:nvPr/>
        </p:nvSpPr>
        <p:spPr>
          <a:xfrm>
            <a:off x="3048002" y="2475468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LO switches first</a:t>
            </a:r>
            <a:endParaRPr lang="en-DE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5F0C2-8A9A-4486-969A-7B7BA1A6B077}"/>
              </a:ext>
            </a:extLst>
          </p:cNvPr>
          <p:cNvSpPr txBox="1"/>
          <p:nvPr/>
        </p:nvSpPr>
        <p:spPr>
          <a:xfrm>
            <a:off x="9188454" y="2451572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tx2"/>
                </a:solidFill>
              </a:rPr>
              <a:t>Ramp-up in steps, following</a:t>
            </a:r>
            <a:br>
              <a:rPr lang="en-GB" dirty="0">
                <a:solidFill>
                  <a:schemeClr val="tx2"/>
                </a:solidFill>
              </a:rPr>
            </a:br>
            <a:r>
              <a:rPr lang="en-GB" dirty="0" err="1">
                <a:solidFill>
                  <a:schemeClr val="tx2"/>
                </a:solidFill>
              </a:rPr>
              <a:t>softstart</a:t>
            </a:r>
            <a:r>
              <a:rPr lang="en-GB" dirty="0">
                <a:solidFill>
                  <a:schemeClr val="tx2"/>
                </a:solidFill>
              </a:rPr>
              <a:t> curve</a:t>
            </a:r>
            <a:endParaRPr lang="en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41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B193AA-3AAA-4AC4-9DDF-39CFBBE48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011"/>
            <a:ext cx="6096005" cy="4572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ECB1E-9B0F-4F18-B511-B1B70067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Vin 12V, no Load, Output pre-charged</a:t>
            </a:r>
            <a:br>
              <a:rPr lang="en-US" dirty="0"/>
            </a:br>
            <a:r>
              <a:rPr lang="en-US" dirty="0"/>
              <a:t>SS cap 1nF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2F261-56D7-4CB1-AD8B-14393D2B595F}"/>
              </a:ext>
            </a:extLst>
          </p:cNvPr>
          <p:cNvSpPr txBox="1"/>
          <p:nvPr/>
        </p:nvSpPr>
        <p:spPr>
          <a:xfrm>
            <a:off x="40498" y="1949917"/>
            <a:ext cx="688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Vout</a:t>
            </a:r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0E09C-FB71-4D26-824A-82C7D4A640F7}"/>
              </a:ext>
            </a:extLst>
          </p:cNvPr>
          <p:cNvSpPr txBox="1"/>
          <p:nvPr/>
        </p:nvSpPr>
        <p:spPr>
          <a:xfrm>
            <a:off x="21422" y="4584751"/>
            <a:ext cx="1455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LO (to GND)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B169C-A235-4705-9BCF-538CE0976770}"/>
              </a:ext>
            </a:extLst>
          </p:cNvPr>
          <p:cNvSpPr txBox="1"/>
          <p:nvPr/>
        </p:nvSpPr>
        <p:spPr>
          <a:xfrm>
            <a:off x="61145" y="3426598"/>
            <a:ext cx="1371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HO (to SW)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45460D-E439-4F5B-906C-9A56E7C6958A}"/>
              </a:ext>
            </a:extLst>
          </p:cNvPr>
          <p:cNvSpPr/>
          <p:nvPr/>
        </p:nvSpPr>
        <p:spPr>
          <a:xfrm>
            <a:off x="387331" y="5548312"/>
            <a:ext cx="448487" cy="107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59F91-F846-47C5-AF4C-55286CC5D412}"/>
              </a:ext>
            </a:extLst>
          </p:cNvPr>
          <p:cNvSpPr txBox="1"/>
          <p:nvPr/>
        </p:nvSpPr>
        <p:spPr>
          <a:xfrm>
            <a:off x="328083" y="5512072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FFFF00"/>
                </a:solidFill>
              </a:rPr>
              <a:t>5.00V</a:t>
            </a:r>
            <a:endParaRPr lang="en-DE" sz="9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293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B193AA-3AAA-4AC4-9DDF-39CFBBE48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1011"/>
            <a:ext cx="6096005" cy="45720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ECB1E-9B0F-4F18-B511-B1B70067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Vin 12V, no Load, Output pre-charged</a:t>
            </a:r>
            <a:br>
              <a:rPr lang="en-US" dirty="0"/>
            </a:br>
            <a:r>
              <a:rPr lang="en-US" dirty="0"/>
              <a:t>SS cap 100nF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72F261-56D7-4CB1-AD8B-14393D2B595F}"/>
              </a:ext>
            </a:extLst>
          </p:cNvPr>
          <p:cNvSpPr txBox="1"/>
          <p:nvPr/>
        </p:nvSpPr>
        <p:spPr>
          <a:xfrm>
            <a:off x="40498" y="1949917"/>
            <a:ext cx="688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Vout</a:t>
            </a:r>
            <a:endParaRPr lang="en-US" sz="20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10E09C-FB71-4D26-824A-82C7D4A640F7}"/>
              </a:ext>
            </a:extLst>
          </p:cNvPr>
          <p:cNvSpPr txBox="1"/>
          <p:nvPr/>
        </p:nvSpPr>
        <p:spPr>
          <a:xfrm>
            <a:off x="21422" y="4584751"/>
            <a:ext cx="14552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F0"/>
                </a:solidFill>
                <a:latin typeface="Calibri" panose="020F0502020204030204" pitchFamily="34" charset="0"/>
              </a:rPr>
              <a:t>LO (to GND)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CB169C-A235-4705-9BCF-538CE0976770}"/>
              </a:ext>
            </a:extLst>
          </p:cNvPr>
          <p:cNvSpPr txBox="1"/>
          <p:nvPr/>
        </p:nvSpPr>
        <p:spPr>
          <a:xfrm>
            <a:off x="61145" y="3426598"/>
            <a:ext cx="1371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FF00"/>
                </a:solidFill>
                <a:latin typeface="Calibri" panose="020F0502020204030204" pitchFamily="34" charset="0"/>
              </a:rPr>
              <a:t>HO (to SW)</a:t>
            </a:r>
            <a:endParaRPr lang="en-US" sz="20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45460D-E439-4F5B-906C-9A56E7C6958A}"/>
              </a:ext>
            </a:extLst>
          </p:cNvPr>
          <p:cNvSpPr/>
          <p:nvPr/>
        </p:nvSpPr>
        <p:spPr>
          <a:xfrm>
            <a:off x="387331" y="5548312"/>
            <a:ext cx="448487" cy="10704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C459F91-F846-47C5-AF4C-55286CC5D412}"/>
              </a:ext>
            </a:extLst>
          </p:cNvPr>
          <p:cNvSpPr txBox="1"/>
          <p:nvPr/>
        </p:nvSpPr>
        <p:spPr>
          <a:xfrm>
            <a:off x="328083" y="5512072"/>
            <a:ext cx="4860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rgbClr val="FFFF00"/>
                </a:solidFill>
              </a:rPr>
              <a:t>5.00V</a:t>
            </a:r>
            <a:endParaRPr lang="en-DE" sz="900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3FB46-3877-4EFD-8E59-8B19F43C3F45}"/>
              </a:ext>
            </a:extLst>
          </p:cNvPr>
          <p:cNvSpPr txBox="1"/>
          <p:nvPr/>
        </p:nvSpPr>
        <p:spPr>
          <a:xfrm>
            <a:off x="6277708" y="1652954"/>
            <a:ext cx="5647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 switching delay between HO and LO in both tests</a:t>
            </a:r>
          </a:p>
        </p:txBody>
      </p:sp>
    </p:spTree>
    <p:extLst>
      <p:ext uri="{BB962C8B-B14F-4D97-AF65-F5344CB8AC3E}">
        <p14:creationId xmlns:p14="http://schemas.microsoft.com/office/powerpoint/2010/main" val="2911535255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3" id="{7F40DE1E-312B-4B22-A207-045BC659459E}" vid="{8DF7192C-2CED-4DC6-9948-E0EDDB7F0E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2799</TotalTime>
  <Words>192</Words>
  <Application>Microsoft Office PowerPoint</Application>
  <PresentationFormat>Widescreen</PresentationFormat>
  <Paragraphs>39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FinalPowerpoint</vt:lpstr>
      <vt:lpstr>LM5122 Start-up Test</vt:lpstr>
      <vt:lpstr>Summary</vt:lpstr>
      <vt:lpstr>Vin 12V, no Load SS cap 1nF</vt:lpstr>
      <vt:lpstr>Vin 12V, no Load SS cap 100nF</vt:lpstr>
      <vt:lpstr>Vin 12V, no Load, Output pre-charged SS cap 1nF</vt:lpstr>
      <vt:lpstr>Vin 12V, no Load, Output pre-charged SS cap 100nF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Rott, Christian</dc:creator>
  <cp:keywords>Selective Disclosure</cp:keywords>
  <cp:lastModifiedBy>Schwarz, Niklas</cp:lastModifiedBy>
  <cp:revision>76</cp:revision>
  <dcterms:created xsi:type="dcterms:W3CDTF">2021-09-09T15:09:33Z</dcterms:created>
  <dcterms:modified xsi:type="dcterms:W3CDTF">2025-02-19T16:28:19Z</dcterms:modified>
</cp:coreProperties>
</file>