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28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44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2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1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46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5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99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95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8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80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33FD-C84C-4BE6-AAAF-E8C41530D011}" type="datetimeFigureOut">
              <a:rPr lang="zh-CN" altLang="en-US" smtClean="0"/>
              <a:t>2021/9/6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4E781-3044-4197-A2B0-6DFABF86D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82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5"/>
          <p:cNvSpPr txBox="1">
            <a:spLocks noChangeArrowheads="1"/>
          </p:cNvSpPr>
          <p:nvPr/>
        </p:nvSpPr>
        <p:spPr bwMode="auto">
          <a:xfrm>
            <a:off x="1320561" y="107250"/>
            <a:ext cx="2066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buChar char="•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buChar char="–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LM5150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電圧確認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A4DA798C-DD97-4CAA-B17B-B1939149487A}"/>
              </a:ext>
            </a:extLst>
          </p:cNvPr>
          <p:cNvCxnSpPr/>
          <p:nvPr/>
        </p:nvCxnSpPr>
        <p:spPr>
          <a:xfrm>
            <a:off x="6013938" y="685800"/>
            <a:ext cx="0" cy="5591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9">
            <a:extLst>
              <a:ext uri="{FF2B5EF4-FFF2-40B4-BE49-F238E27FC236}">
                <a16:creationId xmlns="" xmlns:a16="http://schemas.microsoft.com/office/drawing/2014/main" id="{FA89BC0B-51B5-4C3C-86A0-B6999C2C5EE8}"/>
              </a:ext>
            </a:extLst>
          </p:cNvPr>
          <p:cNvSpPr txBox="1"/>
          <p:nvPr/>
        </p:nvSpPr>
        <p:spPr>
          <a:xfrm>
            <a:off x="2987042" y="685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設計例</a:t>
            </a:r>
          </a:p>
        </p:txBody>
      </p:sp>
      <p:sp>
        <p:nvSpPr>
          <p:cNvPr id="7" name="テキスト ボックス 10">
            <a:extLst>
              <a:ext uri="{FF2B5EF4-FFF2-40B4-BE49-F238E27FC236}">
                <a16:creationId xmlns="" xmlns:a16="http://schemas.microsoft.com/office/drawing/2014/main" id="{AA5675DB-5D08-4E82-8CB1-34A95B7661BE}"/>
              </a:ext>
            </a:extLst>
          </p:cNvPr>
          <p:cNvSpPr txBox="1"/>
          <p:nvPr/>
        </p:nvSpPr>
        <p:spPr>
          <a:xfrm>
            <a:off x="8185047" y="685800"/>
            <a:ext cx="75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TypeB</a:t>
            </a:r>
            <a:endParaRPr kumimoji="1" lang="ja-JP" altLang="en-US" dirty="0"/>
          </a:p>
        </p:txBody>
      </p:sp>
      <p:sp>
        <p:nvSpPr>
          <p:cNvPr id="8" name="正方形/長方形 8">
            <a:extLst>
              <a:ext uri="{FF2B5EF4-FFF2-40B4-BE49-F238E27FC236}">
                <a16:creationId xmlns="" xmlns:a16="http://schemas.microsoft.com/office/drawing/2014/main" id="{99AE969C-BBDA-4F0C-89EB-948FFD8E6286}"/>
              </a:ext>
            </a:extLst>
          </p:cNvPr>
          <p:cNvSpPr/>
          <p:nvPr/>
        </p:nvSpPr>
        <p:spPr>
          <a:xfrm>
            <a:off x="6008076" y="1208950"/>
            <a:ext cx="4997562" cy="394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ja-JP" altLang="en-US" sz="1200" dirty="0">
                <a:solidFill>
                  <a:schemeClr val="tx1"/>
                </a:solidFill>
              </a:rPr>
              <a:t>インダクタの選択</a:t>
            </a:r>
            <a:r>
              <a:rPr lang="en-US" altLang="ja-JP" sz="1200" dirty="0">
                <a:solidFill>
                  <a:schemeClr val="tx1"/>
                </a:solidFill>
              </a:rPr>
              <a:t>(</a:t>
            </a:r>
            <a:r>
              <a:rPr lang="en-US" altLang="ja-JP" sz="1200" dirty="0" err="1">
                <a:solidFill>
                  <a:schemeClr val="tx1"/>
                </a:solidFill>
              </a:rPr>
              <a:t>Lm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>
                <a:solidFill>
                  <a:schemeClr val="tx1"/>
                </a:solidFill>
              </a:rPr>
              <a:t>Type B rev5</a:t>
            </a:r>
            <a:r>
              <a:rPr lang="ja-JP" altLang="en-US" sz="1200" dirty="0">
                <a:solidFill>
                  <a:schemeClr val="tx1"/>
                </a:solidFill>
              </a:rPr>
              <a:t>での設計結果：</a:t>
            </a:r>
            <a:r>
              <a:rPr lang="en-US" altLang="ja-JP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 err="1">
                <a:solidFill>
                  <a:schemeClr val="tx1"/>
                </a:solidFill>
              </a:rPr>
              <a:t>Lm</a:t>
            </a:r>
            <a:r>
              <a:rPr lang="en-US" altLang="ja-JP" sz="1200" dirty="0">
                <a:solidFill>
                  <a:schemeClr val="tx1"/>
                </a:solidFill>
              </a:rPr>
              <a:t>(target) = 1.5 [</a:t>
            </a:r>
            <a:r>
              <a:rPr lang="en-US" altLang="ja-JP" sz="1200" dirty="0" err="1">
                <a:solidFill>
                  <a:schemeClr val="tx1"/>
                </a:solidFill>
              </a:rPr>
              <a:t>uH</a:t>
            </a:r>
            <a:r>
              <a:rPr lang="en-US" altLang="ja-JP" sz="1200" dirty="0">
                <a:solidFill>
                  <a:schemeClr val="tx1"/>
                </a:solidFill>
              </a:rPr>
              <a:t>]</a:t>
            </a:r>
          </a:p>
          <a:p>
            <a:pPr algn="l"/>
            <a:r>
              <a:rPr lang="en-US" altLang="ja-JP" sz="1200" dirty="0">
                <a:solidFill>
                  <a:schemeClr val="tx1"/>
                </a:solidFill>
              </a:rPr>
              <a:t>RR(</a:t>
            </a:r>
            <a:r>
              <a:rPr lang="ja-JP" altLang="en-US" sz="1200" dirty="0">
                <a:solidFill>
                  <a:schemeClr val="tx1"/>
                </a:solidFill>
              </a:rPr>
              <a:t>逆算</a:t>
            </a:r>
            <a:r>
              <a:rPr lang="en-US" altLang="ja-JP" sz="1200" dirty="0">
                <a:solidFill>
                  <a:schemeClr val="tx1"/>
                </a:solidFill>
              </a:rPr>
              <a:t>) = 0.98</a:t>
            </a:r>
            <a:r>
              <a:rPr lang="ja-JP" altLang="en-US" sz="1200" dirty="0">
                <a:solidFill>
                  <a:schemeClr val="tx1"/>
                </a:solidFill>
              </a:rPr>
              <a:t>　⇒</a:t>
            </a:r>
            <a:r>
              <a:rPr lang="ja-JP" altLang="en-US" sz="1200" dirty="0">
                <a:solidFill>
                  <a:srgbClr val="FF0000"/>
                </a:solidFill>
              </a:rPr>
              <a:t>推奨より</a:t>
            </a:r>
            <a:r>
              <a:rPr lang="en-US" altLang="ja-JP" sz="1200" dirty="0">
                <a:solidFill>
                  <a:srgbClr val="FF0000"/>
                </a:solidFill>
              </a:rPr>
              <a:t>RR</a:t>
            </a:r>
            <a:r>
              <a:rPr lang="ja-JP" altLang="en-US" sz="1200" dirty="0">
                <a:solidFill>
                  <a:srgbClr val="FF0000"/>
                </a:solidFill>
              </a:rPr>
              <a:t>が高い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r>
              <a:rPr lang="en-US" altLang="ja-JP" sz="1200" dirty="0">
                <a:solidFill>
                  <a:srgbClr val="FF0000"/>
                </a:solidFill>
              </a:rPr>
              <a:t>RR (Back Calculation) = 0.98 </a:t>
            </a:r>
            <a:r>
              <a:rPr lang="ja-JP" altLang="en-US" sz="1200" dirty="0">
                <a:solidFill>
                  <a:srgbClr val="FF0000"/>
                </a:solidFill>
              </a:rPr>
              <a:t>⇒ </a:t>
            </a:r>
            <a:r>
              <a:rPr lang="en-US" altLang="ja-JP" sz="1200" dirty="0">
                <a:solidFill>
                  <a:srgbClr val="FF0000"/>
                </a:solidFill>
              </a:rPr>
              <a:t>RR value is larger than recommendation</a:t>
            </a:r>
          </a:p>
          <a:p>
            <a:pPr algn="l"/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 err="1">
                <a:solidFill>
                  <a:schemeClr val="tx1"/>
                </a:solidFill>
              </a:rPr>
              <a:t>Lm</a:t>
            </a:r>
            <a:r>
              <a:rPr lang="en-US" altLang="ja-JP" sz="1200" dirty="0">
                <a:solidFill>
                  <a:schemeClr val="tx1"/>
                </a:solidFill>
              </a:rPr>
              <a:t>(guide) = (7.5-1.8)*1.8/(432000*7.5*1.6) = 1.97 [</a:t>
            </a:r>
            <a:r>
              <a:rPr lang="en-US" altLang="ja-JP" sz="1200" dirty="0" err="1">
                <a:solidFill>
                  <a:schemeClr val="tx1"/>
                </a:solidFill>
              </a:rPr>
              <a:t>uH</a:t>
            </a:r>
            <a:r>
              <a:rPr lang="en-US" altLang="ja-JP" sz="1200" dirty="0">
                <a:solidFill>
                  <a:schemeClr val="tx1"/>
                </a:solidFill>
              </a:rPr>
              <a:t>]</a:t>
            </a:r>
            <a:r>
              <a:rPr lang="ja-JP" altLang="en-US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&gt;</a:t>
            </a:r>
            <a:r>
              <a:rPr lang="ja-JP" altLang="en-US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1.5</a:t>
            </a:r>
            <a:r>
              <a:rPr lang="ja-JP" altLang="en-US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[</a:t>
            </a:r>
            <a:r>
              <a:rPr lang="en-US" altLang="ja-JP" sz="1200" dirty="0" err="1">
                <a:solidFill>
                  <a:schemeClr val="tx1"/>
                </a:solidFill>
              </a:rPr>
              <a:t>uH</a:t>
            </a:r>
            <a:r>
              <a:rPr lang="en-US" altLang="ja-JP" sz="1200" dirty="0">
                <a:solidFill>
                  <a:schemeClr val="tx1"/>
                </a:solidFill>
              </a:rPr>
              <a:t>]</a:t>
            </a:r>
          </a:p>
          <a:p>
            <a:pPr algn="l"/>
            <a:r>
              <a:rPr lang="ja-JP" altLang="en-US" sz="1200" dirty="0">
                <a:solidFill>
                  <a:schemeClr val="tx1"/>
                </a:solidFill>
              </a:rPr>
              <a:t>　　⇒</a:t>
            </a:r>
            <a:r>
              <a:rPr lang="en-US" altLang="ja-JP" sz="1200" dirty="0">
                <a:solidFill>
                  <a:srgbClr val="FF0000"/>
                </a:solidFill>
              </a:rPr>
              <a:t>RR</a:t>
            </a:r>
            <a:r>
              <a:rPr lang="ja-JP" altLang="en-US" sz="1200" dirty="0">
                <a:solidFill>
                  <a:srgbClr val="FF0000"/>
                </a:solidFill>
              </a:rPr>
              <a:t>を下げるか</a:t>
            </a:r>
            <a:r>
              <a:rPr lang="en-US" altLang="ja-JP" sz="1200" dirty="0" err="1">
                <a:solidFill>
                  <a:srgbClr val="FF0000"/>
                </a:solidFill>
              </a:rPr>
              <a:t>Rsl</a:t>
            </a:r>
            <a:r>
              <a:rPr lang="ja-JP" altLang="en-US" sz="1200" dirty="0">
                <a:solidFill>
                  <a:srgbClr val="FF0000"/>
                </a:solidFill>
              </a:rPr>
              <a:t>の追加が必要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>
                <a:solidFill>
                  <a:schemeClr val="tx1"/>
                </a:solidFill>
              </a:rPr>
              <a:t>     </a:t>
            </a:r>
            <a:r>
              <a:rPr lang="ja-JP" altLang="en-US" sz="1200" dirty="0">
                <a:solidFill>
                  <a:srgbClr val="FF0000"/>
                </a:solidFill>
              </a:rPr>
              <a:t>⇒ </a:t>
            </a:r>
            <a:r>
              <a:rPr lang="en-US" altLang="ja-JP" sz="1200" dirty="0">
                <a:solidFill>
                  <a:srgbClr val="FF0000"/>
                </a:solidFill>
              </a:rPr>
              <a:t>Need to reduce RR value or to add </a:t>
            </a:r>
            <a:r>
              <a:rPr lang="en-US" altLang="ja-JP" sz="1200" dirty="0" err="1">
                <a:solidFill>
                  <a:srgbClr val="FF0000"/>
                </a:solidFill>
              </a:rPr>
              <a:t>Rsl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dirty="0">
                <a:solidFill>
                  <a:schemeClr val="tx1"/>
                </a:solidFill>
              </a:rPr>
              <a:t>最大負荷電流を</a:t>
            </a:r>
            <a:r>
              <a:rPr lang="en-US" altLang="ja-JP" sz="1200" dirty="0">
                <a:solidFill>
                  <a:schemeClr val="tx1"/>
                </a:solidFill>
              </a:rPr>
              <a:t>2.3 [A]</a:t>
            </a:r>
            <a:r>
              <a:rPr lang="ja-JP" altLang="en-US" sz="1200" dirty="0">
                <a:solidFill>
                  <a:schemeClr val="tx1"/>
                </a:solidFill>
              </a:rPr>
              <a:t>とすると</a:t>
            </a:r>
            <a:r>
              <a:rPr lang="en-US" altLang="ja-JP" sz="1200" dirty="0">
                <a:solidFill>
                  <a:schemeClr val="tx1"/>
                </a:solidFill>
              </a:rPr>
              <a:t>RR=0.7</a:t>
            </a:r>
            <a:r>
              <a:rPr lang="ja-JP" altLang="en-US" sz="1200" dirty="0">
                <a:solidFill>
                  <a:schemeClr val="tx1"/>
                </a:solidFill>
              </a:rPr>
              <a:t>となり推奨範囲内に収まる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dirty="0">
                <a:solidFill>
                  <a:schemeClr val="tx1"/>
                </a:solidFill>
              </a:rPr>
              <a:t>同様に、</a:t>
            </a:r>
            <a:r>
              <a:rPr lang="en-US" altLang="ja-JP" sz="1200" dirty="0" err="1">
                <a:solidFill>
                  <a:schemeClr val="tx1"/>
                </a:solidFill>
              </a:rPr>
              <a:t>Lm</a:t>
            </a:r>
            <a:r>
              <a:rPr lang="en-US" altLang="ja-JP" sz="1200" dirty="0">
                <a:solidFill>
                  <a:schemeClr val="tx1"/>
                </a:solidFill>
              </a:rPr>
              <a:t>(guide)</a:t>
            </a:r>
            <a:r>
              <a:rPr lang="ja-JP" altLang="en-US" sz="1200" dirty="0">
                <a:solidFill>
                  <a:schemeClr val="tx1"/>
                </a:solidFill>
              </a:rPr>
              <a:t>も</a:t>
            </a:r>
            <a:r>
              <a:rPr lang="en-US" altLang="ja-JP" sz="1200" dirty="0">
                <a:solidFill>
                  <a:schemeClr val="tx1"/>
                </a:solidFill>
              </a:rPr>
              <a:t>1.35[</a:t>
            </a:r>
            <a:r>
              <a:rPr lang="en-US" altLang="ja-JP" sz="1200" dirty="0" err="1">
                <a:solidFill>
                  <a:schemeClr val="tx1"/>
                </a:solidFill>
              </a:rPr>
              <a:t>uH</a:t>
            </a:r>
            <a:r>
              <a:rPr lang="en-US" altLang="ja-JP" sz="1200" dirty="0">
                <a:solidFill>
                  <a:schemeClr val="tx1"/>
                </a:solidFill>
              </a:rPr>
              <a:t>]</a:t>
            </a:r>
            <a:r>
              <a:rPr lang="ja-JP" altLang="en-US" sz="1200" dirty="0">
                <a:solidFill>
                  <a:schemeClr val="tx1"/>
                </a:solidFill>
              </a:rPr>
              <a:t>となり、推奨範囲内となる。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000" dirty="0">
                <a:solidFill>
                  <a:srgbClr val="FF0000"/>
                </a:solidFill>
              </a:rPr>
              <a:t>If Max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 err="1">
                <a:solidFill>
                  <a:srgbClr val="FF0000"/>
                </a:solidFill>
              </a:rPr>
              <a:t>Iload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current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2.3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A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is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used</a:t>
            </a:r>
            <a:r>
              <a:rPr lang="ja-JP" altLang="en-US" sz="1000" dirty="0">
                <a:solidFill>
                  <a:srgbClr val="FF0000"/>
                </a:solidFill>
              </a:rPr>
              <a:t>、</a:t>
            </a:r>
            <a:r>
              <a:rPr lang="en-US" altLang="ja-JP" sz="1000" dirty="0">
                <a:solidFill>
                  <a:srgbClr val="FF0000"/>
                </a:solidFill>
              </a:rPr>
              <a:t>RR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becomes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0.7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and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become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within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the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recommendation.</a:t>
            </a:r>
            <a:r>
              <a:rPr lang="ja-JP" altLang="en-US" sz="1000" dirty="0">
                <a:solidFill>
                  <a:srgbClr val="FF0000"/>
                </a:solidFill>
              </a:rPr>
              <a:t>　</a:t>
            </a:r>
            <a:r>
              <a:rPr lang="en-US" altLang="ja-JP" sz="1000" dirty="0" err="1">
                <a:solidFill>
                  <a:srgbClr val="FF0000"/>
                </a:solidFill>
              </a:rPr>
              <a:t>Lm</a:t>
            </a:r>
            <a:r>
              <a:rPr lang="en-US" altLang="ja-JP" sz="1000" dirty="0">
                <a:solidFill>
                  <a:srgbClr val="FF0000"/>
                </a:solidFill>
              </a:rPr>
              <a:t>(Guide)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also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becomes</a:t>
            </a:r>
            <a:r>
              <a:rPr lang="ja-JP" altLang="en-US" sz="1000" dirty="0">
                <a:solidFill>
                  <a:srgbClr val="FF0000"/>
                </a:solidFill>
              </a:rPr>
              <a:t> </a:t>
            </a:r>
            <a:r>
              <a:rPr lang="en-US" altLang="ja-JP" sz="1000" dirty="0">
                <a:solidFill>
                  <a:srgbClr val="FF0000"/>
                </a:solidFill>
              </a:rPr>
              <a:t>1.35[</a:t>
            </a:r>
            <a:r>
              <a:rPr lang="en-US" altLang="ja-JP" sz="1000" dirty="0" err="1">
                <a:solidFill>
                  <a:srgbClr val="FF0000"/>
                </a:solidFill>
              </a:rPr>
              <a:t>uH</a:t>
            </a:r>
            <a:r>
              <a:rPr lang="en-US" altLang="ja-JP" sz="1000" dirty="0">
                <a:solidFill>
                  <a:srgbClr val="FF0000"/>
                </a:solidFill>
              </a:rPr>
              <a:t>]</a:t>
            </a:r>
            <a:r>
              <a:rPr lang="ja-JP" altLang="en-US" sz="1000" dirty="0">
                <a:solidFill>
                  <a:srgbClr val="FF0000"/>
                </a:solidFill>
              </a:rPr>
              <a:t>　</a:t>
            </a:r>
            <a:r>
              <a:rPr lang="en-US" altLang="ja-JP" sz="1000" dirty="0">
                <a:solidFill>
                  <a:srgbClr val="FF0000"/>
                </a:solidFill>
              </a:rPr>
              <a:t>and becomes within the recommendation.</a:t>
            </a:r>
          </a:p>
          <a:p>
            <a:pPr algn="l"/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dirty="0">
                <a:solidFill>
                  <a:schemeClr val="tx1"/>
                </a:solidFill>
              </a:rPr>
              <a:t>インダクタの飽和電流 </a:t>
            </a:r>
            <a:r>
              <a:rPr lang="en-US" altLang="ja-JP" sz="1200" dirty="0">
                <a:solidFill>
                  <a:schemeClr val="tx1"/>
                </a:solidFill>
              </a:rPr>
              <a:t>9 [A]</a:t>
            </a:r>
            <a:r>
              <a:rPr lang="ja-JP" altLang="en-US" sz="1200" dirty="0">
                <a:solidFill>
                  <a:schemeClr val="tx1"/>
                </a:solidFill>
              </a:rPr>
              <a:t>であり、</a:t>
            </a:r>
            <a:r>
              <a:rPr lang="en-US" altLang="ja-JP" sz="1200" dirty="0">
                <a:solidFill>
                  <a:schemeClr val="tx1"/>
                </a:solidFill>
              </a:rPr>
              <a:t>2.3 * 1.7 = 3.91 [A]</a:t>
            </a:r>
            <a:r>
              <a:rPr lang="ja-JP" altLang="en-US" sz="1200" dirty="0">
                <a:solidFill>
                  <a:schemeClr val="tx1"/>
                </a:solidFill>
              </a:rPr>
              <a:t>に対し十分に余裕がある。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ja-JP" altLang="en-US" sz="1200" dirty="0">
                <a:solidFill>
                  <a:srgbClr val="FF0000"/>
                </a:solidFill>
              </a:rPr>
              <a:t>⇒</a:t>
            </a:r>
            <a:r>
              <a:rPr lang="en-US" altLang="ja-JP" sz="1200" dirty="0" err="1">
                <a:solidFill>
                  <a:srgbClr val="FF0000"/>
                </a:solidFill>
              </a:rPr>
              <a:t>Iload</a:t>
            </a:r>
            <a:r>
              <a:rPr lang="en-US" altLang="ja-JP" sz="1200" dirty="0">
                <a:solidFill>
                  <a:srgbClr val="FF0000"/>
                </a:solidFill>
              </a:rPr>
              <a:t>(max)</a:t>
            </a:r>
            <a:r>
              <a:rPr lang="ja-JP" altLang="en-US" sz="1200" dirty="0">
                <a:solidFill>
                  <a:srgbClr val="FF0000"/>
                </a:solidFill>
              </a:rPr>
              <a:t>の値を実際の負荷より高く想定すれば計算上問題無いが、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r>
              <a:rPr lang="ja-JP" altLang="en-US" sz="1200" dirty="0">
                <a:solidFill>
                  <a:srgbClr val="FF0000"/>
                </a:solidFill>
              </a:rPr>
              <a:t>設計より負荷が軽い場合に問題が発生しないか</a:t>
            </a:r>
            <a:r>
              <a:rPr lang="en-US" altLang="ja-JP" sz="1200" dirty="0">
                <a:solidFill>
                  <a:srgbClr val="FF0000"/>
                </a:solidFill>
              </a:rPr>
              <a:t>TI</a:t>
            </a:r>
            <a:r>
              <a:rPr lang="ja-JP" altLang="en-US" sz="1200" dirty="0">
                <a:solidFill>
                  <a:srgbClr val="FF0000"/>
                </a:solidFill>
              </a:rPr>
              <a:t>に確認が必要。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r>
              <a:rPr lang="ja-JP" altLang="en-US" sz="1200" dirty="0">
                <a:solidFill>
                  <a:srgbClr val="FF0000"/>
                </a:solidFill>
              </a:rPr>
              <a:t>⇒ </a:t>
            </a:r>
            <a:r>
              <a:rPr lang="en-US" altLang="ja-JP" sz="1000" dirty="0">
                <a:solidFill>
                  <a:srgbClr val="FF0000"/>
                </a:solidFill>
              </a:rPr>
              <a:t>If </a:t>
            </a:r>
            <a:r>
              <a:rPr lang="en-US" altLang="ja-JP" sz="1000" dirty="0" err="1">
                <a:solidFill>
                  <a:srgbClr val="FF0000"/>
                </a:solidFill>
              </a:rPr>
              <a:t>Iload</a:t>
            </a:r>
            <a:r>
              <a:rPr lang="en-US" altLang="ja-JP" sz="1000" dirty="0">
                <a:solidFill>
                  <a:srgbClr val="FF0000"/>
                </a:solidFill>
              </a:rPr>
              <a:t>(max) value is set larger than the actual load, the calculation results become good. However, it is required to confirm with TI if this calculation method is OK without any problem.</a:t>
            </a: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</p:txBody>
      </p:sp>
      <p:pic>
        <p:nvPicPr>
          <p:cNvPr id="9" name="図 2">
            <a:extLst>
              <a:ext uri="{FF2B5EF4-FFF2-40B4-BE49-F238E27FC236}">
                <a16:creationId xmlns="" xmlns:a16="http://schemas.microsoft.com/office/drawing/2014/main" id="{759C18A8-343B-4426-8477-375AA055F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9" t="35641" r="6018" b="16667"/>
          <a:stretch/>
        </p:blipFill>
        <p:spPr>
          <a:xfrm>
            <a:off x="1377083" y="999733"/>
            <a:ext cx="4630994" cy="2630122"/>
          </a:xfrm>
          <a:prstGeom prst="rect">
            <a:avLst/>
          </a:prstGeom>
        </p:spPr>
      </p:pic>
      <p:pic>
        <p:nvPicPr>
          <p:cNvPr id="10" name="図 1">
            <a:extLst>
              <a:ext uri="{FF2B5EF4-FFF2-40B4-BE49-F238E27FC236}">
                <a16:creationId xmlns="" xmlns:a16="http://schemas.microsoft.com/office/drawing/2014/main" id="{FB8C5C5F-BFA7-483F-8684-A6718CD5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593" y="3735363"/>
            <a:ext cx="4160520" cy="2308860"/>
          </a:xfrm>
          <a:prstGeom prst="rect">
            <a:avLst/>
          </a:prstGeom>
        </p:spPr>
      </p:pic>
      <p:sp>
        <p:nvSpPr>
          <p:cNvPr id="11" name="四角形: 角を丸くする 5">
            <a:extLst>
              <a:ext uri="{FF2B5EF4-FFF2-40B4-BE49-F238E27FC236}">
                <a16:creationId xmlns="" xmlns:a16="http://schemas.microsoft.com/office/drawing/2014/main" id="{88D84439-99DD-4301-B956-3284BB1B1F0D}"/>
              </a:ext>
            </a:extLst>
          </p:cNvPr>
          <p:cNvSpPr/>
          <p:nvPr/>
        </p:nvSpPr>
        <p:spPr>
          <a:xfrm>
            <a:off x="6008076" y="2145322"/>
            <a:ext cx="4475285" cy="56270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1708E141-AD86-4639-A31F-5DC584EB382A}"/>
              </a:ext>
            </a:extLst>
          </p:cNvPr>
          <p:cNvSpPr/>
          <p:nvPr/>
        </p:nvSpPr>
        <p:spPr>
          <a:xfrm>
            <a:off x="6008075" y="3314700"/>
            <a:ext cx="4475285" cy="4280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="" xmlns:a16="http://schemas.microsoft.com/office/drawing/2014/main" id="{C67C1228-1FCD-4009-B07D-68E62BC0EF7B}"/>
              </a:ext>
            </a:extLst>
          </p:cNvPr>
          <p:cNvSpPr/>
          <p:nvPr/>
        </p:nvSpPr>
        <p:spPr>
          <a:xfrm>
            <a:off x="6008075" y="5666169"/>
            <a:ext cx="4823173" cy="4280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DD4AA78-A722-4901-B759-6D9A99A4690E}"/>
              </a:ext>
            </a:extLst>
          </p:cNvPr>
          <p:cNvSpPr txBox="1"/>
          <p:nvPr/>
        </p:nvSpPr>
        <p:spPr>
          <a:xfrm>
            <a:off x="4533661" y="6110145"/>
            <a:ext cx="25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Tricheer</a:t>
            </a:r>
            <a:r>
              <a:rPr lang="en-US" altLang="zh-CN" dirty="0">
                <a:solidFill>
                  <a:srgbClr val="0000FF"/>
                </a:solidFill>
              </a:rPr>
              <a:t>: confirming to TI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4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5"/>
          <p:cNvSpPr txBox="1">
            <a:spLocks noChangeArrowheads="1"/>
          </p:cNvSpPr>
          <p:nvPr/>
        </p:nvSpPr>
        <p:spPr bwMode="auto">
          <a:xfrm>
            <a:off x="1320561" y="107250"/>
            <a:ext cx="2066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buChar char="•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buChar char="–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LM5150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電圧確認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A4DA798C-DD97-4CAA-B17B-B1939149487A}"/>
              </a:ext>
            </a:extLst>
          </p:cNvPr>
          <p:cNvCxnSpPr/>
          <p:nvPr/>
        </p:nvCxnSpPr>
        <p:spPr>
          <a:xfrm>
            <a:off x="6013938" y="685800"/>
            <a:ext cx="0" cy="5591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9">
            <a:extLst>
              <a:ext uri="{FF2B5EF4-FFF2-40B4-BE49-F238E27FC236}">
                <a16:creationId xmlns="" xmlns:a16="http://schemas.microsoft.com/office/drawing/2014/main" id="{FA89BC0B-51B5-4C3C-86A0-B6999C2C5EE8}"/>
              </a:ext>
            </a:extLst>
          </p:cNvPr>
          <p:cNvSpPr txBox="1"/>
          <p:nvPr/>
        </p:nvSpPr>
        <p:spPr>
          <a:xfrm>
            <a:off x="2987042" y="685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設計例</a:t>
            </a:r>
          </a:p>
        </p:txBody>
      </p:sp>
      <p:sp>
        <p:nvSpPr>
          <p:cNvPr id="7" name="テキスト ボックス 10">
            <a:extLst>
              <a:ext uri="{FF2B5EF4-FFF2-40B4-BE49-F238E27FC236}">
                <a16:creationId xmlns="" xmlns:a16="http://schemas.microsoft.com/office/drawing/2014/main" id="{AA5675DB-5D08-4E82-8CB1-34A95B7661BE}"/>
              </a:ext>
            </a:extLst>
          </p:cNvPr>
          <p:cNvSpPr txBox="1"/>
          <p:nvPr/>
        </p:nvSpPr>
        <p:spPr>
          <a:xfrm>
            <a:off x="8185047" y="685800"/>
            <a:ext cx="75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TypeB</a:t>
            </a:r>
            <a:endParaRPr kumimoji="1" lang="ja-JP" altLang="en-US" dirty="0"/>
          </a:p>
        </p:txBody>
      </p:sp>
      <p:sp>
        <p:nvSpPr>
          <p:cNvPr id="8" name="正方形/長方形 8">
            <a:extLst>
              <a:ext uri="{FF2B5EF4-FFF2-40B4-BE49-F238E27FC236}">
                <a16:creationId xmlns="" xmlns:a16="http://schemas.microsoft.com/office/drawing/2014/main" id="{99AE969C-BBDA-4F0C-89EB-948FFD8E6286}"/>
              </a:ext>
            </a:extLst>
          </p:cNvPr>
          <p:cNvSpPr/>
          <p:nvPr/>
        </p:nvSpPr>
        <p:spPr>
          <a:xfrm>
            <a:off x="6008076" y="1208950"/>
            <a:ext cx="4997562" cy="198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altLang="ja-JP" sz="1200" dirty="0" err="1">
                <a:solidFill>
                  <a:schemeClr val="tx1"/>
                </a:solidFill>
              </a:rPr>
              <a:t>Ccomp</a:t>
            </a:r>
            <a:r>
              <a:rPr lang="en-US" altLang="ja-JP" sz="1200" dirty="0">
                <a:solidFill>
                  <a:schemeClr val="tx1"/>
                </a:solidFill>
              </a:rPr>
              <a:t>(over damping) = 109.3 </a:t>
            </a:r>
            <a:r>
              <a:rPr lang="en-US" altLang="ja-JP" sz="1200" dirty="0" err="1">
                <a:solidFill>
                  <a:schemeClr val="tx1"/>
                </a:solidFill>
              </a:rPr>
              <a:t>nF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 err="1">
                <a:solidFill>
                  <a:schemeClr val="tx1"/>
                </a:solidFill>
              </a:rPr>
              <a:t>Ccomp</a:t>
            </a:r>
            <a:r>
              <a:rPr lang="en-US" altLang="ja-JP" sz="1200" dirty="0">
                <a:solidFill>
                  <a:schemeClr val="tx1"/>
                </a:solidFill>
              </a:rPr>
              <a:t>(</a:t>
            </a:r>
            <a:r>
              <a:rPr lang="ja-JP" altLang="en-US" sz="1200" dirty="0">
                <a:solidFill>
                  <a:schemeClr val="tx1"/>
                </a:solidFill>
              </a:rPr>
              <a:t>設計値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</a:rPr>
              <a:t>= 100 </a:t>
            </a:r>
            <a:r>
              <a:rPr lang="en-US" altLang="ja-JP" sz="1200" dirty="0" err="1">
                <a:solidFill>
                  <a:schemeClr val="tx1"/>
                </a:solidFill>
              </a:rPr>
              <a:t>nF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>
                <a:solidFill>
                  <a:schemeClr val="tx1"/>
                </a:solidFill>
              </a:rPr>
              <a:t>K2(</a:t>
            </a:r>
            <a:r>
              <a:rPr lang="ja-JP" altLang="en-US" sz="1200" dirty="0">
                <a:solidFill>
                  <a:schemeClr val="tx1"/>
                </a:solidFill>
              </a:rPr>
              <a:t>逆算</a:t>
            </a:r>
            <a:r>
              <a:rPr lang="en-US" altLang="ja-JP" sz="1200" dirty="0">
                <a:solidFill>
                  <a:schemeClr val="tx1"/>
                </a:solidFill>
              </a:rPr>
              <a:t>) = 1.09 (</a:t>
            </a:r>
            <a:r>
              <a:rPr lang="ja-JP" altLang="en-US" sz="1200" dirty="0">
                <a:solidFill>
                  <a:schemeClr val="tx1"/>
                </a:solidFill>
              </a:rPr>
              <a:t>推奨値 </a:t>
            </a:r>
            <a:r>
              <a:rPr lang="en-US" altLang="ja-JP" sz="1200" dirty="0">
                <a:solidFill>
                  <a:schemeClr val="tx1"/>
                </a:solidFill>
              </a:rPr>
              <a:t>1 &lt;= K2 &lt;= 4)</a:t>
            </a:r>
          </a:p>
          <a:p>
            <a:pPr algn="l"/>
            <a:r>
              <a:rPr lang="ja-JP" altLang="en-US" sz="1200" dirty="0">
                <a:solidFill>
                  <a:schemeClr val="tx1"/>
                </a:solidFill>
              </a:rPr>
              <a:t>　　⇒設計例とは離れているが</a:t>
            </a:r>
            <a:r>
              <a:rPr lang="en-US" altLang="ja-JP" sz="1200" dirty="0">
                <a:solidFill>
                  <a:schemeClr val="tx1"/>
                </a:solidFill>
              </a:rPr>
              <a:t>OK</a:t>
            </a:r>
          </a:p>
          <a:p>
            <a:pPr algn="l"/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 err="1">
                <a:solidFill>
                  <a:schemeClr val="tx1"/>
                </a:solidFill>
              </a:rPr>
              <a:t>Rcomp</a:t>
            </a:r>
            <a:r>
              <a:rPr lang="en-US" altLang="ja-JP" sz="1200" dirty="0">
                <a:solidFill>
                  <a:schemeClr val="tx1"/>
                </a:solidFill>
              </a:rPr>
              <a:t> = 1/(2*3.14 * 100n * 1.02k) = 1.56kΩ</a:t>
            </a:r>
          </a:p>
          <a:p>
            <a:pPr algn="l"/>
            <a:r>
              <a:rPr lang="en-US" altLang="ja-JP" sz="1200" dirty="0" err="1">
                <a:solidFill>
                  <a:schemeClr val="tx1"/>
                </a:solidFill>
              </a:rPr>
              <a:t>Rcomp</a:t>
            </a:r>
            <a:r>
              <a:rPr lang="en-US" altLang="ja-JP" sz="1200" dirty="0">
                <a:solidFill>
                  <a:schemeClr val="tx1"/>
                </a:solidFill>
              </a:rPr>
              <a:t>(</a:t>
            </a:r>
            <a:r>
              <a:rPr lang="ja-JP" altLang="en-US" sz="1200" dirty="0">
                <a:solidFill>
                  <a:schemeClr val="tx1"/>
                </a:solidFill>
              </a:rPr>
              <a:t>設計値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</a:rPr>
              <a:t>= 3.9kΩ</a:t>
            </a:r>
          </a:p>
          <a:p>
            <a:pPr algn="l"/>
            <a:r>
              <a:rPr lang="ja-JP" altLang="en-US" sz="1200" dirty="0">
                <a:solidFill>
                  <a:srgbClr val="FF0000"/>
                </a:solidFill>
              </a:rPr>
              <a:t>　　⇒推奨値との乖離が大きい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r>
              <a:rPr lang="ja-JP" altLang="en-US" sz="1200" dirty="0">
                <a:solidFill>
                  <a:srgbClr val="FF0000"/>
                </a:solidFill>
              </a:rPr>
              <a:t>　　　　</a:t>
            </a:r>
            <a:r>
              <a:rPr lang="en-US" altLang="ja-JP" sz="1200" dirty="0" err="1">
                <a:solidFill>
                  <a:srgbClr val="FF0000"/>
                </a:solidFill>
              </a:rPr>
              <a:t>Ccomp</a:t>
            </a:r>
            <a:r>
              <a:rPr lang="ja-JP" altLang="en-US" sz="1200" dirty="0">
                <a:solidFill>
                  <a:srgbClr val="FF0000"/>
                </a:solidFill>
              </a:rPr>
              <a:t>が設計例と離れていることが原因なので、</a:t>
            </a:r>
            <a:r>
              <a:rPr lang="en-US" altLang="ja-JP" sz="1200" dirty="0" err="1">
                <a:solidFill>
                  <a:srgbClr val="FF0000"/>
                </a:solidFill>
              </a:rPr>
              <a:t>Ccomp</a:t>
            </a:r>
            <a:r>
              <a:rPr lang="ja-JP" altLang="en-US" sz="1200" dirty="0">
                <a:solidFill>
                  <a:srgbClr val="FF0000"/>
                </a:solidFill>
              </a:rPr>
              <a:t>の修正の方が安全と思われる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</p:txBody>
      </p:sp>
      <p:pic>
        <p:nvPicPr>
          <p:cNvPr id="9" name="図 2">
            <a:extLst>
              <a:ext uri="{FF2B5EF4-FFF2-40B4-BE49-F238E27FC236}">
                <a16:creationId xmlns="" xmlns:a16="http://schemas.microsoft.com/office/drawing/2014/main" id="{29DC85F4-F9B1-4745-BBD1-39DD892DD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9" t="23846" r="7526" b="52052"/>
          <a:stretch/>
        </p:blipFill>
        <p:spPr>
          <a:xfrm>
            <a:off x="1580392" y="1208950"/>
            <a:ext cx="4319247" cy="1428601"/>
          </a:xfrm>
          <a:prstGeom prst="rect">
            <a:avLst/>
          </a:prstGeom>
        </p:spPr>
      </p:pic>
      <p:pic>
        <p:nvPicPr>
          <p:cNvPr id="10" name="図 5">
            <a:extLst>
              <a:ext uri="{FF2B5EF4-FFF2-40B4-BE49-F238E27FC236}">
                <a16:creationId xmlns="" xmlns:a16="http://schemas.microsoft.com/office/drawing/2014/main" id="{D6C91CA2-BD9C-4A64-BCF5-F06FE67CB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0" t="25257" r="9490" b="40897"/>
          <a:stretch/>
        </p:blipFill>
        <p:spPr>
          <a:xfrm>
            <a:off x="1580392" y="2637550"/>
            <a:ext cx="4172047" cy="1987204"/>
          </a:xfrm>
          <a:prstGeom prst="rect">
            <a:avLst/>
          </a:prstGeom>
        </p:spPr>
      </p:pic>
      <p:sp>
        <p:nvSpPr>
          <p:cNvPr id="11" name="正方形/長方形 11">
            <a:extLst>
              <a:ext uri="{FF2B5EF4-FFF2-40B4-BE49-F238E27FC236}">
                <a16:creationId xmlns="" xmlns:a16="http://schemas.microsoft.com/office/drawing/2014/main" id="{44F63413-0166-4732-AD7C-9C7E94052B2B}"/>
              </a:ext>
            </a:extLst>
          </p:cNvPr>
          <p:cNvSpPr/>
          <p:nvPr/>
        </p:nvSpPr>
        <p:spPr>
          <a:xfrm>
            <a:off x="6008076" y="3203631"/>
            <a:ext cx="4997562" cy="198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 err="1">
                <a:solidFill>
                  <a:schemeClr val="tx1"/>
                </a:solidFill>
              </a:rPr>
              <a:t>Rcomp</a:t>
            </a:r>
            <a:r>
              <a:rPr lang="en-US" altLang="ja-JP" sz="1200" dirty="0">
                <a:solidFill>
                  <a:schemeClr val="tx1"/>
                </a:solidFill>
              </a:rPr>
              <a:t> = 1/(2*3.14 * 100n * 1.02k) = 1.56kΩ</a:t>
            </a:r>
          </a:p>
          <a:p>
            <a:pPr algn="l"/>
            <a:r>
              <a:rPr lang="en-US" altLang="ja-JP" sz="1200" dirty="0" err="1">
                <a:solidFill>
                  <a:schemeClr val="tx1"/>
                </a:solidFill>
              </a:rPr>
              <a:t>Rcomp</a:t>
            </a:r>
            <a:r>
              <a:rPr lang="en-US" altLang="ja-JP" sz="1200" dirty="0">
                <a:solidFill>
                  <a:schemeClr val="tx1"/>
                </a:solidFill>
              </a:rPr>
              <a:t>(Design)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</a:rPr>
              <a:t>= 3.9kΩ</a:t>
            </a:r>
          </a:p>
          <a:p>
            <a:pPr algn="l"/>
            <a:r>
              <a:rPr lang="ja-JP" altLang="en-US" sz="1200" dirty="0">
                <a:solidFill>
                  <a:srgbClr val="FF0000"/>
                </a:solidFill>
              </a:rPr>
              <a:t>　　⇒ </a:t>
            </a:r>
            <a:r>
              <a:rPr lang="en-US" altLang="ja-JP" sz="1200" dirty="0">
                <a:solidFill>
                  <a:srgbClr val="FF0000"/>
                </a:solidFill>
              </a:rPr>
              <a:t>Much different from Recommendation.</a:t>
            </a:r>
          </a:p>
          <a:p>
            <a:pPr algn="l"/>
            <a:r>
              <a:rPr lang="ja-JP" altLang="en-US" sz="1200" dirty="0">
                <a:solidFill>
                  <a:srgbClr val="FF0000"/>
                </a:solidFill>
              </a:rPr>
              <a:t>　　　　</a:t>
            </a:r>
            <a:r>
              <a:rPr lang="en-US" altLang="ja-JP" sz="1200" dirty="0">
                <a:solidFill>
                  <a:srgbClr val="FF0000"/>
                </a:solidFill>
              </a:rPr>
              <a:t>It is because </a:t>
            </a:r>
            <a:r>
              <a:rPr lang="en-US" altLang="ja-JP" sz="1200" dirty="0" err="1">
                <a:solidFill>
                  <a:srgbClr val="FF0000"/>
                </a:solidFill>
              </a:rPr>
              <a:t>Ccomp</a:t>
            </a:r>
            <a:r>
              <a:rPr lang="en-US" altLang="ja-JP" sz="1200" dirty="0">
                <a:solidFill>
                  <a:srgbClr val="FF0000"/>
                </a:solidFill>
              </a:rPr>
              <a:t> value is largely different from the design</a:t>
            </a:r>
          </a:p>
          <a:p>
            <a:pPr algn="l"/>
            <a:r>
              <a:rPr lang="en-US" altLang="ja-JP" sz="1200" dirty="0">
                <a:solidFill>
                  <a:srgbClr val="FF0000"/>
                </a:solidFill>
              </a:rPr>
              <a:t>         example. It is recommended to correct </a:t>
            </a:r>
            <a:r>
              <a:rPr lang="en-US" altLang="ja-JP" sz="1200" dirty="0" err="1">
                <a:solidFill>
                  <a:srgbClr val="FF0000"/>
                </a:solidFill>
              </a:rPr>
              <a:t>Ccomp</a:t>
            </a:r>
            <a:r>
              <a:rPr lang="en-US" altLang="ja-JP" sz="1200" dirty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</p:txBody>
      </p:sp>
      <p:sp>
        <p:nvSpPr>
          <p:cNvPr id="12" name="四角形: 角を丸くする 12">
            <a:extLst>
              <a:ext uri="{FF2B5EF4-FFF2-40B4-BE49-F238E27FC236}">
                <a16:creationId xmlns="" xmlns:a16="http://schemas.microsoft.com/office/drawing/2014/main" id="{2D63EB36-B5EA-4E03-AD13-D237ADD2B1F7}"/>
              </a:ext>
            </a:extLst>
          </p:cNvPr>
          <p:cNvSpPr/>
          <p:nvPr/>
        </p:nvSpPr>
        <p:spPr>
          <a:xfrm>
            <a:off x="6008075" y="3429000"/>
            <a:ext cx="4674579" cy="108145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5"/>
          <p:cNvSpPr txBox="1">
            <a:spLocks noChangeArrowheads="1"/>
          </p:cNvSpPr>
          <p:nvPr/>
        </p:nvSpPr>
        <p:spPr bwMode="auto">
          <a:xfrm>
            <a:off x="1320561" y="107250"/>
            <a:ext cx="2066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buChar char="•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buChar char="–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LM5150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電圧確認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A4DA798C-DD97-4CAA-B17B-B1939149487A}"/>
              </a:ext>
            </a:extLst>
          </p:cNvPr>
          <p:cNvCxnSpPr/>
          <p:nvPr/>
        </p:nvCxnSpPr>
        <p:spPr>
          <a:xfrm>
            <a:off x="6013938" y="685800"/>
            <a:ext cx="0" cy="5591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9">
            <a:extLst>
              <a:ext uri="{FF2B5EF4-FFF2-40B4-BE49-F238E27FC236}">
                <a16:creationId xmlns="" xmlns:a16="http://schemas.microsoft.com/office/drawing/2014/main" id="{FA89BC0B-51B5-4C3C-86A0-B6999C2C5EE8}"/>
              </a:ext>
            </a:extLst>
          </p:cNvPr>
          <p:cNvSpPr txBox="1"/>
          <p:nvPr/>
        </p:nvSpPr>
        <p:spPr>
          <a:xfrm>
            <a:off x="2987042" y="685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設計例</a:t>
            </a:r>
          </a:p>
        </p:txBody>
      </p:sp>
      <p:sp>
        <p:nvSpPr>
          <p:cNvPr id="7" name="テキスト ボックス 10">
            <a:extLst>
              <a:ext uri="{FF2B5EF4-FFF2-40B4-BE49-F238E27FC236}">
                <a16:creationId xmlns="" xmlns:a16="http://schemas.microsoft.com/office/drawing/2014/main" id="{AA5675DB-5D08-4E82-8CB1-34A95B7661BE}"/>
              </a:ext>
            </a:extLst>
          </p:cNvPr>
          <p:cNvSpPr txBox="1"/>
          <p:nvPr/>
        </p:nvSpPr>
        <p:spPr>
          <a:xfrm>
            <a:off x="8185047" y="685800"/>
            <a:ext cx="75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TypeB</a:t>
            </a:r>
            <a:endParaRPr kumimoji="1" lang="ja-JP" altLang="en-US" dirty="0"/>
          </a:p>
        </p:txBody>
      </p:sp>
      <p:sp>
        <p:nvSpPr>
          <p:cNvPr id="8" name="正方形/長方形 8">
            <a:extLst>
              <a:ext uri="{FF2B5EF4-FFF2-40B4-BE49-F238E27FC236}">
                <a16:creationId xmlns="" xmlns:a16="http://schemas.microsoft.com/office/drawing/2014/main" id="{99AE969C-BBDA-4F0C-89EB-948FFD8E6286}"/>
              </a:ext>
            </a:extLst>
          </p:cNvPr>
          <p:cNvSpPr/>
          <p:nvPr/>
        </p:nvSpPr>
        <p:spPr>
          <a:xfrm>
            <a:off x="6008076" y="1208950"/>
            <a:ext cx="4997562" cy="394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altLang="ja-JP" sz="1200" dirty="0">
                <a:solidFill>
                  <a:schemeClr val="tx1"/>
                </a:solidFill>
              </a:rPr>
              <a:t>PVCC</a:t>
            </a:r>
            <a:r>
              <a:rPr lang="ja-JP" altLang="en-US" sz="1200" dirty="0">
                <a:solidFill>
                  <a:schemeClr val="tx1"/>
                </a:solidFill>
              </a:rPr>
              <a:t>コンデンサ </a:t>
            </a:r>
            <a:r>
              <a:rPr lang="en-US" altLang="ja-JP" sz="1200" dirty="0">
                <a:solidFill>
                  <a:schemeClr val="tx1"/>
                </a:solidFill>
              </a:rPr>
              <a:t>4.7uF </a:t>
            </a:r>
            <a:r>
              <a:rPr lang="ja-JP" altLang="en-US" sz="1200" dirty="0">
                <a:solidFill>
                  <a:schemeClr val="tx1"/>
                </a:solidFill>
              </a:rPr>
              <a:t>⇒</a:t>
            </a:r>
            <a:r>
              <a:rPr lang="en-US" altLang="ja-JP" sz="1200" dirty="0">
                <a:solidFill>
                  <a:schemeClr val="tx1"/>
                </a:solidFill>
              </a:rPr>
              <a:t>OK</a:t>
            </a:r>
          </a:p>
          <a:p>
            <a:pPr algn="l"/>
            <a:r>
              <a:rPr lang="en-US" altLang="ja-JP" sz="1200" dirty="0">
                <a:solidFill>
                  <a:schemeClr val="tx1"/>
                </a:solidFill>
              </a:rPr>
              <a:t>AVCC</a:t>
            </a:r>
            <a:r>
              <a:rPr lang="ja-JP" altLang="en-US" sz="1200" dirty="0">
                <a:solidFill>
                  <a:schemeClr val="tx1"/>
                </a:solidFill>
              </a:rPr>
              <a:t>コンデンサ </a:t>
            </a:r>
            <a:r>
              <a:rPr lang="en-US" altLang="ja-JP" sz="1200" dirty="0">
                <a:solidFill>
                  <a:schemeClr val="tx1"/>
                </a:solidFill>
              </a:rPr>
              <a:t>0.1uF</a:t>
            </a:r>
            <a:r>
              <a:rPr lang="ja-JP" altLang="en-US" sz="1200" dirty="0">
                <a:solidFill>
                  <a:schemeClr val="tx1"/>
                </a:solidFill>
              </a:rPr>
              <a:t>⇒</a:t>
            </a:r>
            <a:r>
              <a:rPr lang="en-US" altLang="ja-JP" sz="1200" dirty="0">
                <a:solidFill>
                  <a:schemeClr val="tx1"/>
                </a:solidFill>
              </a:rPr>
              <a:t>OK</a:t>
            </a:r>
          </a:p>
          <a:p>
            <a:pPr algn="l"/>
            <a:r>
              <a:rPr lang="en-US" altLang="ja-JP" sz="1200" dirty="0">
                <a:solidFill>
                  <a:schemeClr val="tx1"/>
                </a:solidFill>
              </a:rPr>
              <a:t>AVCC</a:t>
            </a:r>
            <a:r>
              <a:rPr lang="ja-JP" altLang="en-US" sz="1200" dirty="0">
                <a:solidFill>
                  <a:schemeClr val="tx1"/>
                </a:solidFill>
              </a:rPr>
              <a:t>抵抗　　　　</a:t>
            </a:r>
            <a:r>
              <a:rPr lang="en-US" altLang="ja-JP" sz="1200" dirty="0">
                <a:solidFill>
                  <a:schemeClr val="tx1"/>
                </a:solidFill>
              </a:rPr>
              <a:t>10Ω</a:t>
            </a:r>
            <a:r>
              <a:rPr lang="ja-JP" altLang="en-US" sz="1200" dirty="0">
                <a:solidFill>
                  <a:schemeClr val="tx1"/>
                </a:solidFill>
              </a:rPr>
              <a:t>　⇒</a:t>
            </a:r>
            <a:r>
              <a:rPr lang="en-US" altLang="ja-JP" sz="1200" dirty="0">
                <a:solidFill>
                  <a:schemeClr val="tx1"/>
                </a:solidFill>
              </a:rPr>
              <a:t>OK</a:t>
            </a:r>
          </a:p>
          <a:p>
            <a:pPr algn="l"/>
            <a:endParaRPr lang="en-US" altLang="ja-JP" sz="1200" dirty="0">
              <a:solidFill>
                <a:schemeClr val="tx1"/>
              </a:solidFill>
            </a:endParaRPr>
          </a:p>
          <a:p>
            <a:pPr algn="l"/>
            <a:r>
              <a:rPr lang="en-US" altLang="ja-JP" sz="1200" dirty="0">
                <a:solidFill>
                  <a:schemeClr val="tx1"/>
                </a:solidFill>
              </a:rPr>
              <a:t>VOUT</a:t>
            </a:r>
            <a:r>
              <a:rPr lang="ja-JP" altLang="en-US" sz="1200" dirty="0">
                <a:solidFill>
                  <a:schemeClr val="tx1"/>
                </a:solidFill>
              </a:rPr>
              <a:t>コンデンサ </a:t>
            </a:r>
            <a:r>
              <a:rPr lang="en-US" altLang="ja-JP" sz="1200" dirty="0">
                <a:solidFill>
                  <a:schemeClr val="tx1"/>
                </a:solidFill>
              </a:rPr>
              <a:t>0.1uF (</a:t>
            </a:r>
            <a:r>
              <a:rPr lang="ja-JP" altLang="en-US" sz="1200" dirty="0">
                <a:solidFill>
                  <a:schemeClr val="tx1"/>
                </a:solidFill>
              </a:rPr>
              <a:t>推奨値</a:t>
            </a:r>
            <a:r>
              <a:rPr lang="en-US" altLang="ja-JP" sz="1200" dirty="0">
                <a:solidFill>
                  <a:schemeClr val="tx1"/>
                </a:solidFill>
              </a:rPr>
              <a:t>1uF) </a:t>
            </a:r>
            <a:r>
              <a:rPr lang="ja-JP" altLang="en-US" sz="1200" dirty="0">
                <a:solidFill>
                  <a:schemeClr val="tx1"/>
                </a:solidFill>
              </a:rPr>
              <a:t>⇒</a:t>
            </a:r>
            <a:r>
              <a:rPr lang="ja-JP" altLang="en-US" sz="1200" dirty="0">
                <a:solidFill>
                  <a:srgbClr val="FF0000"/>
                </a:solidFill>
              </a:rPr>
              <a:t>推奨値より小さい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r>
              <a:rPr lang="ja-JP" altLang="en-US" sz="1200" dirty="0">
                <a:solidFill>
                  <a:schemeClr val="tx1"/>
                </a:solidFill>
              </a:rPr>
              <a:t>入力コンデンサ　設計例よりは大きい。</a:t>
            </a:r>
            <a:r>
              <a:rPr lang="ja-JP" altLang="en-US" sz="1200" dirty="0">
                <a:solidFill>
                  <a:srgbClr val="FF0000"/>
                </a:solidFill>
              </a:rPr>
              <a:t>ただしリップルが十分に低いことの確認が必要。</a:t>
            </a:r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</p:txBody>
      </p:sp>
      <p:pic>
        <p:nvPicPr>
          <p:cNvPr id="9" name="図 1">
            <a:extLst>
              <a:ext uri="{FF2B5EF4-FFF2-40B4-BE49-F238E27FC236}">
                <a16:creationId xmlns="" xmlns:a16="http://schemas.microsoft.com/office/drawing/2014/main" id="{63626149-1857-4C54-86FF-0BEFDFFA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1" t="30139" r="8772" b="29166"/>
          <a:stretch/>
        </p:blipFill>
        <p:spPr>
          <a:xfrm>
            <a:off x="1434585" y="999732"/>
            <a:ext cx="4499480" cy="2553021"/>
          </a:xfrm>
          <a:prstGeom prst="rect">
            <a:avLst/>
          </a:prstGeom>
        </p:spPr>
      </p:pic>
      <p:pic>
        <p:nvPicPr>
          <p:cNvPr id="10" name="図 2">
            <a:extLst>
              <a:ext uri="{FF2B5EF4-FFF2-40B4-BE49-F238E27FC236}">
                <a16:creationId xmlns="" xmlns:a16="http://schemas.microsoft.com/office/drawing/2014/main" id="{8A2CA91B-F563-4035-8935-B729CE0D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86" y="3710354"/>
            <a:ext cx="4642018" cy="2671962"/>
          </a:xfrm>
          <a:prstGeom prst="rect">
            <a:avLst/>
          </a:prstGeom>
        </p:spPr>
      </p:pic>
      <p:sp>
        <p:nvSpPr>
          <p:cNvPr id="11" name="正方形/長方形 3">
            <a:extLst>
              <a:ext uri="{FF2B5EF4-FFF2-40B4-BE49-F238E27FC236}">
                <a16:creationId xmlns="" xmlns:a16="http://schemas.microsoft.com/office/drawing/2014/main" id="{6CF92578-0CF2-45F3-83CC-EB06373538D1}"/>
              </a:ext>
            </a:extLst>
          </p:cNvPr>
          <p:cNvSpPr/>
          <p:nvPr/>
        </p:nvSpPr>
        <p:spPr>
          <a:xfrm>
            <a:off x="6026780" y="3224655"/>
            <a:ext cx="474933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100" dirty="0">
                <a:solidFill>
                  <a:srgbClr val="FF0000"/>
                </a:solidFill>
              </a:rPr>
              <a:t>VOUT Capacitor</a:t>
            </a:r>
            <a:r>
              <a:rPr lang="ja-JP" altLang="en-US" sz="1100" dirty="0">
                <a:solidFill>
                  <a:srgbClr val="FF0000"/>
                </a:solidFill>
              </a:rPr>
              <a:t> </a:t>
            </a:r>
            <a:r>
              <a:rPr lang="en-US" altLang="ja-JP" sz="1100" dirty="0">
                <a:solidFill>
                  <a:srgbClr val="FF0000"/>
                </a:solidFill>
              </a:rPr>
              <a:t>0.1uF (Recommendation) </a:t>
            </a:r>
            <a:r>
              <a:rPr lang="ja-JP" altLang="en-US" sz="1100" dirty="0">
                <a:solidFill>
                  <a:srgbClr val="FF0000"/>
                </a:solidFill>
              </a:rPr>
              <a:t>⇒ </a:t>
            </a:r>
            <a:r>
              <a:rPr lang="en-US" altLang="ja-JP" sz="1100" dirty="0">
                <a:solidFill>
                  <a:srgbClr val="FF0000"/>
                </a:solidFill>
              </a:rPr>
              <a:t>Smaller than Recommendation</a:t>
            </a:r>
          </a:p>
          <a:p>
            <a:pPr algn="l"/>
            <a:endParaRPr lang="en-US" altLang="ja-JP" sz="1200" dirty="0">
              <a:solidFill>
                <a:srgbClr val="FF0000"/>
              </a:solidFill>
            </a:endParaRPr>
          </a:p>
          <a:p>
            <a:pPr algn="l"/>
            <a:r>
              <a:rPr lang="en-US" altLang="ja-JP" sz="1200" dirty="0">
                <a:solidFill>
                  <a:srgbClr val="FF0000"/>
                </a:solidFill>
              </a:rPr>
              <a:t>Input Capacitor Larger than the recommendation. But, need to confirm that the ripple is low enough.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="" xmlns:a16="http://schemas.microsoft.com/office/drawing/2014/main" id="{82EF84B8-416D-4703-90DD-C79B74CF9029}"/>
              </a:ext>
            </a:extLst>
          </p:cNvPr>
          <p:cNvSpPr/>
          <p:nvPr/>
        </p:nvSpPr>
        <p:spPr>
          <a:xfrm>
            <a:off x="6008075" y="3147647"/>
            <a:ext cx="4674579" cy="122213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1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宽屏</PresentationFormat>
  <Paragraphs>55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ＭＳ Ｐゴシック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牛韬</dc:creator>
  <cp:lastModifiedBy>牛韬</cp:lastModifiedBy>
  <cp:revision>1</cp:revision>
  <dcterms:created xsi:type="dcterms:W3CDTF">2021-09-06T09:50:06Z</dcterms:created>
  <dcterms:modified xsi:type="dcterms:W3CDTF">2021-09-06T09:50:16Z</dcterms:modified>
</cp:coreProperties>
</file>