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5" r:id="rId2"/>
    <p:sldId id="326" r:id="rId3"/>
  </p:sldIdLst>
  <p:sldSz cx="9901238" cy="7380288"/>
  <p:notesSz cx="6735763" cy="9866313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">
          <p15:clr>
            <a:srgbClr val="A4A3A4"/>
          </p15:clr>
        </p15:guide>
        <p15:guide id="2" orient="horz" pos="4365">
          <p15:clr>
            <a:srgbClr val="A4A3A4"/>
          </p15:clr>
        </p15:guide>
        <p15:guide id="3" orient="horz" pos="2324">
          <p15:clr>
            <a:srgbClr val="A4A3A4"/>
          </p15:clr>
        </p15:guide>
        <p15:guide id="4" orient="horz" pos="3004">
          <p15:clr>
            <a:srgbClr val="A4A3A4"/>
          </p15:clr>
        </p15:guide>
        <p15:guide id="5" orient="horz" pos="1598">
          <p15:clr>
            <a:srgbClr val="A4A3A4"/>
          </p15:clr>
        </p15:guide>
        <p15:guide id="6" pos="6021">
          <p15:clr>
            <a:srgbClr val="A4A3A4"/>
          </p15:clr>
        </p15:guide>
        <p15:guide id="7" pos="3118">
          <p15:clr>
            <a:srgbClr val="A4A3A4"/>
          </p15:clr>
        </p15:guide>
        <p15:guide id="8" pos="4025">
          <p15:clr>
            <a:srgbClr val="A4A3A4"/>
          </p15:clr>
        </p15:guide>
        <p15:guide id="9" pos="2211">
          <p15:clr>
            <a:srgbClr val="A4A3A4"/>
          </p15:clr>
        </p15:guide>
        <p15:guide id="10" pos="2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18B"/>
    <a:srgbClr val="C80000"/>
    <a:srgbClr val="98B0E0"/>
    <a:srgbClr val="DEE5F6"/>
    <a:srgbClr val="FABE00"/>
    <a:srgbClr val="FFF1C5"/>
    <a:srgbClr val="3E5E84"/>
    <a:srgbClr val="647E9E"/>
    <a:srgbClr val="96A8C0"/>
    <a:srgbClr val="BBC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1626" autoAdjust="0"/>
  </p:normalViewPr>
  <p:slideViewPr>
    <p:cSldViewPr>
      <p:cViewPr varScale="1">
        <p:scale>
          <a:sx n="58" d="100"/>
          <a:sy n="58" d="100"/>
        </p:scale>
        <p:origin x="978" y="60"/>
      </p:cViewPr>
      <p:guideLst>
        <p:guide orient="horz" pos="283"/>
        <p:guide orient="horz" pos="4365"/>
        <p:guide orient="horz" pos="2324"/>
        <p:guide orient="horz" pos="3004"/>
        <p:guide orient="horz" pos="1598"/>
        <p:guide pos="6021"/>
        <p:guide pos="3118"/>
        <p:guide pos="4025"/>
        <p:guide pos="2211"/>
        <p:guide pos="2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4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621" cy="493237"/>
          </a:xfrm>
          <a:prstGeom prst="rect">
            <a:avLst/>
          </a:prstGeom>
        </p:spPr>
        <p:txBody>
          <a:bodyPr vert="horz" lIns="90636" tIns="45319" rIns="90636" bIns="453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2" y="1"/>
            <a:ext cx="2918621" cy="493237"/>
          </a:xfrm>
          <a:prstGeom prst="rect">
            <a:avLst/>
          </a:prstGeom>
        </p:spPr>
        <p:txBody>
          <a:bodyPr vert="horz" lIns="90636" tIns="45319" rIns="90636" bIns="45319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2018/12/3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36" tIns="45319" rIns="90636" bIns="45319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36" tIns="45319" rIns="90636" bIns="4531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0636" tIns="45319" rIns="90636" bIns="45319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689423" y="1"/>
            <a:ext cx="2046340" cy="493316"/>
          </a:xfrm>
          <a:prstGeom prst="rect">
            <a:avLst/>
          </a:prstGeom>
        </p:spPr>
        <p:txBody>
          <a:bodyPr vert="horz" lIns="90636" tIns="45319" rIns="90636" bIns="45319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2018/12/3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108075"/>
            <a:ext cx="5418137" cy="4040188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0636" tIns="45319" rIns="90636" bIns="45319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294162" y="9572542"/>
            <a:ext cx="1852561" cy="2074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74051" y="5504988"/>
            <a:ext cx="4987661" cy="364542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146724" y="9572542"/>
            <a:ext cx="356261" cy="2074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2779" y="9572542"/>
            <a:ext cx="4061382" cy="221184"/>
          </a:xfrm>
          <a:prstGeom prst="rect">
            <a:avLst/>
          </a:prstGeom>
        </p:spPr>
        <p:txBody>
          <a:bodyPr wrap="none" lIns="0" tIns="45319" rIns="0" bIns="45319">
            <a:noAutofit/>
          </a:bodyPr>
          <a:lstStyle>
            <a:lvl1pPr>
              <a:defRPr sz="800"/>
            </a:lvl1pPr>
          </a:lstStyle>
          <a:p>
            <a:pPr marL="0" marR="0" lvl="0" indent="0" algn="l" defTabSz="9787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2017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73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46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19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92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651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dirty="0" smtClean="0"/>
              <a:t>© 2017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2" y="2967119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9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6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0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6452154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1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3471777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コンテンツ プレースホルダー 12"/>
          <p:cNvSpPr>
            <a:spLocks noGrp="1"/>
          </p:cNvSpPr>
          <p:nvPr>
            <p:ph sz="quarter" idx="15"/>
          </p:nvPr>
        </p:nvSpPr>
        <p:spPr>
          <a:xfrm>
            <a:off x="485776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3" name="コンテンツ プレースホルダー 12"/>
          <p:cNvSpPr>
            <a:spLocks noGrp="1"/>
          </p:cNvSpPr>
          <p:nvPr>
            <p:ph sz="quarter" idx="16"/>
          </p:nvPr>
        </p:nvSpPr>
        <p:spPr>
          <a:xfrm>
            <a:off x="6452154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tabLst/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4" name="コンテンツ プレースホルダー 12"/>
          <p:cNvSpPr>
            <a:spLocks noGrp="1"/>
          </p:cNvSpPr>
          <p:nvPr>
            <p:ph sz="quarter" idx="17"/>
          </p:nvPr>
        </p:nvSpPr>
        <p:spPr>
          <a:xfrm>
            <a:off x="3471777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5" name="コンテンツ プレースホルダー 12"/>
          <p:cNvSpPr>
            <a:spLocks noGrp="1"/>
          </p:cNvSpPr>
          <p:nvPr>
            <p:ph sz="quarter" idx="18"/>
          </p:nvPr>
        </p:nvSpPr>
        <p:spPr>
          <a:xfrm>
            <a:off x="485776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6" name="コンテンツ プレースホルダー 12"/>
          <p:cNvSpPr>
            <a:spLocks noGrp="1"/>
          </p:cNvSpPr>
          <p:nvPr>
            <p:ph sz="quarter" idx="19"/>
          </p:nvPr>
        </p:nvSpPr>
        <p:spPr>
          <a:xfrm>
            <a:off x="6452154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7" name="コンテンツ プレースホルダー 12"/>
          <p:cNvSpPr>
            <a:spLocks noGrp="1"/>
          </p:cNvSpPr>
          <p:nvPr>
            <p:ph sz="quarter" idx="20"/>
          </p:nvPr>
        </p:nvSpPr>
        <p:spPr>
          <a:xfrm>
            <a:off x="3471777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400"/>
            </a:lvl1pPr>
            <a:lvl2pPr marL="173038" indent="0">
              <a:defRPr sz="1400"/>
            </a:lvl2pPr>
            <a:lvl3pPr marL="449263" indent="-200025">
              <a:defRPr sz="12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2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17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0" indent="0">
              <a:buSzPct val="130000"/>
              <a:buFontTx/>
              <a:buNone/>
              <a:defRPr sz="1800"/>
            </a:lvl1pPr>
            <a:lvl2pPr marL="177800" indent="0">
              <a:defRPr sz="1800"/>
            </a:lvl2pPr>
            <a:lvl3pPr marL="355600" indent="0">
              <a:buFontTx/>
              <a:buNone/>
              <a:defRPr sz="1600"/>
            </a:lvl3pPr>
            <a:lvl4pPr marL="528638" indent="0">
              <a:buClr>
                <a:srgbClr val="98B0E0"/>
              </a:buClr>
              <a:buFontTx/>
              <a:buNone/>
              <a:defRPr sz="1400"/>
            </a:lvl4pPr>
            <a:lvl5pPr marL="709613" indent="3175">
              <a:buFontTx/>
              <a:buNone/>
              <a:defRPr sz="1400"/>
            </a:lvl5pPr>
            <a:lvl9pPr marL="468000" indent="0">
              <a:buNone/>
              <a:defRPr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レイアウト設定なしフリー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213" indent="-176213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63" marR="0" indent="-182563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25" marR="0" indent="0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425" marR="0" indent="-128588" algn="l" defTabSz="98742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425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600" marR="0" indent="0" algn="l" defTabSz="719138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850" marR="0" indent="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225" marR="0" indent="-114300" algn="l" defTabSz="98746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174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3675" algn="r"/>
                <a:tab pos="6905625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575" indent="-396875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5263" algn="r"/>
                <a:tab pos="6900863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40000" indent="-273600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5263" algn="r"/>
                <a:tab pos="6900863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750" indent="-274638">
              <a:spcBef>
                <a:spcPts val="0"/>
              </a:spcBef>
              <a:spcAft>
                <a:spcPts val="300"/>
              </a:spcAft>
              <a:tabLst>
                <a:tab pos="6545263" algn="r"/>
                <a:tab pos="6900863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34089" y="1529904"/>
            <a:ext cx="7633060" cy="489654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F5EFD9"/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026186" y="1529904"/>
            <a:ext cx="7848865" cy="4896544"/>
            <a:chOff x="1026186" y="1529904"/>
            <a:chExt cx="7848865" cy="4896544"/>
          </a:xfrm>
        </p:grpSpPr>
        <p:sp>
          <p:nvSpPr>
            <p:cNvPr id="12" name="正方形/長方形 11"/>
            <p:cNvSpPr/>
            <p:nvPr/>
          </p:nvSpPr>
          <p:spPr>
            <a:xfrm rot="5400000">
              <a:off x="-1404086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 rot="5400000">
              <a:off x="6408779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14" name="テキスト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1422129" y="2033914"/>
            <a:ext cx="7056981" cy="396055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 marL="182563" indent="0">
              <a:defRPr sz="1600"/>
            </a:lvl2pPr>
            <a:lvl3pPr marL="358775" indent="0">
              <a:buFontTx/>
              <a:buNone/>
              <a:tabLst>
                <a:tab pos="541338" algn="l"/>
              </a:tabLst>
              <a:defRPr sz="1600"/>
            </a:lvl3pPr>
            <a:lvl4pPr marL="534988" indent="0">
              <a:buFontTx/>
              <a:buNone/>
              <a:defRPr sz="1600"/>
            </a:lvl4pPr>
            <a:lvl5pPr marL="727075" indent="0">
              <a:buFontTx/>
              <a:buNone/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第４レベル</a:t>
            </a:r>
            <a:endParaRPr kumimoji="1" lang="en-US" altLang="ja-JP" dirty="0" smtClean="0"/>
          </a:p>
          <a:p>
            <a:pPr lvl="4"/>
            <a:r>
              <a:rPr kumimoji="1" lang="ja-JP" altLang="en-US" dirty="0" smtClean="0"/>
              <a:t>第５レベル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5989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標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縦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横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5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3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26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4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tabLst/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6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800"/>
            </a:lvl1pPr>
            <a:lvl2pPr marL="173038" indent="0">
              <a:defRPr sz="1800"/>
            </a:lvl2pPr>
            <a:lvl3pPr marL="449263" indent="-200025">
              <a:defRPr sz="16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468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3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3" y="1241872"/>
            <a:ext cx="8928992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3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73" r:id="rId4"/>
    <p:sldLayoutId id="2147483661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7" r:id="rId11"/>
    <p:sldLayoutId id="2147483654" r:id="rId12"/>
    <p:sldLayoutId id="2147483665" r:id="rId13"/>
    <p:sldLayoutId id="2147483674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461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8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8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63" marR="0" indent="-182563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88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50" marR="0" indent="-128588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98B0E0"/>
        </a:buClr>
        <a:buSzPct val="80000"/>
        <a:buFont typeface="Wingdings" panose="05000000000000000000" pitchFamily="2" charset="2"/>
        <a:buChar char="l"/>
        <a:tabLst/>
        <a:defRPr kumimoji="1" lang="ja-JP" altLang="en-US" sz="14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425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88" marR="0" indent="-142875" algn="l" defTabSz="719138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88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88" marR="0" indent="-114300" algn="l" defTabSz="273050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Schematics Fly-Buck-Boost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55" y="1169864"/>
            <a:ext cx="8640960" cy="570280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13514" y="523795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270uF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0259" y="5470599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2.2uF*2pcs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62387" y="538508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0.1uF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10459" y="6046663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0.022uF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62387" y="441022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100k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8491" y="4606503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270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30739" y="487791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84670" y="505829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0.1uF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78811" y="446560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1nF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09657" y="5110559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10u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F*3pcs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51420" y="577525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2.4k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12765" y="538171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7.1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k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26082" y="586939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70699" y="388403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0.01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uF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01179" y="258040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Lpri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=17uH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8971" y="6046663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Vpri</a:t>
            </a: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=-7.9V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18971" y="1006103"/>
            <a:ext cx="1456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Vsec1=16.5V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190979" y="2590279"/>
            <a:ext cx="1456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Vsec2=8V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98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dirty="0" smtClean="0"/>
              <a:t>© 2017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SW node waveform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83" y="1207975"/>
            <a:ext cx="4833510" cy="36494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0618" y="1233574"/>
            <a:ext cx="4719411" cy="362383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25482" y="1491026"/>
            <a:ext cx="1080120" cy="393459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111260" y="1488356"/>
            <a:ext cx="1080120" cy="32517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94235" y="479175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Vin=6V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63388" y="479175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Vin=16V</a:t>
            </a:r>
            <a:endParaRPr kumimoji="1" lang="ja-JP" altLang="en-US" sz="16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3432" y="5274320"/>
            <a:ext cx="916168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i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Question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Why does the distortion(which is marked with No 1) occur at the rising edge of SW node waveform? Thi</a:t>
            </a:r>
            <a:r>
              <a:rPr lang="en-US" altLang="ja-JP" sz="2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s distortion is bigger as decreases Vin. </a:t>
            </a:r>
            <a:r>
              <a:rPr lang="en-US" altLang="ja-JP" sz="2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en-US" altLang="ja-JP" sz="2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assume the reverse recovery of the internal body diode on low side FET causes this phenomenon. Is this my understanding correct?</a:t>
            </a:r>
            <a:endParaRPr kumimoji="1" lang="ja-JP" altLang="en-US" sz="2000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ユーザー設定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(日本語用のフォントを使用)</vt:lpstr>
      <vt:lpstr>Meiryo UI</vt:lpstr>
      <vt:lpstr>ＭＳ Ｐゴシック</vt:lpstr>
      <vt:lpstr>ＭＳ Ｐ明朝</vt:lpstr>
      <vt:lpstr>メイリオ</vt:lpstr>
      <vt:lpstr>Arial</vt:lpstr>
      <vt:lpstr>Wingdings</vt:lpstr>
      <vt:lpstr>MARUBUN CORPORATION</vt:lpstr>
      <vt:lpstr>Schematics Fly-Buck-Boost</vt:lpstr>
      <vt:lpstr>SW node waveform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2018-12-03T13:59:44Z</dcterms:modified>
</cp:coreProperties>
</file>