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58" r:id="rId3"/>
    <p:sldId id="261" r:id="rId4"/>
    <p:sldId id="260" r:id="rId5"/>
    <p:sldId id="263" r:id="rId6"/>
    <p:sldId id="262" r:id="rId7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90" y="91"/>
      </p:cViewPr>
      <p:guideLst>
        <p:guide orient="horz" pos="1620"/>
        <p:guide pos="287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4652"/>
        <p:guide pos="29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25"/>
            <a:ext cx="8458200" cy="1102519"/>
          </a:xfrm>
        </p:spPr>
        <p:txBody>
          <a:bodyPr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6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8"/>
            <a:ext cx="1946226" cy="15478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70261-DCF8-4A97-9502-E8EEF2364C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53345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94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1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70261-DCF8-4A97-9502-E8EEF2364C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5518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70261-DCF8-4A97-9502-E8EEF2364C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68092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4" y="107156"/>
            <a:ext cx="2141537" cy="4301729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6"/>
            <a:ext cx="6275388" cy="43017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70261-DCF8-4A97-9502-E8EEF2364C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9664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953942"/>
            <a:ext cx="4038600" cy="164068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70261-DCF8-4A97-9502-E8EEF2364C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82897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4038600" cy="163949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2953942"/>
            <a:ext cx="4038600" cy="164068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953942"/>
            <a:ext cx="4038600" cy="164068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70261-DCF8-4A97-9502-E8EEF2364C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6743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1" y="4741069"/>
            <a:ext cx="8810625" cy="349758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9" y="4830367"/>
            <a:ext cx="1874837" cy="173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25"/>
            <a:ext cx="8458200" cy="1102519"/>
          </a:xfrm>
        </p:spPr>
        <p:txBody>
          <a:bodyPr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6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8"/>
            <a:ext cx="1932158" cy="15478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70261-DCF8-4A97-9502-E8EEF2364C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304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" y="4741069"/>
            <a:ext cx="8810625" cy="349758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9" y="4830367"/>
            <a:ext cx="1874837" cy="173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25"/>
            <a:ext cx="8458200" cy="1102519"/>
          </a:xfrm>
        </p:spPr>
        <p:txBody>
          <a:bodyPr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6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8"/>
            <a:ext cx="1861820" cy="154781"/>
          </a:xfrm>
        </p:spPr>
        <p:txBody>
          <a:bodyPr/>
          <a:lstStyle>
            <a:lvl1pPr>
              <a:defRPr sz="900" baseline="0"/>
            </a:lvl1pPr>
          </a:lstStyle>
          <a:p>
            <a:pPr>
              <a:defRPr/>
            </a:pPr>
            <a:fld id="{B6C70261-DCF8-4A97-9502-E8EEF2364C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573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4743450"/>
            <a:ext cx="878205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" y="4741069"/>
            <a:ext cx="8810625" cy="349758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9" y="4830367"/>
            <a:ext cx="1874837" cy="173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25"/>
            <a:ext cx="8458200" cy="1102519"/>
          </a:xfrm>
        </p:spPr>
        <p:txBody>
          <a:bodyPr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6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8"/>
            <a:ext cx="1932158" cy="154781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6C70261-DCF8-4A97-9502-E8EEF2364C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5491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6" y="786351"/>
            <a:ext cx="8467725" cy="3709449"/>
          </a:xfrm>
        </p:spPr>
        <p:txBody>
          <a:bodyPr/>
          <a:lstStyle>
            <a:lvl1pPr>
              <a:spcBef>
                <a:spcPts val="600"/>
              </a:spcBef>
              <a:defRPr/>
            </a:lvl1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680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6" y="4537473"/>
            <a:ext cx="1942367" cy="15478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70261-DCF8-4A97-9502-E8EEF2364C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95225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6" y="889397"/>
            <a:ext cx="4157663" cy="3519488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7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35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35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35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0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72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871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276" y="4743450"/>
            <a:ext cx="87407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" y="4741069"/>
            <a:ext cx="8810625" cy="349758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8" name="Picture 8" descr="ti_logo_powerpoint_1_line.png"/>
          <p:cNvPicPr>
            <a:picLocks noChangeAspect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675439" y="4830367"/>
            <a:ext cx="1874837" cy="173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56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6" y="794148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3"/>
            <a:ext cx="1939192" cy="154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 baseline="0"/>
            </a:lvl1pPr>
          </a:lstStyle>
          <a:p>
            <a:pPr>
              <a:defRPr/>
            </a:pPr>
            <a:fld id="{B6C70261-DCF8-4A97-9502-E8EEF2364C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67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3429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latin typeface="Arial" charset="0"/>
        </a:defRPr>
      </a:lvl6pPr>
      <a:lvl7pPr marL="685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latin typeface="Arial" charset="0"/>
        </a:defRPr>
      </a:lvl7pPr>
      <a:lvl8pPr marL="10287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latin typeface="Arial" charset="0"/>
        </a:defRPr>
      </a:lvl8pPr>
      <a:lvl9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latin typeface="Arial" charset="0"/>
        </a:defRPr>
      </a:lvl9pPr>
    </p:titleStyle>
    <p:bodyStyle>
      <a:lvl1pPr marL="170260" indent="-170260" algn="l" rtl="0" eaLnBrk="1" fontAlgn="base" hangingPunct="1">
        <a:spcBef>
          <a:spcPts val="6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1pPr>
      <a:lvl2pPr marL="431006" indent="-175022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640556" indent="-123825" algn="l" rtl="0" eaLnBrk="1" fontAlgn="base" hangingPunct="1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901304" indent="-175022" algn="l" rtl="0" eaLnBrk="1" fontAlgn="base" hangingPunct="1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116806" indent="-129779" algn="l" rtl="0" eaLnBrk="1" fontAlgn="base" hangingPunct="1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459706" indent="-129779" algn="l" rtl="0" eaLnBrk="1" fontAlgn="base" hangingPunct="1">
        <a:spcBef>
          <a:spcPct val="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1802606" indent="-129779" algn="l" rtl="0" eaLnBrk="1" fontAlgn="base" hangingPunct="1">
        <a:spcBef>
          <a:spcPct val="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2145506" indent="-129779" algn="l" rtl="0" eaLnBrk="1" fontAlgn="base" hangingPunct="1">
        <a:spcBef>
          <a:spcPct val="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2488406" indent="-129779" algn="l" rtl="0" eaLnBrk="1" fontAlgn="base" hangingPunct="1">
        <a:spcBef>
          <a:spcPct val="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32439-E01F-4A75-9DAB-C17740A957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772" y="1453001"/>
            <a:ext cx="8731827" cy="1102519"/>
          </a:xfrm>
        </p:spPr>
        <p:txBody>
          <a:bodyPr/>
          <a:lstStyle/>
          <a:p>
            <a:r>
              <a:rPr lang="en-US" dirty="0"/>
              <a:t>LM749x0-Q1 Power Mux Test Results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85A45C-DDD7-4D63-9713-4ABA6AB7D3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400" dirty="0">
                <a:solidFill>
                  <a:schemeClr val="bg2"/>
                </a:solidFill>
              </a:rPr>
              <a:t>1</a:t>
            </a:r>
            <a:r>
              <a:rPr lang="en-US" sz="1400" baseline="30000" dirty="0">
                <a:solidFill>
                  <a:schemeClr val="bg2"/>
                </a:solidFill>
              </a:rPr>
              <a:t>st</a:t>
            </a:r>
            <a:r>
              <a:rPr lang="en-US" sz="1400" dirty="0">
                <a:solidFill>
                  <a:schemeClr val="bg2"/>
                </a:solidFill>
              </a:rPr>
              <a:t> Feb, 2022</a:t>
            </a:r>
          </a:p>
          <a:p>
            <a:r>
              <a:rPr lang="en-US" sz="1400" dirty="0">
                <a:solidFill>
                  <a:schemeClr val="bg2"/>
                </a:solidFill>
              </a:rPr>
              <a:t>LP-PS</a:t>
            </a:r>
            <a:endParaRPr lang="en-IN" sz="1400" dirty="0">
              <a:solidFill>
                <a:schemeClr val="bg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644CDC-4132-497C-880F-378EEA3415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311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F0E16-930B-4213-8968-1B7D5E736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36" y="92658"/>
            <a:ext cx="8458200" cy="655487"/>
          </a:xfrm>
        </p:spPr>
        <p:txBody>
          <a:bodyPr/>
          <a:lstStyle/>
          <a:p>
            <a:r>
              <a:rPr lang="en-US" dirty="0"/>
              <a:t>Priority Power Mux Schematic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B451B-34EA-4F98-9113-EF92F61C63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A87DDE1-794D-4E1D-93E8-4B9A80DBAE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9558" y="548791"/>
            <a:ext cx="5474963" cy="4698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2175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8F8A273-015F-4B1E-BA69-154CC679AF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2"/>
          <a:stretch/>
        </p:blipFill>
        <p:spPr>
          <a:xfrm>
            <a:off x="50118" y="748143"/>
            <a:ext cx="6693581" cy="379556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8AF0E16-930B-4213-8968-1B7D5E736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36" y="92658"/>
            <a:ext cx="8458200" cy="655487"/>
          </a:xfrm>
        </p:spPr>
        <p:txBody>
          <a:bodyPr/>
          <a:lstStyle/>
          <a:p>
            <a:r>
              <a:rPr lang="en-US" sz="2800" dirty="0"/>
              <a:t>Test Condition -1</a:t>
            </a:r>
            <a:endParaRPr lang="en-IN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F5F277-0730-4B08-9FE7-3489A2B26A45}"/>
              </a:ext>
            </a:extLst>
          </p:cNvPr>
          <p:cNvSpPr txBox="1"/>
          <p:nvPr/>
        </p:nvSpPr>
        <p:spPr>
          <a:xfrm>
            <a:off x="172410" y="2658973"/>
            <a:ext cx="3191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HGATE and DGATE of AUX rail LM749x0-Q1 are enabled </a:t>
            </a:r>
          </a:p>
          <a:p>
            <a:r>
              <a:rPr lang="en-US" sz="900" dirty="0">
                <a:solidFill>
                  <a:srgbClr val="FF0000"/>
                </a:solidFill>
              </a:rPr>
              <a:t>when V</a:t>
            </a:r>
            <a:r>
              <a:rPr lang="en-US" sz="900" baseline="-25000" dirty="0">
                <a:solidFill>
                  <a:srgbClr val="FF0000"/>
                </a:solidFill>
              </a:rPr>
              <a:t>PRIMARY</a:t>
            </a:r>
            <a:r>
              <a:rPr lang="en-US" sz="900" dirty="0">
                <a:solidFill>
                  <a:srgbClr val="FF0000"/>
                </a:solidFill>
              </a:rPr>
              <a:t> drops below 9.2V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910324E-1C4D-4476-8AAA-B4FA2F1599EC}"/>
              </a:ext>
            </a:extLst>
          </p:cNvPr>
          <p:cNvCxnSpPr>
            <a:cxnSpLocks/>
          </p:cNvCxnSpPr>
          <p:nvPr/>
        </p:nvCxnSpPr>
        <p:spPr>
          <a:xfrm flipV="1">
            <a:off x="3300439" y="2373078"/>
            <a:ext cx="921124" cy="408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35CAEEC-632F-4389-BEEC-E966C666788A}"/>
              </a:ext>
            </a:extLst>
          </p:cNvPr>
          <p:cNvCxnSpPr>
            <a:cxnSpLocks/>
          </p:cNvCxnSpPr>
          <p:nvPr/>
        </p:nvCxnSpPr>
        <p:spPr>
          <a:xfrm>
            <a:off x="3300439" y="2781187"/>
            <a:ext cx="924354" cy="2174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0929FB-36B1-4A76-8980-BCD6384E61D9}"/>
              </a:ext>
            </a:extLst>
          </p:cNvPr>
          <p:cNvGrpSpPr/>
          <p:nvPr/>
        </p:nvGrpSpPr>
        <p:grpSpPr>
          <a:xfrm>
            <a:off x="3951925" y="1701955"/>
            <a:ext cx="474573" cy="228599"/>
            <a:chOff x="4570775" y="1650612"/>
            <a:chExt cx="474573" cy="228599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E7107F3-9318-4282-B90E-C717BAF67B90}"/>
                </a:ext>
              </a:extLst>
            </p:cNvPr>
            <p:cNvCxnSpPr>
              <a:cxnSpLocks/>
            </p:cNvCxnSpPr>
            <p:nvPr/>
          </p:nvCxnSpPr>
          <p:spPr>
            <a:xfrm>
              <a:off x="4843643" y="1650612"/>
              <a:ext cx="3927" cy="2285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D0ECD0F6-926F-4FEE-8CF2-82AB1F266D4B}"/>
                </a:ext>
              </a:extLst>
            </p:cNvPr>
            <p:cNvCxnSpPr/>
            <p:nvPr/>
          </p:nvCxnSpPr>
          <p:spPr>
            <a:xfrm flipH="1">
              <a:off x="4570775" y="1704400"/>
              <a:ext cx="27286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8D0099EC-BDD8-43C5-AC52-0DE417976F89}"/>
                </a:ext>
              </a:extLst>
            </p:cNvPr>
            <p:cNvCxnSpPr/>
            <p:nvPr/>
          </p:nvCxnSpPr>
          <p:spPr>
            <a:xfrm>
              <a:off x="4843643" y="1764911"/>
              <a:ext cx="20170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67D3A7AE-EE04-41E6-A1A6-884B0DDBD68A}"/>
              </a:ext>
            </a:extLst>
          </p:cNvPr>
          <p:cNvSpPr txBox="1"/>
          <p:nvPr/>
        </p:nvSpPr>
        <p:spPr>
          <a:xfrm>
            <a:off x="2208889" y="1599802"/>
            <a:ext cx="181812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VOUT is powered from V</a:t>
            </a:r>
            <a:r>
              <a:rPr lang="en-US" sz="900" baseline="-25000" dirty="0">
                <a:solidFill>
                  <a:srgbClr val="FF0000"/>
                </a:solidFill>
              </a:rPr>
              <a:t>PRIMARY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89780A1-6E30-49B7-BF37-90962F745CF6}"/>
              </a:ext>
            </a:extLst>
          </p:cNvPr>
          <p:cNvSpPr txBox="1"/>
          <p:nvPr/>
        </p:nvSpPr>
        <p:spPr>
          <a:xfrm>
            <a:off x="4426498" y="1663447"/>
            <a:ext cx="162576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VOUT is powered from V</a:t>
            </a:r>
            <a:r>
              <a:rPr lang="en-US" sz="900" baseline="-25000" dirty="0">
                <a:solidFill>
                  <a:srgbClr val="FF0000"/>
                </a:solidFill>
              </a:rPr>
              <a:t>AUX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F17B430-4D04-4DAF-80A3-64E8B42038E3}"/>
              </a:ext>
            </a:extLst>
          </p:cNvPr>
          <p:cNvSpPr txBox="1"/>
          <p:nvPr/>
        </p:nvSpPr>
        <p:spPr>
          <a:xfrm>
            <a:off x="4625788" y="3414651"/>
            <a:ext cx="15359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V</a:t>
            </a:r>
            <a:r>
              <a:rPr lang="en-US" sz="900" baseline="-25000" dirty="0">
                <a:solidFill>
                  <a:srgbClr val="FF0000"/>
                </a:solidFill>
              </a:rPr>
              <a:t>AUX</a:t>
            </a:r>
            <a:r>
              <a:rPr lang="en-US" sz="900" dirty="0">
                <a:solidFill>
                  <a:srgbClr val="FF0000"/>
                </a:solidFill>
              </a:rPr>
              <a:t> starts supplying load </a:t>
            </a:r>
            <a:endParaRPr lang="en-US" sz="900" baseline="-25000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DD54434-36E5-42F4-88B3-CDC81EFBE12C}"/>
              </a:ext>
            </a:extLst>
          </p:cNvPr>
          <p:cNvCxnSpPr>
            <a:cxnSpLocks/>
          </p:cNvCxnSpPr>
          <p:nvPr/>
        </p:nvCxnSpPr>
        <p:spPr>
          <a:xfrm flipH="1">
            <a:off x="4278200" y="3530067"/>
            <a:ext cx="347588" cy="2308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25327C8-71A1-4D60-BE4A-AD51C250007C}"/>
              </a:ext>
            </a:extLst>
          </p:cNvPr>
          <p:cNvSpPr txBox="1"/>
          <p:nvPr/>
        </p:nvSpPr>
        <p:spPr>
          <a:xfrm>
            <a:off x="6678501" y="748143"/>
            <a:ext cx="2465499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Test Condition: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Initial Condition: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1400" dirty="0"/>
              <a:t>V</a:t>
            </a:r>
            <a:r>
              <a:rPr lang="en-US" sz="1400" baseline="-25000" dirty="0"/>
              <a:t>PRIMARY</a:t>
            </a:r>
            <a:r>
              <a:rPr lang="en-US" sz="1400" dirty="0"/>
              <a:t> =12V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1400" dirty="0"/>
              <a:t>V</a:t>
            </a:r>
            <a:r>
              <a:rPr lang="en-US" sz="1400" baseline="-25000" dirty="0"/>
              <a:t>AUX</a:t>
            </a:r>
            <a:r>
              <a:rPr lang="en-US" sz="1400" dirty="0"/>
              <a:t> = 12V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Primary to Aux transition set at 9.2V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</a:t>
            </a:r>
            <a:r>
              <a:rPr lang="en-US" sz="1400" baseline="-25000" dirty="0"/>
              <a:t>PRIMARY</a:t>
            </a:r>
            <a:r>
              <a:rPr lang="en-US" sz="1400" dirty="0"/>
              <a:t> drops below transition voltage</a:t>
            </a:r>
          </a:p>
          <a:p>
            <a:endParaRPr lang="en-US" sz="1400" dirty="0"/>
          </a:p>
          <a:p>
            <a:r>
              <a:rPr lang="en-US" sz="1400" b="1" dirty="0"/>
              <a:t>Observation: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As V</a:t>
            </a:r>
            <a:r>
              <a:rPr lang="en-US" sz="1400" baseline="-25000" dirty="0"/>
              <a:t>PRIMARY</a:t>
            </a:r>
            <a:r>
              <a:rPr lang="en-US" sz="1400" dirty="0"/>
              <a:t> drops below VOVF threshold, HGATE of AUX rail LM749x0-Q1 pulls high within 20us and starts powering the load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46858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>
            <a:extLst>
              <a:ext uri="{FF2B5EF4-FFF2-40B4-BE49-F238E27FC236}">
                <a16:creationId xmlns:a16="http://schemas.microsoft.com/office/drawing/2014/main" id="{EED428EE-1A78-4E40-B5D7-7D001C213E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10"/>
          <a:stretch/>
        </p:blipFill>
        <p:spPr>
          <a:xfrm>
            <a:off x="51131" y="707802"/>
            <a:ext cx="6533899" cy="37278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8AF0E16-930B-4213-8968-1B7D5E736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36" y="92658"/>
            <a:ext cx="8458200" cy="655487"/>
          </a:xfrm>
        </p:spPr>
        <p:txBody>
          <a:bodyPr/>
          <a:lstStyle/>
          <a:p>
            <a:r>
              <a:rPr lang="en-US" sz="2800" dirty="0"/>
              <a:t>Test Condition -1 Zoom in</a:t>
            </a:r>
            <a:endParaRPr lang="en-IN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437B38-C49F-4C62-96F9-235A618FE3FF}"/>
              </a:ext>
            </a:extLst>
          </p:cNvPr>
          <p:cNvSpPr txBox="1"/>
          <p:nvPr/>
        </p:nvSpPr>
        <p:spPr>
          <a:xfrm>
            <a:off x="6678501" y="748143"/>
            <a:ext cx="2465499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Test Condition: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Initial Condition: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1400" dirty="0"/>
              <a:t>V</a:t>
            </a:r>
            <a:r>
              <a:rPr lang="en-US" sz="1400" baseline="-25000" dirty="0"/>
              <a:t>PRIMARY</a:t>
            </a:r>
            <a:r>
              <a:rPr lang="en-US" sz="1400" dirty="0"/>
              <a:t> =12V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1400" dirty="0"/>
              <a:t>V</a:t>
            </a:r>
            <a:r>
              <a:rPr lang="en-US" sz="1400" baseline="-25000" dirty="0"/>
              <a:t>AUX</a:t>
            </a:r>
            <a:r>
              <a:rPr lang="en-US" sz="1400" dirty="0"/>
              <a:t> = 12V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Primary to Aux transition set at 9.2V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</a:t>
            </a:r>
            <a:r>
              <a:rPr lang="en-US" sz="1400" baseline="-25000" dirty="0"/>
              <a:t>PRIMARY</a:t>
            </a:r>
            <a:r>
              <a:rPr lang="en-US" sz="1400" dirty="0"/>
              <a:t> drops below transition voltage</a:t>
            </a:r>
          </a:p>
          <a:p>
            <a:endParaRPr lang="en-US" sz="1400" dirty="0"/>
          </a:p>
          <a:p>
            <a:r>
              <a:rPr lang="en-US" sz="1400" b="1" dirty="0"/>
              <a:t>Observation: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As V</a:t>
            </a:r>
            <a:r>
              <a:rPr lang="en-US" sz="1400" baseline="-25000" dirty="0"/>
              <a:t>PRIMARY</a:t>
            </a:r>
            <a:r>
              <a:rPr lang="en-US" sz="1400" dirty="0"/>
              <a:t> drops below VOVF threshold, HGATE of AUX rail LM749x0-Q1 pulls high within 20us and starts powering the load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F5F277-0730-4B08-9FE7-3489A2B26A45}"/>
              </a:ext>
            </a:extLst>
          </p:cNvPr>
          <p:cNvSpPr txBox="1"/>
          <p:nvPr/>
        </p:nvSpPr>
        <p:spPr>
          <a:xfrm>
            <a:off x="773019" y="2181337"/>
            <a:ext cx="2999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HGATE of AUX rail LM749x0-Q1 turns ON within </a:t>
            </a:r>
            <a:r>
              <a:rPr lang="en-US" sz="900" b="1" dirty="0">
                <a:solidFill>
                  <a:srgbClr val="FF0000"/>
                </a:solidFill>
              </a:rPr>
              <a:t>20us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</a:p>
          <a:p>
            <a:r>
              <a:rPr lang="en-US" sz="900" dirty="0">
                <a:solidFill>
                  <a:srgbClr val="FF0000"/>
                </a:solidFill>
              </a:rPr>
              <a:t>minimizing the VOUT voltage drop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910324E-1C4D-4476-8AAA-B4FA2F1599EC}"/>
              </a:ext>
            </a:extLst>
          </p:cNvPr>
          <p:cNvCxnSpPr>
            <a:cxnSpLocks/>
          </p:cNvCxnSpPr>
          <p:nvPr/>
        </p:nvCxnSpPr>
        <p:spPr>
          <a:xfrm flipV="1">
            <a:off x="3650876" y="2365863"/>
            <a:ext cx="36307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E7107F3-9318-4282-B90E-C717BAF67B90}"/>
              </a:ext>
            </a:extLst>
          </p:cNvPr>
          <p:cNvCxnSpPr>
            <a:cxnSpLocks/>
          </p:cNvCxnSpPr>
          <p:nvPr/>
        </p:nvCxnSpPr>
        <p:spPr>
          <a:xfrm>
            <a:off x="4016241" y="1609578"/>
            <a:ext cx="3927" cy="2285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0ECD0F6-926F-4FEE-8CF2-82AB1F266D4B}"/>
              </a:ext>
            </a:extLst>
          </p:cNvPr>
          <p:cNvCxnSpPr/>
          <p:nvPr/>
        </p:nvCxnSpPr>
        <p:spPr>
          <a:xfrm flipH="1">
            <a:off x="3741079" y="1734879"/>
            <a:ext cx="2728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D0099EC-BDD8-43C5-AC52-0DE417976F89}"/>
              </a:ext>
            </a:extLst>
          </p:cNvPr>
          <p:cNvCxnSpPr/>
          <p:nvPr/>
        </p:nvCxnSpPr>
        <p:spPr>
          <a:xfrm>
            <a:off x="4013947" y="1636471"/>
            <a:ext cx="2017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67D3A7AE-EE04-41E6-A1A6-884B0DDBD68A}"/>
              </a:ext>
            </a:extLst>
          </p:cNvPr>
          <p:cNvSpPr txBox="1"/>
          <p:nvPr/>
        </p:nvSpPr>
        <p:spPr>
          <a:xfrm>
            <a:off x="1991898" y="1607345"/>
            <a:ext cx="181812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VOUT is powered from V</a:t>
            </a:r>
            <a:r>
              <a:rPr lang="en-US" sz="900" baseline="-25000" dirty="0">
                <a:solidFill>
                  <a:srgbClr val="FF0000"/>
                </a:solidFill>
              </a:rPr>
              <a:t>PRIMARY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89780A1-6E30-49B7-BF37-90962F745CF6}"/>
              </a:ext>
            </a:extLst>
          </p:cNvPr>
          <p:cNvSpPr txBox="1"/>
          <p:nvPr/>
        </p:nvSpPr>
        <p:spPr>
          <a:xfrm>
            <a:off x="4173451" y="1530732"/>
            <a:ext cx="162576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VOUT is powered from V</a:t>
            </a:r>
            <a:r>
              <a:rPr lang="en-US" sz="900" baseline="-25000" dirty="0">
                <a:solidFill>
                  <a:srgbClr val="FF0000"/>
                </a:solidFill>
              </a:rPr>
              <a:t>AUX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BC2EAFA-69C1-4BE1-803E-A3D5676CD1F5}"/>
              </a:ext>
            </a:extLst>
          </p:cNvPr>
          <p:cNvSpPr txBox="1"/>
          <p:nvPr/>
        </p:nvSpPr>
        <p:spPr>
          <a:xfrm>
            <a:off x="5002306" y="3381936"/>
            <a:ext cx="15359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V</a:t>
            </a:r>
            <a:r>
              <a:rPr lang="en-US" sz="900" baseline="-25000" dirty="0">
                <a:solidFill>
                  <a:srgbClr val="FF0000"/>
                </a:solidFill>
              </a:rPr>
              <a:t>AUX</a:t>
            </a:r>
            <a:r>
              <a:rPr lang="en-US" sz="900" dirty="0">
                <a:solidFill>
                  <a:srgbClr val="FF0000"/>
                </a:solidFill>
              </a:rPr>
              <a:t> starts supplying load </a:t>
            </a:r>
            <a:endParaRPr lang="en-US" sz="900" baseline="-25000" dirty="0">
              <a:solidFill>
                <a:srgbClr val="FF0000"/>
              </a:solidFill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F2E3029-8C27-40A8-9C5D-529280560323}"/>
              </a:ext>
            </a:extLst>
          </p:cNvPr>
          <p:cNvCxnSpPr>
            <a:cxnSpLocks/>
            <a:stCxn id="33" idx="1"/>
          </p:cNvCxnSpPr>
          <p:nvPr/>
        </p:nvCxnSpPr>
        <p:spPr>
          <a:xfrm flipH="1">
            <a:off x="4807992" y="3497352"/>
            <a:ext cx="194314" cy="174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8020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64A2B43-0C34-4F2B-A1F3-C315363BD7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5"/>
          <a:stretch/>
        </p:blipFill>
        <p:spPr>
          <a:xfrm>
            <a:off x="44143" y="805611"/>
            <a:ext cx="6647805" cy="377432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8AF0E16-930B-4213-8968-1B7D5E736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36" y="92658"/>
            <a:ext cx="8458200" cy="655487"/>
          </a:xfrm>
        </p:spPr>
        <p:txBody>
          <a:bodyPr/>
          <a:lstStyle/>
          <a:p>
            <a:r>
              <a:rPr lang="en-US" sz="2800" dirty="0"/>
              <a:t>Test Condition -2</a:t>
            </a:r>
            <a:endParaRPr lang="en-IN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437B38-C49F-4C62-96F9-235A618FE3FF}"/>
              </a:ext>
            </a:extLst>
          </p:cNvPr>
          <p:cNvSpPr txBox="1"/>
          <p:nvPr/>
        </p:nvSpPr>
        <p:spPr>
          <a:xfrm>
            <a:off x="6678501" y="748143"/>
            <a:ext cx="2465499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Test Condition: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Initial Condition: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1400" dirty="0"/>
              <a:t>V</a:t>
            </a:r>
            <a:r>
              <a:rPr lang="en-US" sz="1400" baseline="-25000" dirty="0"/>
              <a:t>AUX</a:t>
            </a:r>
            <a:r>
              <a:rPr lang="en-US" sz="1400" dirty="0"/>
              <a:t> = 0V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1400" dirty="0"/>
              <a:t>V</a:t>
            </a:r>
            <a:r>
              <a:rPr lang="en-US" sz="1400" baseline="-25000" dirty="0"/>
              <a:t>PRIMARY</a:t>
            </a:r>
            <a:r>
              <a:rPr lang="en-US" sz="1400" dirty="0"/>
              <a:t> =0V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</a:t>
            </a:r>
            <a:r>
              <a:rPr lang="en-US" sz="1400" baseline="-25000" dirty="0"/>
              <a:t>PRIMARY </a:t>
            </a:r>
            <a:r>
              <a:rPr lang="en-US" sz="1400" dirty="0"/>
              <a:t>ramps up from 0V to 12V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US" sz="1600" b="1" dirty="0"/>
              <a:t>Observation: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VOUT is powered from V</a:t>
            </a:r>
            <a:r>
              <a:rPr lang="en-US" sz="1400" baseline="-25000" dirty="0"/>
              <a:t>PRIMARY</a:t>
            </a:r>
            <a:r>
              <a:rPr lang="en-U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HGATE of PRIMARY path LM749x0-Q1 ramps up with inrush current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0929FB-36B1-4A76-8980-BCD6384E61D9}"/>
              </a:ext>
            </a:extLst>
          </p:cNvPr>
          <p:cNvGrpSpPr/>
          <p:nvPr/>
        </p:nvGrpSpPr>
        <p:grpSpPr>
          <a:xfrm>
            <a:off x="3058765" y="1741394"/>
            <a:ext cx="201705" cy="496833"/>
            <a:chOff x="4843643" y="1382378"/>
            <a:chExt cx="201705" cy="496833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E7107F3-9318-4282-B90E-C717BAF67B90}"/>
                </a:ext>
              </a:extLst>
            </p:cNvPr>
            <p:cNvCxnSpPr>
              <a:cxnSpLocks/>
            </p:cNvCxnSpPr>
            <p:nvPr/>
          </p:nvCxnSpPr>
          <p:spPr>
            <a:xfrm>
              <a:off x="4847570" y="1382378"/>
              <a:ext cx="0" cy="4968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8D0099EC-BDD8-43C5-AC52-0DE417976F89}"/>
                </a:ext>
              </a:extLst>
            </p:cNvPr>
            <p:cNvCxnSpPr/>
            <p:nvPr/>
          </p:nvCxnSpPr>
          <p:spPr>
            <a:xfrm>
              <a:off x="4843643" y="1764911"/>
              <a:ext cx="20170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67D3A7AE-EE04-41E6-A1A6-884B0DDBD68A}"/>
              </a:ext>
            </a:extLst>
          </p:cNvPr>
          <p:cNvSpPr txBox="1"/>
          <p:nvPr/>
        </p:nvSpPr>
        <p:spPr>
          <a:xfrm>
            <a:off x="3013454" y="1708429"/>
            <a:ext cx="181812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VOUT is powered from V</a:t>
            </a:r>
            <a:r>
              <a:rPr lang="en-US" sz="900" baseline="-25000" dirty="0">
                <a:solidFill>
                  <a:srgbClr val="FF0000"/>
                </a:solidFill>
              </a:rPr>
              <a:t>PRIMARY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F17B430-4D04-4DAF-80A3-64E8B42038E3}"/>
              </a:ext>
            </a:extLst>
          </p:cNvPr>
          <p:cNvSpPr txBox="1"/>
          <p:nvPr/>
        </p:nvSpPr>
        <p:spPr>
          <a:xfrm>
            <a:off x="3859305" y="3984760"/>
            <a:ext cx="17331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V</a:t>
            </a:r>
            <a:r>
              <a:rPr lang="en-US" sz="900" baseline="-25000" dirty="0">
                <a:solidFill>
                  <a:srgbClr val="FF0000"/>
                </a:solidFill>
              </a:rPr>
              <a:t>PRIMARY</a:t>
            </a:r>
            <a:r>
              <a:rPr lang="en-US" sz="900" dirty="0">
                <a:solidFill>
                  <a:srgbClr val="FF0000"/>
                </a:solidFill>
              </a:rPr>
              <a:t> starts supplying load </a:t>
            </a:r>
            <a:endParaRPr lang="en-US" sz="900" baseline="-25000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DD54434-36E5-42F4-88B3-CDC81EFBE12C}"/>
              </a:ext>
            </a:extLst>
          </p:cNvPr>
          <p:cNvCxnSpPr>
            <a:cxnSpLocks/>
            <a:stCxn id="13" idx="1"/>
          </p:cNvCxnSpPr>
          <p:nvPr/>
        </p:nvCxnSpPr>
        <p:spPr>
          <a:xfrm flipH="1" flipV="1">
            <a:off x="3307976" y="3933265"/>
            <a:ext cx="551329" cy="1669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041802C-7D7A-47EE-9FCB-5BE34AC4CC98}"/>
              </a:ext>
            </a:extLst>
          </p:cNvPr>
          <p:cNvSpPr txBox="1"/>
          <p:nvPr/>
        </p:nvSpPr>
        <p:spPr>
          <a:xfrm>
            <a:off x="4275806" y="2075346"/>
            <a:ext cx="2242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HGATE of PRIMARY rail LM749x0-Q1 z</a:t>
            </a:r>
          </a:p>
          <a:p>
            <a:r>
              <a:rPr lang="en-US" sz="900" dirty="0">
                <a:solidFill>
                  <a:srgbClr val="FF0000"/>
                </a:solidFill>
              </a:rPr>
              <a:t>ramps up with </a:t>
            </a:r>
            <a:r>
              <a:rPr lang="en-US" sz="900" dirty="0" err="1">
                <a:solidFill>
                  <a:srgbClr val="FF0000"/>
                </a:solidFill>
              </a:rPr>
              <a:t>dvdt</a:t>
            </a:r>
            <a:r>
              <a:rPr lang="en-US" sz="900" dirty="0">
                <a:solidFill>
                  <a:srgbClr val="FF0000"/>
                </a:solidFill>
              </a:rPr>
              <a:t> control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A970056-1789-41E5-9325-1EFE3D1F3717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3509682" y="2260012"/>
            <a:ext cx="766124" cy="113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222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796C3B-54AB-4CBA-946D-B787C51E52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6"/>
          <a:stretch/>
        </p:blipFill>
        <p:spPr>
          <a:xfrm>
            <a:off x="39980" y="701815"/>
            <a:ext cx="6575133" cy="37398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8AF0E16-930B-4213-8968-1B7D5E736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36" y="92658"/>
            <a:ext cx="8458200" cy="655487"/>
          </a:xfrm>
        </p:spPr>
        <p:txBody>
          <a:bodyPr/>
          <a:lstStyle/>
          <a:p>
            <a:r>
              <a:rPr lang="en-US" sz="2800" dirty="0"/>
              <a:t>Test Condition -3</a:t>
            </a:r>
            <a:endParaRPr lang="en-IN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437B38-C49F-4C62-96F9-235A618FE3FF}"/>
              </a:ext>
            </a:extLst>
          </p:cNvPr>
          <p:cNvSpPr txBox="1"/>
          <p:nvPr/>
        </p:nvSpPr>
        <p:spPr>
          <a:xfrm>
            <a:off x="6678501" y="748143"/>
            <a:ext cx="2465499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Test Condition: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Initial Condition: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1400" dirty="0"/>
              <a:t>V</a:t>
            </a:r>
            <a:r>
              <a:rPr lang="en-US" sz="1400" baseline="-25000" dirty="0"/>
              <a:t>AUX</a:t>
            </a:r>
            <a:r>
              <a:rPr lang="en-US" sz="1400" dirty="0"/>
              <a:t> = 12V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1400" dirty="0"/>
              <a:t>V</a:t>
            </a:r>
            <a:r>
              <a:rPr lang="en-US" sz="1400" baseline="-25000" dirty="0"/>
              <a:t>PRIMARY</a:t>
            </a:r>
            <a:r>
              <a:rPr lang="en-US" sz="1400" dirty="0"/>
              <a:t> =0V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</a:t>
            </a:r>
            <a:r>
              <a:rPr lang="en-US" sz="1400" baseline="-25000" dirty="0"/>
              <a:t>PRIMARY </a:t>
            </a:r>
            <a:r>
              <a:rPr lang="en-US" sz="1400" dirty="0"/>
              <a:t>ramps up from 0V to 12V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US" sz="1600" b="1" dirty="0"/>
              <a:t>Observation: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As V</a:t>
            </a:r>
            <a:r>
              <a:rPr lang="en-US" sz="1400" baseline="-25000" dirty="0"/>
              <a:t>PRIMARY</a:t>
            </a:r>
            <a:r>
              <a:rPr lang="en-US" sz="1400" dirty="0"/>
              <a:t> ramps up, VOUT is powered from V</a:t>
            </a:r>
            <a:r>
              <a:rPr lang="en-US" sz="1400" baseline="-25000" dirty="0"/>
              <a:t>PRIMARY</a:t>
            </a:r>
            <a:r>
              <a:rPr lang="en-U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HGATE of LM749x0-Q1 in AUX path is disabled when V</a:t>
            </a:r>
            <a:r>
              <a:rPr lang="en-US" sz="1400" baseline="-25000" dirty="0"/>
              <a:t>PRIMARY </a:t>
            </a:r>
            <a:r>
              <a:rPr lang="en-US" sz="1400" dirty="0"/>
              <a:t>ramps above V</a:t>
            </a:r>
            <a:r>
              <a:rPr lang="en-US" sz="1400" baseline="-25000" dirty="0"/>
              <a:t>OVR</a:t>
            </a:r>
            <a:r>
              <a:rPr lang="en-US" sz="1400" dirty="0"/>
              <a:t> threshold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0929FB-36B1-4A76-8980-BCD6384E61D9}"/>
              </a:ext>
            </a:extLst>
          </p:cNvPr>
          <p:cNvGrpSpPr/>
          <p:nvPr/>
        </p:nvGrpSpPr>
        <p:grpSpPr>
          <a:xfrm>
            <a:off x="3649649" y="1819248"/>
            <a:ext cx="474573" cy="228599"/>
            <a:chOff x="4570775" y="1650612"/>
            <a:chExt cx="474573" cy="228599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E7107F3-9318-4282-B90E-C717BAF67B90}"/>
                </a:ext>
              </a:extLst>
            </p:cNvPr>
            <p:cNvCxnSpPr>
              <a:cxnSpLocks/>
            </p:cNvCxnSpPr>
            <p:nvPr/>
          </p:nvCxnSpPr>
          <p:spPr>
            <a:xfrm>
              <a:off x="4843643" y="1650612"/>
              <a:ext cx="3927" cy="2285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D0ECD0F6-926F-4FEE-8CF2-82AB1F266D4B}"/>
                </a:ext>
              </a:extLst>
            </p:cNvPr>
            <p:cNvCxnSpPr/>
            <p:nvPr/>
          </p:nvCxnSpPr>
          <p:spPr>
            <a:xfrm flipH="1">
              <a:off x="4570775" y="1704400"/>
              <a:ext cx="27286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8D0099EC-BDD8-43C5-AC52-0DE417976F89}"/>
                </a:ext>
              </a:extLst>
            </p:cNvPr>
            <p:cNvCxnSpPr/>
            <p:nvPr/>
          </p:nvCxnSpPr>
          <p:spPr>
            <a:xfrm>
              <a:off x="4843643" y="1764911"/>
              <a:ext cx="20170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67D3A7AE-EE04-41E6-A1A6-884B0DDBD68A}"/>
              </a:ext>
            </a:extLst>
          </p:cNvPr>
          <p:cNvSpPr txBox="1"/>
          <p:nvPr/>
        </p:nvSpPr>
        <p:spPr>
          <a:xfrm>
            <a:off x="4124222" y="1817015"/>
            <a:ext cx="181812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VOUT is powered from V</a:t>
            </a:r>
            <a:r>
              <a:rPr lang="en-US" sz="900" baseline="-25000" dirty="0">
                <a:solidFill>
                  <a:srgbClr val="FF0000"/>
                </a:solidFill>
              </a:rPr>
              <a:t>PRIMARY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89780A1-6E30-49B7-BF37-90962F745CF6}"/>
              </a:ext>
            </a:extLst>
          </p:cNvPr>
          <p:cNvSpPr txBox="1"/>
          <p:nvPr/>
        </p:nvSpPr>
        <p:spPr>
          <a:xfrm>
            <a:off x="2098973" y="1729610"/>
            <a:ext cx="162576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VOUT is powered from V</a:t>
            </a:r>
            <a:r>
              <a:rPr lang="en-US" sz="900" baseline="-25000" dirty="0">
                <a:solidFill>
                  <a:srgbClr val="FF0000"/>
                </a:solidFill>
              </a:rPr>
              <a:t>AUX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F17B430-4D04-4DAF-80A3-64E8B42038E3}"/>
              </a:ext>
            </a:extLst>
          </p:cNvPr>
          <p:cNvSpPr txBox="1"/>
          <p:nvPr/>
        </p:nvSpPr>
        <p:spPr>
          <a:xfrm>
            <a:off x="4625788" y="3870460"/>
            <a:ext cx="17331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V</a:t>
            </a:r>
            <a:r>
              <a:rPr lang="en-US" sz="900" baseline="-25000" dirty="0">
                <a:solidFill>
                  <a:srgbClr val="FF0000"/>
                </a:solidFill>
              </a:rPr>
              <a:t>PRIMARY</a:t>
            </a:r>
            <a:r>
              <a:rPr lang="en-US" sz="900" dirty="0">
                <a:solidFill>
                  <a:srgbClr val="FF0000"/>
                </a:solidFill>
              </a:rPr>
              <a:t> starts supplying load </a:t>
            </a:r>
            <a:endParaRPr lang="en-US" sz="900" baseline="-25000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DD54434-36E5-42F4-88B3-CDC81EFBE12C}"/>
              </a:ext>
            </a:extLst>
          </p:cNvPr>
          <p:cNvCxnSpPr>
            <a:cxnSpLocks/>
            <a:stCxn id="13" idx="1"/>
          </p:cNvCxnSpPr>
          <p:nvPr/>
        </p:nvCxnSpPr>
        <p:spPr>
          <a:xfrm flipH="1" flipV="1">
            <a:off x="4221563" y="3792436"/>
            <a:ext cx="404225" cy="193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041802C-7D7A-47EE-9FCB-5BE34AC4CC98}"/>
              </a:ext>
            </a:extLst>
          </p:cNvPr>
          <p:cNvSpPr txBox="1"/>
          <p:nvPr/>
        </p:nvSpPr>
        <p:spPr>
          <a:xfrm>
            <a:off x="3922517" y="2869679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HGATE of AUX rail LM749x0-Q1 is disabled</a:t>
            </a:r>
          </a:p>
          <a:p>
            <a:r>
              <a:rPr lang="en-US" sz="900" dirty="0">
                <a:solidFill>
                  <a:srgbClr val="FF0000"/>
                </a:solidFill>
              </a:rPr>
              <a:t>when V</a:t>
            </a:r>
            <a:r>
              <a:rPr lang="en-US" sz="900" baseline="-25000" dirty="0">
                <a:solidFill>
                  <a:srgbClr val="FF0000"/>
                </a:solidFill>
              </a:rPr>
              <a:t>PRIMARY</a:t>
            </a:r>
            <a:r>
              <a:rPr lang="en-US" sz="900" dirty="0">
                <a:solidFill>
                  <a:srgbClr val="FF0000"/>
                </a:solidFill>
              </a:rPr>
              <a:t> goes above 10V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A970056-1789-41E5-9325-1EFE3D1F3717}"/>
              </a:ext>
            </a:extLst>
          </p:cNvPr>
          <p:cNvCxnSpPr>
            <a:cxnSpLocks/>
          </p:cNvCxnSpPr>
          <p:nvPr/>
        </p:nvCxnSpPr>
        <p:spPr>
          <a:xfrm flipH="1">
            <a:off x="3973606" y="3239011"/>
            <a:ext cx="247957" cy="166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2007962"/>
      </p:ext>
    </p:extLst>
  </p:cSld>
  <p:clrMapOvr>
    <a:masterClrMapping/>
  </p:clrMapOvr>
</p:sld>
</file>

<file path=ppt/theme/theme1.xml><?xml version="1.0" encoding="utf-8"?>
<a:theme xmlns:a="http://schemas.openxmlformats.org/drawingml/2006/main" name="TI Standard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 Standard</Template>
  <TotalTime>194</TotalTime>
  <Words>312</Words>
  <Application>Microsoft Office PowerPoint</Application>
  <PresentationFormat>On-screen Show (16:9)</PresentationFormat>
  <Paragraphs>73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Wingdings</vt:lpstr>
      <vt:lpstr>TI Standard</vt:lpstr>
      <vt:lpstr>LM749x0-Q1 Power Mux Test Results</vt:lpstr>
      <vt:lpstr>Priority Power Mux Schematic</vt:lpstr>
      <vt:lpstr>Test Condition -1</vt:lpstr>
      <vt:lpstr>Test Condition -1 Zoom in</vt:lpstr>
      <vt:lpstr>Test Condition -2</vt:lpstr>
      <vt:lpstr>Test Condition -3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Valeo: LM74800-Q1 Test Mode Entry Issue</dc:title>
  <dc:creator>GD, Praveen</dc:creator>
  <cp:lastModifiedBy>GD, Praveen</cp:lastModifiedBy>
  <cp:revision>37</cp:revision>
  <dcterms:created xsi:type="dcterms:W3CDTF">2022-09-19T15:17:26Z</dcterms:created>
  <dcterms:modified xsi:type="dcterms:W3CDTF">2023-02-07T01:47:01Z</dcterms:modified>
</cp:coreProperties>
</file>