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72" r:id="rId2"/>
    <p:sldId id="275" r:id="rId3"/>
    <p:sldId id="276" r:id="rId4"/>
    <p:sldId id="273" r:id="rId5"/>
  </p:sldIdLst>
  <p:sldSz cx="9144000" cy="5143500" type="screen16x9"/>
  <p:notesSz cx="9296400" cy="14770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38089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76179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14268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52357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1904467" algn="l" defTabSz="76179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285362" algn="l" defTabSz="76179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2666253" algn="l" defTabSz="76179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047146" algn="l" defTabSz="76179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7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4652">
          <p15:clr>
            <a:srgbClr val="A4A3A4"/>
          </p15:clr>
        </p15:guide>
        <p15:guide id="2" pos="29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AAAA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598" autoAdjust="0"/>
  </p:normalViewPr>
  <p:slideViewPr>
    <p:cSldViewPr snapToGrid="0">
      <p:cViewPr varScale="1">
        <p:scale>
          <a:sx n="113" d="100"/>
          <a:sy n="113" d="100"/>
        </p:scale>
        <p:origin x="614" y="82"/>
      </p:cViewPr>
      <p:guideLst>
        <p:guide orient="horz" pos="1620"/>
        <p:guide pos="287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49" d="100"/>
          <a:sy n="49" d="100"/>
        </p:scale>
        <p:origin x="-1512" y="-90"/>
      </p:cViewPr>
      <p:guideLst>
        <p:guide orient="horz" pos="4652"/>
        <p:guide pos="292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4027944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66329" y="2"/>
            <a:ext cx="4027943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14030071"/>
            <a:ext cx="4027944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b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66329" y="14030071"/>
            <a:ext cx="4027943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b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fld id="{8D56EAE8-38CB-4EE5-8A34-F5F49B68F2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007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4027944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66329" y="2"/>
            <a:ext cx="4027943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274638" y="1108075"/>
            <a:ext cx="9845676" cy="55387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18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9854" y="7016308"/>
            <a:ext cx="7436693" cy="6645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218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14030071"/>
            <a:ext cx="4027944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b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18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66329" y="14030071"/>
            <a:ext cx="4027943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b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fld id="{BED2394B-E06C-4DC9-BCC2-551C3DED9A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0354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1pPr>
    <a:lvl2pPr marL="380895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2pPr>
    <a:lvl3pPr marL="76179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3pPr>
    <a:lvl4pPr marL="1142683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4pPr>
    <a:lvl5pPr marL="1523573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5pPr>
    <a:lvl6pPr marL="1904467" algn="l" defTabSz="76179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285362" algn="l" defTabSz="76179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666253" algn="l" defTabSz="76179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047146" algn="l" defTabSz="76179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1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8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439927"/>
            <a:ext cx="2133600" cy="15478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BA23CF-AA30-4A18-B744-605C3E9DBF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6687D7-76F0-8040-93B6-084C7529F854}"/>
              </a:ext>
            </a:extLst>
          </p:cNvPr>
          <p:cNvSpPr txBox="1"/>
          <p:nvPr userDrawn="1"/>
        </p:nvSpPr>
        <p:spPr>
          <a:xfrm>
            <a:off x="4705815" y="47801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6" name="Picture 27" descr="ti_logo_powerpoint_1_line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29362" y="4782264"/>
            <a:ext cx="1562364" cy="19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5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1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8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24">
            <a:extLst>
              <a:ext uri="{FF2B5EF4-FFF2-40B4-BE49-F238E27FC236}">
                <a16:creationId xmlns:a16="http://schemas.microsoft.com/office/drawing/2014/main" id="{73F1F293-7B5B-6248-AEF0-BCB7B73543E3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439927"/>
            <a:ext cx="2133600" cy="15478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BA23CF-AA30-4A18-B744-605C3E9DBF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6" name="Picture 27" descr="ti_logo_powerpoint_1_line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29362" y="4782264"/>
            <a:ext cx="1562364" cy="19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56105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8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1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Rectangle 24">
            <a:extLst>
              <a:ext uri="{FF2B5EF4-FFF2-40B4-BE49-F238E27FC236}">
                <a16:creationId xmlns:a16="http://schemas.microsoft.com/office/drawing/2014/main" id="{7815B5F2-A5A7-1E49-BC30-BA3F75996177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439927"/>
            <a:ext cx="2133600" cy="15478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3BA23CF-AA30-4A18-B744-605C3E9DBF0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6" name="Picture 27" descr="ti_logo_powerpoint_1_line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29362" y="4782264"/>
            <a:ext cx="1562364" cy="19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46851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7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1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8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24">
            <a:extLst>
              <a:ext uri="{FF2B5EF4-FFF2-40B4-BE49-F238E27FC236}">
                <a16:creationId xmlns:a16="http://schemas.microsoft.com/office/drawing/2014/main" id="{73F1F293-7B5B-6248-AEF0-BCB7B73543E3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439927"/>
            <a:ext cx="2133600" cy="15478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BA23CF-AA30-4A18-B744-605C3E9DBF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6" name="Picture 5" descr="A picture containing drawing, cup&#10;&#10;Description automatically generated">
            <a:extLst>
              <a:ext uri="{FF2B5EF4-FFF2-40B4-BE49-F238E27FC236}">
                <a16:creationId xmlns:a16="http://schemas.microsoft.com/office/drawing/2014/main" id="{7CC34E39-7310-7442-846F-66689DD005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9868" y="4782676"/>
            <a:ext cx="1563597" cy="191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813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8" y="786357"/>
            <a:ext cx="8467725" cy="3709449"/>
          </a:xfrm>
        </p:spPr>
        <p:txBody>
          <a:bodyPr/>
          <a:lstStyle>
            <a:lvl1pPr>
              <a:spcBef>
                <a:spcPts val="667"/>
              </a:spcBef>
              <a:defRPr/>
            </a:lvl1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97888F-6AF7-4263-B69D-592D8C33BA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5" name="Picture 27" descr="ti_logo_powerpoint_1_line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29362" y="4782264"/>
            <a:ext cx="1562364" cy="19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3375" y="889398"/>
            <a:ext cx="4157663" cy="3519488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889398"/>
            <a:ext cx="4157662" cy="3519488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5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3548F6-AAA9-4A8D-A869-511B3DFE32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6" name="Picture 27" descr="ti_logo_powerpoint_1_line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29362" y="4782264"/>
            <a:ext cx="1562364" cy="19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895" indent="0">
              <a:buNone/>
              <a:defRPr sz="1700" b="1"/>
            </a:lvl2pPr>
            <a:lvl3pPr marL="761790" indent="0">
              <a:buNone/>
              <a:defRPr sz="1500" b="1"/>
            </a:lvl3pPr>
            <a:lvl4pPr marL="1142683" indent="0">
              <a:buNone/>
              <a:defRPr sz="1300" b="1"/>
            </a:lvl4pPr>
            <a:lvl5pPr marL="1523573" indent="0">
              <a:buNone/>
              <a:defRPr sz="1300" b="1"/>
            </a:lvl5pPr>
            <a:lvl6pPr marL="1904467" indent="0">
              <a:buNone/>
              <a:defRPr sz="1300" b="1"/>
            </a:lvl6pPr>
            <a:lvl7pPr marL="2285362" indent="0">
              <a:buNone/>
              <a:defRPr sz="1300" b="1"/>
            </a:lvl7pPr>
            <a:lvl8pPr marL="2666253" indent="0">
              <a:buNone/>
              <a:defRPr sz="1300" b="1"/>
            </a:lvl8pPr>
            <a:lvl9pPr marL="3047146" indent="0">
              <a:buNone/>
              <a:defRPr sz="13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7"/>
            <a:ext cx="4040188" cy="2963466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895" indent="0">
              <a:buNone/>
              <a:defRPr sz="1700" b="1"/>
            </a:lvl2pPr>
            <a:lvl3pPr marL="761790" indent="0">
              <a:buNone/>
              <a:defRPr sz="1500" b="1"/>
            </a:lvl3pPr>
            <a:lvl4pPr marL="1142683" indent="0">
              <a:buNone/>
              <a:defRPr sz="1300" b="1"/>
            </a:lvl4pPr>
            <a:lvl5pPr marL="1523573" indent="0">
              <a:buNone/>
              <a:defRPr sz="1300" b="1"/>
            </a:lvl5pPr>
            <a:lvl6pPr marL="1904467" indent="0">
              <a:buNone/>
              <a:defRPr sz="1300" b="1"/>
            </a:lvl6pPr>
            <a:lvl7pPr marL="2285362" indent="0">
              <a:buNone/>
              <a:defRPr sz="1300" b="1"/>
            </a:lvl7pPr>
            <a:lvl8pPr marL="2666253" indent="0">
              <a:buNone/>
              <a:defRPr sz="1300" b="1"/>
            </a:lvl8pPr>
            <a:lvl9pPr marL="3047146" indent="0">
              <a:buNone/>
              <a:defRPr sz="13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7"/>
            <a:ext cx="4041775" cy="2963466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4C35C9-3222-4444-B33E-8AB075BE83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8" name="Picture 27" descr="ti_logo_powerpoint_1_line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29362" y="4782264"/>
            <a:ext cx="1562364" cy="19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C52F08-588C-488E-A5AB-DF69250DE8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4" name="Picture 27" descr="ti_logo_powerpoint_1_line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29362" y="4782264"/>
            <a:ext cx="1562364" cy="19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8"/>
          </a:xfrm>
        </p:spPr>
        <p:txBody>
          <a:bodyPr anchor="b"/>
          <a:lstStyle>
            <a:lvl1pPr algn="l">
              <a:defRPr sz="27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5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8298"/>
          </a:xfrm>
        </p:spPr>
        <p:txBody>
          <a:bodyPr/>
          <a:lstStyle>
            <a:lvl1pPr marL="0" indent="0">
              <a:buNone/>
              <a:defRPr sz="1700"/>
            </a:lvl1pPr>
            <a:lvl2pPr marL="380895" indent="0">
              <a:buNone/>
              <a:defRPr sz="1000"/>
            </a:lvl2pPr>
            <a:lvl3pPr marL="761790" indent="0">
              <a:buNone/>
              <a:defRPr sz="800"/>
            </a:lvl3pPr>
            <a:lvl4pPr marL="1142683" indent="0">
              <a:buNone/>
              <a:defRPr sz="700"/>
            </a:lvl4pPr>
            <a:lvl5pPr marL="1523573" indent="0">
              <a:buNone/>
              <a:defRPr sz="700"/>
            </a:lvl5pPr>
            <a:lvl6pPr marL="1904467" indent="0">
              <a:buNone/>
              <a:defRPr sz="700"/>
            </a:lvl6pPr>
            <a:lvl7pPr marL="2285362" indent="0">
              <a:buNone/>
              <a:defRPr sz="700"/>
            </a:lvl7pPr>
            <a:lvl8pPr marL="2666253" indent="0">
              <a:buNone/>
              <a:defRPr sz="700"/>
            </a:lvl8pPr>
            <a:lvl9pPr marL="3047146" indent="0">
              <a:buNone/>
              <a:defRPr sz="7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B97EEC-B5BC-42C5-B73F-31CC660D4D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6" name="Picture 27" descr="ti_logo_powerpoint_1_line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29362" y="4782264"/>
            <a:ext cx="1562364" cy="19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1775" y="107163"/>
            <a:ext cx="8458200" cy="610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3378" y="794149"/>
            <a:ext cx="8467725" cy="370165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67503" y="4442792"/>
            <a:ext cx="2133600" cy="154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r">
              <a:defRPr sz="700"/>
            </a:lvl1pPr>
          </a:lstStyle>
          <a:p>
            <a:pPr>
              <a:defRPr/>
            </a:pPr>
            <a:fld id="{B6C70261-DCF8-4A97-9502-E8EEF2364C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92663C74-62AB-B64B-BCBB-0866ABE6E2D3}"/>
              </a:ext>
            </a:extLst>
          </p:cNvPr>
          <p:cNvCxnSpPr>
            <a:cxnSpLocks/>
          </p:cNvCxnSpPr>
          <p:nvPr userDrawn="1"/>
        </p:nvCxnSpPr>
        <p:spPr>
          <a:xfrm>
            <a:off x="0" y="4656947"/>
            <a:ext cx="892889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Box 31">
            <a:extLst>
              <a:ext uri="{FF2B5EF4-FFF2-40B4-BE49-F238E27FC236}">
                <a16:creationId xmlns:a16="http://schemas.microsoft.com/office/drawing/2014/main" id="{BBEA79FD-0CFB-464E-959F-0C18C604804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34013" y="4656947"/>
            <a:ext cx="2111375" cy="184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76179" tIns="38088" rIns="76179" bIns="38088">
            <a:spAutoFit/>
          </a:bodyPr>
          <a:lstStyle/>
          <a:p>
            <a:pPr marL="0" marR="0" indent="0" algn="l" defTabSz="76179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/>
              <a:t>TI Information – Selective Disclosure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6" r:id="rId2"/>
    <p:sldLayoutId id="2147483735" r:id="rId3"/>
    <p:sldLayoutId id="2147483750" r:id="rId4"/>
    <p:sldLayoutId id="2147483709" r:id="rId5"/>
    <p:sldLayoutId id="2147483711" r:id="rId6"/>
    <p:sldLayoutId id="2147483712" r:id="rId7"/>
    <p:sldLayoutId id="2147483713" r:id="rId8"/>
    <p:sldLayoutId id="2147483715" r:id="rId9"/>
  </p:sldLayoutIdLst>
  <p:hf hdr="0" ftr="0" dt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5pPr>
      <a:lvl6pPr marL="380895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6pPr>
      <a:lvl7pPr marL="76179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7pPr>
      <a:lvl8pPr marL="1142683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8pPr>
      <a:lvl9pPr marL="1523573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9pPr>
    </p:titleStyle>
    <p:bodyStyle>
      <a:lvl1pPr marL="189124" indent="-189124" algn="l" rtl="0" eaLnBrk="1" fontAlgn="base" hangingPunct="1">
        <a:spcBef>
          <a:spcPts val="667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78763" indent="-194416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711530" indent="-137548" algn="l" rtl="0" eaLnBrk="1" fontAlgn="base" hangingPunct="1">
        <a:spcBef>
          <a:spcPct val="15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001168" indent="-194416" algn="l" rtl="0" eaLnBrk="1" fontAlgn="base" hangingPunct="1">
        <a:spcBef>
          <a:spcPct val="5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240546" indent="-144163" algn="l" rtl="0" eaLnBrk="1" fontAlgn="base" hangingPunct="1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1621441" indent="-144163" algn="l" rtl="0" eaLnBrk="1" fontAlgn="base" hangingPunct="1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6pPr>
      <a:lvl7pPr marL="2002336" indent="-144163" algn="l" rtl="0" eaLnBrk="1" fontAlgn="base" hangingPunct="1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7pPr>
      <a:lvl8pPr marL="2383230" indent="-144163" algn="l" rtl="0" eaLnBrk="1" fontAlgn="base" hangingPunct="1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8pPr>
      <a:lvl9pPr marL="2764124" indent="-144163" algn="l" rtl="0" eaLnBrk="1" fontAlgn="base" hangingPunct="1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895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790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683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573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467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362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253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146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gan_apps@ti.com" TargetMode="External"/><Relationship Id="rId2" Type="http://schemas.openxmlformats.org/officeDocument/2006/relationships/hyperlink" Target="mailto:m-wagle@ti.com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8A065-9139-244A-86CE-7E7BF673FC0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LMG3100 SIMPLIS MODEL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E82DED-767D-4547-AF13-5AC0A5F27DE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User Guide</a:t>
            </a:r>
          </a:p>
        </p:txBody>
      </p:sp>
      <p:sp>
        <p:nvSpPr>
          <p:cNvPr id="5" name="Rectangle 24">
            <a:extLst>
              <a:ext uri="{FF2B5EF4-FFF2-40B4-BE49-F238E27FC236}">
                <a16:creationId xmlns:a16="http://schemas.microsoft.com/office/drawing/2014/main" id="{BF4BDD6C-DF5D-6045-B8B0-A93D8BE41299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67500" y="4448217"/>
            <a:ext cx="2133600" cy="154782"/>
          </a:xfrm>
        </p:spPr>
        <p:txBody>
          <a:bodyPr/>
          <a:lstStyle/>
          <a:p>
            <a:fld id="{07B5736C-021E-4EDA-A2F9-FF199D20DBA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176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411DF7B-85D8-4519-BF77-82E8AF123F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738" y="2714624"/>
            <a:ext cx="4769606" cy="17281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5D95E39-A813-4883-90C7-7299D55C7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Importing the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D4139E-3ED3-462E-ACF5-A4148F38F3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1775" y="746619"/>
            <a:ext cx="5227532" cy="1549542"/>
          </a:xfrm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US" sz="1400" dirty="0"/>
              <a:t>Include LMG3100R017_SIMPLIS_V1_5.sxcmp in the same folder as the schematic(.</a:t>
            </a:r>
            <a:r>
              <a:rPr lang="en-US" sz="1400" dirty="0" err="1"/>
              <a:t>sxsch</a:t>
            </a:r>
            <a:r>
              <a:rPr lang="en-US" sz="1400" dirty="0"/>
              <a:t>).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err="1"/>
              <a:t>Goto</a:t>
            </a:r>
            <a:r>
              <a:rPr lang="en-US" sz="1400" dirty="0"/>
              <a:t>: Place -&gt; Hierarchy -&gt; Component(Relative Path) and select the model .</a:t>
            </a:r>
            <a:r>
              <a:rPr lang="en-US" sz="1400" dirty="0" err="1"/>
              <a:t>sxcmp</a:t>
            </a:r>
            <a:r>
              <a:rPr lang="en-US" sz="1400" dirty="0"/>
              <a:t> file.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/>
              <a:t>Place the model into your circuit. It will look like this.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C3D76E-8F45-4658-9607-FD760A74D29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97888F-6AF7-4263-B69D-592D8C33BAC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72C99C1-18B1-4B4E-9097-D274580248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5955" y="847346"/>
            <a:ext cx="2760188" cy="2469900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19F5D37-79AD-432D-B823-0AFD9299AE21}"/>
              </a:ext>
            </a:extLst>
          </p:cNvPr>
          <p:cNvCxnSpPr/>
          <p:nvPr/>
        </p:nvCxnSpPr>
        <p:spPr>
          <a:xfrm>
            <a:off x="4883573" y="1605280"/>
            <a:ext cx="2661920" cy="1761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A51E466-9E5B-421E-A2B6-FF0209EA3407}"/>
              </a:ext>
            </a:extLst>
          </p:cNvPr>
          <p:cNvCxnSpPr>
            <a:cxnSpLocks/>
          </p:cNvCxnSpPr>
          <p:nvPr/>
        </p:nvCxnSpPr>
        <p:spPr>
          <a:xfrm flipH="1">
            <a:off x="2113282" y="1991360"/>
            <a:ext cx="1822025" cy="7375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0937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C1A5F03-728E-4DCE-9E16-5FD3227899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4038" y="1822699"/>
            <a:ext cx="4829261" cy="25820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7A579D7-007B-4408-8A84-21DF94170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the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655976-996C-4786-862E-85F9BCC31A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3378" y="786358"/>
            <a:ext cx="8467725" cy="967936"/>
          </a:xfrm>
        </p:spPr>
        <p:txBody>
          <a:bodyPr/>
          <a:lstStyle/>
          <a:p>
            <a:r>
              <a:rPr lang="en-US" sz="1400" dirty="0"/>
              <a:t>Make the circuit and use the required pins as recommended in the datasheet.</a:t>
            </a:r>
          </a:p>
          <a:p>
            <a:r>
              <a:rPr lang="en-US" sz="1400" dirty="0"/>
              <a:t>Use initial condition for HB-HS cap voltage and set it as 0V.</a:t>
            </a:r>
          </a:p>
          <a:p>
            <a:r>
              <a:rPr lang="en-US" sz="1400" dirty="0"/>
              <a:t>Simulate the circuit using appropriate analysis mode.</a:t>
            </a:r>
          </a:p>
          <a:p>
            <a:r>
              <a:rPr lang="en-US" sz="1400" dirty="0"/>
              <a:t>Example circuit – Buck Converter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BF7169-8D1A-4077-AC7C-2950B64CA30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97888F-6AF7-4263-B69D-592D8C33BAC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A39C52-8817-4D98-B706-977FAA40F25B}"/>
              </a:ext>
            </a:extLst>
          </p:cNvPr>
          <p:cNvSpPr txBox="1"/>
          <p:nvPr/>
        </p:nvSpPr>
        <p:spPr>
          <a:xfrm>
            <a:off x="3491264" y="4366741"/>
            <a:ext cx="45159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BuckModel_LMG3100R017.sxsch is included for you reference.</a:t>
            </a:r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0301190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16DFEE9-DCAC-4299-93C9-5962936722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35BBB54-1E95-40F1-9303-B1061EE74D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you face any issue with the model, please contact – </a:t>
            </a:r>
            <a:r>
              <a:rPr lang="en-US" dirty="0">
                <a:hlinkClick r:id="rId2"/>
              </a:rPr>
              <a:t>m-wagle@ti.com</a:t>
            </a:r>
            <a:r>
              <a:rPr lang="en-US" dirty="0"/>
              <a:t> or </a:t>
            </a:r>
            <a:r>
              <a:rPr lang="en-US" dirty="0">
                <a:hlinkClick r:id="rId3"/>
              </a:rPr>
              <a:t>gan_apps@ti.com</a:t>
            </a:r>
            <a:r>
              <a:rPr lang="en-US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57C64D-0478-441C-A941-DBA550F960A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BA23CF-AA30-4A18-B744-605C3E9DBF0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675881"/>
      </p:ext>
    </p:extLst>
  </p:cSld>
  <p:clrMapOvr>
    <a:masterClrMapping/>
  </p:clrMapOvr>
</p:sld>
</file>

<file path=ppt/theme/theme1.xml><?xml version="1.0" encoding="utf-8"?>
<a:theme xmlns:a="http://schemas.openxmlformats.org/drawingml/2006/main" name="FinalPowerpoint">
  <a:themeElements>
    <a:clrScheme name="Custom 1">
      <a:dk1>
        <a:srgbClr val="000000"/>
      </a:dk1>
      <a:lt1>
        <a:srgbClr val="FFFFFF"/>
      </a:lt1>
      <a:dk2>
        <a:srgbClr val="DE0000"/>
      </a:dk2>
      <a:lt2>
        <a:srgbClr val="808080"/>
      </a:lt2>
      <a:accent1>
        <a:srgbClr val="DE0000"/>
      </a:accent1>
      <a:accent2>
        <a:srgbClr val="A4A4A4"/>
      </a:accent2>
      <a:accent3>
        <a:srgbClr val="117788"/>
      </a:accent3>
      <a:accent4>
        <a:srgbClr val="404040"/>
      </a:accent4>
      <a:accent5>
        <a:srgbClr val="4ABED4"/>
      </a:accent5>
      <a:accent6>
        <a:srgbClr val="7F7F7F"/>
      </a:accent6>
      <a:hlink>
        <a:srgbClr val="DE0000"/>
      </a:hlink>
      <a:folHlink>
        <a:srgbClr val="AAAAAA"/>
      </a:folHlink>
    </a:clrScheme>
    <a:fontScheme name="FinalPowerpoi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nalPowerpoint 1">
        <a:dk1>
          <a:srgbClr val="000000"/>
        </a:dk1>
        <a:lt1>
          <a:srgbClr val="FFFFFF"/>
        </a:lt1>
        <a:dk2>
          <a:srgbClr val="FF0000"/>
        </a:dk2>
        <a:lt2>
          <a:srgbClr val="808080"/>
        </a:lt2>
        <a:accent1>
          <a:srgbClr val="AAAAAA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D2D2D2"/>
        </a:accent5>
        <a:accent6>
          <a:srgbClr val="000000"/>
        </a:accent6>
        <a:hlink>
          <a:srgbClr val="FF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lPowerpoint 2">
        <a:dk1>
          <a:srgbClr val="AAAAAA"/>
        </a:dk1>
        <a:lt1>
          <a:srgbClr val="FFFFFF"/>
        </a:lt1>
        <a:dk2>
          <a:srgbClr val="000000"/>
        </a:dk2>
        <a:lt2>
          <a:srgbClr val="FFFFFF"/>
        </a:lt2>
        <a:accent1>
          <a:srgbClr val="AAAAAA"/>
        </a:accent1>
        <a:accent2>
          <a:srgbClr val="FFFFFF"/>
        </a:accent2>
        <a:accent3>
          <a:srgbClr val="AAAAAA"/>
        </a:accent3>
        <a:accent4>
          <a:srgbClr val="DADADA"/>
        </a:accent4>
        <a:accent5>
          <a:srgbClr val="D2D2D2"/>
        </a:accent5>
        <a:accent6>
          <a:srgbClr val="E7E7E7"/>
        </a:accent6>
        <a:hlink>
          <a:srgbClr val="AAAAAA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3">
        <a:dk1>
          <a:srgbClr val="808080"/>
        </a:dk1>
        <a:lt1>
          <a:srgbClr val="FFFFFF"/>
        </a:lt1>
        <a:dk2>
          <a:srgbClr val="AAAAAA"/>
        </a:dk2>
        <a:lt2>
          <a:srgbClr val="000000"/>
        </a:lt2>
        <a:accent1>
          <a:srgbClr val="000000"/>
        </a:accent1>
        <a:accent2>
          <a:srgbClr val="AAAAAA"/>
        </a:accent2>
        <a:accent3>
          <a:srgbClr val="D2D2D2"/>
        </a:accent3>
        <a:accent4>
          <a:srgbClr val="DADADA"/>
        </a:accent4>
        <a:accent5>
          <a:srgbClr val="AAAAAA"/>
        </a:accent5>
        <a:accent6>
          <a:srgbClr val="9A9A9A"/>
        </a:accent6>
        <a:hlink>
          <a:srgbClr val="FF00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4">
        <a:dk1>
          <a:srgbClr val="000000"/>
        </a:dk1>
        <a:lt1>
          <a:srgbClr val="FF0000"/>
        </a:lt1>
        <a:dk2>
          <a:srgbClr val="FFFFFF"/>
        </a:dk2>
        <a:lt2>
          <a:srgbClr val="000000"/>
        </a:lt2>
        <a:accent1>
          <a:srgbClr val="AAAAAA"/>
        </a:accent1>
        <a:accent2>
          <a:srgbClr val="FFFFFF"/>
        </a:accent2>
        <a:accent3>
          <a:srgbClr val="FFAAAA"/>
        </a:accent3>
        <a:accent4>
          <a:srgbClr val="000000"/>
        </a:accent4>
        <a:accent5>
          <a:srgbClr val="D2D2D2"/>
        </a:accent5>
        <a:accent6>
          <a:srgbClr val="E7E7E7"/>
        </a:accent6>
        <a:hlink>
          <a:srgbClr val="00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2" id="{21DEEB12-3F7F-4BE3-B768-E7C36D2DAFC2}" vid="{F211C862-33B5-4D62-9C83-03F82420E1F7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TI Selective Disclosure</Template>
  <TotalTime>162</TotalTime>
  <Words>142</Words>
  <Application>Microsoft Office PowerPoint</Application>
  <PresentationFormat>On-screen Show (16:9)</PresentationFormat>
  <Paragraphs>18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Arial</vt:lpstr>
      <vt:lpstr>FinalPowerpoint</vt:lpstr>
      <vt:lpstr>LMG3100 SIMPLIS MODEL</vt:lpstr>
      <vt:lpstr>Importing the Model</vt:lpstr>
      <vt:lpstr>Using the Model</vt:lpstr>
      <vt:lpstr>Questions</vt:lpstr>
    </vt:vector>
  </TitlesOfParts>
  <Company>Texas Instruments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LMG2175 SIMPLIS MODEL</dc:title>
  <dc:creator>Wagle, Madhur</dc:creator>
  <cp:keywords>Selective Disclosure</cp:keywords>
  <cp:lastModifiedBy>Wagle, Madhur</cp:lastModifiedBy>
  <cp:revision>11</cp:revision>
  <dcterms:created xsi:type="dcterms:W3CDTF">2024-06-05T09:15:46Z</dcterms:created>
  <dcterms:modified xsi:type="dcterms:W3CDTF">2024-06-07T06:47:30Z</dcterms:modified>
</cp:coreProperties>
</file>