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>
        <p:scale>
          <a:sx n="75" d="100"/>
          <a:sy n="75" d="100"/>
        </p:scale>
        <p:origin x="2856" y="19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3506E1-E93E-4836-9428-C4228ED84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CFEDA3F-441B-4AA0-B39C-04E3896B4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FF9977-6037-483A-BC42-CF01E7DF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B268A8-04BA-42FB-802F-26FA0057D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A1CE68-661E-4470-B9CA-5A58E9D9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5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71E560-E9D3-424C-8A13-84FF84A7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909E74-75AB-422B-BC82-80A13E2A9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3BDC91-29AC-4238-BB75-6CC63CBB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A0170B-1793-4BCE-AE60-A5C2E8B6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F23B55-E809-4172-9E90-B5AC6A09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853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A62AA5F-5744-4A73-8806-C5EFEA32DA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F7B8787-D10A-4E46-B735-26415A03D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9AA609-3A8C-40D5-A37A-70EA87D9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FCBCA7-73B0-4C37-8B73-923FBBFF5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E3956E-FE72-44A9-A26E-BC6C2DC9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25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4E7984-BF24-4FD7-9CB0-473DAFB6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7CA832-0553-4D49-BBF8-FFBE2E863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BAE1A-9245-4F58-B8A3-2DB5C549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FAEA92-DB8F-4059-B231-C7E810CEC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6D1376-807B-4DF8-84B5-46E0CFA0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092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BC6953-6BA5-4810-8457-5D3B8895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5F69C3-974A-4D6B-AB45-CEE576515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A40C0D-A7BA-4B0C-A754-50815C66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1FC4F2-CE4F-4D7E-8A64-7456D277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0DF34D-F57B-41A8-90F9-D7C46E21A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40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ED917E-73A8-46CF-8AD5-E9DF2D93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E26008-D88E-4924-855C-F8E32573C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34289D0-9B88-47DC-8B65-1109BA3D0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FA9AB91-6776-4148-8500-8727B0E8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31F898D-864D-4607-B657-E66FCAF5C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67C597-E38E-4CCF-B6F6-C328FCAE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871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9CFA21-6E01-415D-AAAC-E91F9CD1E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7098F4-0677-4569-BABA-006D38D9A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012B225-EC12-4A10-B183-D7FDB2BC9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746609A-5FAE-45DA-8645-17D3B9BAD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52741C1-696A-4533-974C-AF7C018A7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4A21606-CABA-47FA-8AE1-687233ACB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E17D1B6-469F-468F-A637-784BE43C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8410A3F-6AD2-44A6-936C-339B0CC6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5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E93E3A-CDCF-4C93-A546-06FABDC24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7C687B2-D637-4814-9C8B-816AA44EB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55CA9E3-75A4-4E01-983F-6EF7FAC7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603EE3-0CE6-4E8F-83CC-7875C983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10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B16BCF7-62BA-4D4D-9A4F-56014C6C6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FC0B3DD-B89D-4081-8376-AC89F1F0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F15415D-2167-4EA2-92AD-D2AE1A3D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23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8C4548-EE24-4A0C-8996-B2A4EB3C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CAE392-EDED-4EBF-A506-68025F682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44E580E-82B6-4972-82F3-F918FB611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CB478-8C6F-43F4-BC8E-1BC6C8C6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934746-BE95-43D6-9C38-2044295B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FB8E816-3E07-457A-A563-79D5A61BD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45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690E18-EA17-47EF-91DB-305059F4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F787BEC-B975-4B13-A111-BE56B1781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CF4BE47-4DC6-4BAB-89A9-976A6C25F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FD6ACF3-7B2B-4E04-A3FA-8B9519BFF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71EC88C-FC6F-45D0-83A0-B2BCACB8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A75287-CC0C-4755-9A72-620D8B74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928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511FADA-C534-4ACE-9CE9-E06B62FC3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1F2D76-219A-49B2-B927-17ED54694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0F4BD5-EEBA-4016-A1FE-9DDACC5A80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ABBDA-3977-4D61-8FC8-8F302548FE88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E3A2C7-CFDA-4CB6-AA9C-B7393B3B8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F23BCB-0157-4322-9E03-B2462F6DD4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24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221207F2-D6EA-464A-A509-BF1609F51FB0}"/>
              </a:ext>
            </a:extLst>
          </p:cNvPr>
          <p:cNvGrpSpPr/>
          <p:nvPr/>
        </p:nvGrpSpPr>
        <p:grpSpPr>
          <a:xfrm>
            <a:off x="2152363" y="925953"/>
            <a:ext cx="7667912" cy="2804977"/>
            <a:chOff x="2209513" y="1116453"/>
            <a:chExt cx="7669160" cy="347361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11B43A7-6C3B-4FF3-BA85-869C35821CC6}"/>
                </a:ext>
              </a:extLst>
            </p:cNvPr>
            <p:cNvSpPr txBox="1"/>
            <p:nvPr/>
          </p:nvSpPr>
          <p:spPr>
            <a:xfrm>
              <a:off x="2209513" y="2951152"/>
              <a:ext cx="2395138" cy="1638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1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9D328E-BD83-4687-81E0-02A650A971E7}"/>
                </a:ext>
              </a:extLst>
            </p:cNvPr>
            <p:cNvSpPr txBox="1"/>
            <p:nvPr/>
          </p:nvSpPr>
          <p:spPr>
            <a:xfrm>
              <a:off x="4846524" y="2947742"/>
              <a:ext cx="2395138" cy="16389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2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FF4FD1-E15F-4D41-8181-55B0A74CA21B}"/>
                </a:ext>
              </a:extLst>
            </p:cNvPr>
            <p:cNvSpPr txBox="1"/>
            <p:nvPr/>
          </p:nvSpPr>
          <p:spPr>
            <a:xfrm>
              <a:off x="7483535" y="2947742"/>
              <a:ext cx="2395138" cy="16389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3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A2E4A8D-5D75-4F21-AF53-87C35CA79BDD}"/>
                </a:ext>
              </a:extLst>
            </p:cNvPr>
            <p:cNvSpPr txBox="1"/>
            <p:nvPr/>
          </p:nvSpPr>
          <p:spPr>
            <a:xfrm>
              <a:off x="4846524" y="1116453"/>
              <a:ext cx="2395138" cy="13721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MCU BLOCK</a:t>
              </a:r>
            </a:p>
            <a:p>
              <a:endParaRPr lang="en-US" altLang="ko-KR" sz="1600" dirty="0"/>
            </a:p>
            <a:p>
              <a:r>
                <a:rPr lang="en-US" altLang="ko-KR" sz="1600" b="1" dirty="0"/>
                <a:t>F280039CPZRQ1</a:t>
              </a:r>
              <a:endParaRPr lang="en-US" altLang="ko-KR" sz="1600" dirty="0"/>
            </a:p>
            <a:p>
              <a:endParaRPr lang="en-US" altLang="ko-KR" sz="1600" dirty="0"/>
            </a:p>
          </p:txBody>
        </p: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7C74F464-C26B-4AC9-98E3-EA2FF0A8F165}"/>
                </a:ext>
              </a:extLst>
            </p:cNvPr>
            <p:cNvCxnSpPr>
              <a:stCxn id="9" idx="1"/>
              <a:endCxn id="4" idx="0"/>
            </p:cNvCxnSpPr>
            <p:nvPr/>
          </p:nvCxnSpPr>
          <p:spPr>
            <a:xfrm flipH="1">
              <a:off x="3407082" y="1802510"/>
              <a:ext cx="1439442" cy="1148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F22EB69C-871F-4372-AF30-A813B9731E87}"/>
                </a:ext>
              </a:extLst>
            </p:cNvPr>
            <p:cNvCxnSpPr>
              <a:cxnSpLocks/>
              <a:stCxn id="9" idx="2"/>
              <a:endCxn id="7" idx="0"/>
            </p:cNvCxnSpPr>
            <p:nvPr/>
          </p:nvCxnSpPr>
          <p:spPr>
            <a:xfrm>
              <a:off x="6044093" y="2488567"/>
              <a:ext cx="0" cy="4591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4FC78897-EB26-4BDB-A2E6-991AB43B0DF8}"/>
                </a:ext>
              </a:extLst>
            </p:cNvPr>
            <p:cNvCxnSpPr>
              <a:cxnSpLocks/>
              <a:stCxn id="9" idx="3"/>
              <a:endCxn id="8" idx="0"/>
            </p:cNvCxnSpPr>
            <p:nvPr/>
          </p:nvCxnSpPr>
          <p:spPr>
            <a:xfrm>
              <a:off x="7241662" y="1802510"/>
              <a:ext cx="1439442" cy="11452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201029" y="3965261"/>
            <a:ext cx="101685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- Is it possible to control 3 blocks with a single MCU?</a:t>
            </a:r>
          </a:p>
          <a:p>
            <a:r>
              <a:rPr lang="en-US" altLang="ko-KR" dirty="0"/>
              <a:t> - If possible, please recommend which pins of the MCU would be best to use.</a:t>
            </a:r>
          </a:p>
          <a:p>
            <a:r>
              <a:rPr lang="en-US" altLang="ko-KR" dirty="0"/>
              <a:t> - If possible, how many blocks can be controlled ? </a:t>
            </a:r>
          </a:p>
          <a:p>
            <a:endParaRPr lang="en-US" altLang="ko-KR" dirty="0"/>
          </a:p>
          <a:p>
            <a:r>
              <a:rPr lang="en-US" altLang="ko-KR" dirty="0"/>
              <a:t> - If it is not possible, how should MCU synchronization or pin configuration be handled?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A-1. SINGLE MCU – 3 DRIVER IC Control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849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302629" y="955361"/>
            <a:ext cx="101685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On page 35, there is a section mentioning FC0 REGISTER -&gt; CHIP_NUM for devices 0~32. </a:t>
            </a:r>
          </a:p>
          <a:p>
            <a:r>
              <a:rPr lang="en-US" altLang="ko-KR" dirty="0"/>
              <a:t>Does this mean that up to 32 devices can be controlled?</a:t>
            </a:r>
          </a:p>
          <a:p>
            <a:r>
              <a:rPr lang="en-US" altLang="ko-KR" dirty="0"/>
              <a:t>There is no further explanation provided.</a:t>
            </a:r>
          </a:p>
          <a:p>
            <a:endParaRPr lang="en-US" altLang="ko-KR" dirty="0"/>
          </a:p>
          <a:p>
            <a:r>
              <a:rPr lang="en-US" altLang="ko-KR" dirty="0"/>
              <a:t>On page 13, it states that the STACKABLE MODE supports 8 devices. Is it not possible to configure other combinations?</a:t>
            </a:r>
          </a:p>
          <a:p>
            <a:endParaRPr lang="en-US" altLang="ko-KR" dirty="0"/>
          </a:p>
          <a:p>
            <a:r>
              <a:rPr lang="en-US" altLang="ko-KR" dirty="0"/>
              <a:t>What I am most curious about is the example on page 50, </a:t>
            </a:r>
          </a:p>
          <a:p>
            <a:r>
              <a:rPr lang="en-US" altLang="ko-KR" dirty="0"/>
              <a:t>where it mentions using 96 ICs, stacked in pairs. </a:t>
            </a:r>
          </a:p>
          <a:p>
            <a:r>
              <a:rPr lang="en-US" altLang="ko-KR" dirty="0"/>
              <a:t>What does "cascaded devices number = 8" mean in this context?</a:t>
            </a:r>
          </a:p>
          <a:p>
            <a:r>
              <a:rPr lang="en-US" altLang="ko-KR" dirty="0"/>
              <a:t>I would also appreciate a detailed explanation of the MCU and DRIVER IC configuration used in the example.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A-2. SINGLE MCU – 3 DRIVER IC Control</a:t>
            </a:r>
            <a:endParaRPr lang="ko-KR" altLang="en-US" dirty="0"/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A7A6502A-68A3-4230-8A0B-7E1646481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3" y="4708097"/>
            <a:ext cx="4555955" cy="1415742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DE263203-EDC7-4F6C-95FA-A07A7DA91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7257" y="4140200"/>
            <a:ext cx="2147786" cy="2551536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039D8BFF-474E-4D4E-998D-B5D7A4FDF5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8703" y="4564794"/>
            <a:ext cx="4268541" cy="152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5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4532955" y="363831"/>
            <a:ext cx="756379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B-1) </a:t>
            </a:r>
          </a:p>
          <a:p>
            <a:r>
              <a:rPr lang="en-US" altLang="ko-KR" dirty="0"/>
              <a:t>According to the datasheet, it is specified that </a:t>
            </a:r>
          </a:p>
          <a:p>
            <a:r>
              <a:rPr lang="en-US" altLang="ko-KR" b="1" i="1" dirty="0"/>
              <a:t>“Unused Scan Line must be the last line.”</a:t>
            </a:r>
            <a:br>
              <a:rPr lang="en-US" altLang="ko-KR" dirty="0"/>
            </a:br>
            <a:endParaRPr lang="en-US" altLang="ko-KR" dirty="0"/>
          </a:p>
          <a:p>
            <a:r>
              <a:rPr lang="en-US" altLang="ko-KR" dirty="0"/>
              <a:t>I would like to understand </a:t>
            </a:r>
          </a:p>
          <a:p>
            <a:r>
              <a:rPr lang="en-US" altLang="ko-KR" dirty="0"/>
              <a:t>what kind of issues may occur if this rule is not followed.</a:t>
            </a:r>
          </a:p>
          <a:p>
            <a:endParaRPr lang="en-US" altLang="ko-KR" dirty="0"/>
          </a:p>
          <a:p>
            <a:r>
              <a:rPr lang="en-US" altLang="ko-KR" dirty="0"/>
              <a:t>For example, when cascading three ICs with a total of 81 scan lines,</a:t>
            </a:r>
          </a:p>
          <a:p>
            <a:r>
              <a:rPr lang="en-US" altLang="ko-KR" dirty="0"/>
              <a:t>the recommendation implies that all 15 unused scan lines should be </a:t>
            </a:r>
          </a:p>
          <a:p>
            <a:r>
              <a:rPr lang="en-US" altLang="ko-KR" dirty="0"/>
              <a:t>assigned to only one device, at the end.</a:t>
            </a:r>
          </a:p>
          <a:p>
            <a:r>
              <a:rPr lang="en-US" altLang="ko-KR" dirty="0"/>
              <a:t>(In some cases, this rule can be disadvantageous in terms of PCB artwork or spatial layout.)</a:t>
            </a:r>
          </a:p>
          <a:p>
            <a:endParaRPr lang="en-US" altLang="ko-KR" dirty="0"/>
          </a:p>
          <a:p>
            <a:r>
              <a:rPr lang="en-US" altLang="ko-KR" dirty="0"/>
              <a:t>However, if I distribute them evenly across the three devices, such as:</a:t>
            </a:r>
          </a:p>
          <a:p>
            <a:r>
              <a:rPr lang="en-US" altLang="ko-KR" dirty="0"/>
              <a:t>Device 1: LS11~15 unused</a:t>
            </a:r>
          </a:p>
          <a:p>
            <a:r>
              <a:rPr lang="en-US" altLang="ko-KR" dirty="0"/>
              <a:t>Device 2: LS11~15 unused</a:t>
            </a:r>
          </a:p>
          <a:p>
            <a:r>
              <a:rPr lang="en-US" altLang="ko-KR" dirty="0"/>
              <a:t>Device 3: LS11~15 unused</a:t>
            </a:r>
          </a:p>
          <a:p>
            <a:r>
              <a:rPr lang="en-US" altLang="ko-KR" dirty="0"/>
              <a:t>would this cause any functional or reliability issues in operation?</a:t>
            </a:r>
          </a:p>
          <a:p>
            <a:endParaRPr lang="en-US" altLang="ko-KR" dirty="0"/>
          </a:p>
          <a:p>
            <a:r>
              <a:rPr lang="en-US" altLang="ko-KR" b="1" dirty="0"/>
              <a:t>B-2)</a:t>
            </a:r>
          </a:p>
          <a:p>
            <a:r>
              <a:rPr lang="en-US" altLang="ko-KR" dirty="0"/>
              <a:t>In addition, should the same rule for unused scan lines also be applied to </a:t>
            </a:r>
            <a:r>
              <a:rPr lang="en-US" altLang="ko-KR" b="1" i="1" dirty="0"/>
              <a:t>“channels”?</a:t>
            </a:r>
            <a:br>
              <a:rPr lang="en-US" altLang="ko-KR" dirty="0"/>
            </a:br>
            <a:r>
              <a:rPr lang="en-US" altLang="ko-KR" dirty="0"/>
              <a:t>Or is it possible to configure the channels arbitrarily?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B. Unused Scanline Set (Datasheet 15P)</a:t>
            </a:r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D0B041E2-32E1-4C19-B018-20FE4F2129B1}"/>
              </a:ext>
            </a:extLst>
          </p:cNvPr>
          <p:cNvGrpSpPr/>
          <p:nvPr/>
        </p:nvGrpSpPr>
        <p:grpSpPr>
          <a:xfrm>
            <a:off x="235004" y="1372370"/>
            <a:ext cx="4231775" cy="3876953"/>
            <a:chOff x="537075" y="854210"/>
            <a:chExt cx="4231775" cy="3876953"/>
          </a:xfrm>
        </p:grpSpPr>
        <p:pic>
          <p:nvPicPr>
            <p:cNvPr id="2" name="그림 1">
              <a:extLst>
                <a:ext uri="{FF2B5EF4-FFF2-40B4-BE49-F238E27FC236}">
                  <a16:creationId xmlns:a16="http://schemas.microsoft.com/office/drawing/2014/main" id="{D23C0BB0-8194-41C9-BAB8-A81FD64C67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7075" y="854210"/>
              <a:ext cx="4231775" cy="3876953"/>
            </a:xfrm>
            <a:prstGeom prst="rect">
              <a:avLst/>
            </a:prstGeom>
          </p:spPr>
        </p:pic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5963B280-ADEA-4AFE-A28E-F80EC2B34712}"/>
                </a:ext>
              </a:extLst>
            </p:cNvPr>
            <p:cNvSpPr/>
            <p:nvPr/>
          </p:nvSpPr>
          <p:spPr>
            <a:xfrm>
              <a:off x="603250" y="3530834"/>
              <a:ext cx="4045441" cy="679216"/>
            </a:xfrm>
            <a:prstGeom prst="rect">
              <a:avLst/>
            </a:prstGeom>
            <a:solidFill>
              <a:srgbClr val="FF0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8054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404</Words>
  <Application>Microsoft Office PowerPoint</Application>
  <PresentationFormat>와이드스크린</PresentationFormat>
  <Paragraphs>55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KSH</dc:creator>
  <cp:lastModifiedBy>KSH</cp:lastModifiedBy>
  <cp:revision>5</cp:revision>
  <dcterms:created xsi:type="dcterms:W3CDTF">2025-09-22T06:46:01Z</dcterms:created>
  <dcterms:modified xsi:type="dcterms:W3CDTF">2025-09-22T07:25:39Z</dcterms:modified>
</cp:coreProperties>
</file>