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3506E1-E93E-4836-9428-C4228ED84B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CFEDA3F-441B-4AA0-B39C-04E3896B4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6FF9977-6037-483A-BC42-CF01E7DF0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AB268A8-04BA-42FB-802F-26FA0057D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6A1CE68-661E-4470-B9CA-5A58E9D9F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858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71E560-E9D3-424C-8A13-84FF84A74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5909E74-75AB-422B-BC82-80A13E2A9C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53BDC91-29AC-4238-BB75-6CC63CBBE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4A0170B-1793-4BCE-AE60-A5C2E8B62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4F23B55-E809-4172-9E90-B5AC6A09A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8535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A62AA5F-5744-4A73-8806-C5EFEA32DA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F7B8787-D10A-4E46-B735-26415A03D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39AA609-3A8C-40D5-A37A-70EA87D94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7FCBCA7-73B0-4C37-8B73-923FBBFF5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4E3956E-FE72-44A9-A26E-BC6C2DC90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1251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74E7984-BF24-4FD7-9CB0-473DAFB60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57CA832-0553-4D49-BBF8-FFBE2E863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7BBAE1A-9245-4F58-B8A3-2DB5C549A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FAEA92-DB8F-4059-B231-C7E810CEC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96D1376-807B-4DF8-84B5-46E0CFA00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0921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7BC6953-6BA5-4810-8457-5D3B8895A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B5F69C3-974A-4D6B-AB45-CEE5765157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A40C0D-A7BA-4B0C-A754-50815C669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21FC4F2-CE4F-4D7E-8A64-7456D277E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90DF34D-F57B-41A8-90F9-D7C46E21A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640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ED917E-73A8-46CF-8AD5-E9DF2D933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FE26008-D88E-4924-855C-F8E32573C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34289D0-9B88-47DC-8B65-1109BA3D0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FA9AB91-6776-4148-8500-8727B0E81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31F898D-864D-4607-B657-E66FCAF5C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467C597-E38E-4CCF-B6F6-C328FCAE6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8717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9CFA21-6E01-415D-AAAC-E91F9CD1E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17098F4-0677-4569-BABA-006D38D9A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012B225-EC12-4A10-B183-D7FDB2BC92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746609A-5FAE-45DA-8645-17D3B9BADC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52741C1-696A-4533-974C-AF7C018A70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4A21606-CABA-47FA-8AE1-687233ACB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E17D1B6-469F-468F-A637-784BE43CB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8410A3F-6AD2-44A6-936C-339B0CC66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556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2E93E3A-CDCF-4C93-A546-06FABDC24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7C687B2-D637-4814-9C8B-816AA44EB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55CA9E3-75A4-4E01-983F-6EF7FAC76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4603EE3-0CE6-4E8F-83CC-7875C9835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4104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B16BCF7-62BA-4D4D-9A4F-56014C6C6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FC0B3DD-B89D-4081-8376-AC89F1F03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F15415D-2167-4EA2-92AD-D2AE1A3DB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6237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8C4548-EE24-4A0C-8996-B2A4EB3C0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0CAE392-EDED-4EBF-A506-68025F682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44E580E-82B6-4972-82F3-F918FB6118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0ACB478-8C6F-43F4-BC8E-1BC6C8C6A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F934746-BE95-43D6-9C38-2044295BF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FB8E816-3E07-457A-A563-79D5A61BD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6458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690E18-EA17-47EF-91DB-305059F40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F787BEC-B975-4B13-A111-BE56B1781A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CF4BE47-4DC6-4BAB-89A9-976A6C25F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FD6ACF3-7B2B-4E04-A3FA-8B9519BFF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BBDA-3977-4D61-8FC8-8F302548FE88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71EC88C-FC6F-45D0-83A0-B2BCACB82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1A75287-CC0C-4755-9A72-620D8B74D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928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511FADA-C534-4ACE-9CE9-E06B62FC3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F1F2D76-219A-49B2-B927-17ED54694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30F4BD5-EEBA-4016-A1FE-9DDACC5A80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ABBDA-3977-4D61-8FC8-8F302548FE88}" type="datetimeFigureOut">
              <a:rPr lang="ko-KR" altLang="en-US" smtClean="0"/>
              <a:t>2025-09-24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1E3A2C7-CFDA-4CB6-AA9C-B7393B3B8E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3F23BCB-0157-4322-9E03-B2462F6DD4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5F772-099C-4C86-80E6-8877FE2522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0245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i.com/lit/ug/snvu849a/snvu849a.pdf?ts=1758679305837&amp;ref_url=https%253A%252F%252Fwww.ti.com%252Fproduct%252FLP5891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>
            <a:extLst>
              <a:ext uri="{FF2B5EF4-FFF2-40B4-BE49-F238E27FC236}">
                <a16:creationId xmlns:a16="http://schemas.microsoft.com/office/drawing/2014/main" id="{221207F2-D6EA-464A-A509-BF1609F51FB0}"/>
              </a:ext>
            </a:extLst>
          </p:cNvPr>
          <p:cNvGrpSpPr/>
          <p:nvPr/>
        </p:nvGrpSpPr>
        <p:grpSpPr>
          <a:xfrm>
            <a:off x="2152363" y="925953"/>
            <a:ext cx="7667912" cy="2804977"/>
            <a:chOff x="2209513" y="1116453"/>
            <a:chExt cx="7669160" cy="347361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11B43A7-6C3B-4FF3-BA85-869C35821CC6}"/>
                </a:ext>
              </a:extLst>
            </p:cNvPr>
            <p:cNvSpPr txBox="1"/>
            <p:nvPr/>
          </p:nvSpPr>
          <p:spPr>
            <a:xfrm>
              <a:off x="2209513" y="2951152"/>
              <a:ext cx="2395138" cy="1638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600" dirty="0"/>
                <a:t>LED BLOCK 1</a:t>
              </a:r>
            </a:p>
            <a:p>
              <a:r>
                <a:rPr lang="en-US" altLang="ko-KR" sz="1600" dirty="0"/>
                <a:t>96 channel</a:t>
              </a:r>
            </a:p>
            <a:p>
              <a:r>
                <a:rPr lang="en-US" altLang="ko-KR" sz="1600" dirty="0"/>
                <a:t>64 scan</a:t>
              </a:r>
            </a:p>
            <a:p>
              <a:endParaRPr lang="en-US" altLang="ko-KR" sz="1600" dirty="0"/>
            </a:p>
            <a:p>
              <a:r>
                <a:rPr lang="en-US" altLang="ko-KR" sz="1600" dirty="0"/>
                <a:t>LP5891Q1</a:t>
              </a:r>
              <a:r>
                <a:rPr lang="ko-KR" altLang="en-US" sz="1600" dirty="0"/>
                <a:t> </a:t>
              </a:r>
              <a:r>
                <a:rPr lang="en-US" altLang="ko-KR" sz="1600" dirty="0"/>
                <a:t>4pcs</a:t>
              </a:r>
              <a:endParaRPr lang="ko-KR" altLang="en-US" sz="1600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89D328E-BD83-4687-81E0-02A650A971E7}"/>
                </a:ext>
              </a:extLst>
            </p:cNvPr>
            <p:cNvSpPr txBox="1"/>
            <p:nvPr/>
          </p:nvSpPr>
          <p:spPr>
            <a:xfrm>
              <a:off x="4846524" y="2947742"/>
              <a:ext cx="2395138" cy="163891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600" dirty="0"/>
                <a:t>LED BLOCK 2</a:t>
              </a:r>
            </a:p>
            <a:p>
              <a:r>
                <a:rPr lang="en-US" altLang="ko-KR" sz="1600" dirty="0"/>
                <a:t>96 channel</a:t>
              </a:r>
            </a:p>
            <a:p>
              <a:r>
                <a:rPr lang="en-US" altLang="ko-KR" sz="1600" dirty="0"/>
                <a:t>64 scan</a:t>
              </a:r>
            </a:p>
            <a:p>
              <a:endParaRPr lang="en-US" altLang="ko-KR" sz="1600" dirty="0"/>
            </a:p>
            <a:p>
              <a:r>
                <a:rPr lang="en-US" altLang="ko-KR" sz="1600" dirty="0"/>
                <a:t>LP5891Q1</a:t>
              </a:r>
              <a:r>
                <a:rPr lang="ko-KR" altLang="en-US" sz="1600" dirty="0"/>
                <a:t> </a:t>
              </a:r>
              <a:r>
                <a:rPr lang="en-US" altLang="ko-KR" sz="1600" dirty="0"/>
                <a:t>4pcs</a:t>
              </a:r>
              <a:endParaRPr lang="ko-KR" altLang="en-US" sz="1600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FFF4FD1-E15F-4D41-8181-55B0A74CA21B}"/>
                </a:ext>
              </a:extLst>
            </p:cNvPr>
            <p:cNvSpPr txBox="1"/>
            <p:nvPr/>
          </p:nvSpPr>
          <p:spPr>
            <a:xfrm>
              <a:off x="7483535" y="2947742"/>
              <a:ext cx="2395138" cy="163891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600" dirty="0"/>
                <a:t>LED BLOCK 3</a:t>
              </a:r>
            </a:p>
            <a:p>
              <a:r>
                <a:rPr lang="en-US" altLang="ko-KR" sz="1600" dirty="0"/>
                <a:t>96 channel</a:t>
              </a:r>
            </a:p>
            <a:p>
              <a:r>
                <a:rPr lang="en-US" altLang="ko-KR" sz="1600" dirty="0"/>
                <a:t>64 scan</a:t>
              </a:r>
            </a:p>
            <a:p>
              <a:endParaRPr lang="en-US" altLang="ko-KR" sz="1600" dirty="0"/>
            </a:p>
            <a:p>
              <a:r>
                <a:rPr lang="en-US" altLang="ko-KR" sz="1600" dirty="0"/>
                <a:t>LP5891Q1</a:t>
              </a:r>
              <a:r>
                <a:rPr lang="ko-KR" altLang="en-US" sz="1600" dirty="0"/>
                <a:t> </a:t>
              </a:r>
              <a:r>
                <a:rPr lang="en-US" altLang="ko-KR" sz="1600" dirty="0"/>
                <a:t>4pcs</a:t>
              </a:r>
              <a:endParaRPr lang="ko-KR" altLang="en-US" sz="1600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A2E4A8D-5D75-4F21-AF53-87C35CA79BDD}"/>
                </a:ext>
              </a:extLst>
            </p:cNvPr>
            <p:cNvSpPr txBox="1"/>
            <p:nvPr/>
          </p:nvSpPr>
          <p:spPr>
            <a:xfrm>
              <a:off x="4846524" y="1116453"/>
              <a:ext cx="2395138" cy="13721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600" dirty="0"/>
                <a:t>MCU BLOCK</a:t>
              </a:r>
            </a:p>
            <a:p>
              <a:endParaRPr lang="en-US" altLang="ko-KR" sz="1600" dirty="0"/>
            </a:p>
            <a:p>
              <a:r>
                <a:rPr lang="en-US" altLang="ko-KR" sz="1600" b="1" dirty="0"/>
                <a:t>F280039CPZRQ1</a:t>
              </a:r>
              <a:endParaRPr lang="en-US" altLang="ko-KR" sz="1600" dirty="0"/>
            </a:p>
            <a:p>
              <a:endParaRPr lang="en-US" altLang="ko-KR" sz="1600" dirty="0"/>
            </a:p>
          </p:txBody>
        </p:sp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7C74F464-C26B-4AC9-98E3-EA2FF0A8F165}"/>
                </a:ext>
              </a:extLst>
            </p:cNvPr>
            <p:cNvCxnSpPr>
              <a:stCxn id="9" idx="1"/>
              <a:endCxn id="4" idx="0"/>
            </p:cNvCxnSpPr>
            <p:nvPr/>
          </p:nvCxnSpPr>
          <p:spPr>
            <a:xfrm flipH="1">
              <a:off x="3407082" y="1802510"/>
              <a:ext cx="1439442" cy="11486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>
              <a:extLst>
                <a:ext uri="{FF2B5EF4-FFF2-40B4-BE49-F238E27FC236}">
                  <a16:creationId xmlns:a16="http://schemas.microsoft.com/office/drawing/2014/main" id="{F22EB69C-871F-4372-AF30-A813B9731E87}"/>
                </a:ext>
              </a:extLst>
            </p:cNvPr>
            <p:cNvCxnSpPr>
              <a:cxnSpLocks/>
              <a:stCxn id="9" idx="2"/>
              <a:endCxn id="7" idx="0"/>
            </p:cNvCxnSpPr>
            <p:nvPr/>
          </p:nvCxnSpPr>
          <p:spPr>
            <a:xfrm>
              <a:off x="6044093" y="2488567"/>
              <a:ext cx="0" cy="4591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>
              <a:extLst>
                <a:ext uri="{FF2B5EF4-FFF2-40B4-BE49-F238E27FC236}">
                  <a16:creationId xmlns:a16="http://schemas.microsoft.com/office/drawing/2014/main" id="{4FC78897-EB26-4BDB-A2E6-991AB43B0DF8}"/>
                </a:ext>
              </a:extLst>
            </p:cNvPr>
            <p:cNvCxnSpPr>
              <a:cxnSpLocks/>
              <a:stCxn id="9" idx="3"/>
              <a:endCxn id="8" idx="0"/>
            </p:cNvCxnSpPr>
            <p:nvPr/>
          </p:nvCxnSpPr>
          <p:spPr>
            <a:xfrm>
              <a:off x="7241662" y="1802510"/>
              <a:ext cx="1439442" cy="11452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6852B1D9-3F12-44D2-BE1B-A7E48D84E3D3}"/>
              </a:ext>
            </a:extLst>
          </p:cNvPr>
          <p:cNvSpPr txBox="1"/>
          <p:nvPr/>
        </p:nvSpPr>
        <p:spPr>
          <a:xfrm>
            <a:off x="184095" y="3863661"/>
            <a:ext cx="1016852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 - Is it possible to control 3 blocks with a single MCU?</a:t>
            </a:r>
          </a:p>
          <a:p>
            <a:r>
              <a:rPr lang="en-US" altLang="ko-KR" dirty="0"/>
              <a:t> - If possible, please recommend which pins of the MCU would be best to use.</a:t>
            </a:r>
          </a:p>
          <a:p>
            <a:r>
              <a:rPr lang="en-US" altLang="ko-KR" dirty="0"/>
              <a:t> - If possible, how many blocks can be controlled ? </a:t>
            </a:r>
          </a:p>
          <a:p>
            <a:endParaRPr lang="en-US" altLang="ko-KR" dirty="0"/>
          </a:p>
          <a:p>
            <a:r>
              <a:rPr lang="en-US" altLang="ko-KR" dirty="0"/>
              <a:t> - If it is not possible, how should MCU synchronization or pin configuration be handled?</a:t>
            </a:r>
          </a:p>
          <a:p>
            <a:r>
              <a:rPr lang="en-US" altLang="ko-KR" dirty="0">
                <a:solidFill>
                  <a:srgbClr val="0070C0"/>
                </a:solidFill>
              </a:rPr>
              <a:t>No, it is not possible to control it this way. F280039CPZRQ1only has 2 CLB tiles and could only support controlling 2 daisy chains.</a:t>
            </a:r>
          </a:p>
          <a:p>
            <a:r>
              <a:rPr lang="en-US" altLang="ko-KR" dirty="0">
                <a:solidFill>
                  <a:srgbClr val="0070C0"/>
                </a:solidFill>
              </a:rPr>
              <a:t>For controlling 2 LED blocks, I recommend using LP5899 for transmitting it into SPI mode. Then for the controlling you could refer to figure 3-3 in user’s guide:</a:t>
            </a:r>
            <a:r>
              <a:rPr lang="en-US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LP5891-Q1 Sample Code User's Guide (Rev. A)</a:t>
            </a:r>
            <a:endParaRPr lang="en-US" altLang="ko-KR" dirty="0">
              <a:solidFill>
                <a:srgbClr val="0070C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88862D-B229-4B60-BC4D-DDFFFFAC6342}"/>
              </a:ext>
            </a:extLst>
          </p:cNvPr>
          <p:cNvSpPr txBox="1"/>
          <p:nvPr/>
        </p:nvSpPr>
        <p:spPr>
          <a:xfrm>
            <a:off x="53093" y="392916"/>
            <a:ext cx="4595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A-1. SINGLE MCU – 3 DRIVER IC Control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88498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6852B1D9-3F12-44D2-BE1B-A7E48D84E3D3}"/>
              </a:ext>
            </a:extLst>
          </p:cNvPr>
          <p:cNvSpPr txBox="1"/>
          <p:nvPr/>
        </p:nvSpPr>
        <p:spPr>
          <a:xfrm>
            <a:off x="302629" y="955361"/>
            <a:ext cx="1016852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On page 35, there is a section mentioning FC0 REGISTER -&gt; CHIP_NUM for devices 0~32. </a:t>
            </a:r>
          </a:p>
          <a:p>
            <a:r>
              <a:rPr lang="en-US" altLang="ko-KR" dirty="0"/>
              <a:t>Does this mean that up to 32 devices can be controlled?</a:t>
            </a:r>
          </a:p>
          <a:p>
            <a:r>
              <a:rPr lang="en-US" altLang="ko-KR" dirty="0">
                <a:solidFill>
                  <a:srgbClr val="0070C0"/>
                </a:solidFill>
              </a:rPr>
              <a:t>There is no further explanation provided.</a:t>
            </a:r>
          </a:p>
          <a:p>
            <a:r>
              <a:rPr lang="en-US" altLang="ko-KR" dirty="0">
                <a:solidFill>
                  <a:srgbClr val="0070C0"/>
                </a:solidFill>
              </a:rPr>
              <a:t>Yes, it means you can at most control 32 devices cascaded.</a:t>
            </a:r>
          </a:p>
          <a:p>
            <a:endParaRPr lang="en-US" altLang="ko-KR" dirty="0"/>
          </a:p>
          <a:p>
            <a:r>
              <a:rPr lang="en-US" altLang="ko-KR" dirty="0"/>
              <a:t>On page 13, it states that the STACKABLE MODE supports 8 devices. Is it not possible to configure other combinations?</a:t>
            </a:r>
          </a:p>
          <a:p>
            <a:r>
              <a:rPr lang="en-US" altLang="ko-KR" dirty="0">
                <a:solidFill>
                  <a:srgbClr val="0070C0"/>
                </a:solidFill>
              </a:rPr>
              <a:t>You can also use independent devices and cascade them together. But do not mix and cascade the INDEPENDENT MODE with STACKABLE MODE .</a:t>
            </a:r>
          </a:p>
          <a:p>
            <a:endParaRPr lang="en-US" altLang="ko-KR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88862D-B229-4B60-BC4D-DDFFFFAC6342}"/>
              </a:ext>
            </a:extLst>
          </p:cNvPr>
          <p:cNvSpPr txBox="1"/>
          <p:nvPr/>
        </p:nvSpPr>
        <p:spPr>
          <a:xfrm>
            <a:off x="53093" y="392916"/>
            <a:ext cx="4595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A-2. SINGLE MCU – 3 DRIVER IC Control</a:t>
            </a:r>
            <a:endParaRPr lang="ko-KR" altLang="en-US" dirty="0"/>
          </a:p>
        </p:txBody>
      </p:sp>
      <p:pic>
        <p:nvPicPr>
          <p:cNvPr id="21" name="그림 20">
            <a:extLst>
              <a:ext uri="{FF2B5EF4-FFF2-40B4-BE49-F238E27FC236}">
                <a16:creationId xmlns:a16="http://schemas.microsoft.com/office/drawing/2014/main" id="{A7A6502A-68A3-4230-8A0B-7E1646481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3" y="4708097"/>
            <a:ext cx="4555955" cy="1415742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039D8BFF-474E-4D4E-998D-B5D7A4FDF5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8703" y="4564794"/>
            <a:ext cx="4268541" cy="1525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252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EFC539A-7686-4C3D-ADF2-7699EAB043AE}"/>
              </a:ext>
            </a:extLst>
          </p:cNvPr>
          <p:cNvSpPr/>
          <p:nvPr/>
        </p:nvSpPr>
        <p:spPr>
          <a:xfrm>
            <a:off x="838200" y="169671"/>
            <a:ext cx="10515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What I am most curious about is the example on page 50, </a:t>
            </a:r>
          </a:p>
          <a:p>
            <a:r>
              <a:rPr lang="en-US" altLang="ko-KR" dirty="0"/>
              <a:t>where it mentions using 96 ICs, stacked in pairs. </a:t>
            </a:r>
          </a:p>
          <a:p>
            <a:r>
              <a:rPr lang="en-US" altLang="ko-KR" dirty="0"/>
              <a:t>What does "cascaded devices number = 8" mean in this context?</a:t>
            </a:r>
          </a:p>
          <a:p>
            <a:r>
              <a:rPr lang="en-US" altLang="ko-KR" dirty="0"/>
              <a:t>I would also appreciate a detailed explanation of the MCU and DRIVER IC configuration used in the example.</a:t>
            </a:r>
          </a:p>
        </p:txBody>
      </p:sp>
      <p:pic>
        <p:nvPicPr>
          <p:cNvPr id="5" name="그림 21">
            <a:extLst>
              <a:ext uri="{FF2B5EF4-FFF2-40B4-BE49-F238E27FC236}">
                <a16:creationId xmlns:a16="http://schemas.microsoft.com/office/drawing/2014/main" id="{368D8CED-3F7C-4FCB-BBF6-F6763AAC0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657025"/>
            <a:ext cx="4318000" cy="51297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4C91A70-7A12-4328-8A42-93BF9F1A5C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3247" y="2357891"/>
            <a:ext cx="3343132" cy="166484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D863B7C-9DFD-48C4-831B-BD576949FE60}"/>
              </a:ext>
            </a:extLst>
          </p:cNvPr>
          <p:cNvCxnSpPr>
            <a:cxnSpLocks/>
          </p:cNvCxnSpPr>
          <p:nvPr/>
        </p:nvCxnSpPr>
        <p:spPr>
          <a:xfrm flipV="1">
            <a:off x="4583742" y="3269411"/>
            <a:ext cx="780494" cy="465827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E1FECE4-15B0-45AC-88B3-26B826D7EE5C}"/>
              </a:ext>
            </a:extLst>
          </p:cNvPr>
          <p:cNvSpPr/>
          <p:nvPr/>
        </p:nvSpPr>
        <p:spPr>
          <a:xfrm>
            <a:off x="5288071" y="1638207"/>
            <a:ext cx="59338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0070C0"/>
                </a:solidFill>
              </a:rPr>
              <a:t>Each 30*30 pixels contains one stacked module, which includes 2 devices.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ACE6D5B-9670-487D-AC51-545D6C13D074}"/>
              </a:ext>
            </a:extLst>
          </p:cNvPr>
          <p:cNvSpPr/>
          <p:nvPr/>
        </p:nvSpPr>
        <p:spPr>
          <a:xfrm>
            <a:off x="3971267" y="3597214"/>
            <a:ext cx="612475" cy="508959"/>
          </a:xfrm>
          <a:prstGeom prst="ellipse">
            <a:avLst/>
          </a:prstGeom>
          <a:noFill/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1DA7361-9D0C-4CCE-860B-4CAF944555BE}"/>
              </a:ext>
            </a:extLst>
          </p:cNvPr>
          <p:cNvSpPr/>
          <p:nvPr/>
        </p:nvSpPr>
        <p:spPr>
          <a:xfrm>
            <a:off x="6318587" y="4022731"/>
            <a:ext cx="50536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0070C0"/>
                </a:solidFill>
              </a:rPr>
              <a:t>So for cascaded 8 devices, it means one daisy chain of devices will only have 8devices, which is 4 stacked modules.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403D935-743E-422F-94E8-8FCB15775525}"/>
              </a:ext>
            </a:extLst>
          </p:cNvPr>
          <p:cNvSpPr/>
          <p:nvPr/>
        </p:nvSpPr>
        <p:spPr>
          <a:xfrm>
            <a:off x="4583742" y="4162146"/>
            <a:ext cx="18589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0070C0"/>
                </a:solidFill>
              </a:rPr>
              <a:t>One cascaded daisy chain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20D71AB-3D1D-4DE0-B9CD-763A9974C649}"/>
              </a:ext>
            </a:extLst>
          </p:cNvPr>
          <p:cNvSpPr/>
          <p:nvPr/>
        </p:nvSpPr>
        <p:spPr>
          <a:xfrm>
            <a:off x="2614044" y="4484396"/>
            <a:ext cx="1969698" cy="508959"/>
          </a:xfrm>
          <a:prstGeom prst="ellipse">
            <a:avLst/>
          </a:prstGeom>
          <a:noFill/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E3E149F-113E-4836-ACD6-BDB3FF74796B}"/>
              </a:ext>
            </a:extLst>
          </p:cNvPr>
          <p:cNvSpPr/>
          <p:nvPr/>
        </p:nvSpPr>
        <p:spPr>
          <a:xfrm>
            <a:off x="6318587" y="5085476"/>
            <a:ext cx="50536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0070C0"/>
                </a:solidFill>
              </a:rPr>
              <a:t>In other words, for this LED display it has 12 daisy chains in total.</a:t>
            </a:r>
          </a:p>
        </p:txBody>
      </p:sp>
    </p:spTree>
    <p:extLst>
      <p:ext uri="{BB962C8B-B14F-4D97-AF65-F5344CB8AC3E}">
        <p14:creationId xmlns:p14="http://schemas.microsoft.com/office/powerpoint/2010/main" val="1903062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6852B1D9-3F12-44D2-BE1B-A7E48D84E3D3}"/>
              </a:ext>
            </a:extLst>
          </p:cNvPr>
          <p:cNvSpPr txBox="1"/>
          <p:nvPr/>
        </p:nvSpPr>
        <p:spPr>
          <a:xfrm>
            <a:off x="4532955" y="363831"/>
            <a:ext cx="756379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B-1) </a:t>
            </a:r>
          </a:p>
          <a:p>
            <a:r>
              <a:rPr lang="en-US" altLang="ko-KR" dirty="0"/>
              <a:t>According to the datasheet, it is specified that </a:t>
            </a:r>
          </a:p>
          <a:p>
            <a:r>
              <a:rPr lang="en-US" altLang="ko-KR" b="1" i="1" dirty="0"/>
              <a:t>“Unused Scan Line must be the last line.”</a:t>
            </a:r>
            <a:endParaRPr lang="en-US" altLang="ko-KR" dirty="0"/>
          </a:p>
          <a:p>
            <a:r>
              <a:rPr lang="en-US" altLang="ko-KR" dirty="0"/>
              <a:t>I would like to understand </a:t>
            </a:r>
          </a:p>
          <a:p>
            <a:r>
              <a:rPr lang="en-US" altLang="ko-KR" dirty="0"/>
              <a:t>what kind of issues may occur if this rule is not followed.</a:t>
            </a:r>
          </a:p>
          <a:p>
            <a:r>
              <a:rPr lang="en-US" altLang="ko-KR" dirty="0"/>
              <a:t>For example, when cascading three ICs with a total of 81 scan lines,</a:t>
            </a:r>
          </a:p>
          <a:p>
            <a:r>
              <a:rPr lang="en-US" altLang="ko-KR" dirty="0"/>
              <a:t>the recommendation implies that all 15 unused scan lines should be </a:t>
            </a:r>
          </a:p>
          <a:p>
            <a:r>
              <a:rPr lang="en-US" altLang="ko-KR" dirty="0"/>
              <a:t>assigned to only one device, at the end.</a:t>
            </a:r>
          </a:p>
          <a:p>
            <a:r>
              <a:rPr lang="en-US" altLang="ko-KR" dirty="0"/>
              <a:t>(In some cases, this rule can be disadvantageous in terms of PCB artwork or spatial layout.)</a:t>
            </a:r>
          </a:p>
          <a:p>
            <a:r>
              <a:rPr lang="en-US" altLang="ko-KR" dirty="0"/>
              <a:t>However, if I distribute them evenly across the three devices, such as:</a:t>
            </a:r>
          </a:p>
          <a:p>
            <a:r>
              <a:rPr lang="en-US" altLang="ko-KR" dirty="0"/>
              <a:t>Device 1: LS11~15 unused</a:t>
            </a:r>
          </a:p>
          <a:p>
            <a:r>
              <a:rPr lang="en-US" altLang="ko-KR" dirty="0"/>
              <a:t>Device 2: LS11~15 unused</a:t>
            </a:r>
          </a:p>
          <a:p>
            <a:r>
              <a:rPr lang="en-US" altLang="ko-KR" dirty="0"/>
              <a:t>Device 3: LS11~15 unused</a:t>
            </a:r>
          </a:p>
          <a:p>
            <a:r>
              <a:rPr lang="en-US" altLang="ko-KR" dirty="0"/>
              <a:t>would this cause any functional or reliability issues in operation?</a:t>
            </a:r>
          </a:p>
          <a:p>
            <a:r>
              <a:rPr lang="en-US" altLang="ko-KR" dirty="0">
                <a:solidFill>
                  <a:srgbClr val="0070C0"/>
                </a:solidFill>
              </a:rPr>
              <a:t>Please just follow the data sheet. The chip will automatically scan from line to line, do not do that</a:t>
            </a:r>
            <a:r>
              <a:rPr lang="en-US" altLang="ko-KR" dirty="0"/>
              <a:t>.</a:t>
            </a:r>
          </a:p>
          <a:p>
            <a:r>
              <a:rPr lang="en-US" altLang="ko-KR" b="1" dirty="0"/>
              <a:t>B-2)</a:t>
            </a:r>
          </a:p>
          <a:p>
            <a:r>
              <a:rPr lang="en-US" altLang="ko-KR" dirty="0"/>
              <a:t>In addition, should the same rule for unused scan lines also be applied to </a:t>
            </a:r>
            <a:r>
              <a:rPr lang="en-US" altLang="ko-KR" b="1" i="1" dirty="0"/>
              <a:t>“channels”?</a:t>
            </a:r>
            <a:br>
              <a:rPr lang="en-US" altLang="ko-KR" dirty="0"/>
            </a:br>
            <a:r>
              <a:rPr lang="en-US" altLang="ko-KR" dirty="0"/>
              <a:t>Or is it possible to configure the channels arbitrarily?</a:t>
            </a:r>
          </a:p>
          <a:p>
            <a:r>
              <a:rPr lang="en-US" altLang="ko-KR" dirty="0">
                <a:solidFill>
                  <a:srgbClr val="0070C0"/>
                </a:solidFill>
              </a:rPr>
              <a:t>Yes for channels you can configure them arbitrarily.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88862D-B229-4B60-BC4D-DDFFFFAC6342}"/>
              </a:ext>
            </a:extLst>
          </p:cNvPr>
          <p:cNvSpPr txBox="1"/>
          <p:nvPr/>
        </p:nvSpPr>
        <p:spPr>
          <a:xfrm>
            <a:off x="53093" y="392916"/>
            <a:ext cx="4595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B. Unused Scanline Set (Datasheet 15P)</a:t>
            </a:r>
            <a:endParaRPr lang="ko-KR" altLang="en-US" dirty="0"/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D0B041E2-32E1-4C19-B018-20FE4F2129B1}"/>
              </a:ext>
            </a:extLst>
          </p:cNvPr>
          <p:cNvGrpSpPr/>
          <p:nvPr/>
        </p:nvGrpSpPr>
        <p:grpSpPr>
          <a:xfrm>
            <a:off x="235004" y="1372370"/>
            <a:ext cx="4231775" cy="3876953"/>
            <a:chOff x="537075" y="854210"/>
            <a:chExt cx="4231775" cy="3876953"/>
          </a:xfrm>
        </p:grpSpPr>
        <p:pic>
          <p:nvPicPr>
            <p:cNvPr id="2" name="그림 1">
              <a:extLst>
                <a:ext uri="{FF2B5EF4-FFF2-40B4-BE49-F238E27FC236}">
                  <a16:creationId xmlns:a16="http://schemas.microsoft.com/office/drawing/2014/main" id="{D23C0BB0-8194-41C9-BAB8-A81FD64C67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7075" y="854210"/>
              <a:ext cx="4231775" cy="3876953"/>
            </a:xfrm>
            <a:prstGeom prst="rect">
              <a:avLst/>
            </a:prstGeom>
          </p:spPr>
        </p:pic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5963B280-ADEA-4AFE-A28E-F80EC2B34712}"/>
                </a:ext>
              </a:extLst>
            </p:cNvPr>
            <p:cNvSpPr/>
            <p:nvPr/>
          </p:nvSpPr>
          <p:spPr>
            <a:xfrm>
              <a:off x="603250" y="3530834"/>
              <a:ext cx="4045441" cy="679216"/>
            </a:xfrm>
            <a:prstGeom prst="rect">
              <a:avLst/>
            </a:prstGeom>
            <a:solidFill>
              <a:srgbClr val="FF0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80548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595</Words>
  <Application>Microsoft Office PowerPoint</Application>
  <PresentationFormat>Widescreen</PresentationFormat>
  <Paragraphs>61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맑은 고딕</vt:lpstr>
      <vt:lpstr>Arial</vt:lpstr>
      <vt:lpstr>Office 테마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KSH</dc:creator>
  <cp:lastModifiedBy>Ye, Jane</cp:lastModifiedBy>
  <cp:revision>7</cp:revision>
  <dcterms:created xsi:type="dcterms:W3CDTF">2025-09-22T06:46:01Z</dcterms:created>
  <dcterms:modified xsi:type="dcterms:W3CDTF">2025-09-24T03:35:21Z</dcterms:modified>
</cp:coreProperties>
</file>