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181" r:id="rId4"/>
  </p:sldMasterIdLst>
  <p:notesMasterIdLst>
    <p:notesMasterId r:id="rId9"/>
  </p:notesMasterIdLst>
  <p:handoutMasterIdLst>
    <p:handoutMasterId r:id="rId10"/>
  </p:handoutMasterIdLst>
  <p:sldIdLst>
    <p:sldId id="1109" r:id="rId5"/>
    <p:sldId id="1106" r:id="rId6"/>
    <p:sldId id="1107" r:id="rId7"/>
    <p:sldId id="1108" r:id="rId8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000FF"/>
    <a:srgbClr val="FF0000"/>
    <a:srgbClr val="FFFF00"/>
    <a:srgbClr val="FFFFCC"/>
    <a:srgbClr val="00FF00"/>
    <a:srgbClr val="AAAA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14700" autoAdjust="0"/>
    <p:restoredTop sz="97943" autoAdjust="0"/>
  </p:normalViewPr>
  <p:slideViewPr>
    <p:cSldViewPr snapToGrid="0">
      <p:cViewPr>
        <p:scale>
          <a:sx n="75" d="100"/>
          <a:sy n="75" d="100"/>
        </p:scale>
        <p:origin x="-2664" y="-1350"/>
      </p:cViewPr>
      <p:guideLst>
        <p:guide orient="horz" pos="432"/>
        <p:guide pos="216"/>
      </p:guideLst>
    </p:cSldViewPr>
  </p:slideViewPr>
  <p:outlineViewPr>
    <p:cViewPr>
      <p:scale>
        <a:sx n="33" d="100"/>
        <a:sy n="33" d="100"/>
      </p:scale>
      <p:origin x="0" y="11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4" d="100"/>
        <a:sy n="164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108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0C186-4D50-49CD-967D-3887AC87A58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4BD0B-EBDA-49DB-B0E9-9EEF36920B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249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34C0832-AB05-4C5E-810E-AABC65FA17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5386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B5150-2B38-4A80-930B-96DA9CF7DB84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93DD3-2DA7-4E24-B033-CA0A5C7EE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1B55B-2CDC-464B-A485-E3D4143EB374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AE848-6313-42AA-AE8C-DF8F42AEC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587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587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F3C2A-AFA1-44AD-956D-FD92F73E5FCA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897A0-A7EE-4226-846E-4E505C848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1C2F5-C516-4B6C-996B-AFED5F53B4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414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CBBCC-68DC-49EE-B58E-E38AE6341EB1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363C-8B32-451F-B775-1CFC1C795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A68DD-01BE-4013-8F59-51266C1EE659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F0D0B-C753-4C73-AC29-C1D00C20F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DB177-CACA-4940-8500-3350F2038A2D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CB08C-417A-43C8-AA3A-C33FC9748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DADBC-3E2E-4F89-85D7-DC6EC277B30D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EC18-45B3-4CB2-ADC3-B4C1ED56C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FDE29-0F4D-45AE-89F0-6054DB2EDB20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48E9-65C2-4772-8B84-044E2DA36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96686-E782-49F4-BE80-D4EEF32E30BE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E4124-2D56-4332-AAAC-886D9A8C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795E1-5245-467B-8846-EA8B0BB74687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5B046-22D5-42B2-A246-6AC2037920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C8F4-9B36-493E-92E3-FD0F05A5AB46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D758-4877-4299-BE39-634DBADFC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DC59D0E-2040-4398-A7E9-364C510F017C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819" y="6070476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2012 Deep Dive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BE261B1-7DFC-446E-8216-CBDE704F3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152" name="Picture 30" descr="ti_stk_2c_pos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atteryman_new.jpeg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3625" y="6349556"/>
            <a:ext cx="340868" cy="397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162" r:id="rId1"/>
    <p:sldLayoutId id="2147490163" r:id="rId2"/>
    <p:sldLayoutId id="2147490164" r:id="rId3"/>
    <p:sldLayoutId id="2147490165" r:id="rId4"/>
    <p:sldLayoutId id="2147490166" r:id="rId5"/>
    <p:sldLayoutId id="2147490167" r:id="rId6"/>
    <p:sldLayoutId id="2147490168" r:id="rId7"/>
    <p:sldLayoutId id="2147490169" r:id="rId8"/>
    <p:sldLayoutId id="2147490170" r:id="rId9"/>
    <p:sldLayoutId id="2147490171" r:id="rId10"/>
    <p:sldLayoutId id="2147490172" r:id="rId11"/>
    <p:sldLayoutId id="21474910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Cycle</a:t>
            </a:r>
            <a:endParaRPr lang="en-US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B283-CA8D-4872-B57B-021D8A39E2B1}" type="slidenum">
              <a:rPr lang="en-US"/>
              <a:pPr/>
              <a:t>1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18457" y="1160806"/>
            <a:ext cx="7696200" cy="496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50818" y="1160807"/>
            <a:ext cx="789709" cy="4481458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0527" y="1160807"/>
            <a:ext cx="1392382" cy="4481458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32909" y="1160807"/>
            <a:ext cx="872836" cy="4481458"/>
          </a:xfrm>
          <a:prstGeom prst="rect">
            <a:avLst/>
          </a:prstGeom>
          <a:solidFill>
            <a:srgbClr val="92D05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5745" y="1160807"/>
            <a:ext cx="581891" cy="4481458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87636" y="1160807"/>
            <a:ext cx="1454728" cy="4481458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2364" y="1160807"/>
            <a:ext cx="1278081" cy="4481458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0605" y="4643905"/>
            <a:ext cx="956795" cy="461665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Discharge to empty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8320" y="3506234"/>
            <a:ext cx="1091462" cy="276999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Relax &gt;5hrs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4475" y="4465026"/>
            <a:ext cx="789708" cy="461665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Charge to full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05745" y="753486"/>
            <a:ext cx="1091462" cy="276999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Relax &gt;2hrs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 flipH="1">
            <a:off x="4696690" y="1030485"/>
            <a:ext cx="254786" cy="382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36602" y="3506234"/>
            <a:ext cx="956795" cy="646331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Discharge to empty</a:t>
            </a:r>
          </a:p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@ &gt;C/10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35673" y="3503759"/>
            <a:ext cx="1091462" cy="276999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Relax &gt;5hrs</a:t>
            </a:r>
            <a:endParaRPr lang="en-US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092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Gauge Configuration – Learning Cycle (Step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9562-D252-4E58-8665-5D3E9693448E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18457" y="1160806"/>
            <a:ext cx="7696200" cy="496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50818" y="1160807"/>
            <a:ext cx="789709" cy="4481458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0605" y="4643905"/>
            <a:ext cx="956795" cy="461665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Discharge to empty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381992" y="2488491"/>
            <a:ext cx="254785" cy="2235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140527" y="1160807"/>
            <a:ext cx="1392382" cy="4481458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6777" y="1472828"/>
            <a:ext cx="4036659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171450" indent="-171450" algn="l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Option A</a:t>
            </a: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Send IT_ENABLE command (0x0021)</a:t>
            </a:r>
          </a:p>
          <a:p>
            <a:pPr marL="1085850" lvl="2" indent="-171450" algn="l"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000000"/>
                </a:solidFill>
              </a:rPr>
              <a:t>DataRAM:ControlStatus:RUP_DIS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</a:rPr>
              <a:t>= 0</a:t>
            </a:r>
          </a:p>
          <a:p>
            <a:pPr marL="1085850" lvl="2" indent="-171450" algn="l"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000000"/>
                </a:solidFill>
              </a:rPr>
              <a:t>DataFlash:IT_Enable</a:t>
            </a:r>
            <a:r>
              <a:rPr lang="en-US" sz="1200" b="1" dirty="0" smtClean="0">
                <a:solidFill>
                  <a:srgbClr val="000000"/>
                </a:solidFill>
              </a:rPr>
              <a:t> = 1</a:t>
            </a: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Send RESET command (0x0041)</a:t>
            </a:r>
          </a:p>
          <a:p>
            <a:pPr marL="1085850" lvl="2" indent="-171450" algn="l">
              <a:buFont typeface="Arial" pitchFamily="34" charset="0"/>
              <a:buChar char="•"/>
            </a:pPr>
            <a:r>
              <a:rPr lang="en-US" sz="1200" b="1" dirty="0" err="1">
                <a:solidFill>
                  <a:srgbClr val="000000"/>
                </a:solidFill>
              </a:rPr>
              <a:t>DataRAM:ControlStatus:RUP_DIS</a:t>
            </a:r>
            <a:r>
              <a:rPr lang="en-US" sz="1200" b="1" dirty="0">
                <a:solidFill>
                  <a:srgbClr val="000000"/>
                </a:solidFill>
              </a:rPr>
              <a:t> = </a:t>
            </a:r>
            <a:r>
              <a:rPr lang="en-US" sz="1200" b="1" dirty="0" smtClean="0">
                <a:solidFill>
                  <a:srgbClr val="000000"/>
                </a:solidFill>
              </a:rPr>
              <a:t>1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8320" y="3506234"/>
            <a:ext cx="1091462" cy="276999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Relax &gt;5hrs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307981" y="3885120"/>
            <a:ext cx="123721" cy="549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71631" y="4434757"/>
            <a:ext cx="5374841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Option B</a:t>
            </a: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Send IT_ENABLE command (0x0021)</a:t>
            </a:r>
          </a:p>
          <a:p>
            <a:pPr marL="1085850" lvl="2" indent="-171450" algn="l">
              <a:buFont typeface="Arial" pitchFamily="34" charset="0"/>
              <a:buChar char="•"/>
            </a:pPr>
            <a:r>
              <a:rPr lang="en-US" sz="1200" b="1" dirty="0" err="1">
                <a:solidFill>
                  <a:srgbClr val="000000"/>
                </a:solidFill>
              </a:rPr>
              <a:t>DataRAM:ControlStatus:RUP_DIS</a:t>
            </a:r>
            <a:r>
              <a:rPr lang="en-US" sz="1200" b="1" dirty="0">
                <a:solidFill>
                  <a:srgbClr val="000000"/>
                </a:solidFill>
              </a:rPr>
              <a:t> = 0</a:t>
            </a:r>
          </a:p>
          <a:p>
            <a:pPr marL="1085850" lvl="2" indent="-171450" algn="l"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000000"/>
                </a:solidFill>
              </a:rPr>
              <a:t>DataRAM:ControlStatus:VOK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>
                <a:solidFill>
                  <a:srgbClr val="000000"/>
                </a:solidFill>
              </a:rPr>
              <a:t>= </a:t>
            </a:r>
            <a:r>
              <a:rPr lang="en-US" sz="1200" b="1" dirty="0" smtClean="0">
                <a:solidFill>
                  <a:srgbClr val="000000"/>
                </a:solidFill>
              </a:rPr>
              <a:t>QEN = 1</a:t>
            </a:r>
            <a:endParaRPr lang="en-US" sz="1200" b="1" dirty="0">
              <a:solidFill>
                <a:srgbClr val="000000"/>
              </a:solidFill>
            </a:endParaRPr>
          </a:p>
          <a:p>
            <a:pPr marL="1085850" lvl="2" indent="-171450" algn="l">
              <a:buFont typeface="Arial" pitchFamily="34" charset="0"/>
              <a:buChar char="•"/>
            </a:pPr>
            <a:r>
              <a:rPr lang="en-US" sz="1200" b="1" dirty="0" err="1">
                <a:solidFill>
                  <a:srgbClr val="000000"/>
                </a:solidFill>
              </a:rPr>
              <a:t>DataFlash:IT_Enable</a:t>
            </a:r>
            <a:r>
              <a:rPr lang="en-US" sz="1200" b="1" dirty="0">
                <a:solidFill>
                  <a:srgbClr val="000000"/>
                </a:solidFill>
              </a:rPr>
              <a:t> = </a:t>
            </a:r>
            <a:r>
              <a:rPr lang="en-US" sz="1200" b="1" dirty="0" smtClean="0">
                <a:solidFill>
                  <a:srgbClr val="000000"/>
                </a:solidFill>
              </a:rPr>
              <a:t>1</a:t>
            </a:r>
          </a:p>
          <a:p>
            <a:pPr marL="1085850" lvl="2" indent="-171450" algn="l"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000000"/>
                </a:solidFill>
              </a:rPr>
              <a:t>DataFlash:UpdateStatus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>
                <a:solidFill>
                  <a:srgbClr val="000000"/>
                </a:solidFill>
              </a:rPr>
              <a:t>= </a:t>
            </a:r>
            <a:r>
              <a:rPr lang="en-US" sz="1200" b="1" dirty="0" smtClean="0">
                <a:solidFill>
                  <a:srgbClr val="000000"/>
                </a:solidFill>
              </a:rPr>
              <a:t>00   (04 for pack-side gauge)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72277" y="3218170"/>
            <a:ext cx="2780577" cy="27699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Learning cycle actually starts here!</a:t>
            </a:r>
          </a:p>
        </p:txBody>
      </p:sp>
      <p:cxnSp>
        <p:nvCxnSpPr>
          <p:cNvPr id="31" name="Straight Arrow Connector 30"/>
          <p:cNvCxnSpPr>
            <a:stCxn id="30" idx="1"/>
          </p:cNvCxnSpPr>
          <p:nvPr/>
        </p:nvCxnSpPr>
        <p:spPr>
          <a:xfrm flipH="1">
            <a:off x="3584102" y="3356670"/>
            <a:ext cx="888175" cy="528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4" name="Picture 4" descr="VOK_QEN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689266" y="5600703"/>
            <a:ext cx="5725391" cy="46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982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Gauge Configuration – Learning Cycle (Step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9562-D252-4E58-8665-5D3E9693448E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18457" y="1160806"/>
            <a:ext cx="7696200" cy="496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532909" y="1160807"/>
            <a:ext cx="872836" cy="4481458"/>
          </a:xfrm>
          <a:prstGeom prst="rect">
            <a:avLst/>
          </a:prstGeom>
          <a:solidFill>
            <a:srgbClr val="92D05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5745" y="1160807"/>
            <a:ext cx="581891" cy="4481458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4475" y="4465026"/>
            <a:ext cx="789708" cy="461665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Charge to full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41905" y="4557358"/>
            <a:ext cx="1091462" cy="276999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Relax &gt;2hrs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740538" y="868586"/>
            <a:ext cx="371790" cy="566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7740" y="1994275"/>
            <a:ext cx="278057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err="1" smtClean="0">
                <a:solidFill>
                  <a:srgbClr val="000000"/>
                </a:solidFill>
              </a:rPr>
              <a:t>DataRAM:Flags:FC</a:t>
            </a:r>
            <a:r>
              <a:rPr lang="en-US" sz="1200" b="1" dirty="0" smtClean="0">
                <a:solidFill>
                  <a:srgbClr val="000000"/>
                </a:solidFill>
              </a:rPr>
              <a:t> bit should -&gt; 1 </a:t>
            </a:r>
            <a:r>
              <a:rPr lang="en-US" sz="1200" b="1" u="sng" dirty="0" smtClean="0">
                <a:solidFill>
                  <a:srgbClr val="000000"/>
                </a:solidFill>
              </a:rPr>
              <a:t>before </a:t>
            </a:r>
            <a:r>
              <a:rPr lang="en-US" sz="1200" b="1" dirty="0" smtClean="0">
                <a:solidFill>
                  <a:srgbClr val="000000"/>
                </a:solidFill>
              </a:rPr>
              <a:t>charger shuts off!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208317" y="1319647"/>
            <a:ext cx="83128" cy="674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38845" y="3367735"/>
            <a:ext cx="143048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charger shuts off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969329" y="3506234"/>
            <a:ext cx="436416" cy="521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12328" y="868586"/>
            <a:ext cx="261851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err="1" smtClean="0">
                <a:solidFill>
                  <a:srgbClr val="000000"/>
                </a:solidFill>
              </a:rPr>
              <a:t>DataRAM:ControlStatus:VOK</a:t>
            </a:r>
            <a:r>
              <a:rPr lang="en-US" sz="1200" b="1" dirty="0" smtClean="0">
                <a:solidFill>
                  <a:srgbClr val="000000"/>
                </a:solidFill>
              </a:rPr>
              <a:t> -&gt; 0</a:t>
            </a:r>
          </a:p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DataFlash:Qmax0 -&gt;  updated</a:t>
            </a:r>
          </a:p>
          <a:p>
            <a:pPr algn="l"/>
            <a:r>
              <a:rPr lang="en-US" sz="1200" b="1" dirty="0" err="1" smtClean="0">
                <a:solidFill>
                  <a:srgbClr val="000000"/>
                </a:solidFill>
              </a:rPr>
              <a:t>DataFlash:UpdateStatus</a:t>
            </a:r>
            <a:r>
              <a:rPr lang="en-US" sz="1200" b="1" dirty="0" smtClean="0">
                <a:solidFill>
                  <a:srgbClr val="000000"/>
                </a:solidFill>
              </a:rPr>
              <a:t> -&gt; 01 </a:t>
            </a:r>
          </a:p>
          <a:p>
            <a:pPr algn="l"/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</a:rPr>
              <a:t>             (05 for pack-side gauge)</a:t>
            </a:r>
          </a:p>
        </p:txBody>
      </p:sp>
    </p:spTree>
    <p:extLst>
      <p:ext uri="{BB962C8B-B14F-4D97-AF65-F5344CB8AC3E}">
        <p14:creationId xmlns:p14="http://schemas.microsoft.com/office/powerpoint/2010/main" xmlns="" val="34198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Gauge Configuration – Learning Cycle (Step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9562-D252-4E58-8665-5D3E9693448E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18457" y="1160806"/>
            <a:ext cx="7696200" cy="496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987636" y="1160807"/>
            <a:ext cx="1454728" cy="4481458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2364" y="1160807"/>
            <a:ext cx="1278081" cy="4481458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078036" y="1454728"/>
            <a:ext cx="254786" cy="382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36602" y="3506234"/>
            <a:ext cx="956795" cy="646331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Discharge to empty</a:t>
            </a:r>
          </a:p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@ &gt;C/10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7388" y="4636368"/>
            <a:ext cx="1091462" cy="276999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Relax &gt;5hrs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472891" y="2128457"/>
            <a:ext cx="254786" cy="382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714999" y="2330187"/>
            <a:ext cx="254786" cy="382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972070" y="2511136"/>
            <a:ext cx="254786" cy="382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226856" y="2667000"/>
            <a:ext cx="254786" cy="382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268120" y="1795843"/>
            <a:ext cx="254786" cy="382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578765">
            <a:off x="5028757" y="1785872"/>
            <a:ext cx="177814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Ra tables are updated during discharge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608429" y="1757130"/>
            <a:ext cx="0" cy="2308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99463" y="926133"/>
            <a:ext cx="261851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err="1" smtClean="0">
                <a:solidFill>
                  <a:srgbClr val="000000"/>
                </a:solidFill>
              </a:rPr>
              <a:t>DataRAM:ControlStatus:VOK</a:t>
            </a:r>
            <a:r>
              <a:rPr lang="en-US" sz="1200" b="1" dirty="0" smtClean="0">
                <a:solidFill>
                  <a:srgbClr val="000000"/>
                </a:solidFill>
              </a:rPr>
              <a:t> -&gt; 0</a:t>
            </a:r>
          </a:p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DataFlash:Qmax0 -&gt;  updated</a:t>
            </a:r>
          </a:p>
          <a:p>
            <a:pPr algn="l"/>
            <a:r>
              <a:rPr lang="en-US" sz="1200" b="1" dirty="0" err="1" smtClean="0">
                <a:solidFill>
                  <a:srgbClr val="000000"/>
                </a:solidFill>
              </a:rPr>
              <a:t>DataFlash:UpdateStatus</a:t>
            </a:r>
            <a:r>
              <a:rPr lang="en-US" sz="1200" b="1" dirty="0" smtClean="0">
                <a:solidFill>
                  <a:srgbClr val="000000"/>
                </a:solidFill>
              </a:rPr>
              <a:t> -&gt; 02 </a:t>
            </a:r>
          </a:p>
          <a:p>
            <a:pPr algn="l"/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</a:rPr>
              <a:t>             (06 for pack-side gauge)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09456" y="1837407"/>
            <a:ext cx="166645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Start discharge </a:t>
            </a:r>
          </a:p>
          <a:p>
            <a:pPr algn="l"/>
            <a:r>
              <a:rPr lang="en-US" sz="1200" b="1" dirty="0" smtClean="0">
                <a:solidFill>
                  <a:srgbClr val="000000"/>
                </a:solidFill>
              </a:rPr>
              <a:t>(VOK will set again)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75909" y="1479357"/>
            <a:ext cx="305907" cy="358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64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FinalPowerpoint">
  <a:themeElements>
    <a:clrScheme name="4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4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B472D06B4304F9F004AE3C1C1E702" ma:contentTypeVersion="0" ma:contentTypeDescription="Create a new document." ma:contentTypeScope="" ma:versionID="0852f1d0d3462559de3a5abc2bf5dd7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EA5616B-6967-4878-83B6-534724A2B3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12A01D-0EDE-402D-99BC-71EB640F253B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897925B-CDF9-4D8B-9D2C-CB25512136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</Template>
  <TotalTime>140184</TotalTime>
  <Words>191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4_FinalPowerpoint</vt:lpstr>
      <vt:lpstr>Learning Cycle</vt:lpstr>
      <vt:lpstr>Gauge Configuration – Learning Cycle (Step 1)</vt:lpstr>
      <vt:lpstr>Gauge Configuration – Learning Cycle (Step 2)</vt:lpstr>
      <vt:lpstr>Gauge Configuration – Learning Cycle (Step 3)</vt:lpstr>
    </vt:vector>
  </TitlesOfParts>
  <Company>Texas Instruments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Kiriaki, Sami</dc:creator>
  <cp:lastModifiedBy>Mike Ewer</cp:lastModifiedBy>
  <cp:revision>1207</cp:revision>
  <cp:lastPrinted>2013-03-01T16:59:24Z</cp:lastPrinted>
  <dcterms:created xsi:type="dcterms:W3CDTF">2007-12-19T20:51:45Z</dcterms:created>
  <dcterms:modified xsi:type="dcterms:W3CDTF">2014-04-25T16:05:30Z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0x010100C1BB472D06B4304F9F004AE3C1C1E702</vt:lpwstr>
  </property>
</Properties>
</file>