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s/slide1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5" r:id="rId2"/>
    <p:sldId id="263" r:id="rId3"/>
    <p:sldId id="268" r:id="rId4"/>
    <p:sldId id="292" r:id="rId5"/>
    <p:sldId id="269" r:id="rId6"/>
    <p:sldId id="266" r:id="rId7"/>
    <p:sldId id="270" r:id="rId8"/>
    <p:sldId id="271" r:id="rId9"/>
    <p:sldId id="296" r:id="rId10"/>
    <p:sldId id="297" r:id="rId11"/>
    <p:sldId id="272" r:id="rId12"/>
    <p:sldId id="280" r:id="rId13"/>
    <p:sldId id="281" r:id="rId14"/>
    <p:sldId id="282" r:id="rId15"/>
    <p:sldId id="283" r:id="rId16"/>
    <p:sldId id="284" r:id="rId17"/>
    <p:sldId id="285" r:id="rId18"/>
    <p:sldId id="286" r:id="rId19"/>
    <p:sldId id="287" r:id="rId20"/>
    <p:sldId id="288" r:id="rId21"/>
    <p:sldId id="273" r:id="rId22"/>
    <p:sldId id="289" r:id="rId23"/>
    <p:sldId id="290" r:id="rId24"/>
    <p:sldId id="291" r:id="rId25"/>
    <p:sldId id="294" r:id="rId26"/>
    <p:sldId id="295" r:id="rId27"/>
    <p:sldId id="293" r:id="rId28"/>
  </p:sldIdLst>
  <p:sldSz cx="9144000" cy="6858000" type="screen4x3"/>
  <p:notesSz cx="6935788" cy="9220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0000"/>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53" autoAdjust="0"/>
    <p:restoredTop sz="94634" autoAdjust="0"/>
  </p:normalViewPr>
  <p:slideViewPr>
    <p:cSldViewPr snapToGrid="0">
      <p:cViewPr varScale="1">
        <p:scale>
          <a:sx n="85" d="100"/>
          <a:sy n="85" d="100"/>
        </p:scale>
        <p:origin x="-1661" y="-82"/>
      </p:cViewPr>
      <p:guideLst>
        <p:guide orient="horz" pos="216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2850" y="-96"/>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22883" name="Rectangle 3"/>
          <p:cNvSpPr>
            <a:spLocks noGrp="1" noChangeArrowheads="1"/>
          </p:cNvSpPr>
          <p:nvPr>
            <p:ph type="dt" sz="quarter" idx="1"/>
          </p:nvPr>
        </p:nvSpPr>
        <p:spPr bwMode="auto">
          <a:xfrm>
            <a:off x="3929063" y="0"/>
            <a:ext cx="3005137"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22884" name="Rectangle 4"/>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22885" name="Rectangle 5"/>
          <p:cNvSpPr>
            <a:spLocks noGrp="1" noChangeArrowheads="1"/>
          </p:cNvSpPr>
          <p:nvPr>
            <p:ph type="sldNum" sz="quarter" idx="3"/>
          </p:nvPr>
        </p:nvSpPr>
        <p:spPr bwMode="auto">
          <a:xfrm>
            <a:off x="3929063" y="8758238"/>
            <a:ext cx="3005137"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F493CF97-0BFD-48E9-87C9-9F02BA1B0CF1}" type="slidenum">
              <a:rPr lang="en-US"/>
              <a:pPr>
                <a:defRPr/>
              </a:pPr>
              <a:t>‹#›</a:t>
            </a:fld>
            <a:endParaRPr lang="en-US"/>
          </a:p>
        </p:txBody>
      </p:sp>
    </p:spTree>
    <p:extLst>
      <p:ext uri="{BB962C8B-B14F-4D97-AF65-F5344CB8AC3E}">
        <p14:creationId xmlns:p14="http://schemas.microsoft.com/office/powerpoint/2010/main" val="2425863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21859" name="Rectangle 3"/>
          <p:cNvSpPr>
            <a:spLocks noGrp="1" noChangeArrowheads="1"/>
          </p:cNvSpPr>
          <p:nvPr>
            <p:ph type="dt" idx="1"/>
          </p:nvPr>
        </p:nvSpPr>
        <p:spPr bwMode="auto">
          <a:xfrm>
            <a:off x="3929063" y="0"/>
            <a:ext cx="3005137"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62050" y="692150"/>
            <a:ext cx="4611688" cy="3457575"/>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693738" y="4379913"/>
            <a:ext cx="5548312" cy="4148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1862"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21863" name="Rectangle 7"/>
          <p:cNvSpPr>
            <a:spLocks noGrp="1" noChangeArrowheads="1"/>
          </p:cNvSpPr>
          <p:nvPr>
            <p:ph type="sldNum" sz="quarter" idx="5"/>
          </p:nvPr>
        </p:nvSpPr>
        <p:spPr bwMode="auto">
          <a:xfrm>
            <a:off x="3929063" y="8758238"/>
            <a:ext cx="3005137"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BC035C01-EA42-49EA-93CB-C9C6F6954D04}" type="slidenum">
              <a:rPr lang="en-US"/>
              <a:pPr>
                <a:defRPr/>
              </a:pPr>
              <a:t>‹#›</a:t>
            </a:fld>
            <a:endParaRPr lang="en-US"/>
          </a:p>
        </p:txBody>
      </p:sp>
    </p:spTree>
    <p:extLst>
      <p:ext uri="{BB962C8B-B14F-4D97-AF65-F5344CB8AC3E}">
        <p14:creationId xmlns:p14="http://schemas.microsoft.com/office/powerpoint/2010/main" val="38392278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smtClean="0"/>
              <a:t>Click to edit Master subtitle style</a:t>
            </a:r>
            <a:endParaRPr lang="en-US"/>
          </a:p>
        </p:txBody>
      </p:sp>
      <p:sp>
        <p:nvSpPr>
          <p:cNvPr id="4" name="Rectangle 24"/>
          <p:cNvSpPr>
            <a:spLocks noGrp="1" noChangeArrowheads="1"/>
          </p:cNvSpPr>
          <p:nvPr>
            <p:ph type="sldNum" sz="quarter" idx="10"/>
          </p:nvPr>
        </p:nvSpPr>
        <p:spPr>
          <a:xfrm>
            <a:off x="6642100" y="6038850"/>
            <a:ext cx="2133600" cy="206375"/>
          </a:xfrm>
        </p:spPr>
        <p:txBody>
          <a:bodyPr/>
          <a:lstStyle>
            <a:lvl1pPr>
              <a:defRPr/>
            </a:lvl1pPr>
          </a:lstStyle>
          <a:p>
            <a:pPr>
              <a:defRPr/>
            </a:pPr>
            <a:fld id="{3999B5EE-A21B-47AB-8DDB-0112740E727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9E6A480-30E4-4740-8C35-EB900D26BE5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B0CED7B-C6B6-4D56-A77B-8223B930724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75FE095-09A8-4779-9573-F0080A5BA3D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D7175F0-0C36-4156-A84F-74135414436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31775" y="142875"/>
            <a:ext cx="6275388" cy="5735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833D22F-D6DE-41D0-B828-3FD1BED1C1A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18"/>
          <p:cNvGrpSpPr>
            <a:grpSpLocks/>
          </p:cNvGrpSpPr>
          <p:nvPr userDrawn="1"/>
        </p:nvGrpSpPr>
        <p:grpSpPr bwMode="auto">
          <a:xfrm>
            <a:off x="-7938" y="6323013"/>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7" descr="ti_logo_powerpoint_1_line.png"/>
          <p:cNvPicPr>
            <a:picLocks noChangeAspect="1"/>
          </p:cNvPicPr>
          <p:nvPr userDrawn="1"/>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11" name="Text Box 31"/>
          <p:cNvSpPr txBox="1">
            <a:spLocks noChangeArrowheads="1"/>
          </p:cNvSpPr>
          <p:nvPr userDrawn="1"/>
        </p:nvSpPr>
        <p:spPr bwMode="auto">
          <a:xfrm>
            <a:off x="314325" y="6038850"/>
            <a:ext cx="2533650" cy="215900"/>
          </a:xfrm>
          <a:prstGeom prst="rect">
            <a:avLst/>
          </a:prstGeom>
          <a:noFill/>
          <a:ln w="9525">
            <a:noFill/>
            <a:miter lim="800000"/>
            <a:headEnd/>
            <a:tailEnd/>
          </a:ln>
          <a:effectLst/>
        </p:spPr>
        <p:txBody>
          <a:bodyPr>
            <a:spAutoFit/>
          </a:bodyPr>
          <a:lstStyle/>
          <a:p>
            <a:pPr>
              <a:spcBef>
                <a:spcPct val="50000"/>
              </a:spcBef>
              <a:defRPr/>
            </a:pPr>
            <a:r>
              <a:rPr lang="en-US" sz="800" dirty="0">
                <a:cs typeface="+mn-cs"/>
              </a:rPr>
              <a:t>TI Information – Selective Disclosure</a:t>
            </a:r>
          </a:p>
        </p:txBody>
      </p:sp>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smtClean="0"/>
              <a:t>Click to edit Master subtitle style</a:t>
            </a:r>
            <a:endParaRPr lang="en-US"/>
          </a:p>
        </p:txBody>
      </p:sp>
      <p:sp>
        <p:nvSpPr>
          <p:cNvPr id="12" name="Rectangle 24"/>
          <p:cNvSpPr>
            <a:spLocks noGrp="1" noChangeArrowheads="1"/>
          </p:cNvSpPr>
          <p:nvPr>
            <p:ph type="sldNum" sz="quarter" idx="10"/>
          </p:nvPr>
        </p:nvSpPr>
        <p:spPr>
          <a:xfrm>
            <a:off x="6642100" y="6038850"/>
            <a:ext cx="2133600" cy="206375"/>
          </a:xfrm>
        </p:spPr>
        <p:txBody>
          <a:bodyPr/>
          <a:lstStyle>
            <a:lvl1pPr>
              <a:defRPr/>
            </a:lvl1pPr>
          </a:lstStyle>
          <a:p>
            <a:pPr>
              <a:defRPr/>
            </a:pPr>
            <a:fld id="{E1555860-63AE-4D34-A3C0-F952F5711AB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selected_powerpoint_bg_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13"/>
          <p:cNvGrpSpPr>
            <a:grpSpLocks/>
          </p:cNvGrpSpPr>
          <p:nvPr userDrawn="1"/>
        </p:nvGrpSpPr>
        <p:grpSpPr bwMode="auto">
          <a:xfrm>
            <a:off x="-7938" y="6323013"/>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7" descr="ti_logo_powerpoint_1_line.png"/>
          <p:cNvPicPr>
            <a:picLocks noChangeAspect="1"/>
          </p:cNvPicPr>
          <p:nvPr userDrawn="1"/>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11" name="Text Box 31"/>
          <p:cNvSpPr txBox="1">
            <a:spLocks noChangeArrowheads="1"/>
          </p:cNvSpPr>
          <p:nvPr userDrawn="1"/>
        </p:nvSpPr>
        <p:spPr bwMode="auto">
          <a:xfrm>
            <a:off x="314325" y="6038850"/>
            <a:ext cx="2533650" cy="215900"/>
          </a:xfrm>
          <a:prstGeom prst="rect">
            <a:avLst/>
          </a:prstGeom>
          <a:noFill/>
          <a:ln w="9525">
            <a:noFill/>
            <a:miter lim="800000"/>
            <a:headEnd/>
            <a:tailEnd/>
          </a:ln>
          <a:effectLst/>
        </p:spPr>
        <p:txBody>
          <a:bodyPr>
            <a:spAutoFit/>
          </a:bodyPr>
          <a:lstStyle/>
          <a:p>
            <a:pPr>
              <a:spcBef>
                <a:spcPct val="50000"/>
              </a:spcBef>
              <a:defRPr/>
            </a:pPr>
            <a:r>
              <a:rPr lang="en-US" sz="800" dirty="0">
                <a:cs typeface="+mn-cs"/>
              </a:rPr>
              <a:t>TI Information – Selective Disclosure</a:t>
            </a:r>
          </a:p>
        </p:txBody>
      </p:sp>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smtClean="0"/>
              <a:t>Click to edit Master subtitle style</a:t>
            </a:r>
            <a:endParaRPr lang="en-US"/>
          </a:p>
        </p:txBody>
      </p:sp>
      <p:sp>
        <p:nvSpPr>
          <p:cNvPr id="12" name="Rectangle 24"/>
          <p:cNvSpPr>
            <a:spLocks noGrp="1" noChangeArrowheads="1"/>
          </p:cNvSpPr>
          <p:nvPr>
            <p:ph type="sldNum" sz="quarter" idx="10"/>
          </p:nvPr>
        </p:nvSpPr>
        <p:spPr>
          <a:xfrm>
            <a:off x="6642100" y="6038850"/>
            <a:ext cx="2133600" cy="206375"/>
          </a:xfrm>
        </p:spPr>
        <p:txBody>
          <a:bodyPr/>
          <a:lstStyle>
            <a:lvl1pPr>
              <a:defRPr/>
            </a:lvl1pPr>
          </a:lstStyle>
          <a:p>
            <a:pPr>
              <a:defRPr/>
            </a:pPr>
            <a:fld id="{38CCA6EE-E86D-4932-9409-143A9FBF75D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7820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13"/>
          <p:cNvGrpSpPr>
            <a:grpSpLocks/>
          </p:cNvGrpSpPr>
          <p:nvPr userDrawn="1"/>
        </p:nvGrpSpPr>
        <p:grpSpPr bwMode="auto">
          <a:xfrm>
            <a:off x="-7938" y="6323013"/>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7" descr="ti_logo_powerpoint_1_line.png"/>
          <p:cNvPicPr>
            <a:picLocks noChangeAspect="1"/>
          </p:cNvPicPr>
          <p:nvPr userDrawn="1"/>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11" name="Text Box 31"/>
          <p:cNvSpPr txBox="1">
            <a:spLocks noChangeArrowheads="1"/>
          </p:cNvSpPr>
          <p:nvPr userDrawn="1"/>
        </p:nvSpPr>
        <p:spPr bwMode="auto">
          <a:xfrm>
            <a:off x="314325" y="6038850"/>
            <a:ext cx="2533650" cy="215900"/>
          </a:xfrm>
          <a:prstGeom prst="rect">
            <a:avLst/>
          </a:prstGeom>
          <a:noFill/>
          <a:ln w="9525">
            <a:noFill/>
            <a:miter lim="800000"/>
            <a:headEnd/>
            <a:tailEnd/>
          </a:ln>
          <a:effectLst/>
        </p:spPr>
        <p:txBody>
          <a:bodyPr>
            <a:spAutoFit/>
          </a:bodyPr>
          <a:lstStyle/>
          <a:p>
            <a:pPr>
              <a:spcBef>
                <a:spcPct val="50000"/>
              </a:spcBef>
              <a:defRPr/>
            </a:pPr>
            <a:r>
              <a:rPr lang="en-US" sz="800" dirty="0">
                <a:cs typeface="+mn-cs"/>
              </a:rPr>
              <a:t>TI Information – Selective Disclosure</a:t>
            </a:r>
          </a:p>
        </p:txBody>
      </p:sp>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smtClean="0"/>
              <a:t>Click to edit Master subtitle style</a:t>
            </a:r>
            <a:endParaRPr lang="en-US"/>
          </a:p>
        </p:txBody>
      </p:sp>
      <p:sp>
        <p:nvSpPr>
          <p:cNvPr id="12" name="Rectangle 24"/>
          <p:cNvSpPr>
            <a:spLocks noGrp="1" noChangeArrowheads="1"/>
          </p:cNvSpPr>
          <p:nvPr>
            <p:ph type="sldNum" sz="quarter" idx="10"/>
          </p:nvPr>
        </p:nvSpPr>
        <p:spPr>
          <a:xfrm>
            <a:off x="6642100" y="6038850"/>
            <a:ext cx="2133600" cy="206375"/>
          </a:xfrm>
        </p:spPr>
        <p:txBody>
          <a:bodyPr/>
          <a:lstStyle>
            <a:lvl1pPr>
              <a:defRPr/>
            </a:lvl1pPr>
          </a:lstStyle>
          <a:p>
            <a:pPr>
              <a:defRPr/>
            </a:pPr>
            <a:fld id="{1BC80DAB-DE9F-4A73-B784-FD90B688BF5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3375" y="1048468"/>
            <a:ext cx="8467725" cy="4945932"/>
          </a:xfrm>
        </p:spPr>
        <p:txBody>
          <a:bodyPr/>
          <a:lstStyle>
            <a:lvl1pPr>
              <a:spcBef>
                <a:spcPts val="800"/>
              </a:spcBef>
              <a:defRPr/>
            </a:lvl1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C12D3C3B-9618-4825-AE6E-F60941796C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638925" y="6049963"/>
            <a:ext cx="2133600" cy="206375"/>
          </a:xfrm>
        </p:spPr>
        <p:txBody>
          <a:bodyPr/>
          <a:lstStyle>
            <a:lvl1pPr>
              <a:defRPr/>
            </a:lvl1pPr>
          </a:lstStyle>
          <a:p>
            <a:pPr>
              <a:defRPr/>
            </a:pPr>
            <a:fld id="{5381519A-BE2E-4BD3-BD0B-6F17413DEA9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2693262-DB85-4D21-A0B4-E00957BB29B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851CBA0-28C5-4B3E-B71C-8E1AA34A3D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9D9F5C5B-5D98-4D05-967B-8ED71484BC0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8" name="Picture 8" descr="ti_logo_powerpoint_1_line.png"/>
          <p:cNvPicPr>
            <a:picLocks noChangeAspect="1"/>
          </p:cNvPicPr>
          <p:nvPr/>
        </p:nvPicPr>
        <p:blipFill>
          <a:blip r:embed="rId16" cstate="print"/>
          <a:srcRect/>
          <a:stretch>
            <a:fillRect/>
          </a:stretch>
        </p:blipFill>
        <p:spPr bwMode="auto">
          <a:xfrm>
            <a:off x="6675438" y="6440488"/>
            <a:ext cx="1874837" cy="231775"/>
          </a:xfrm>
          <a:prstGeom prst="rect">
            <a:avLst/>
          </a:prstGeom>
          <a:noFill/>
          <a:ln w="9525">
            <a:noFill/>
            <a:miter lim="800000"/>
            <a:headEnd/>
            <a:tailEnd/>
          </a:ln>
        </p:spPr>
      </p:pic>
      <p:sp>
        <p:nvSpPr>
          <p:cNvPr id="1029"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333375" y="1058863"/>
            <a:ext cx="8467725" cy="493553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6"/>
          <p:cNvSpPr>
            <a:spLocks noGrp="1" noChangeArrowheads="1"/>
          </p:cNvSpPr>
          <p:nvPr>
            <p:ph type="sldNum" sz="quarter" idx="4"/>
          </p:nvPr>
        </p:nvSpPr>
        <p:spPr bwMode="auto">
          <a:xfrm>
            <a:off x="6642100" y="6049963"/>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cs typeface="+mn-cs"/>
              </a:defRPr>
            </a:lvl1pPr>
          </a:lstStyle>
          <a:p>
            <a:pPr>
              <a:defRPr/>
            </a:pPr>
            <a:fld id="{117A6351-5CA3-4AEF-9815-FBB9A05CEAAD}" type="slidenum">
              <a:rPr lang="en-US"/>
              <a:pPr>
                <a:defRPr/>
              </a:pPr>
              <a:t>‹#›</a:t>
            </a:fld>
            <a:endParaRPr lang="en-US"/>
          </a:p>
        </p:txBody>
      </p:sp>
      <p:grpSp>
        <p:nvGrpSpPr>
          <p:cNvPr id="1032" name="Group 16"/>
          <p:cNvGrpSpPr>
            <a:grpSpLocks/>
          </p:cNvGrpSpPr>
          <p:nvPr/>
        </p:nvGrpSpPr>
        <p:grpSpPr bwMode="auto">
          <a:xfrm>
            <a:off x="-7938" y="6323013"/>
            <a:ext cx="8815388" cy="466725"/>
            <a:chOff x="-7620" y="6323077"/>
            <a:chExt cx="8814816" cy="466344"/>
          </a:xfrm>
        </p:grpSpPr>
        <p:cxnSp>
          <p:nvCxnSpPr>
            <p:cNvPr id="13" name="Straight Connector 12"/>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1033" name="Group 9"/>
          <p:cNvGrpSpPr>
            <a:grpSpLocks/>
          </p:cNvGrpSpPr>
          <p:nvPr/>
        </p:nvGrpSpPr>
        <p:grpSpPr bwMode="auto">
          <a:xfrm>
            <a:off x="-560388" y="-820738"/>
            <a:ext cx="8815388" cy="466725"/>
            <a:chOff x="-7620" y="6323077"/>
            <a:chExt cx="8814816" cy="466344"/>
          </a:xfrm>
        </p:grpSpPr>
        <p:cxnSp>
          <p:nvCxnSpPr>
            <p:cNvPr id="11" name="Straight Connector 10"/>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userDrawn="1"/>
          </p:nvCxnSpPr>
          <p:spPr>
            <a:xfrm>
              <a:off x="-7620" y="6324664"/>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18" name="Rectangle 17"/>
          <p:cNvSpPr/>
          <p:nvPr/>
        </p:nvSpPr>
        <p:spPr>
          <a:xfrm>
            <a:off x="-496888" y="-817563"/>
            <a:ext cx="8740776"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 Box 31"/>
          <p:cNvSpPr txBox="1">
            <a:spLocks noChangeArrowheads="1"/>
          </p:cNvSpPr>
          <p:nvPr/>
        </p:nvSpPr>
        <p:spPr bwMode="auto">
          <a:xfrm>
            <a:off x="314325" y="6038850"/>
            <a:ext cx="2533650" cy="215900"/>
          </a:xfrm>
          <a:prstGeom prst="rect">
            <a:avLst/>
          </a:prstGeom>
          <a:noFill/>
          <a:ln w="9525">
            <a:noFill/>
            <a:miter lim="800000"/>
            <a:headEnd/>
            <a:tailEnd/>
          </a:ln>
          <a:effectLst/>
        </p:spPr>
        <p:txBody>
          <a:bodyPr>
            <a:spAutoFit/>
          </a:bodyPr>
          <a:lstStyle/>
          <a:p>
            <a:pPr>
              <a:spcBef>
                <a:spcPct val="50000"/>
              </a:spcBef>
              <a:defRPr/>
            </a:pPr>
            <a:r>
              <a:rPr lang="en-US" sz="800" dirty="0">
                <a:cs typeface="+mn-cs"/>
              </a:rPr>
              <a:t>TI Information – Selective Disclosure</a:t>
            </a: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47" r:id="rId5"/>
    <p:sldLayoutId id="2147483760"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3200" b="1">
          <a:solidFill>
            <a:schemeClr val="tx2"/>
          </a:solidFill>
          <a:latin typeface="+mj-lt"/>
          <a:ea typeface="+mj-ea"/>
          <a:cs typeface="+mj-cs"/>
        </a:defRPr>
      </a:lvl1pPr>
      <a:lvl2pPr algn="l" rtl="0" eaLnBrk="1" fontAlgn="base" hangingPunct="1">
        <a:lnSpc>
          <a:spcPct val="85000"/>
        </a:lnSpc>
        <a:spcBef>
          <a:spcPct val="0"/>
        </a:spcBef>
        <a:spcAft>
          <a:spcPct val="0"/>
        </a:spcAft>
        <a:defRPr sz="3200" b="1">
          <a:solidFill>
            <a:schemeClr val="tx2"/>
          </a:solidFill>
          <a:latin typeface="Arial" charset="0"/>
        </a:defRPr>
      </a:lvl2pPr>
      <a:lvl3pPr algn="l" rtl="0" eaLnBrk="1" fontAlgn="base" hangingPunct="1">
        <a:lnSpc>
          <a:spcPct val="85000"/>
        </a:lnSpc>
        <a:spcBef>
          <a:spcPct val="0"/>
        </a:spcBef>
        <a:spcAft>
          <a:spcPct val="0"/>
        </a:spcAft>
        <a:defRPr sz="3200" b="1">
          <a:solidFill>
            <a:schemeClr val="tx2"/>
          </a:solidFill>
          <a:latin typeface="Arial" charset="0"/>
        </a:defRPr>
      </a:lvl3pPr>
      <a:lvl4pPr algn="l" rtl="0" eaLnBrk="1" fontAlgn="base" hangingPunct="1">
        <a:lnSpc>
          <a:spcPct val="85000"/>
        </a:lnSpc>
        <a:spcBef>
          <a:spcPct val="0"/>
        </a:spcBef>
        <a:spcAft>
          <a:spcPct val="0"/>
        </a:spcAft>
        <a:defRPr sz="3200" b="1">
          <a:solidFill>
            <a:schemeClr val="tx2"/>
          </a:solidFill>
          <a:latin typeface="Arial" charset="0"/>
        </a:defRPr>
      </a:lvl4pPr>
      <a:lvl5pPr algn="l" rtl="0" eaLnBrk="1" fontAlgn="base" hangingPunct="1">
        <a:lnSpc>
          <a:spcPct val="85000"/>
        </a:lnSpc>
        <a:spcBef>
          <a:spcPct val="0"/>
        </a:spcBef>
        <a:spcAft>
          <a:spcPct val="0"/>
        </a:spcAft>
        <a:defRPr sz="3200" b="1">
          <a:solidFill>
            <a:schemeClr val="tx2"/>
          </a:solidFill>
          <a:latin typeface="Arial" charset="0"/>
        </a:defRPr>
      </a:lvl5pPr>
      <a:lvl6pPr marL="457200" algn="l" rtl="0" eaLnBrk="1" fontAlgn="base" hangingPunct="1">
        <a:lnSpc>
          <a:spcPct val="85000"/>
        </a:lnSpc>
        <a:spcBef>
          <a:spcPct val="0"/>
        </a:spcBef>
        <a:spcAft>
          <a:spcPct val="0"/>
        </a:spcAft>
        <a:defRPr sz="3200" b="1">
          <a:solidFill>
            <a:srgbClr val="FF0000"/>
          </a:solidFill>
          <a:latin typeface="Arial" charset="0"/>
        </a:defRPr>
      </a:lvl6pPr>
      <a:lvl7pPr marL="914400" algn="l" rtl="0" eaLnBrk="1" fontAlgn="base" hangingPunct="1">
        <a:lnSpc>
          <a:spcPct val="85000"/>
        </a:lnSpc>
        <a:spcBef>
          <a:spcPct val="0"/>
        </a:spcBef>
        <a:spcAft>
          <a:spcPct val="0"/>
        </a:spcAft>
        <a:defRPr sz="3200" b="1">
          <a:solidFill>
            <a:srgbClr val="FF0000"/>
          </a:solidFill>
          <a:latin typeface="Arial" charset="0"/>
        </a:defRPr>
      </a:lvl7pPr>
      <a:lvl8pPr marL="1371600" algn="l" rtl="0" eaLnBrk="1" fontAlgn="base" hangingPunct="1">
        <a:lnSpc>
          <a:spcPct val="85000"/>
        </a:lnSpc>
        <a:spcBef>
          <a:spcPct val="0"/>
        </a:spcBef>
        <a:spcAft>
          <a:spcPct val="0"/>
        </a:spcAft>
        <a:defRPr sz="3200" b="1">
          <a:solidFill>
            <a:srgbClr val="FF0000"/>
          </a:solidFill>
          <a:latin typeface="Arial" charset="0"/>
        </a:defRPr>
      </a:lvl8pPr>
      <a:lvl9pPr marL="1828800" algn="l" rtl="0" eaLnBrk="1" fontAlgn="base" hangingPunct="1">
        <a:lnSpc>
          <a:spcPct val="85000"/>
        </a:lnSpc>
        <a:spcBef>
          <a:spcPct val="0"/>
        </a:spcBef>
        <a:spcAft>
          <a:spcPct val="0"/>
        </a:spcAft>
        <a:defRPr sz="3200" b="1">
          <a:solidFill>
            <a:srgbClr val="FF0000"/>
          </a:solidFill>
          <a:latin typeface="Arial" charset="0"/>
        </a:defRPr>
      </a:lvl9pPr>
    </p:titleStyle>
    <p:bodyStyle>
      <a:lvl1pPr marL="227013" indent="-227013" algn="l" rtl="0" eaLnBrk="1" fontAlgn="base" hangingPunct="1">
        <a:spcBef>
          <a:spcPts val="800"/>
        </a:spcBef>
        <a:spcAft>
          <a:spcPct val="0"/>
        </a:spcAft>
        <a:buChar char="•"/>
        <a:defRPr sz="2000">
          <a:solidFill>
            <a:schemeClr val="tx1"/>
          </a:solidFill>
          <a:latin typeface="+mn-lt"/>
          <a:ea typeface="+mn-ea"/>
          <a:cs typeface="+mn-cs"/>
        </a:defRPr>
      </a:lvl1pPr>
      <a:lvl2pPr marL="574675" indent="-233363" algn="l" rtl="0" eaLnBrk="1" fontAlgn="base" hangingPunct="1">
        <a:spcBef>
          <a:spcPct val="20000"/>
        </a:spcBef>
        <a:spcAft>
          <a:spcPct val="0"/>
        </a:spcAft>
        <a:buChar char="–"/>
        <a:defRPr>
          <a:solidFill>
            <a:schemeClr val="tx1"/>
          </a:solidFill>
          <a:latin typeface="+mn-lt"/>
        </a:defRPr>
      </a:lvl2pPr>
      <a:lvl3pPr marL="854075" indent="-165100" algn="l" rtl="0" eaLnBrk="1" fontAlgn="base" hangingPunct="1">
        <a:spcBef>
          <a:spcPct val="15000"/>
        </a:spcBef>
        <a:spcAft>
          <a:spcPct val="0"/>
        </a:spcAft>
        <a:buChar char="•"/>
        <a:defRPr>
          <a:solidFill>
            <a:schemeClr val="tx1"/>
          </a:solidFill>
          <a:latin typeface="+mn-lt"/>
        </a:defRPr>
      </a:lvl3pPr>
      <a:lvl4pPr marL="1201738" indent="-233363" algn="l" rtl="0" eaLnBrk="1" fontAlgn="base" hangingPunct="1">
        <a:spcBef>
          <a:spcPct val="5000"/>
        </a:spcBef>
        <a:spcAft>
          <a:spcPct val="0"/>
        </a:spcAft>
        <a:buChar char="–"/>
        <a:defRPr>
          <a:solidFill>
            <a:schemeClr val="tx1"/>
          </a:solidFill>
          <a:latin typeface="+mn-lt"/>
        </a:defRPr>
      </a:lvl4pPr>
      <a:lvl5pPr marL="1489075" indent="-173038" algn="l" rtl="0" eaLnBrk="1" fontAlgn="base" hangingPunct="1">
        <a:spcBef>
          <a:spcPct val="0"/>
        </a:spcBef>
        <a:spcAft>
          <a:spcPct val="0"/>
        </a:spcAft>
        <a:buChar char="»"/>
        <a:defRPr>
          <a:solidFill>
            <a:schemeClr val="tx1"/>
          </a:solidFill>
          <a:latin typeface="+mn-lt"/>
        </a:defRPr>
      </a:lvl5pPr>
      <a:lvl6pPr marL="1946275" indent="-173038" algn="l" rtl="0" eaLnBrk="1" fontAlgn="base" hangingPunct="1">
        <a:spcBef>
          <a:spcPct val="0"/>
        </a:spcBef>
        <a:spcAft>
          <a:spcPct val="0"/>
        </a:spcAft>
        <a:buChar char="»"/>
        <a:defRPr sz="1600">
          <a:solidFill>
            <a:schemeClr val="tx1"/>
          </a:solidFill>
          <a:latin typeface="+mn-lt"/>
        </a:defRPr>
      </a:lvl6pPr>
      <a:lvl7pPr marL="2403475" indent="-173038" algn="l" rtl="0" eaLnBrk="1" fontAlgn="base" hangingPunct="1">
        <a:spcBef>
          <a:spcPct val="0"/>
        </a:spcBef>
        <a:spcAft>
          <a:spcPct val="0"/>
        </a:spcAft>
        <a:buChar char="»"/>
        <a:defRPr sz="1600">
          <a:solidFill>
            <a:schemeClr val="tx1"/>
          </a:solidFill>
          <a:latin typeface="+mn-lt"/>
        </a:defRPr>
      </a:lvl7pPr>
      <a:lvl8pPr marL="2860675" indent="-173038" algn="l" rtl="0" eaLnBrk="1" fontAlgn="base" hangingPunct="1">
        <a:spcBef>
          <a:spcPct val="0"/>
        </a:spcBef>
        <a:spcAft>
          <a:spcPct val="0"/>
        </a:spcAft>
        <a:buChar char="»"/>
        <a:defRPr sz="1600">
          <a:solidFill>
            <a:schemeClr val="tx1"/>
          </a:solidFill>
          <a:latin typeface="+mn-lt"/>
        </a:defRPr>
      </a:lvl8pPr>
      <a:lvl9pPr marL="3317875" indent="-173038" algn="l" rtl="0" eaLnBrk="1" fontAlgn="base" hangingPunct="1">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www.ti.com/product/TPS7A47" TargetMode="External"/><Relationship Id="rId2" Type="http://schemas.openxmlformats.org/officeDocument/2006/relationships/hyperlink" Target="http://www.ti.com/product/TPS7A8300"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package" Target="../embeddings/Microsoft_Word_Document1.docx"/></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http://www.ti.com/lit/wp/slyy076/slyy076.pdf"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lstStyle/>
          <a:p>
            <a:pPr eaLnBrk="1" hangingPunct="1"/>
            <a:r>
              <a:rPr lang="en-US" dirty="0" smtClean="0">
                <a:solidFill>
                  <a:srgbClr val="DE0000"/>
                </a:solidFill>
              </a:rPr>
              <a:t>Measuring LDO Noise</a:t>
            </a:r>
            <a:endParaRPr lang="en-US" dirty="0" smtClean="0"/>
          </a:p>
        </p:txBody>
      </p:sp>
      <p:sp>
        <p:nvSpPr>
          <p:cNvPr id="9219" name="Rectangle 3"/>
          <p:cNvSpPr>
            <a:spLocks noGrp="1" noChangeArrowheads="1"/>
          </p:cNvSpPr>
          <p:nvPr>
            <p:ph type="subTitle" idx="1"/>
          </p:nvPr>
        </p:nvSpPr>
        <p:spPr/>
        <p:txBody>
          <a:bodyPr/>
          <a:lstStyle/>
          <a:p>
            <a:pPr eaLnBrk="1" hangingPunct="1"/>
            <a:r>
              <a:rPr lang="en-US" dirty="0" smtClean="0"/>
              <a:t>Kyle Van Renterghem</a:t>
            </a:r>
          </a:p>
          <a:p>
            <a:pPr eaLnBrk="1" hangingPunct="1"/>
            <a:r>
              <a:rPr lang="en-US" dirty="0" smtClean="0"/>
              <a:t>Systems Engineer</a:t>
            </a:r>
          </a:p>
          <a:p>
            <a:pPr eaLnBrk="1" hangingPunct="1"/>
            <a:r>
              <a:rPr lang="en-US" dirty="0" smtClean="0"/>
              <a:t>Texas Instruments</a:t>
            </a:r>
          </a:p>
        </p:txBody>
      </p:sp>
      <p:sp>
        <p:nvSpPr>
          <p:cNvPr id="9220" name="Slide Number Placeholder 3"/>
          <p:cNvSpPr>
            <a:spLocks noGrp="1"/>
          </p:cNvSpPr>
          <p:nvPr>
            <p:ph type="sldNum" sz="quarter" idx="10"/>
          </p:nvPr>
        </p:nvSpPr>
        <p:spPr/>
        <p:txBody>
          <a:bodyPr/>
          <a:lstStyle/>
          <a:p>
            <a:pPr>
              <a:defRPr/>
            </a:pPr>
            <a:fld id="{33250DBA-9EC7-4722-A19A-F8AEC009803F}" type="slidenum">
              <a:rPr lang="en-US" smtClean="0"/>
              <a:pPr>
                <a:defRPr/>
              </a:pPr>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Conditions Do Not Effect Noise</a:t>
            </a:r>
            <a:endParaRPr lang="en-US"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solidFill>
                  <a:srgbClr val="000000"/>
                </a:solidFill>
              </a:rPr>
              <a:pPr>
                <a:defRPr/>
              </a:pPr>
              <a:t>10</a:t>
            </a:fld>
            <a:endParaRPr lang="en-US">
              <a:solidFill>
                <a:srgbClr val="000000"/>
              </a:solidFill>
            </a:endParaRP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48022" y="2509523"/>
            <a:ext cx="3065498" cy="350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09523"/>
            <a:ext cx="3065498" cy="350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21169" y="937756"/>
            <a:ext cx="2423160" cy="1200329"/>
          </a:xfrm>
          <a:prstGeom prst="rect">
            <a:avLst/>
          </a:prstGeom>
          <a:noFill/>
        </p:spPr>
        <p:txBody>
          <a:bodyPr wrap="square" rtlCol="0">
            <a:spAutoFit/>
          </a:bodyPr>
          <a:lstStyle/>
          <a:p>
            <a:pPr algn="ctr"/>
            <a:r>
              <a:rPr lang="en-US" dirty="0" smtClean="0"/>
              <a:t>Number one thing that has almost no effect on noise is output current</a:t>
            </a:r>
          </a:p>
        </p:txBody>
      </p:sp>
      <p:sp>
        <p:nvSpPr>
          <p:cNvPr id="12" name="TextBox 11"/>
          <p:cNvSpPr txBox="1"/>
          <p:nvPr/>
        </p:nvSpPr>
        <p:spPr>
          <a:xfrm>
            <a:off x="3519083" y="1039358"/>
            <a:ext cx="2423160" cy="923330"/>
          </a:xfrm>
          <a:prstGeom prst="rect">
            <a:avLst/>
          </a:prstGeom>
          <a:noFill/>
        </p:spPr>
        <p:txBody>
          <a:bodyPr wrap="square" rtlCol="0">
            <a:spAutoFit/>
          </a:bodyPr>
          <a:lstStyle/>
          <a:p>
            <a:pPr algn="ctr"/>
            <a:r>
              <a:rPr lang="en-US" dirty="0" smtClean="0"/>
              <a:t>The next thing that has very little effect on noise is Vin</a:t>
            </a:r>
          </a:p>
        </p:txBody>
      </p:sp>
      <p:sp>
        <p:nvSpPr>
          <p:cNvPr id="13" name="TextBox 12"/>
          <p:cNvSpPr txBox="1"/>
          <p:nvPr/>
        </p:nvSpPr>
        <p:spPr>
          <a:xfrm>
            <a:off x="6395828" y="937757"/>
            <a:ext cx="2748172" cy="1323439"/>
          </a:xfrm>
          <a:prstGeom prst="rect">
            <a:avLst/>
          </a:prstGeom>
          <a:noFill/>
        </p:spPr>
        <p:txBody>
          <a:bodyPr wrap="square" rtlCol="0">
            <a:spAutoFit/>
          </a:bodyPr>
          <a:lstStyle/>
          <a:p>
            <a:pPr algn="ctr"/>
            <a:r>
              <a:rPr lang="en-US" sz="1600" dirty="0" smtClean="0"/>
              <a:t>And the final thing that has a small effect on noise is output capacitor </a:t>
            </a:r>
          </a:p>
          <a:p>
            <a:pPr algn="ctr"/>
            <a:r>
              <a:rPr lang="en-US" sz="1600" dirty="0" smtClean="0"/>
              <a:t>(very large </a:t>
            </a:r>
            <a:r>
              <a:rPr lang="en-US" sz="1600" dirty="0" err="1" smtClean="0"/>
              <a:t>Cout</a:t>
            </a:r>
            <a:r>
              <a:rPr lang="en-US" sz="1600" dirty="0" smtClean="0"/>
              <a:t> can show some difference)</a:t>
            </a: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5498" y="2509523"/>
            <a:ext cx="2977162" cy="3507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183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Noise Measurement Block Diagram</a:t>
            </a:r>
          </a:p>
        </p:txBody>
      </p:sp>
      <p:sp>
        <p:nvSpPr>
          <p:cNvPr id="3086" name="Rectangle 1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1" y="1883192"/>
            <a:ext cx="9029076" cy="218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Noise Measurement Block Diagram</a:t>
            </a:r>
          </a:p>
        </p:txBody>
      </p:sp>
      <p:sp>
        <p:nvSpPr>
          <p:cNvPr id="3086" name="Rectangle 1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1" y="1883192"/>
            <a:ext cx="9029076" cy="2185987"/>
          </a:xfrm>
          <a:prstGeom prst="rect">
            <a:avLst/>
          </a:prstGeom>
          <a:noFill/>
          <a:ln w="9525">
            <a:noFill/>
            <a:miter lim="800000"/>
            <a:headEnd/>
            <a:tailEnd/>
          </a:ln>
        </p:spPr>
      </p:pic>
      <p:sp>
        <p:nvSpPr>
          <p:cNvPr id="31" name="TextBox 30"/>
          <p:cNvSpPr txBox="1"/>
          <p:nvPr/>
        </p:nvSpPr>
        <p:spPr>
          <a:xfrm>
            <a:off x="191394" y="5271218"/>
            <a:ext cx="2018501" cy="646331"/>
          </a:xfrm>
          <a:prstGeom prst="rect">
            <a:avLst/>
          </a:prstGeom>
          <a:noFill/>
        </p:spPr>
        <p:txBody>
          <a:bodyPr wrap="none" rtlCol="0">
            <a:spAutoFit/>
          </a:bodyPr>
          <a:lstStyle/>
          <a:p>
            <a:pPr algn="ctr"/>
            <a:r>
              <a:rPr lang="en-US" dirty="0" smtClean="0"/>
              <a:t>Bench top supply </a:t>
            </a:r>
          </a:p>
          <a:p>
            <a:pPr algn="ctr"/>
            <a:r>
              <a:rPr lang="en-US" dirty="0" smtClean="0"/>
              <a:t>or battery</a:t>
            </a:r>
            <a:endParaRPr lang="en-US" dirty="0"/>
          </a:p>
        </p:txBody>
      </p:sp>
      <p:cxnSp>
        <p:nvCxnSpPr>
          <p:cNvPr id="6" name="Straight Arrow Connector 5"/>
          <p:cNvCxnSpPr>
            <a:stCxn id="31" idx="0"/>
          </p:cNvCxnSpPr>
          <p:nvPr/>
        </p:nvCxnSpPr>
        <p:spPr>
          <a:xfrm flipH="1" flipV="1">
            <a:off x="762000" y="4000500"/>
            <a:ext cx="438645" cy="12707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Noise Measurement Block Diagram</a:t>
            </a:r>
          </a:p>
        </p:txBody>
      </p:sp>
      <p:sp>
        <p:nvSpPr>
          <p:cNvPr id="3086" name="Rectangle 1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1" y="1883192"/>
            <a:ext cx="9029076" cy="2185987"/>
          </a:xfrm>
          <a:prstGeom prst="rect">
            <a:avLst/>
          </a:prstGeom>
          <a:noFill/>
          <a:ln w="9525">
            <a:noFill/>
            <a:miter lim="800000"/>
            <a:headEnd/>
            <a:tailEnd/>
          </a:ln>
        </p:spPr>
      </p:pic>
      <p:sp>
        <p:nvSpPr>
          <p:cNvPr id="31" name="TextBox 30"/>
          <p:cNvSpPr txBox="1"/>
          <p:nvPr/>
        </p:nvSpPr>
        <p:spPr>
          <a:xfrm>
            <a:off x="191394" y="5271218"/>
            <a:ext cx="2018501" cy="646331"/>
          </a:xfrm>
          <a:prstGeom prst="rect">
            <a:avLst/>
          </a:prstGeom>
          <a:noFill/>
        </p:spPr>
        <p:txBody>
          <a:bodyPr wrap="none" rtlCol="0">
            <a:spAutoFit/>
          </a:bodyPr>
          <a:lstStyle/>
          <a:p>
            <a:pPr algn="ctr"/>
            <a:r>
              <a:rPr lang="en-US" dirty="0" smtClean="0"/>
              <a:t>Bench top supply </a:t>
            </a:r>
          </a:p>
          <a:p>
            <a:pPr algn="ctr"/>
            <a:r>
              <a:rPr lang="en-US" dirty="0" smtClean="0"/>
              <a:t>or battery</a:t>
            </a:r>
            <a:endParaRPr lang="en-US" dirty="0"/>
          </a:p>
        </p:txBody>
      </p:sp>
      <p:cxnSp>
        <p:nvCxnSpPr>
          <p:cNvPr id="6" name="Straight Arrow Connector 5"/>
          <p:cNvCxnSpPr>
            <a:stCxn id="31" idx="0"/>
          </p:cNvCxnSpPr>
          <p:nvPr/>
        </p:nvCxnSpPr>
        <p:spPr>
          <a:xfrm flipH="1" flipV="1">
            <a:off x="762000" y="4000500"/>
            <a:ext cx="438645" cy="12707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24703" y="1128065"/>
            <a:ext cx="2736647" cy="923330"/>
          </a:xfrm>
          <a:prstGeom prst="rect">
            <a:avLst/>
          </a:prstGeom>
          <a:noFill/>
        </p:spPr>
        <p:txBody>
          <a:bodyPr wrap="none" rtlCol="0">
            <a:spAutoFit/>
          </a:bodyPr>
          <a:lstStyle/>
          <a:p>
            <a:pPr algn="ctr"/>
            <a:r>
              <a:rPr lang="en-US" b="1" i="1" dirty="0" smtClean="0"/>
              <a:t>OPTIONAL</a:t>
            </a:r>
          </a:p>
          <a:p>
            <a:pPr algn="ctr"/>
            <a:r>
              <a:rPr lang="en-US" dirty="0" smtClean="0"/>
              <a:t>Some sort of filter used </a:t>
            </a:r>
          </a:p>
          <a:p>
            <a:pPr algn="ctr"/>
            <a:r>
              <a:rPr lang="en-US" dirty="0" smtClean="0"/>
              <a:t>to clean up power supply</a:t>
            </a:r>
            <a:endParaRPr lang="en-US" dirty="0"/>
          </a:p>
        </p:txBody>
      </p:sp>
      <p:cxnSp>
        <p:nvCxnSpPr>
          <p:cNvPr id="16" name="Straight Arrow Connector 15"/>
          <p:cNvCxnSpPr>
            <a:stCxn id="15" idx="2"/>
          </p:cNvCxnSpPr>
          <p:nvPr/>
        </p:nvCxnSpPr>
        <p:spPr>
          <a:xfrm>
            <a:off x="2193027" y="2051395"/>
            <a:ext cx="231196" cy="7449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Noise Measurement Block Diagram</a:t>
            </a:r>
          </a:p>
        </p:txBody>
      </p:sp>
      <p:sp>
        <p:nvSpPr>
          <p:cNvPr id="3086" name="Rectangle 1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1" y="1883192"/>
            <a:ext cx="9029076" cy="2185987"/>
          </a:xfrm>
          <a:prstGeom prst="rect">
            <a:avLst/>
          </a:prstGeom>
          <a:noFill/>
          <a:ln w="9525">
            <a:noFill/>
            <a:miter lim="800000"/>
            <a:headEnd/>
            <a:tailEnd/>
          </a:ln>
        </p:spPr>
      </p:pic>
      <p:sp>
        <p:nvSpPr>
          <p:cNvPr id="31" name="TextBox 30"/>
          <p:cNvSpPr txBox="1"/>
          <p:nvPr/>
        </p:nvSpPr>
        <p:spPr>
          <a:xfrm>
            <a:off x="191394" y="5271218"/>
            <a:ext cx="2018501" cy="646331"/>
          </a:xfrm>
          <a:prstGeom prst="rect">
            <a:avLst/>
          </a:prstGeom>
          <a:noFill/>
        </p:spPr>
        <p:txBody>
          <a:bodyPr wrap="none" rtlCol="0">
            <a:spAutoFit/>
          </a:bodyPr>
          <a:lstStyle/>
          <a:p>
            <a:pPr algn="ctr"/>
            <a:r>
              <a:rPr lang="en-US" dirty="0" smtClean="0"/>
              <a:t>Bench top supply </a:t>
            </a:r>
          </a:p>
          <a:p>
            <a:pPr algn="ctr"/>
            <a:r>
              <a:rPr lang="en-US" dirty="0" smtClean="0"/>
              <a:t>or battery</a:t>
            </a:r>
            <a:endParaRPr lang="en-US" dirty="0"/>
          </a:p>
        </p:txBody>
      </p:sp>
      <p:cxnSp>
        <p:nvCxnSpPr>
          <p:cNvPr id="6" name="Straight Arrow Connector 5"/>
          <p:cNvCxnSpPr>
            <a:stCxn id="31" idx="0"/>
          </p:cNvCxnSpPr>
          <p:nvPr/>
        </p:nvCxnSpPr>
        <p:spPr>
          <a:xfrm flipH="1" flipV="1">
            <a:off x="762000" y="4000500"/>
            <a:ext cx="438645" cy="12707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24703" y="1128065"/>
            <a:ext cx="2736647" cy="923330"/>
          </a:xfrm>
          <a:prstGeom prst="rect">
            <a:avLst/>
          </a:prstGeom>
          <a:noFill/>
        </p:spPr>
        <p:txBody>
          <a:bodyPr wrap="none" rtlCol="0">
            <a:spAutoFit/>
          </a:bodyPr>
          <a:lstStyle/>
          <a:p>
            <a:pPr algn="ctr"/>
            <a:r>
              <a:rPr lang="en-US" b="1" i="1" dirty="0" smtClean="0"/>
              <a:t>OPTIONAL</a:t>
            </a:r>
          </a:p>
          <a:p>
            <a:pPr algn="ctr"/>
            <a:r>
              <a:rPr lang="en-US" dirty="0" smtClean="0"/>
              <a:t>Some sort of filter used </a:t>
            </a:r>
          </a:p>
          <a:p>
            <a:pPr algn="ctr"/>
            <a:r>
              <a:rPr lang="en-US" dirty="0" smtClean="0"/>
              <a:t>to clean up power supply</a:t>
            </a:r>
            <a:endParaRPr lang="en-US" dirty="0"/>
          </a:p>
        </p:txBody>
      </p:sp>
      <p:cxnSp>
        <p:nvCxnSpPr>
          <p:cNvPr id="16" name="Straight Arrow Connector 15"/>
          <p:cNvCxnSpPr>
            <a:stCxn id="15" idx="2"/>
          </p:cNvCxnSpPr>
          <p:nvPr/>
        </p:nvCxnSpPr>
        <p:spPr>
          <a:xfrm>
            <a:off x="2193027" y="2051395"/>
            <a:ext cx="231196" cy="7449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49498" y="5267674"/>
            <a:ext cx="2339103" cy="646331"/>
          </a:xfrm>
          <a:prstGeom prst="rect">
            <a:avLst/>
          </a:prstGeom>
          <a:noFill/>
        </p:spPr>
        <p:txBody>
          <a:bodyPr wrap="none" rtlCol="0">
            <a:spAutoFit/>
          </a:bodyPr>
          <a:lstStyle/>
          <a:p>
            <a:pPr algn="ctr"/>
            <a:r>
              <a:rPr lang="en-US" dirty="0" smtClean="0"/>
              <a:t>Evaluation module of</a:t>
            </a:r>
          </a:p>
          <a:p>
            <a:pPr algn="ctr"/>
            <a:r>
              <a:rPr lang="en-US" dirty="0" smtClean="0"/>
              <a:t>LDO to be tested</a:t>
            </a:r>
            <a:endParaRPr lang="en-US" dirty="0"/>
          </a:p>
        </p:txBody>
      </p:sp>
      <p:cxnSp>
        <p:nvCxnSpPr>
          <p:cNvPr id="10" name="Straight Arrow Connector 9"/>
          <p:cNvCxnSpPr>
            <a:stCxn id="9" idx="0"/>
          </p:cNvCxnSpPr>
          <p:nvPr/>
        </p:nvCxnSpPr>
        <p:spPr>
          <a:xfrm flipV="1">
            <a:off x="3919050" y="3764280"/>
            <a:ext cx="150030" cy="15033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Noise Measurement Block Diagram</a:t>
            </a:r>
          </a:p>
        </p:txBody>
      </p:sp>
      <p:sp>
        <p:nvSpPr>
          <p:cNvPr id="3086" name="Rectangle 1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1" y="1883192"/>
            <a:ext cx="9029076" cy="2185987"/>
          </a:xfrm>
          <a:prstGeom prst="rect">
            <a:avLst/>
          </a:prstGeom>
          <a:noFill/>
          <a:ln w="9525">
            <a:noFill/>
            <a:miter lim="800000"/>
            <a:headEnd/>
            <a:tailEnd/>
          </a:ln>
        </p:spPr>
      </p:pic>
      <p:sp>
        <p:nvSpPr>
          <p:cNvPr id="31" name="TextBox 30"/>
          <p:cNvSpPr txBox="1"/>
          <p:nvPr/>
        </p:nvSpPr>
        <p:spPr>
          <a:xfrm>
            <a:off x="191394" y="5271218"/>
            <a:ext cx="2018501" cy="646331"/>
          </a:xfrm>
          <a:prstGeom prst="rect">
            <a:avLst/>
          </a:prstGeom>
          <a:noFill/>
        </p:spPr>
        <p:txBody>
          <a:bodyPr wrap="none" rtlCol="0">
            <a:spAutoFit/>
          </a:bodyPr>
          <a:lstStyle/>
          <a:p>
            <a:pPr algn="ctr"/>
            <a:r>
              <a:rPr lang="en-US" dirty="0" smtClean="0"/>
              <a:t>Bench top supply </a:t>
            </a:r>
          </a:p>
          <a:p>
            <a:pPr algn="ctr"/>
            <a:r>
              <a:rPr lang="en-US" dirty="0" smtClean="0"/>
              <a:t>or battery</a:t>
            </a:r>
            <a:endParaRPr lang="en-US" dirty="0"/>
          </a:p>
        </p:txBody>
      </p:sp>
      <p:cxnSp>
        <p:nvCxnSpPr>
          <p:cNvPr id="6" name="Straight Arrow Connector 5"/>
          <p:cNvCxnSpPr>
            <a:stCxn id="31" idx="0"/>
          </p:cNvCxnSpPr>
          <p:nvPr/>
        </p:nvCxnSpPr>
        <p:spPr>
          <a:xfrm flipH="1" flipV="1">
            <a:off x="762000" y="4000500"/>
            <a:ext cx="438645" cy="12707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24703" y="1128065"/>
            <a:ext cx="2736647" cy="923330"/>
          </a:xfrm>
          <a:prstGeom prst="rect">
            <a:avLst/>
          </a:prstGeom>
          <a:noFill/>
        </p:spPr>
        <p:txBody>
          <a:bodyPr wrap="none" rtlCol="0">
            <a:spAutoFit/>
          </a:bodyPr>
          <a:lstStyle/>
          <a:p>
            <a:pPr algn="ctr"/>
            <a:r>
              <a:rPr lang="en-US" b="1" i="1" dirty="0" smtClean="0"/>
              <a:t>OPTIONAL</a:t>
            </a:r>
          </a:p>
          <a:p>
            <a:pPr algn="ctr"/>
            <a:r>
              <a:rPr lang="en-US" dirty="0" smtClean="0"/>
              <a:t>Some sort of filter used </a:t>
            </a:r>
          </a:p>
          <a:p>
            <a:pPr algn="ctr"/>
            <a:r>
              <a:rPr lang="en-US" dirty="0" smtClean="0"/>
              <a:t>to clean up power supply</a:t>
            </a:r>
            <a:endParaRPr lang="en-US" dirty="0"/>
          </a:p>
        </p:txBody>
      </p:sp>
      <p:cxnSp>
        <p:nvCxnSpPr>
          <p:cNvPr id="16" name="Straight Arrow Connector 15"/>
          <p:cNvCxnSpPr>
            <a:stCxn id="15" idx="2"/>
          </p:cNvCxnSpPr>
          <p:nvPr/>
        </p:nvCxnSpPr>
        <p:spPr>
          <a:xfrm>
            <a:off x="2193027" y="2051395"/>
            <a:ext cx="231196" cy="7449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49498" y="5267674"/>
            <a:ext cx="2339103" cy="646331"/>
          </a:xfrm>
          <a:prstGeom prst="rect">
            <a:avLst/>
          </a:prstGeom>
          <a:noFill/>
        </p:spPr>
        <p:txBody>
          <a:bodyPr wrap="none" rtlCol="0">
            <a:spAutoFit/>
          </a:bodyPr>
          <a:lstStyle/>
          <a:p>
            <a:pPr algn="ctr"/>
            <a:r>
              <a:rPr lang="en-US" dirty="0" smtClean="0"/>
              <a:t>Evaluation module of</a:t>
            </a:r>
          </a:p>
          <a:p>
            <a:pPr algn="ctr"/>
            <a:r>
              <a:rPr lang="en-US" dirty="0" smtClean="0"/>
              <a:t>LDO to be tested</a:t>
            </a:r>
            <a:endParaRPr lang="en-US" dirty="0"/>
          </a:p>
        </p:txBody>
      </p:sp>
      <p:cxnSp>
        <p:nvCxnSpPr>
          <p:cNvPr id="10" name="Straight Arrow Connector 9"/>
          <p:cNvCxnSpPr>
            <a:stCxn id="9" idx="0"/>
          </p:cNvCxnSpPr>
          <p:nvPr/>
        </p:nvCxnSpPr>
        <p:spPr>
          <a:xfrm flipV="1">
            <a:off x="3919050" y="3764280"/>
            <a:ext cx="150030" cy="15033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62575" y="4324699"/>
            <a:ext cx="1646605" cy="646331"/>
          </a:xfrm>
          <a:prstGeom prst="rect">
            <a:avLst/>
          </a:prstGeom>
          <a:noFill/>
        </p:spPr>
        <p:txBody>
          <a:bodyPr wrap="none" rtlCol="0">
            <a:spAutoFit/>
          </a:bodyPr>
          <a:lstStyle/>
          <a:p>
            <a:pPr algn="ctr"/>
            <a:r>
              <a:rPr lang="en-US" dirty="0" smtClean="0"/>
              <a:t>Used to block </a:t>
            </a:r>
          </a:p>
          <a:p>
            <a:pPr algn="ctr"/>
            <a:r>
              <a:rPr lang="en-US" dirty="0" smtClean="0"/>
              <a:t>DC voltage</a:t>
            </a:r>
            <a:endParaRPr lang="en-US" dirty="0"/>
          </a:p>
        </p:txBody>
      </p:sp>
      <p:cxnSp>
        <p:nvCxnSpPr>
          <p:cNvPr id="12" name="Straight Arrow Connector 11"/>
          <p:cNvCxnSpPr>
            <a:stCxn id="11" idx="0"/>
          </p:cNvCxnSpPr>
          <p:nvPr/>
        </p:nvCxnSpPr>
        <p:spPr>
          <a:xfrm flipH="1" flipV="1">
            <a:off x="5114925" y="3686175"/>
            <a:ext cx="70953" cy="6385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Noise Measurement Block Diagram</a:t>
            </a:r>
          </a:p>
        </p:txBody>
      </p:sp>
      <p:sp>
        <p:nvSpPr>
          <p:cNvPr id="3086" name="Rectangle 1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1" y="1883192"/>
            <a:ext cx="9029076" cy="2185987"/>
          </a:xfrm>
          <a:prstGeom prst="rect">
            <a:avLst/>
          </a:prstGeom>
          <a:noFill/>
          <a:ln w="9525">
            <a:noFill/>
            <a:miter lim="800000"/>
            <a:headEnd/>
            <a:tailEnd/>
          </a:ln>
        </p:spPr>
      </p:pic>
      <p:sp>
        <p:nvSpPr>
          <p:cNvPr id="31" name="TextBox 30"/>
          <p:cNvSpPr txBox="1"/>
          <p:nvPr/>
        </p:nvSpPr>
        <p:spPr>
          <a:xfrm>
            <a:off x="191394" y="5271218"/>
            <a:ext cx="2018501" cy="646331"/>
          </a:xfrm>
          <a:prstGeom prst="rect">
            <a:avLst/>
          </a:prstGeom>
          <a:noFill/>
        </p:spPr>
        <p:txBody>
          <a:bodyPr wrap="none" rtlCol="0">
            <a:spAutoFit/>
          </a:bodyPr>
          <a:lstStyle/>
          <a:p>
            <a:pPr algn="ctr"/>
            <a:r>
              <a:rPr lang="en-US" dirty="0" smtClean="0"/>
              <a:t>Bench top supply </a:t>
            </a:r>
          </a:p>
          <a:p>
            <a:pPr algn="ctr"/>
            <a:r>
              <a:rPr lang="en-US" dirty="0" smtClean="0"/>
              <a:t>or battery</a:t>
            </a:r>
            <a:endParaRPr lang="en-US" dirty="0"/>
          </a:p>
        </p:txBody>
      </p:sp>
      <p:cxnSp>
        <p:nvCxnSpPr>
          <p:cNvPr id="6" name="Straight Arrow Connector 5"/>
          <p:cNvCxnSpPr>
            <a:stCxn id="31" idx="0"/>
          </p:cNvCxnSpPr>
          <p:nvPr/>
        </p:nvCxnSpPr>
        <p:spPr>
          <a:xfrm flipH="1" flipV="1">
            <a:off x="762000" y="4000500"/>
            <a:ext cx="438645" cy="12707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24703" y="1128065"/>
            <a:ext cx="2736647" cy="923330"/>
          </a:xfrm>
          <a:prstGeom prst="rect">
            <a:avLst/>
          </a:prstGeom>
          <a:noFill/>
        </p:spPr>
        <p:txBody>
          <a:bodyPr wrap="none" rtlCol="0">
            <a:spAutoFit/>
          </a:bodyPr>
          <a:lstStyle/>
          <a:p>
            <a:pPr algn="ctr"/>
            <a:r>
              <a:rPr lang="en-US" b="1" i="1" dirty="0" smtClean="0"/>
              <a:t>OPTIONAL</a:t>
            </a:r>
          </a:p>
          <a:p>
            <a:pPr algn="ctr"/>
            <a:r>
              <a:rPr lang="en-US" dirty="0" smtClean="0"/>
              <a:t>Some sort of filter used </a:t>
            </a:r>
          </a:p>
          <a:p>
            <a:pPr algn="ctr"/>
            <a:r>
              <a:rPr lang="en-US" dirty="0" smtClean="0"/>
              <a:t>to clean up power supply</a:t>
            </a:r>
            <a:endParaRPr lang="en-US" dirty="0"/>
          </a:p>
        </p:txBody>
      </p:sp>
      <p:cxnSp>
        <p:nvCxnSpPr>
          <p:cNvPr id="16" name="Straight Arrow Connector 15"/>
          <p:cNvCxnSpPr>
            <a:stCxn id="15" idx="2"/>
          </p:cNvCxnSpPr>
          <p:nvPr/>
        </p:nvCxnSpPr>
        <p:spPr>
          <a:xfrm>
            <a:off x="2193027" y="2051395"/>
            <a:ext cx="231196" cy="7449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49498" y="5267674"/>
            <a:ext cx="2339103" cy="646331"/>
          </a:xfrm>
          <a:prstGeom prst="rect">
            <a:avLst/>
          </a:prstGeom>
          <a:noFill/>
        </p:spPr>
        <p:txBody>
          <a:bodyPr wrap="none" rtlCol="0">
            <a:spAutoFit/>
          </a:bodyPr>
          <a:lstStyle/>
          <a:p>
            <a:pPr algn="ctr"/>
            <a:r>
              <a:rPr lang="en-US" dirty="0" smtClean="0"/>
              <a:t>Evaluation module of</a:t>
            </a:r>
          </a:p>
          <a:p>
            <a:pPr algn="ctr"/>
            <a:r>
              <a:rPr lang="en-US" dirty="0" smtClean="0"/>
              <a:t>LDO to be tested</a:t>
            </a:r>
            <a:endParaRPr lang="en-US" dirty="0"/>
          </a:p>
        </p:txBody>
      </p:sp>
      <p:cxnSp>
        <p:nvCxnSpPr>
          <p:cNvPr id="10" name="Straight Arrow Connector 9"/>
          <p:cNvCxnSpPr>
            <a:stCxn id="9" idx="0"/>
          </p:cNvCxnSpPr>
          <p:nvPr/>
        </p:nvCxnSpPr>
        <p:spPr>
          <a:xfrm flipV="1">
            <a:off x="3919050" y="3764280"/>
            <a:ext cx="150030" cy="15033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62575" y="4324699"/>
            <a:ext cx="1646605" cy="646331"/>
          </a:xfrm>
          <a:prstGeom prst="rect">
            <a:avLst/>
          </a:prstGeom>
          <a:noFill/>
        </p:spPr>
        <p:txBody>
          <a:bodyPr wrap="none" rtlCol="0">
            <a:spAutoFit/>
          </a:bodyPr>
          <a:lstStyle/>
          <a:p>
            <a:pPr algn="ctr"/>
            <a:r>
              <a:rPr lang="en-US" dirty="0" smtClean="0"/>
              <a:t>Used to block </a:t>
            </a:r>
          </a:p>
          <a:p>
            <a:pPr algn="ctr"/>
            <a:r>
              <a:rPr lang="en-US" dirty="0" smtClean="0"/>
              <a:t>DC voltage</a:t>
            </a:r>
            <a:endParaRPr lang="en-US" dirty="0"/>
          </a:p>
        </p:txBody>
      </p:sp>
      <p:cxnSp>
        <p:nvCxnSpPr>
          <p:cNvPr id="12" name="Straight Arrow Connector 11"/>
          <p:cNvCxnSpPr>
            <a:stCxn id="11" idx="0"/>
          </p:cNvCxnSpPr>
          <p:nvPr/>
        </p:nvCxnSpPr>
        <p:spPr>
          <a:xfrm flipH="1" flipV="1">
            <a:off x="5114925" y="3686175"/>
            <a:ext cx="70953" cy="6385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33768" y="5277199"/>
            <a:ext cx="2634054" cy="923330"/>
          </a:xfrm>
          <a:prstGeom prst="rect">
            <a:avLst/>
          </a:prstGeom>
          <a:noFill/>
        </p:spPr>
        <p:txBody>
          <a:bodyPr wrap="none" rtlCol="0">
            <a:spAutoFit/>
          </a:bodyPr>
          <a:lstStyle/>
          <a:p>
            <a:pPr algn="ctr"/>
            <a:r>
              <a:rPr lang="en-US" b="1" i="1" dirty="0" smtClean="0"/>
              <a:t>OPTIONAL</a:t>
            </a:r>
          </a:p>
          <a:p>
            <a:pPr algn="ctr"/>
            <a:r>
              <a:rPr lang="en-US" dirty="0" smtClean="0"/>
              <a:t>Amplifier used for </a:t>
            </a:r>
          </a:p>
          <a:p>
            <a:pPr algn="ctr"/>
            <a:r>
              <a:rPr lang="en-US" dirty="0" smtClean="0"/>
              <a:t>gaining up small signals</a:t>
            </a:r>
            <a:endParaRPr lang="en-US" dirty="0"/>
          </a:p>
        </p:txBody>
      </p:sp>
      <p:cxnSp>
        <p:nvCxnSpPr>
          <p:cNvPr id="14" name="Straight Arrow Connector 13"/>
          <p:cNvCxnSpPr>
            <a:stCxn id="13" idx="0"/>
          </p:cNvCxnSpPr>
          <p:nvPr/>
        </p:nvCxnSpPr>
        <p:spPr>
          <a:xfrm flipH="1" flipV="1">
            <a:off x="6422571" y="3701143"/>
            <a:ext cx="928224" cy="15760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Noise Measurement Block Diagram</a:t>
            </a:r>
          </a:p>
        </p:txBody>
      </p:sp>
      <p:sp>
        <p:nvSpPr>
          <p:cNvPr id="3086" name="Rectangle 1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1" y="1883192"/>
            <a:ext cx="9029076" cy="2185987"/>
          </a:xfrm>
          <a:prstGeom prst="rect">
            <a:avLst/>
          </a:prstGeom>
          <a:noFill/>
          <a:ln w="9525">
            <a:noFill/>
            <a:miter lim="800000"/>
            <a:headEnd/>
            <a:tailEnd/>
          </a:ln>
        </p:spPr>
      </p:pic>
      <p:sp>
        <p:nvSpPr>
          <p:cNvPr id="31" name="TextBox 30"/>
          <p:cNvSpPr txBox="1"/>
          <p:nvPr/>
        </p:nvSpPr>
        <p:spPr>
          <a:xfrm>
            <a:off x="191394" y="5271218"/>
            <a:ext cx="2018501" cy="646331"/>
          </a:xfrm>
          <a:prstGeom prst="rect">
            <a:avLst/>
          </a:prstGeom>
          <a:noFill/>
        </p:spPr>
        <p:txBody>
          <a:bodyPr wrap="none" rtlCol="0">
            <a:spAutoFit/>
          </a:bodyPr>
          <a:lstStyle/>
          <a:p>
            <a:pPr algn="ctr"/>
            <a:r>
              <a:rPr lang="en-US" dirty="0" smtClean="0"/>
              <a:t>Bench top supply </a:t>
            </a:r>
          </a:p>
          <a:p>
            <a:pPr algn="ctr"/>
            <a:r>
              <a:rPr lang="en-US" dirty="0" smtClean="0"/>
              <a:t>or battery</a:t>
            </a:r>
            <a:endParaRPr lang="en-US" dirty="0"/>
          </a:p>
        </p:txBody>
      </p:sp>
      <p:cxnSp>
        <p:nvCxnSpPr>
          <p:cNvPr id="6" name="Straight Arrow Connector 5"/>
          <p:cNvCxnSpPr>
            <a:stCxn id="31" idx="0"/>
          </p:cNvCxnSpPr>
          <p:nvPr/>
        </p:nvCxnSpPr>
        <p:spPr>
          <a:xfrm flipH="1" flipV="1">
            <a:off x="762000" y="4000500"/>
            <a:ext cx="438645" cy="12707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24703" y="1128065"/>
            <a:ext cx="2736647" cy="923330"/>
          </a:xfrm>
          <a:prstGeom prst="rect">
            <a:avLst/>
          </a:prstGeom>
          <a:noFill/>
        </p:spPr>
        <p:txBody>
          <a:bodyPr wrap="none" rtlCol="0">
            <a:spAutoFit/>
          </a:bodyPr>
          <a:lstStyle/>
          <a:p>
            <a:pPr algn="ctr"/>
            <a:r>
              <a:rPr lang="en-US" b="1" i="1" dirty="0" smtClean="0"/>
              <a:t>OPTIONAL</a:t>
            </a:r>
          </a:p>
          <a:p>
            <a:pPr algn="ctr"/>
            <a:r>
              <a:rPr lang="en-US" dirty="0" smtClean="0"/>
              <a:t>Some sort of filter used </a:t>
            </a:r>
          </a:p>
          <a:p>
            <a:pPr algn="ctr"/>
            <a:r>
              <a:rPr lang="en-US" dirty="0" smtClean="0"/>
              <a:t>to clean up power supply</a:t>
            </a:r>
            <a:endParaRPr lang="en-US" dirty="0"/>
          </a:p>
        </p:txBody>
      </p:sp>
      <p:cxnSp>
        <p:nvCxnSpPr>
          <p:cNvPr id="16" name="Straight Arrow Connector 15"/>
          <p:cNvCxnSpPr>
            <a:stCxn id="15" idx="2"/>
          </p:cNvCxnSpPr>
          <p:nvPr/>
        </p:nvCxnSpPr>
        <p:spPr>
          <a:xfrm>
            <a:off x="2193027" y="2051395"/>
            <a:ext cx="231196" cy="7449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49498" y="5267674"/>
            <a:ext cx="2339103" cy="646331"/>
          </a:xfrm>
          <a:prstGeom prst="rect">
            <a:avLst/>
          </a:prstGeom>
          <a:noFill/>
        </p:spPr>
        <p:txBody>
          <a:bodyPr wrap="none" rtlCol="0">
            <a:spAutoFit/>
          </a:bodyPr>
          <a:lstStyle/>
          <a:p>
            <a:pPr algn="ctr"/>
            <a:r>
              <a:rPr lang="en-US" dirty="0" smtClean="0"/>
              <a:t>Evaluation module of</a:t>
            </a:r>
          </a:p>
          <a:p>
            <a:pPr algn="ctr"/>
            <a:r>
              <a:rPr lang="en-US" dirty="0" smtClean="0"/>
              <a:t>LDO to be tested</a:t>
            </a:r>
            <a:endParaRPr lang="en-US" dirty="0"/>
          </a:p>
        </p:txBody>
      </p:sp>
      <p:cxnSp>
        <p:nvCxnSpPr>
          <p:cNvPr id="10" name="Straight Arrow Connector 9"/>
          <p:cNvCxnSpPr>
            <a:stCxn id="9" idx="0"/>
          </p:cNvCxnSpPr>
          <p:nvPr/>
        </p:nvCxnSpPr>
        <p:spPr>
          <a:xfrm flipV="1">
            <a:off x="3919050" y="3764280"/>
            <a:ext cx="150030" cy="15033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62575" y="4324699"/>
            <a:ext cx="1646605" cy="646331"/>
          </a:xfrm>
          <a:prstGeom prst="rect">
            <a:avLst/>
          </a:prstGeom>
          <a:noFill/>
        </p:spPr>
        <p:txBody>
          <a:bodyPr wrap="none" rtlCol="0">
            <a:spAutoFit/>
          </a:bodyPr>
          <a:lstStyle/>
          <a:p>
            <a:pPr algn="ctr"/>
            <a:r>
              <a:rPr lang="en-US" dirty="0" smtClean="0"/>
              <a:t>Used to block </a:t>
            </a:r>
          </a:p>
          <a:p>
            <a:pPr algn="ctr"/>
            <a:r>
              <a:rPr lang="en-US" dirty="0" smtClean="0"/>
              <a:t>DC voltage</a:t>
            </a:r>
            <a:endParaRPr lang="en-US" dirty="0"/>
          </a:p>
        </p:txBody>
      </p:sp>
      <p:cxnSp>
        <p:nvCxnSpPr>
          <p:cNvPr id="12" name="Straight Arrow Connector 11"/>
          <p:cNvCxnSpPr>
            <a:stCxn id="11" idx="0"/>
          </p:cNvCxnSpPr>
          <p:nvPr/>
        </p:nvCxnSpPr>
        <p:spPr>
          <a:xfrm flipH="1" flipV="1">
            <a:off x="5114925" y="3686175"/>
            <a:ext cx="70953" cy="6385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33768" y="5277199"/>
            <a:ext cx="2634054" cy="923330"/>
          </a:xfrm>
          <a:prstGeom prst="rect">
            <a:avLst/>
          </a:prstGeom>
          <a:noFill/>
        </p:spPr>
        <p:txBody>
          <a:bodyPr wrap="none" rtlCol="0">
            <a:spAutoFit/>
          </a:bodyPr>
          <a:lstStyle/>
          <a:p>
            <a:pPr algn="ctr"/>
            <a:r>
              <a:rPr lang="en-US" b="1" i="1" dirty="0" smtClean="0"/>
              <a:t>OPTIONAL</a:t>
            </a:r>
          </a:p>
          <a:p>
            <a:pPr algn="ctr"/>
            <a:r>
              <a:rPr lang="en-US" dirty="0" smtClean="0"/>
              <a:t>Amplifier used for </a:t>
            </a:r>
          </a:p>
          <a:p>
            <a:pPr algn="ctr"/>
            <a:r>
              <a:rPr lang="en-US" dirty="0" smtClean="0"/>
              <a:t>gaining up small signals</a:t>
            </a:r>
            <a:endParaRPr lang="en-US" dirty="0"/>
          </a:p>
        </p:txBody>
      </p:sp>
      <p:cxnSp>
        <p:nvCxnSpPr>
          <p:cNvPr id="14" name="Straight Arrow Connector 13"/>
          <p:cNvCxnSpPr>
            <a:stCxn id="13" idx="0"/>
          </p:cNvCxnSpPr>
          <p:nvPr/>
        </p:nvCxnSpPr>
        <p:spPr>
          <a:xfrm flipH="1" flipV="1">
            <a:off x="6422571" y="3701143"/>
            <a:ext cx="928224" cy="15760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68687" y="1140314"/>
            <a:ext cx="2872458" cy="369332"/>
          </a:xfrm>
          <a:prstGeom prst="rect">
            <a:avLst/>
          </a:prstGeom>
          <a:noFill/>
        </p:spPr>
        <p:txBody>
          <a:bodyPr wrap="square" rtlCol="0">
            <a:spAutoFit/>
          </a:bodyPr>
          <a:lstStyle/>
          <a:p>
            <a:pPr algn="ctr"/>
            <a:r>
              <a:rPr lang="en-US" dirty="0" smtClean="0"/>
              <a:t>Bench top equipment</a:t>
            </a:r>
            <a:endParaRPr lang="en-US" dirty="0"/>
          </a:p>
        </p:txBody>
      </p:sp>
      <p:cxnSp>
        <p:nvCxnSpPr>
          <p:cNvPr id="18" name="Straight Arrow Connector 17"/>
          <p:cNvCxnSpPr>
            <a:stCxn id="17" idx="2"/>
          </p:cNvCxnSpPr>
          <p:nvPr/>
        </p:nvCxnSpPr>
        <p:spPr>
          <a:xfrm>
            <a:off x="6704916" y="1509646"/>
            <a:ext cx="882427" cy="103761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Supplies &amp; Filtering</a:t>
            </a:r>
            <a:endParaRPr lang="en-US" dirty="0"/>
          </a:p>
        </p:txBody>
      </p:sp>
      <p:sp>
        <p:nvSpPr>
          <p:cNvPr id="3" name="Content Placeholder 2"/>
          <p:cNvSpPr>
            <a:spLocks noGrp="1"/>
          </p:cNvSpPr>
          <p:nvPr>
            <p:ph idx="1"/>
          </p:nvPr>
        </p:nvSpPr>
        <p:spPr/>
        <p:txBody>
          <a:bodyPr/>
          <a:lstStyle/>
          <a:p>
            <a:r>
              <a:rPr lang="en-US" sz="1800" dirty="0" smtClean="0"/>
              <a:t>Ideally the input power supply should be a battery to minimize the noise coming from the supply.</a:t>
            </a:r>
          </a:p>
          <a:p>
            <a:pPr lvl="1"/>
            <a:r>
              <a:rPr lang="en-US" sz="1600" dirty="0" smtClean="0"/>
              <a:t>Any noise on the input is attenuated by the power supply rejection ratio (PSRR) of the LDO but will still contribute to the output noise</a:t>
            </a:r>
          </a:p>
          <a:p>
            <a:pPr lvl="1"/>
            <a:r>
              <a:rPr lang="en-US" sz="1600" dirty="0" smtClean="0"/>
              <a:t>Batteries aren’t always feasible with high current measurements</a:t>
            </a:r>
          </a:p>
          <a:p>
            <a:r>
              <a:rPr lang="en-US" sz="1800" dirty="0" smtClean="0"/>
              <a:t>Typical bench top power supplies are very noisy with large spikes in the spectral noise plot at the line cycle (50Hz or 60Hz) and the switching frequency of the internal switching regulator</a:t>
            </a:r>
          </a:p>
          <a:p>
            <a:pPr lvl="1"/>
            <a:r>
              <a:rPr lang="en-US" sz="1600" dirty="0" smtClean="0"/>
              <a:t> You need to filter the input of the LDO being tested. </a:t>
            </a:r>
          </a:p>
          <a:p>
            <a:pPr lvl="2"/>
            <a:r>
              <a:rPr lang="en-US" sz="1600" dirty="0" smtClean="0"/>
              <a:t>Pi-filters are great for switching noise but these get rather large in order to filter out line frequency noise</a:t>
            </a:r>
          </a:p>
          <a:p>
            <a:pPr lvl="2"/>
            <a:r>
              <a:rPr lang="en-US" sz="1600" dirty="0" smtClean="0"/>
              <a:t>LDOs are great for line cycle noise, but some LDO’s don’t have enough PSRR at the switching frequency to adequately attenuate the noise coming from the power supply</a:t>
            </a:r>
          </a:p>
          <a:p>
            <a:pPr lvl="3"/>
            <a:r>
              <a:rPr lang="en-US" sz="1600" dirty="0" smtClean="0"/>
              <a:t>Make sure to select an LDO with a low output noise itself</a:t>
            </a:r>
          </a:p>
          <a:p>
            <a:pPr lvl="4"/>
            <a:r>
              <a:rPr lang="en-US" sz="1600" dirty="0" smtClean="0">
                <a:hlinkClick r:id="rId2"/>
              </a:rPr>
              <a:t>TPS7A8300</a:t>
            </a:r>
            <a:r>
              <a:rPr lang="en-US" sz="1600" dirty="0" smtClean="0"/>
              <a:t> or the  </a:t>
            </a:r>
            <a:r>
              <a:rPr lang="en-US" sz="1600" dirty="0" smtClean="0">
                <a:hlinkClick r:id="rId3"/>
              </a:rPr>
              <a:t>TPS7A4700</a:t>
            </a:r>
            <a:r>
              <a:rPr lang="en-US" sz="1600" dirty="0" smtClean="0"/>
              <a:t> may be good options</a:t>
            </a:r>
          </a:p>
          <a:p>
            <a:pPr lvl="2"/>
            <a:r>
              <a:rPr lang="en-US" sz="1600" dirty="0" smtClean="0"/>
              <a:t>Or you can use a combination of a low noise LDO for the line cycle noise and a small pi-filter for the switching noise</a:t>
            </a:r>
          </a:p>
          <a:p>
            <a:pPr lvl="4">
              <a:buNone/>
            </a:pPr>
            <a:endParaRPr lang="en-US" dirty="0"/>
          </a:p>
        </p:txBody>
      </p:sp>
      <p:sp>
        <p:nvSpPr>
          <p:cNvPr id="4" name="Slide Number Placeholder 3"/>
          <p:cNvSpPr>
            <a:spLocks noGrp="1"/>
          </p:cNvSpPr>
          <p:nvPr>
            <p:ph type="sldNum" sz="quarter" idx="10"/>
          </p:nvPr>
        </p:nvSpPr>
        <p:spPr/>
        <p:txBody>
          <a:bodyPr/>
          <a:lstStyle/>
          <a:p>
            <a:pPr>
              <a:defRPr/>
            </a:pPr>
            <a:fld id="{C12D3C3B-9618-4825-AE6E-F60941796CCC}"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 Coupling Cap</a:t>
            </a:r>
            <a:endParaRPr lang="en-US" dirty="0"/>
          </a:p>
        </p:txBody>
      </p:sp>
      <p:sp>
        <p:nvSpPr>
          <p:cNvPr id="3" name="Content Placeholder 2"/>
          <p:cNvSpPr>
            <a:spLocks noGrp="1"/>
          </p:cNvSpPr>
          <p:nvPr>
            <p:ph idx="1"/>
          </p:nvPr>
        </p:nvSpPr>
        <p:spPr/>
        <p:txBody>
          <a:bodyPr/>
          <a:lstStyle/>
          <a:p>
            <a:r>
              <a:rPr lang="en-US" dirty="0" smtClean="0"/>
              <a:t>The AC coupling cap is a large capacitor used to block the DC signal from going to either the amplifier or the spectrum analyzer.</a:t>
            </a:r>
          </a:p>
          <a:p>
            <a:pPr lvl="1"/>
            <a:r>
              <a:rPr lang="en-US" dirty="0" smtClean="0"/>
              <a:t>Most spectrum analyzers have voltage or current limitations often requiring that pretty much only the AC signal is transmitted to the equipment</a:t>
            </a:r>
          </a:p>
          <a:p>
            <a:pPr lvl="1"/>
            <a:r>
              <a:rPr lang="en-US" dirty="0" smtClean="0"/>
              <a:t>The AC coupling cap should be sized such that the cutoff frequency is approximately an order of magnitude lower than the lowest frequency to be measured. </a:t>
            </a:r>
          </a:p>
          <a:p>
            <a:pPr lvl="1">
              <a:buNone/>
            </a:pPr>
            <a:endParaRPr lang="en-US" dirty="0" smtClean="0"/>
          </a:p>
        </p:txBody>
      </p:sp>
      <p:sp>
        <p:nvSpPr>
          <p:cNvPr id="4" name="Slide Number Placeholder 3"/>
          <p:cNvSpPr>
            <a:spLocks noGrp="1"/>
          </p:cNvSpPr>
          <p:nvPr>
            <p:ph type="sldNum" sz="quarter" idx="10"/>
          </p:nvPr>
        </p:nvSpPr>
        <p:spPr/>
        <p:txBody>
          <a:bodyPr/>
          <a:lstStyle/>
          <a:p>
            <a:pPr>
              <a:defRPr/>
            </a:pPr>
            <a:fld id="{C12D3C3B-9618-4825-AE6E-F60941796CCC}" type="slidenum">
              <a:rPr lang="en-US" smtClean="0"/>
              <a:pPr>
                <a:defRPr/>
              </a:pPr>
              <a:t>19</a:t>
            </a:fld>
            <a:endParaRPr lang="en-US"/>
          </a:p>
        </p:txBody>
      </p:sp>
      <p:pic>
        <p:nvPicPr>
          <p:cNvPr id="6148" name="Picture 4"/>
          <p:cNvPicPr>
            <a:picLocks noChangeAspect="1" noChangeArrowheads="1"/>
          </p:cNvPicPr>
          <p:nvPr/>
        </p:nvPicPr>
        <p:blipFill>
          <a:blip r:embed="rId2" cstate="print"/>
          <a:srcRect/>
          <a:stretch>
            <a:fillRect/>
          </a:stretch>
        </p:blipFill>
        <p:spPr bwMode="auto">
          <a:xfrm>
            <a:off x="1028948" y="3492291"/>
            <a:ext cx="7088778" cy="1982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Table of Contents</a:t>
            </a:r>
          </a:p>
        </p:txBody>
      </p:sp>
      <p:sp>
        <p:nvSpPr>
          <p:cNvPr id="11267" name="Rectangle 3"/>
          <p:cNvSpPr>
            <a:spLocks noGrp="1" noChangeArrowheads="1"/>
          </p:cNvSpPr>
          <p:nvPr>
            <p:ph idx="1"/>
          </p:nvPr>
        </p:nvSpPr>
        <p:spPr>
          <a:xfrm>
            <a:off x="333375" y="1047750"/>
            <a:ext cx="8467725" cy="4946650"/>
          </a:xfrm>
        </p:spPr>
        <p:txBody>
          <a:bodyPr/>
          <a:lstStyle/>
          <a:p>
            <a:r>
              <a:rPr lang="en-US" dirty="0" smtClean="0"/>
              <a:t>LDO Noise</a:t>
            </a:r>
          </a:p>
          <a:p>
            <a:pPr lvl="1"/>
            <a:r>
              <a:rPr lang="en-US" dirty="0" smtClean="0"/>
              <a:t>How to reduce noise from an LDO</a:t>
            </a:r>
          </a:p>
          <a:p>
            <a:r>
              <a:rPr lang="en-US" dirty="0" smtClean="0"/>
              <a:t>Noise Measurement</a:t>
            </a:r>
          </a:p>
          <a:p>
            <a:pPr lvl="1"/>
            <a:r>
              <a:rPr lang="en-US" dirty="0" smtClean="0"/>
              <a:t>Block Diagram</a:t>
            </a:r>
          </a:p>
          <a:p>
            <a:pPr lvl="1"/>
            <a:r>
              <a:rPr lang="en-US" dirty="0" smtClean="0"/>
              <a:t>Setting up a noise measurement</a:t>
            </a:r>
          </a:p>
          <a:p>
            <a:pPr lvl="1"/>
            <a:r>
              <a:rPr lang="en-US" dirty="0" smtClean="0"/>
              <a:t>Affects of the noise floor</a:t>
            </a:r>
          </a:p>
          <a:p>
            <a:r>
              <a:rPr lang="en-US" dirty="0" smtClean="0"/>
              <a:t>EVM Setup</a:t>
            </a:r>
          </a:p>
          <a:p>
            <a:r>
              <a:rPr lang="en-US" dirty="0" smtClean="0"/>
              <a:t>Analyzer Settings</a:t>
            </a:r>
          </a:p>
        </p:txBody>
      </p:sp>
      <p:sp>
        <p:nvSpPr>
          <p:cNvPr id="11268" name="Slide Number Placeholder 3"/>
          <p:cNvSpPr>
            <a:spLocks noGrp="1"/>
          </p:cNvSpPr>
          <p:nvPr>
            <p:ph type="sldNum" sz="quarter" idx="10"/>
          </p:nvPr>
        </p:nvSpPr>
        <p:spPr/>
        <p:txBody>
          <a:bodyPr/>
          <a:lstStyle/>
          <a:p>
            <a:pPr>
              <a:defRPr/>
            </a:pPr>
            <a:fld id="{D0A2760C-C5E3-4634-A7D5-9F11B78245A4}" type="slidenum">
              <a:rPr lang="en-US" smtClean="0"/>
              <a:pPr>
                <a:defRPr/>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Amplifier</a:t>
            </a:r>
            <a:endParaRPr lang="en-US" dirty="0"/>
          </a:p>
        </p:txBody>
      </p:sp>
      <p:sp>
        <p:nvSpPr>
          <p:cNvPr id="3" name="Content Placeholder 2"/>
          <p:cNvSpPr>
            <a:spLocks noGrp="1"/>
          </p:cNvSpPr>
          <p:nvPr>
            <p:ph idx="1"/>
          </p:nvPr>
        </p:nvSpPr>
        <p:spPr/>
        <p:txBody>
          <a:bodyPr/>
          <a:lstStyle/>
          <a:p>
            <a:r>
              <a:rPr lang="en-US" dirty="0" smtClean="0"/>
              <a:t>For low noise LDOs where the noise of the LDO approaches the noise floor of the spectrum analyzer an amplifier can be used to effectively increase the resolution of the spectrum analyzer</a:t>
            </a:r>
          </a:p>
          <a:p>
            <a:pPr lvl="1"/>
            <a:r>
              <a:rPr lang="en-US" dirty="0" smtClean="0"/>
              <a:t>This amplifier should be low noise as its input-referred noise will be gained up by the closed loop gain of the circuit. </a:t>
            </a:r>
          </a:p>
          <a:p>
            <a:pPr lvl="1"/>
            <a:r>
              <a:rPr lang="en-US" dirty="0" smtClean="0"/>
              <a:t>You will need to select an amplifier with a gain bandwidth product that is suitable to your frequency range and the amount of gain required. </a:t>
            </a:r>
          </a:p>
          <a:p>
            <a:pPr lvl="1"/>
            <a:r>
              <a:rPr lang="en-US" b="1" dirty="0" smtClean="0"/>
              <a:t>The power rails of the amplifier will also need to be filtered </a:t>
            </a:r>
            <a:r>
              <a:rPr lang="en-US" dirty="0" smtClean="0"/>
              <a:t>otherwise the power supply noise will go straight to the output of the amplifier attenuated only by the PSRR of the amplifier. </a:t>
            </a:r>
          </a:p>
          <a:p>
            <a:r>
              <a:rPr lang="en-US" dirty="0" smtClean="0"/>
              <a:t>If the output noise of the LDO is only slightly higher than the noise floor and you don’t use an amplifier the noise floor will significantly increase the measured value of the LDO noise. </a:t>
            </a:r>
          </a:p>
          <a:p>
            <a:pPr lvl="2"/>
            <a:endParaRPr lang="en-US" dirty="0" smtClean="0"/>
          </a:p>
          <a:p>
            <a:pPr lvl="2"/>
            <a:endParaRPr lang="en-US" dirty="0"/>
          </a:p>
        </p:txBody>
      </p:sp>
      <p:sp>
        <p:nvSpPr>
          <p:cNvPr id="4" name="Slide Number Placeholder 3"/>
          <p:cNvSpPr>
            <a:spLocks noGrp="1"/>
          </p:cNvSpPr>
          <p:nvPr>
            <p:ph type="sldNum" sz="quarter" idx="10"/>
          </p:nvPr>
        </p:nvSpPr>
        <p:spPr/>
        <p:txBody>
          <a:bodyPr/>
          <a:lstStyle/>
          <a:p>
            <a:pPr>
              <a:defRPr/>
            </a:pPr>
            <a:fld id="{C12D3C3B-9618-4825-AE6E-F60941796CCC}"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Floor’s Affects on Measurements</a:t>
            </a:r>
            <a:endParaRPr lang="en-US" dirty="0"/>
          </a:p>
        </p:txBody>
      </p:sp>
      <p:sp>
        <p:nvSpPr>
          <p:cNvPr id="3" name="Content Placeholder 2"/>
          <p:cNvSpPr>
            <a:spLocks noGrp="1"/>
          </p:cNvSpPr>
          <p:nvPr>
            <p:ph idx="1"/>
          </p:nvPr>
        </p:nvSpPr>
        <p:spPr>
          <a:xfrm>
            <a:off x="333376" y="1048468"/>
            <a:ext cx="8467725" cy="1703199"/>
          </a:xfrm>
        </p:spPr>
        <p:txBody>
          <a:bodyPr/>
          <a:lstStyle/>
          <a:p>
            <a:pPr marL="227013" lvl="2" indent="-227013">
              <a:spcBef>
                <a:spcPts val="800"/>
              </a:spcBef>
            </a:pPr>
            <a:r>
              <a:rPr lang="en-US" sz="1500" b="1" dirty="0" smtClean="0"/>
              <a:t>A general rule of thumb is that the noise density of the measured device should be ten times larger than the effective noise floor of the test setup. </a:t>
            </a:r>
          </a:p>
          <a:p>
            <a:pPr marL="574676" lvl="3" indent="-227013">
              <a:spcBef>
                <a:spcPts val="800"/>
              </a:spcBef>
            </a:pPr>
            <a:r>
              <a:rPr lang="en-US" sz="1500" b="1" dirty="0" smtClean="0"/>
              <a:t>This will keep the contribution of the noise floor to your measurement below 0.5%.</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21</a:t>
            </a:fld>
            <a:endParaRPr lang="en-US"/>
          </a:p>
        </p:txBody>
      </p:sp>
      <p:sp>
        <p:nvSpPr>
          <p:cNvPr id="2052" name="Rectangle 4"/>
          <p:cNvSpPr>
            <a:spLocks noChangeArrowheads="1"/>
          </p:cNvSpPr>
          <p:nvPr/>
        </p:nvSpPr>
        <p:spPr bwMode="auto">
          <a:xfrm>
            <a:off x="0" y="693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762000" y="535001"/>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2"/>
          <p:cNvSpPr txBox="1">
            <a:spLocks/>
          </p:cNvSpPr>
          <p:nvPr/>
        </p:nvSpPr>
        <p:spPr bwMode="auto">
          <a:xfrm>
            <a:off x="341313" y="4779694"/>
            <a:ext cx="8467725" cy="141816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227013" marR="0" lvl="2" indent="-227013" algn="l" defTabSz="914400" rtl="0" eaLnBrk="0" fontAlgn="base" latinLnBrk="0" hangingPunct="0">
              <a:lnSpc>
                <a:spcPct val="100000"/>
              </a:lnSpc>
              <a:spcBef>
                <a:spcPts val="800"/>
              </a:spcBef>
              <a:spcAft>
                <a:spcPct val="0"/>
              </a:spcAft>
              <a:buClrTx/>
              <a:buSzTx/>
              <a:buFontTx/>
              <a:buChar char="•"/>
              <a:tabLst/>
              <a:defRPr/>
            </a:pPr>
            <a:r>
              <a:rPr kumimoji="0" lang="en-US" sz="1500" b="1" i="0" u="none" strike="noStrike" kern="0" cap="none" spc="0" normalizeH="0" baseline="0" noProof="0" dirty="0" smtClean="0">
                <a:ln>
                  <a:noFill/>
                </a:ln>
                <a:solidFill>
                  <a:schemeClr val="tx1"/>
                </a:solidFill>
                <a:effectLst/>
                <a:uLnTx/>
                <a:uFillTx/>
                <a:latin typeface="+mn-lt"/>
              </a:rPr>
              <a:t>Where:</a:t>
            </a:r>
          </a:p>
          <a:p>
            <a:pPr marL="684213" lvl="3" indent="-227013" eaLnBrk="0" hangingPunct="0">
              <a:spcBef>
                <a:spcPts val="800"/>
              </a:spcBef>
              <a:buFontTx/>
              <a:buChar char="•"/>
            </a:pPr>
            <a:r>
              <a:rPr kumimoji="0" lang="en-US" sz="1500" b="1" i="0" u="none" strike="noStrike" kern="0" cap="none" spc="0" normalizeH="0" baseline="0" noProof="0" dirty="0" smtClean="0">
                <a:ln>
                  <a:noFill/>
                </a:ln>
                <a:solidFill>
                  <a:schemeClr val="tx1"/>
                </a:solidFill>
                <a:effectLst/>
                <a:uLnTx/>
                <a:uFillTx/>
                <a:latin typeface="+mn-lt"/>
              </a:rPr>
              <a:t> N</a:t>
            </a:r>
            <a:r>
              <a:rPr lang="en-US" sz="1500" b="1" kern="0" baseline="-25000" noProof="0" dirty="0" smtClean="0">
                <a:latin typeface="+mn-lt"/>
              </a:rPr>
              <a:t>DUT </a:t>
            </a:r>
            <a:r>
              <a:rPr lang="en-US" sz="1500" b="1" kern="0" noProof="0" dirty="0" smtClean="0">
                <a:latin typeface="+mn-lt"/>
              </a:rPr>
              <a:t>is the noise density of the LDO</a:t>
            </a:r>
          </a:p>
          <a:p>
            <a:pPr marL="684213" lvl="3" indent="-227013" eaLnBrk="0" hangingPunct="0">
              <a:spcBef>
                <a:spcPts val="800"/>
              </a:spcBef>
              <a:buFontTx/>
              <a:buChar char="•"/>
            </a:pPr>
            <a:r>
              <a:rPr lang="en-US" sz="1500" b="1" kern="0" dirty="0" smtClean="0"/>
              <a:t>N</a:t>
            </a:r>
            <a:r>
              <a:rPr lang="en-US" sz="1500" b="1" kern="0" baseline="-25000" dirty="0" smtClean="0"/>
              <a:t>NF </a:t>
            </a:r>
            <a:r>
              <a:rPr lang="en-US" sz="1500" b="1" kern="0" dirty="0" smtClean="0"/>
              <a:t>is the noise density test setups noise floor</a:t>
            </a:r>
          </a:p>
          <a:p>
            <a:pPr marL="684213" lvl="3" indent="-227013" eaLnBrk="0" hangingPunct="0">
              <a:spcBef>
                <a:spcPts val="800"/>
              </a:spcBef>
              <a:buFontTx/>
              <a:buChar char="•"/>
            </a:pPr>
            <a:r>
              <a:rPr lang="en-US" sz="1500" b="1" kern="0" dirty="0" smtClean="0">
                <a:latin typeface="+mn-lt"/>
              </a:rPr>
              <a:t>x is the ratio of </a:t>
            </a:r>
            <a:r>
              <a:rPr lang="en-US" sz="1500" b="1" kern="0" dirty="0" smtClean="0"/>
              <a:t>N</a:t>
            </a:r>
            <a:r>
              <a:rPr lang="en-US" sz="1500" b="1" kern="0" baseline="-25000" dirty="0" smtClean="0"/>
              <a:t>DUT</a:t>
            </a:r>
            <a:r>
              <a:rPr lang="en-US" sz="1500" b="1" kern="0" dirty="0" smtClean="0"/>
              <a:t>/ N</a:t>
            </a:r>
            <a:r>
              <a:rPr lang="en-US" sz="1500" b="1" kern="0" baseline="-25000" dirty="0" smtClean="0"/>
              <a:t>NF</a:t>
            </a:r>
            <a:endParaRPr kumimoji="0" lang="en-US" sz="1500" b="1"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4099" name="Object 3"/>
          <p:cNvGraphicFramePr>
            <a:graphicFrameLocks noChangeAspect="1"/>
          </p:cNvGraphicFramePr>
          <p:nvPr/>
        </p:nvGraphicFramePr>
        <p:xfrm>
          <a:off x="-478988" y="2414588"/>
          <a:ext cx="9496425" cy="2298700"/>
        </p:xfrm>
        <a:graphic>
          <a:graphicData uri="http://schemas.openxmlformats.org/presentationml/2006/ole">
            <mc:AlternateContent xmlns:mc="http://schemas.openxmlformats.org/markup-compatibility/2006">
              <mc:Choice xmlns:v="urn:schemas-microsoft-com:vml" Requires="v">
                <p:oleObj spid="_x0000_s4100" name="Document" r:id="rId4" imgW="10443632" imgH="2523595" progId="Word.Document.12">
                  <p:embed/>
                </p:oleObj>
              </mc:Choice>
              <mc:Fallback>
                <p:oleObj name="Document" r:id="rId4" imgW="10443632" imgH="2523595" progId="Word.Documen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988" y="2414588"/>
                        <a:ext cx="9496425"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Shielding</a:t>
            </a:r>
            <a:endParaRPr lang="en-US" dirty="0"/>
          </a:p>
        </p:txBody>
      </p:sp>
      <p:sp>
        <p:nvSpPr>
          <p:cNvPr id="3" name="Content Placeholder 2"/>
          <p:cNvSpPr>
            <a:spLocks noGrp="1"/>
          </p:cNvSpPr>
          <p:nvPr>
            <p:ph idx="1"/>
          </p:nvPr>
        </p:nvSpPr>
        <p:spPr/>
        <p:txBody>
          <a:bodyPr/>
          <a:lstStyle/>
          <a:p>
            <a:r>
              <a:rPr lang="en-US" dirty="0" smtClean="0"/>
              <a:t>It is important to place the test equipment inside a grounded copper box and use shielded cables whenever possible. </a:t>
            </a:r>
          </a:p>
          <a:p>
            <a:pPr lvl="1"/>
            <a:r>
              <a:rPr lang="en-US" dirty="0" smtClean="0"/>
              <a:t>The wires connecting to the positive and negative terminals of the power supply create large inductive loops which are susceptible to picking up environmental noise. </a:t>
            </a:r>
          </a:p>
          <a:p>
            <a:pPr lvl="1"/>
            <a:r>
              <a:rPr lang="en-US" dirty="0" smtClean="0"/>
              <a:t>It is important to use BNC or SMA connectors whenever feasible</a:t>
            </a:r>
          </a:p>
          <a:p>
            <a:pPr lvl="1"/>
            <a:r>
              <a:rPr lang="en-US" dirty="0" smtClean="0"/>
              <a:t>If shielded cables are not available keep the wires as short as possible and twist the positive and negative wires together to minimize the inductive loop</a:t>
            </a:r>
          </a:p>
          <a:p>
            <a:pPr lvl="1"/>
            <a:endParaRPr lang="en-US" dirty="0" smtClean="0"/>
          </a:p>
        </p:txBody>
      </p:sp>
      <p:sp>
        <p:nvSpPr>
          <p:cNvPr id="4" name="Slide Number Placeholder 3"/>
          <p:cNvSpPr>
            <a:spLocks noGrp="1"/>
          </p:cNvSpPr>
          <p:nvPr>
            <p:ph type="sldNum" sz="quarter" idx="10"/>
          </p:nvPr>
        </p:nvSpPr>
        <p:spPr/>
        <p:txBody>
          <a:bodyPr/>
          <a:lstStyle/>
          <a:p>
            <a:pPr>
              <a:defRPr/>
            </a:pPr>
            <a:fld id="{C12D3C3B-9618-4825-AE6E-F60941796CCC}"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Shielding</a:t>
            </a:r>
            <a:endParaRPr lang="en-US" dirty="0"/>
          </a:p>
        </p:txBody>
      </p:sp>
      <p:sp>
        <p:nvSpPr>
          <p:cNvPr id="4" name="Slide Number Placeholder 3"/>
          <p:cNvSpPr>
            <a:spLocks noGrp="1"/>
          </p:cNvSpPr>
          <p:nvPr>
            <p:ph type="sldNum" sz="quarter" idx="10"/>
          </p:nvPr>
        </p:nvSpPr>
        <p:spPr/>
        <p:txBody>
          <a:bodyPr/>
          <a:lstStyle/>
          <a:p>
            <a:pPr>
              <a:defRPr/>
            </a:pPr>
            <a:fld id="{C12D3C3B-9618-4825-AE6E-F60941796CCC}" type="slidenum">
              <a:rPr lang="en-US" smtClean="0"/>
              <a:pPr>
                <a:defRPr/>
              </a:pPr>
              <a:t>23</a:t>
            </a:fld>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1258279" y="1047750"/>
            <a:ext cx="6617916" cy="494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EVM/Board Setup</a:t>
            </a:r>
            <a:endParaRPr lang="en-US" dirty="0"/>
          </a:p>
        </p:txBody>
      </p:sp>
      <p:sp>
        <p:nvSpPr>
          <p:cNvPr id="3" name="Content Placeholder 2"/>
          <p:cNvSpPr>
            <a:spLocks noGrp="1"/>
          </p:cNvSpPr>
          <p:nvPr>
            <p:ph idx="1"/>
          </p:nvPr>
        </p:nvSpPr>
        <p:spPr>
          <a:xfrm>
            <a:off x="333375" y="1015015"/>
            <a:ext cx="8467725" cy="4945932"/>
          </a:xfrm>
        </p:spPr>
        <p:txBody>
          <a:bodyPr/>
          <a:lstStyle/>
          <a:p>
            <a:r>
              <a:rPr lang="en-US" sz="1800" dirty="0" smtClean="0"/>
              <a:t>Use a resistive load</a:t>
            </a:r>
          </a:p>
          <a:p>
            <a:pPr lvl="1"/>
            <a:r>
              <a:rPr lang="en-US" sz="1600" dirty="0" smtClean="0"/>
              <a:t>Electronic loads will introduce their own noise to the measurement</a:t>
            </a:r>
          </a:p>
          <a:p>
            <a:pPr lvl="1"/>
            <a:r>
              <a:rPr lang="en-US" sz="1600" dirty="0" smtClean="0"/>
              <a:t>If using a small board for test purposes, ground the load as close to the negative terminal of the input supply on the board as possible.</a:t>
            </a:r>
          </a:p>
          <a:p>
            <a:pPr lvl="2"/>
            <a:r>
              <a:rPr lang="en-US" sz="1600" dirty="0" smtClean="0"/>
              <a:t>Helps avoid excessive noise on the ground plane of small boards</a:t>
            </a:r>
          </a:p>
          <a:p>
            <a:endParaRPr lang="en-US" sz="1800" dirty="0" smtClean="0"/>
          </a:p>
          <a:p>
            <a:endParaRPr lang="en-US" sz="1800" dirty="0" smtClean="0"/>
          </a:p>
          <a:p>
            <a:endParaRPr lang="en-US" sz="1800" dirty="0" smtClean="0"/>
          </a:p>
          <a:p>
            <a:endParaRPr lang="en-US" sz="1800" dirty="0" smtClean="0"/>
          </a:p>
          <a:p>
            <a:endParaRPr lang="en-US" sz="1800" dirty="0" smtClean="0"/>
          </a:p>
          <a:p>
            <a:pPr>
              <a:buNone/>
            </a:pPr>
            <a:endParaRPr lang="en-US" sz="1800" dirty="0" smtClean="0"/>
          </a:p>
          <a:p>
            <a:r>
              <a:rPr lang="en-US" sz="1800" dirty="0" smtClean="0"/>
              <a:t>Use SMA or BNC connections </a:t>
            </a:r>
          </a:p>
          <a:p>
            <a:pPr lvl="1"/>
            <a:r>
              <a:rPr lang="en-US" sz="1600" dirty="0" smtClean="0"/>
              <a:t>If the board does not come with any standard, you can usually solder an SMA connector across the LDO’s output cap. </a:t>
            </a:r>
          </a:p>
          <a:p>
            <a:pPr lvl="2"/>
            <a:r>
              <a:rPr lang="en-US" sz="1600" dirty="0" smtClean="0">
                <a:solidFill>
                  <a:srgbClr val="FF0000"/>
                </a:solidFill>
              </a:rPr>
              <a:t>Beware this is a fragile arrangement and may rip the cap and its pads off the test board. </a:t>
            </a:r>
          </a:p>
        </p:txBody>
      </p:sp>
      <p:sp>
        <p:nvSpPr>
          <p:cNvPr id="4" name="Slide Number Placeholder 3"/>
          <p:cNvSpPr>
            <a:spLocks noGrp="1"/>
          </p:cNvSpPr>
          <p:nvPr>
            <p:ph type="sldNum" sz="quarter" idx="10"/>
          </p:nvPr>
        </p:nvSpPr>
        <p:spPr/>
        <p:txBody>
          <a:bodyPr/>
          <a:lstStyle/>
          <a:p>
            <a:pPr>
              <a:defRPr/>
            </a:pPr>
            <a:fld id="{C12D3C3B-9618-4825-AE6E-F60941796CCC}" type="slidenum">
              <a:rPr lang="en-US" smtClean="0"/>
              <a:pPr>
                <a:defRPr/>
              </a:pPr>
              <a:t>24</a:t>
            </a:fld>
            <a:endParaRPr lang="en-US"/>
          </a:p>
        </p:txBody>
      </p:sp>
      <p:pic>
        <p:nvPicPr>
          <p:cNvPr id="9219" name="Picture 3"/>
          <p:cNvPicPr>
            <a:picLocks noChangeAspect="1" noChangeArrowheads="1"/>
          </p:cNvPicPr>
          <p:nvPr/>
        </p:nvPicPr>
        <p:blipFill>
          <a:blip r:embed="rId2" cstate="print"/>
          <a:srcRect/>
          <a:stretch>
            <a:fillRect/>
          </a:stretch>
        </p:blipFill>
        <p:spPr bwMode="auto">
          <a:xfrm>
            <a:off x="2631687" y="2520176"/>
            <a:ext cx="3855462" cy="22280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Analyzer Settings</a:t>
            </a:r>
            <a:endParaRPr lang="en-US" dirty="0"/>
          </a:p>
        </p:txBody>
      </p:sp>
      <p:sp>
        <p:nvSpPr>
          <p:cNvPr id="3" name="Content Placeholder 2"/>
          <p:cNvSpPr>
            <a:spLocks noGrp="1"/>
          </p:cNvSpPr>
          <p:nvPr>
            <p:ph idx="1"/>
          </p:nvPr>
        </p:nvSpPr>
        <p:spPr/>
        <p:txBody>
          <a:bodyPr/>
          <a:lstStyle/>
          <a:p>
            <a:r>
              <a:rPr lang="en-US" sz="1800" dirty="0" smtClean="0"/>
              <a:t>The resolution bandwidth sets the width of the bandpass filter on the input and should be at least an order of magnitude smaller than the frequency you are measuring</a:t>
            </a:r>
          </a:p>
          <a:p>
            <a:pPr lvl="1"/>
            <a:r>
              <a:rPr lang="en-US" sz="1600" dirty="0" smtClean="0"/>
              <a:t>However, the lower the resolution bandwidth the longer the measurement will take.</a:t>
            </a:r>
          </a:p>
          <a:p>
            <a:pPr lvl="2"/>
            <a:r>
              <a:rPr lang="en-US" sz="1600" dirty="0" smtClean="0"/>
              <a:t>Some analyzers have an Auto feature which will automatically increase the resolution bandwidth as the measured frequency increases. This can decrease test time significantly</a:t>
            </a:r>
          </a:p>
          <a:p>
            <a:r>
              <a:rPr lang="en-US" sz="1800" dirty="0" smtClean="0"/>
              <a:t>Due to the inherent fluctuations in the output noise’s magnitude it is important to average several sweeps to get a clear picture of the output noise.</a:t>
            </a:r>
          </a:p>
          <a:p>
            <a:pPr lvl="1"/>
            <a:r>
              <a:rPr lang="en-US" sz="1600" dirty="0" smtClean="0"/>
              <a:t>We typically use between 25 and 50 averages when we make noise measurements. </a:t>
            </a:r>
          </a:p>
          <a:p>
            <a:r>
              <a:rPr lang="en-US" sz="1800" dirty="0" smtClean="0"/>
              <a:t>If your spectrum analyzer is capable of it, set the sweep type to logarithmic sweep</a:t>
            </a:r>
          </a:p>
          <a:p>
            <a:pPr lvl="1"/>
            <a:r>
              <a:rPr lang="en-US" sz="1600" dirty="0" smtClean="0"/>
              <a:t>This will keep the step sizes reasonable as it sweeps across large frequency ranges</a:t>
            </a:r>
          </a:p>
          <a:p>
            <a:pPr lvl="1"/>
            <a:r>
              <a:rPr lang="en-US" sz="1600" dirty="0" smtClean="0"/>
              <a:t>If your analyzer can only do linear sweeps you may need to break up the measurement into several runs to ensure you have good step sizes across all your swept frequencies</a:t>
            </a:r>
          </a:p>
        </p:txBody>
      </p:sp>
      <p:sp>
        <p:nvSpPr>
          <p:cNvPr id="4" name="Slide Number Placeholder 3"/>
          <p:cNvSpPr>
            <a:spLocks noGrp="1"/>
          </p:cNvSpPr>
          <p:nvPr>
            <p:ph type="sldNum" sz="quarter" idx="10"/>
          </p:nvPr>
        </p:nvSpPr>
        <p:spPr/>
        <p:txBody>
          <a:bodyPr/>
          <a:lstStyle/>
          <a:p>
            <a:pPr>
              <a:defRPr/>
            </a:pPr>
            <a:fld id="{C12D3C3B-9618-4825-AE6E-F60941796CCC}"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Measure Noise White Paper</a:t>
            </a:r>
            <a:endParaRPr lang="en-US" dirty="0"/>
          </a:p>
        </p:txBody>
      </p:sp>
      <p:sp>
        <p:nvSpPr>
          <p:cNvPr id="3" name="Content Placeholder 2"/>
          <p:cNvSpPr>
            <a:spLocks noGrp="1"/>
          </p:cNvSpPr>
          <p:nvPr>
            <p:ph idx="1"/>
          </p:nvPr>
        </p:nvSpPr>
        <p:spPr/>
        <p:txBody>
          <a:bodyPr/>
          <a:lstStyle/>
          <a:p>
            <a:r>
              <a:rPr lang="en-US" sz="1600" dirty="0" smtClean="0"/>
              <a:t>You can go to </a:t>
            </a:r>
            <a:r>
              <a:rPr lang="en-US" sz="1600" dirty="0" smtClean="0">
                <a:hlinkClick r:id="rId2"/>
              </a:rPr>
              <a:t>http://www.ti.com/lit/wp/slyy076/slyy076.pdf</a:t>
            </a:r>
            <a:endParaRPr lang="en-US" sz="1600" dirty="0" smtClean="0"/>
          </a:p>
          <a:p>
            <a:r>
              <a:rPr lang="en-US" sz="1600" dirty="0" smtClean="0"/>
              <a:t>Or you can do a Google search for  “TI How to Measure LDO Noise” and it should be in the top 5 results</a:t>
            </a:r>
          </a:p>
          <a:p>
            <a:pPr lvl="1"/>
            <a:r>
              <a:rPr lang="en-US" sz="1400" dirty="0" smtClean="0"/>
              <a:t>If you add my first name (Kyle) to that search it should be the top result</a:t>
            </a:r>
          </a:p>
        </p:txBody>
      </p:sp>
      <p:sp>
        <p:nvSpPr>
          <p:cNvPr id="4" name="Slide Number Placeholder 3"/>
          <p:cNvSpPr>
            <a:spLocks noGrp="1"/>
          </p:cNvSpPr>
          <p:nvPr>
            <p:ph type="sldNum" sz="quarter" idx="10"/>
          </p:nvPr>
        </p:nvSpPr>
        <p:spPr/>
        <p:txBody>
          <a:bodyPr/>
          <a:lstStyle/>
          <a:p>
            <a:pPr>
              <a:defRPr/>
            </a:pPr>
            <a:fld id="{C12D3C3B-9618-4825-AE6E-F60941796CCC}"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print"/>
          <a:srcRect/>
          <a:stretch>
            <a:fillRect/>
          </a:stretch>
        </p:blipFill>
        <p:spPr bwMode="auto">
          <a:xfrm>
            <a:off x="5006899" y="992452"/>
            <a:ext cx="4137102" cy="2783538"/>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US" sz="4800" dirty="0" smtClean="0"/>
              <a:t>Questions?</a:t>
            </a:r>
            <a:endParaRPr lang="en-US" sz="4800" dirty="0"/>
          </a:p>
        </p:txBody>
      </p:sp>
      <p:sp>
        <p:nvSpPr>
          <p:cNvPr id="4" name="Slide Number Placeholder 3"/>
          <p:cNvSpPr>
            <a:spLocks noGrp="1"/>
          </p:cNvSpPr>
          <p:nvPr>
            <p:ph type="sldNum" sz="quarter" idx="10"/>
          </p:nvPr>
        </p:nvSpPr>
        <p:spPr/>
        <p:txBody>
          <a:bodyPr/>
          <a:lstStyle/>
          <a:p>
            <a:pPr>
              <a:defRPr/>
            </a:pPr>
            <a:fld id="{C12D3C3B-9618-4825-AE6E-F60941796CCC}" type="slidenum">
              <a:rPr lang="en-US" smtClean="0"/>
              <a:pPr>
                <a:defRPr/>
              </a:pPr>
              <a:t>27</a:t>
            </a:fld>
            <a:endParaRPr lang="en-US"/>
          </a:p>
        </p:txBody>
      </p:sp>
      <p:pic>
        <p:nvPicPr>
          <p:cNvPr id="5" name="Picture 2"/>
          <p:cNvPicPr>
            <a:picLocks noGrp="1" noChangeAspect="1" noChangeArrowheads="1"/>
          </p:cNvPicPr>
          <p:nvPr>
            <p:ph idx="1"/>
          </p:nvPr>
        </p:nvPicPr>
        <p:blipFill>
          <a:blip r:embed="rId3" cstate="print"/>
          <a:srcRect/>
          <a:stretch>
            <a:fillRect/>
          </a:stretch>
        </p:blipFill>
        <p:spPr bwMode="auto">
          <a:xfrm>
            <a:off x="0" y="981308"/>
            <a:ext cx="4973444" cy="2678008"/>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78057" y="3858323"/>
            <a:ext cx="8924530" cy="21606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LDO Noise</a:t>
            </a:r>
            <a:endParaRPr lang="en-US" dirty="0"/>
          </a:p>
        </p:txBody>
      </p:sp>
      <p:sp>
        <p:nvSpPr>
          <p:cNvPr id="4" name="Slide Number Placeholder 3"/>
          <p:cNvSpPr>
            <a:spLocks noGrp="1"/>
          </p:cNvSpPr>
          <p:nvPr>
            <p:ph type="sldNum" sz="quarter" idx="10"/>
          </p:nvPr>
        </p:nvSpPr>
        <p:spPr/>
        <p:txBody>
          <a:bodyPr/>
          <a:lstStyle/>
          <a:p>
            <a:pPr>
              <a:defRPr/>
            </a:pPr>
            <a:fld id="{C12D3C3B-9618-4825-AE6E-F60941796CCC}" type="slidenum">
              <a:rPr lang="en-US" smtClean="0"/>
              <a:pPr>
                <a:defRPr/>
              </a:pPr>
              <a:t>3</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289050" y="1662113"/>
            <a:ext cx="6564313" cy="3533775"/>
          </a:xfrm>
          <a:prstGeom prst="rect">
            <a:avLst/>
          </a:prstGeom>
          <a:noFill/>
          <a:ln w="9525">
            <a:noFill/>
            <a:miter lim="800000"/>
            <a:headEnd/>
            <a:tailEnd/>
          </a:ln>
        </p:spPr>
      </p:pic>
      <p:sp>
        <p:nvSpPr>
          <p:cNvPr id="6" name="TextBox 5"/>
          <p:cNvSpPr txBox="1"/>
          <p:nvPr/>
        </p:nvSpPr>
        <p:spPr>
          <a:xfrm>
            <a:off x="533399" y="942975"/>
            <a:ext cx="8067676" cy="646331"/>
          </a:xfrm>
          <a:prstGeom prst="rect">
            <a:avLst/>
          </a:prstGeom>
          <a:noFill/>
        </p:spPr>
        <p:txBody>
          <a:bodyPr wrap="square" rtlCol="0">
            <a:spAutoFit/>
          </a:bodyPr>
          <a:lstStyle/>
          <a:p>
            <a:pPr algn="ctr"/>
            <a:r>
              <a:rPr lang="en-US" dirty="0" smtClean="0"/>
              <a:t>The noise at the output of an LDO is dominated by the noise of the reference, this noise is amplified by the closed loop gain set by R1 and R2.</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Affects LDO Noise</a:t>
            </a:r>
            <a:endParaRPr lang="en-US" dirty="0"/>
          </a:p>
        </p:txBody>
      </p:sp>
      <p:sp>
        <p:nvSpPr>
          <p:cNvPr id="3" name="Content Placeholder 2"/>
          <p:cNvSpPr>
            <a:spLocks noGrp="1"/>
          </p:cNvSpPr>
          <p:nvPr>
            <p:ph idx="1"/>
          </p:nvPr>
        </p:nvSpPr>
        <p:spPr/>
        <p:txBody>
          <a:bodyPr/>
          <a:lstStyle/>
          <a:p>
            <a:r>
              <a:rPr lang="en-US" sz="1800" dirty="0" smtClean="0"/>
              <a:t>If there is no noise reduction capacitor the biggest factor is the output voltage. </a:t>
            </a:r>
          </a:p>
          <a:p>
            <a:pPr lvl="1"/>
            <a:r>
              <a:rPr lang="en-US" sz="1600" dirty="0" smtClean="0"/>
              <a:t>Without a </a:t>
            </a:r>
            <a:r>
              <a:rPr lang="en-US" sz="1600" dirty="0" err="1" smtClean="0"/>
              <a:t>Cnr</a:t>
            </a:r>
            <a:r>
              <a:rPr lang="en-US" sz="1600" dirty="0" smtClean="0"/>
              <a:t> the RMS noise is proportional to the gain of the circuit </a:t>
            </a:r>
            <a:r>
              <a:rPr lang="en-US" sz="1600" dirty="0" err="1" smtClean="0"/>
              <a:t>Vout</a:t>
            </a:r>
            <a:r>
              <a:rPr lang="en-US" sz="1600" dirty="0" smtClean="0"/>
              <a:t>/</a:t>
            </a:r>
            <a:r>
              <a:rPr lang="en-US" sz="1600" dirty="0" err="1" smtClean="0"/>
              <a:t>Vref</a:t>
            </a:r>
            <a:r>
              <a:rPr lang="en-US" sz="1600" dirty="0" smtClean="0"/>
              <a:t> .</a:t>
            </a:r>
          </a:p>
          <a:p>
            <a:pPr lvl="2"/>
            <a:r>
              <a:rPr lang="en-US" sz="1600" dirty="0" smtClean="0"/>
              <a:t> If there is a noise reduction capacitor the output voltage is much less of a factor. </a:t>
            </a:r>
          </a:p>
          <a:p>
            <a:r>
              <a:rPr lang="en-US" sz="1800" dirty="0" smtClean="0"/>
              <a:t>The next biggest effect is the noise reduction cap, the larger the cap the more low frequency noise will be attenuated by the low pass RC filter.</a:t>
            </a:r>
          </a:p>
          <a:p>
            <a:r>
              <a:rPr lang="en-US" sz="1800" dirty="0" smtClean="0"/>
              <a:t>A </a:t>
            </a:r>
            <a:r>
              <a:rPr lang="en-US" sz="1800" dirty="0" err="1" smtClean="0"/>
              <a:t>feedforward</a:t>
            </a:r>
            <a:r>
              <a:rPr lang="en-US" sz="1800" dirty="0" smtClean="0"/>
              <a:t> cap also has a large effect on the noise, and again the larger it is the more noise it will attenuate. </a:t>
            </a:r>
          </a:p>
          <a:p>
            <a:pPr lvl="1"/>
            <a:r>
              <a:rPr lang="en-US" sz="1600" dirty="0" smtClean="0"/>
              <a:t>However, it attenuates high frequency noise by reducing the closed loop gain at high frequencies.</a:t>
            </a:r>
          </a:p>
          <a:p>
            <a:r>
              <a:rPr lang="en-US" sz="1800" dirty="0" smtClean="0"/>
              <a:t>The input and output capacitors have very little effect on the output noise except in the higher frequency ranges where their impedance drops significantly.  </a:t>
            </a:r>
          </a:p>
          <a:p>
            <a:r>
              <a:rPr lang="en-US" sz="1800" dirty="0" smtClean="0"/>
              <a:t>The output current and headroom (Vin-</a:t>
            </a:r>
            <a:r>
              <a:rPr lang="en-US" sz="1800" dirty="0" err="1" smtClean="0"/>
              <a:t>Vout</a:t>
            </a:r>
            <a:r>
              <a:rPr lang="en-US" sz="1800" dirty="0" smtClean="0"/>
              <a:t>) also has very little effect on the output noise.</a:t>
            </a:r>
          </a:p>
        </p:txBody>
      </p:sp>
      <p:sp>
        <p:nvSpPr>
          <p:cNvPr id="4" name="Slide Number Placeholder 3"/>
          <p:cNvSpPr>
            <a:spLocks noGrp="1"/>
          </p:cNvSpPr>
          <p:nvPr>
            <p:ph type="sldNum" sz="quarter" idx="10"/>
          </p:nvPr>
        </p:nvSpPr>
        <p:spPr/>
        <p:txBody>
          <a:bodyPr/>
          <a:lstStyle/>
          <a:p>
            <a:pPr>
              <a:defRPr/>
            </a:pPr>
            <a:fld id="{C12D3C3B-9618-4825-AE6E-F60941796CCC}"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r>
              <a:rPr lang="en-US" baseline="-25000" dirty="0" smtClean="0"/>
              <a:t>NR</a:t>
            </a:r>
            <a:r>
              <a:rPr lang="en-US" dirty="0" smtClean="0"/>
              <a:t> Reduces Noise</a:t>
            </a:r>
            <a:endParaRPr lang="en-US" dirty="0"/>
          </a:p>
        </p:txBody>
      </p:sp>
      <p:sp>
        <p:nvSpPr>
          <p:cNvPr id="4" name="Slide Number Placeholder 3"/>
          <p:cNvSpPr>
            <a:spLocks noGrp="1"/>
          </p:cNvSpPr>
          <p:nvPr>
            <p:ph type="sldNum" sz="quarter" idx="10"/>
          </p:nvPr>
        </p:nvSpPr>
        <p:spPr/>
        <p:txBody>
          <a:bodyPr/>
          <a:lstStyle/>
          <a:p>
            <a:pPr>
              <a:defRPr/>
            </a:pPr>
            <a:fld id="{C12D3C3B-9618-4825-AE6E-F60941796CCC}" type="slidenum">
              <a:rPr lang="en-US" smtClean="0"/>
              <a:pPr>
                <a:defRPr/>
              </a:pPr>
              <a:t>5</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289050" y="1662113"/>
            <a:ext cx="6564313" cy="3533775"/>
          </a:xfrm>
          <a:prstGeom prst="rect">
            <a:avLst/>
          </a:prstGeom>
          <a:noFill/>
          <a:ln w="9525">
            <a:noFill/>
            <a:miter lim="800000"/>
            <a:headEnd/>
            <a:tailEnd/>
          </a:ln>
        </p:spPr>
      </p:pic>
      <p:sp>
        <p:nvSpPr>
          <p:cNvPr id="6" name="TextBox 5"/>
          <p:cNvSpPr txBox="1"/>
          <p:nvPr/>
        </p:nvSpPr>
        <p:spPr>
          <a:xfrm>
            <a:off x="533399" y="942975"/>
            <a:ext cx="8067676" cy="646331"/>
          </a:xfrm>
          <a:prstGeom prst="rect">
            <a:avLst/>
          </a:prstGeom>
          <a:noFill/>
        </p:spPr>
        <p:txBody>
          <a:bodyPr wrap="square" rtlCol="0">
            <a:spAutoFit/>
          </a:bodyPr>
          <a:lstStyle/>
          <a:p>
            <a:pPr algn="ctr"/>
            <a:r>
              <a:rPr lang="en-US" dirty="0" smtClean="0"/>
              <a:t>The noise at the output of an LDO is dominated by the noise of the reference, this noise is amplified by the closed loop gain set by R1 and R2.</a:t>
            </a:r>
            <a:endParaRPr lang="en-US" dirty="0"/>
          </a:p>
        </p:txBody>
      </p:sp>
      <p:sp>
        <p:nvSpPr>
          <p:cNvPr id="7" name="TextBox 6"/>
          <p:cNvSpPr txBox="1"/>
          <p:nvPr/>
        </p:nvSpPr>
        <p:spPr>
          <a:xfrm>
            <a:off x="-1" y="5105400"/>
            <a:ext cx="3895725" cy="923330"/>
          </a:xfrm>
          <a:prstGeom prst="rect">
            <a:avLst/>
          </a:prstGeom>
          <a:solidFill>
            <a:schemeClr val="bg1"/>
          </a:solidFill>
        </p:spPr>
        <p:txBody>
          <a:bodyPr wrap="square" rtlCol="0">
            <a:spAutoFit/>
          </a:bodyPr>
          <a:lstStyle/>
          <a:p>
            <a:r>
              <a:rPr lang="en-US" dirty="0" smtClean="0"/>
              <a:t>A noise reduction cap can be used to help filter the noise generated by the reference.</a:t>
            </a:r>
            <a:endParaRPr lang="en-US" dirty="0"/>
          </a:p>
        </p:txBody>
      </p:sp>
      <p:cxnSp>
        <p:nvCxnSpPr>
          <p:cNvPr id="9" name="Straight Arrow Connector 8"/>
          <p:cNvCxnSpPr/>
          <p:nvPr/>
        </p:nvCxnSpPr>
        <p:spPr>
          <a:xfrm flipV="1">
            <a:off x="952500" y="3981451"/>
            <a:ext cx="619125" cy="116204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r>
              <a:rPr lang="en-US" baseline="-25000" dirty="0" smtClean="0"/>
              <a:t>NR</a:t>
            </a:r>
            <a:r>
              <a:rPr lang="en-US" dirty="0" smtClean="0"/>
              <a:t> Effect on Noise</a:t>
            </a:r>
            <a:endParaRPr lang="en-US" dirty="0"/>
          </a:p>
        </p:txBody>
      </p:sp>
      <p:sp>
        <p:nvSpPr>
          <p:cNvPr id="3" name="Content Placeholder 2"/>
          <p:cNvSpPr>
            <a:spLocks noGrp="1"/>
          </p:cNvSpPr>
          <p:nvPr>
            <p:ph idx="1"/>
          </p:nvPr>
        </p:nvSpPr>
        <p:spPr/>
        <p:txBody>
          <a:bodyPr/>
          <a:lstStyle/>
          <a:p>
            <a:r>
              <a:rPr lang="en-US" dirty="0" smtClean="0"/>
              <a:t>Installing a small noise reduction cap can make a big difference in the output noise of an LDO</a:t>
            </a:r>
          </a:p>
          <a:p>
            <a:pPr lvl="1"/>
            <a:r>
              <a:rPr lang="en-US" sz="1600" dirty="0" smtClean="0"/>
              <a:t>The below graph shows the TPS7A4901 noise with and without a noise reduction cap</a:t>
            </a:r>
            <a:endParaRPr lang="en-US" sz="1600" dirty="0"/>
          </a:p>
        </p:txBody>
      </p:sp>
      <p:sp>
        <p:nvSpPr>
          <p:cNvPr id="4" name="Slide Number Placeholder 3"/>
          <p:cNvSpPr>
            <a:spLocks noGrp="1"/>
          </p:cNvSpPr>
          <p:nvPr>
            <p:ph type="sldNum" sz="quarter" idx="10"/>
          </p:nvPr>
        </p:nvSpPr>
        <p:spPr/>
        <p:txBody>
          <a:bodyPr/>
          <a:lstStyle/>
          <a:p>
            <a:pPr>
              <a:defRPr/>
            </a:pPr>
            <a:fld id="{C12D3C3B-9618-4825-AE6E-F60941796CCC}" type="slidenum">
              <a:rPr lang="en-US" smtClean="0"/>
              <a:pPr>
                <a:defRPr/>
              </a:pPr>
              <a:t>6</a:t>
            </a:fld>
            <a:endParaRPr lang="en-US"/>
          </a:p>
        </p:txBody>
      </p:sp>
      <p:pic>
        <p:nvPicPr>
          <p:cNvPr id="2051" name="Picture 3"/>
          <p:cNvPicPr>
            <a:picLocks noChangeAspect="1" noChangeArrowheads="1"/>
          </p:cNvPicPr>
          <p:nvPr/>
        </p:nvPicPr>
        <p:blipFill>
          <a:blip r:embed="rId2" cstate="print"/>
          <a:srcRect/>
          <a:stretch>
            <a:fillRect/>
          </a:stretch>
        </p:blipFill>
        <p:spPr bwMode="auto">
          <a:xfrm>
            <a:off x="6032810" y="3323063"/>
            <a:ext cx="3077737" cy="915003"/>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159153" y="2107580"/>
            <a:ext cx="5888863" cy="3962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r>
              <a:rPr lang="en-US" baseline="-25000" dirty="0" smtClean="0"/>
              <a:t>FF</a:t>
            </a:r>
            <a:r>
              <a:rPr lang="en-US" dirty="0" smtClean="0"/>
              <a:t> Reduces Noise</a:t>
            </a:r>
            <a:endParaRPr lang="en-US" dirty="0"/>
          </a:p>
        </p:txBody>
      </p:sp>
      <p:sp>
        <p:nvSpPr>
          <p:cNvPr id="4" name="Slide Number Placeholder 3"/>
          <p:cNvSpPr>
            <a:spLocks noGrp="1"/>
          </p:cNvSpPr>
          <p:nvPr>
            <p:ph type="sldNum" sz="quarter" idx="10"/>
          </p:nvPr>
        </p:nvSpPr>
        <p:spPr/>
        <p:txBody>
          <a:bodyPr/>
          <a:lstStyle/>
          <a:p>
            <a:pPr>
              <a:defRPr/>
            </a:pPr>
            <a:fld id="{C12D3C3B-9618-4825-AE6E-F60941796CCC}" type="slidenum">
              <a:rPr lang="en-US" smtClean="0"/>
              <a:pPr>
                <a:defRPr/>
              </a:pPr>
              <a:t>7</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289050" y="1662113"/>
            <a:ext cx="6564313" cy="3533775"/>
          </a:xfrm>
          <a:prstGeom prst="rect">
            <a:avLst/>
          </a:prstGeom>
          <a:noFill/>
          <a:ln w="9525">
            <a:noFill/>
            <a:miter lim="800000"/>
            <a:headEnd/>
            <a:tailEnd/>
          </a:ln>
        </p:spPr>
      </p:pic>
      <p:sp>
        <p:nvSpPr>
          <p:cNvPr id="6" name="TextBox 5"/>
          <p:cNvSpPr txBox="1"/>
          <p:nvPr/>
        </p:nvSpPr>
        <p:spPr>
          <a:xfrm>
            <a:off x="533399" y="942975"/>
            <a:ext cx="8067676" cy="646331"/>
          </a:xfrm>
          <a:prstGeom prst="rect">
            <a:avLst/>
          </a:prstGeom>
          <a:noFill/>
        </p:spPr>
        <p:txBody>
          <a:bodyPr wrap="square" rtlCol="0">
            <a:spAutoFit/>
          </a:bodyPr>
          <a:lstStyle/>
          <a:p>
            <a:pPr algn="ctr"/>
            <a:r>
              <a:rPr lang="en-US" dirty="0" smtClean="0"/>
              <a:t>The noise at the output of an LDO is dominated by the noise of the reference, this noise is amplified by the closed loop gain set by R1 and R2.</a:t>
            </a:r>
            <a:endParaRPr lang="en-US" dirty="0"/>
          </a:p>
        </p:txBody>
      </p:sp>
      <p:sp>
        <p:nvSpPr>
          <p:cNvPr id="7" name="TextBox 6"/>
          <p:cNvSpPr txBox="1"/>
          <p:nvPr/>
        </p:nvSpPr>
        <p:spPr>
          <a:xfrm>
            <a:off x="5448300" y="5010150"/>
            <a:ext cx="3695700" cy="923330"/>
          </a:xfrm>
          <a:prstGeom prst="rect">
            <a:avLst/>
          </a:prstGeom>
          <a:solidFill>
            <a:schemeClr val="bg1"/>
          </a:solidFill>
        </p:spPr>
        <p:txBody>
          <a:bodyPr wrap="square" rtlCol="0">
            <a:spAutoFit/>
          </a:bodyPr>
          <a:lstStyle/>
          <a:p>
            <a:r>
              <a:rPr lang="en-US" dirty="0" smtClean="0"/>
              <a:t>A </a:t>
            </a:r>
            <a:r>
              <a:rPr lang="en-US" dirty="0" err="1" smtClean="0"/>
              <a:t>feedforward</a:t>
            </a:r>
            <a:r>
              <a:rPr lang="en-US" dirty="0" smtClean="0"/>
              <a:t> cap can be used to attenuate the gain of the reference noise at higher frequencies</a:t>
            </a:r>
            <a:endParaRPr lang="en-US" dirty="0"/>
          </a:p>
        </p:txBody>
      </p:sp>
      <p:cxnSp>
        <p:nvCxnSpPr>
          <p:cNvPr id="9" name="Straight Arrow Connector 8"/>
          <p:cNvCxnSpPr/>
          <p:nvPr/>
        </p:nvCxnSpPr>
        <p:spPr>
          <a:xfrm flipH="1" flipV="1">
            <a:off x="6543675" y="3629025"/>
            <a:ext cx="542925" cy="133350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r>
              <a:rPr lang="en-US" baseline="-25000" dirty="0" smtClean="0"/>
              <a:t>FF</a:t>
            </a:r>
            <a:r>
              <a:rPr lang="en-US" dirty="0" smtClean="0"/>
              <a:t> Effect on Noise</a:t>
            </a:r>
            <a:endParaRPr lang="en-US" dirty="0"/>
          </a:p>
        </p:txBody>
      </p:sp>
      <p:sp>
        <p:nvSpPr>
          <p:cNvPr id="3" name="Content Placeholder 2"/>
          <p:cNvSpPr>
            <a:spLocks noGrp="1"/>
          </p:cNvSpPr>
          <p:nvPr>
            <p:ph idx="1"/>
          </p:nvPr>
        </p:nvSpPr>
        <p:spPr/>
        <p:txBody>
          <a:bodyPr/>
          <a:lstStyle/>
          <a:p>
            <a:r>
              <a:rPr lang="en-US" dirty="0" smtClean="0"/>
              <a:t>Installing a small </a:t>
            </a:r>
            <a:r>
              <a:rPr lang="en-US" dirty="0" err="1" smtClean="0"/>
              <a:t>feedforward</a:t>
            </a:r>
            <a:r>
              <a:rPr lang="en-US" dirty="0" smtClean="0"/>
              <a:t> cap can make difference in the output noise of an LDO</a:t>
            </a:r>
          </a:p>
          <a:p>
            <a:pPr lvl="1"/>
            <a:r>
              <a:rPr lang="en-US" sz="1600" dirty="0" smtClean="0"/>
              <a:t>The below graph shows the TPS7A8300 noise with various </a:t>
            </a:r>
            <a:r>
              <a:rPr lang="en-US" sz="1600" dirty="0" err="1" smtClean="0"/>
              <a:t>feedforward</a:t>
            </a:r>
            <a:r>
              <a:rPr lang="en-US" sz="1600" dirty="0" smtClean="0"/>
              <a:t> caps</a:t>
            </a:r>
            <a:endParaRPr lang="en-US" sz="1600" dirty="0"/>
          </a:p>
        </p:txBody>
      </p:sp>
      <p:sp>
        <p:nvSpPr>
          <p:cNvPr id="4" name="Slide Number Placeholder 3"/>
          <p:cNvSpPr>
            <a:spLocks noGrp="1"/>
          </p:cNvSpPr>
          <p:nvPr>
            <p:ph type="sldNum" sz="quarter" idx="10"/>
          </p:nvPr>
        </p:nvSpPr>
        <p:spPr/>
        <p:txBody>
          <a:bodyPr/>
          <a:lstStyle/>
          <a:p>
            <a:pPr>
              <a:defRPr/>
            </a:pPr>
            <a:fld id="{C12D3C3B-9618-4825-AE6E-F60941796CCC}" type="slidenum">
              <a:rPr lang="en-US" smtClean="0"/>
              <a:pPr>
                <a:defRPr/>
              </a:pPr>
              <a:t>8</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1219200" y="2037699"/>
            <a:ext cx="6038850" cy="404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Conditions Effect Noise</a:t>
            </a:r>
            <a:endParaRPr lang="en-US"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solidFill>
                  <a:srgbClr val="000000"/>
                </a:solidFill>
              </a:rPr>
              <a:pPr>
                <a:defRPr/>
              </a:pPr>
              <a:t>9</a:t>
            </a:fld>
            <a:endParaRPr lang="en-US">
              <a:solidFill>
                <a:srgbClr val="00000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50"/>
          <a:stretch/>
        </p:blipFill>
        <p:spPr bwMode="auto">
          <a:xfrm>
            <a:off x="1485" y="2509520"/>
            <a:ext cx="3031276" cy="3515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6984" y="2509521"/>
            <a:ext cx="3021854" cy="3515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8410" y="2509522"/>
            <a:ext cx="3057998" cy="3515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0070" y="1053904"/>
            <a:ext cx="2823294" cy="923330"/>
          </a:xfrm>
          <a:prstGeom prst="rect">
            <a:avLst/>
          </a:prstGeom>
          <a:noFill/>
        </p:spPr>
        <p:txBody>
          <a:bodyPr wrap="square" rtlCol="0">
            <a:spAutoFit/>
          </a:bodyPr>
          <a:lstStyle/>
          <a:p>
            <a:pPr algn="ctr"/>
            <a:r>
              <a:rPr lang="en-US" dirty="0" smtClean="0"/>
              <a:t>Number one thing that effects noise performance is the output voltage</a:t>
            </a:r>
          </a:p>
        </p:txBody>
      </p:sp>
      <p:sp>
        <p:nvSpPr>
          <p:cNvPr id="15" name="TextBox 14"/>
          <p:cNvSpPr txBox="1"/>
          <p:nvPr/>
        </p:nvSpPr>
        <p:spPr>
          <a:xfrm>
            <a:off x="3136993" y="1036108"/>
            <a:ext cx="2803270" cy="923330"/>
          </a:xfrm>
          <a:prstGeom prst="rect">
            <a:avLst/>
          </a:prstGeom>
          <a:noFill/>
        </p:spPr>
        <p:txBody>
          <a:bodyPr wrap="square" rtlCol="0">
            <a:spAutoFit/>
          </a:bodyPr>
          <a:lstStyle/>
          <a:p>
            <a:pPr algn="ctr"/>
            <a:r>
              <a:rPr lang="en-US" dirty="0" smtClean="0"/>
              <a:t>The next thing that effects noise is the noise reduction capacitor</a:t>
            </a:r>
          </a:p>
        </p:txBody>
      </p:sp>
      <p:sp>
        <p:nvSpPr>
          <p:cNvPr id="16" name="TextBox 15"/>
          <p:cNvSpPr txBox="1"/>
          <p:nvPr/>
        </p:nvSpPr>
        <p:spPr>
          <a:xfrm>
            <a:off x="6160520" y="1036954"/>
            <a:ext cx="2975888" cy="1200329"/>
          </a:xfrm>
          <a:prstGeom prst="rect">
            <a:avLst/>
          </a:prstGeom>
          <a:noFill/>
        </p:spPr>
        <p:txBody>
          <a:bodyPr wrap="square" rtlCol="0">
            <a:spAutoFit/>
          </a:bodyPr>
          <a:lstStyle/>
          <a:p>
            <a:pPr algn="ctr"/>
            <a:r>
              <a:rPr lang="en-US" dirty="0" smtClean="0"/>
              <a:t>And the final thing that effects noise to a large degree is the feedforward capacitor</a:t>
            </a:r>
          </a:p>
        </p:txBody>
      </p:sp>
    </p:spTree>
    <p:extLst>
      <p:ext uri="{BB962C8B-B14F-4D97-AF65-F5344CB8AC3E}">
        <p14:creationId xmlns:p14="http://schemas.microsoft.com/office/powerpoint/2010/main" val="107598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Lst>
  </p:timing>
</p:sld>
</file>

<file path=ppt/theme/theme1.xml><?xml version="1.0" encoding="utf-8"?>
<a:theme xmlns:a="http://schemas.openxmlformats.org/drawingml/2006/main" name="TI_Standard_PowerPoint_SelectiveDisclosure-v2">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5740DAC5D42C45ABFEA91FFA8EE486" ma:contentTypeVersion="1" ma:contentTypeDescription="Create a new document." ma:contentTypeScope="" ma:versionID="b2b68ae4a5d4008ec4c26c8b5ae795a6">
  <xsd:schema xmlns:xsd="http://www.w3.org/2001/XMLSchema" xmlns:xs="http://www.w3.org/2001/XMLSchema" xmlns:p="http://schemas.microsoft.com/office/2006/metadata/properties" xmlns:ns2="967412be-ec52-498c-bf76-5332a986d2a3" targetNamespace="http://schemas.microsoft.com/office/2006/metadata/properties" ma:root="true" ma:fieldsID="0dce06a3fadecf5cc64038c862ed9d40" ns2:_="">
    <xsd:import namespace="967412be-ec52-498c-bf76-5332a986d2a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7412be-ec52-498c-bf76-5332a986d2a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DFE46F-B092-40C0-9EDD-5443DA48958E}"/>
</file>

<file path=customXml/itemProps2.xml><?xml version="1.0" encoding="utf-8"?>
<ds:datastoreItem xmlns:ds="http://schemas.openxmlformats.org/officeDocument/2006/customXml" ds:itemID="{95343DC7-D0C2-4692-AF29-B28DAB46BEB3}"/>
</file>

<file path=customXml/itemProps3.xml><?xml version="1.0" encoding="utf-8"?>
<ds:datastoreItem xmlns:ds="http://schemas.openxmlformats.org/officeDocument/2006/customXml" ds:itemID="{70C498D6-6603-493C-9F9D-FBFB3F046BC9}"/>
</file>

<file path=docProps/app.xml><?xml version="1.0" encoding="utf-8"?>
<Properties xmlns="http://schemas.openxmlformats.org/officeDocument/2006/extended-properties" xmlns:vt="http://schemas.openxmlformats.org/officeDocument/2006/docPropsVTypes">
  <Template>TI_Standard_PowerPoint_SelectiveDisclosure-v2</Template>
  <TotalTime>12817</TotalTime>
  <Words>1488</Words>
  <Application>Microsoft Office PowerPoint</Application>
  <PresentationFormat>On-screen Show (4:3)</PresentationFormat>
  <Paragraphs>182</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TI_Standard_PowerPoint_SelectiveDisclosure-v2</vt:lpstr>
      <vt:lpstr>Document</vt:lpstr>
      <vt:lpstr>Measuring LDO Noise</vt:lpstr>
      <vt:lpstr>Table of Contents</vt:lpstr>
      <vt:lpstr>LDO Noise</vt:lpstr>
      <vt:lpstr>What Affects LDO Noise</vt:lpstr>
      <vt:lpstr>CNR Reduces Noise</vt:lpstr>
      <vt:lpstr>CNR Effect on Noise</vt:lpstr>
      <vt:lpstr>CFF Reduces Noise</vt:lpstr>
      <vt:lpstr>CFF Effect on Noise</vt:lpstr>
      <vt:lpstr>What Conditions Effect Noise</vt:lpstr>
      <vt:lpstr>What Conditions Do Not Effect Noise</vt:lpstr>
      <vt:lpstr>Noise Measurement Block Diagram</vt:lpstr>
      <vt:lpstr>Noise Measurement Block Diagram</vt:lpstr>
      <vt:lpstr>Noise Measurement Block Diagram</vt:lpstr>
      <vt:lpstr>Noise Measurement Block Diagram</vt:lpstr>
      <vt:lpstr>Noise Measurement Block Diagram</vt:lpstr>
      <vt:lpstr>Noise Measurement Block Diagram</vt:lpstr>
      <vt:lpstr>Noise Measurement Block Diagram</vt:lpstr>
      <vt:lpstr>Power Supplies &amp; Filtering</vt:lpstr>
      <vt:lpstr>AC Coupling Cap</vt:lpstr>
      <vt:lpstr>Amplifier</vt:lpstr>
      <vt:lpstr>Noise Floor’s Affects on Measurements</vt:lpstr>
      <vt:lpstr>Shielding</vt:lpstr>
      <vt:lpstr>Shielding</vt:lpstr>
      <vt:lpstr>EVM/Board Setup</vt:lpstr>
      <vt:lpstr>Analyzer Settings</vt:lpstr>
      <vt:lpstr>How to Measure Noise White Paper</vt:lpstr>
      <vt:lpstr>Questions?</vt:lpstr>
    </vt:vector>
  </TitlesOfParts>
  <Company>Texas Instruments Incorporated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a0271942</dc:creator>
  <cp:lastModifiedBy>Van Renterghem, Kyle</cp:lastModifiedBy>
  <cp:revision>241</cp:revision>
  <dcterms:created xsi:type="dcterms:W3CDTF">2015-09-01T20:38:01Z</dcterms:created>
  <dcterms:modified xsi:type="dcterms:W3CDTF">2018-05-01T18:59:18Z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0x010100FC5740DAC5D42C45ABFEA91FFA8EE486</vt:lpwstr>
  </property>
</Properties>
</file>